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1" r:id="rId3"/>
    <p:sldId id="277" r:id="rId4"/>
    <p:sldId id="278" r:id="rId5"/>
    <p:sldId id="268" r:id="rId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16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Toán lớp 3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45: </a:t>
            </a:r>
            <a:r>
              <a:rPr lang="vi-VN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CHUNG.</a:t>
            </a:r>
            <a:endParaRPr lang="en-US" sz="5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430" y="647109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xmlns="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xmlns="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0063FE31-CD2F-45A1-85E4-A1CECB922E09}"/>
              </a:ext>
            </a:extLst>
          </p:cNvPr>
          <p:cNvGrpSpPr/>
          <p:nvPr/>
        </p:nvGrpSpPr>
        <p:grpSpPr>
          <a:xfrm>
            <a:off x="1432719" y="1905000"/>
            <a:ext cx="8546337" cy="659318"/>
            <a:chOff x="1289607" y="1894713"/>
            <a:chExt cx="8546337" cy="659318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="" id="{8AD79A49-E34B-46F2-B121-1D54ECF065EE}"/>
                </a:ext>
              </a:extLst>
            </p:cNvPr>
            <p:cNvSpPr/>
            <p:nvPr/>
          </p:nvSpPr>
          <p:spPr>
            <a:xfrm>
              <a:off x="1289607" y="1894713"/>
              <a:ext cx="698501" cy="598627"/>
            </a:xfrm>
            <a:prstGeom prst="ellips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/>
                <a:t>1</a:t>
              </a:r>
              <a:endParaRPr lang="vi-VN" sz="3600" b="1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DD8A6A6D-FB84-465E-BADC-A01451DD4F1A}"/>
                </a:ext>
              </a:extLst>
            </p:cNvPr>
            <p:cNvSpPr txBox="1"/>
            <p:nvPr/>
          </p:nvSpPr>
          <p:spPr>
            <a:xfrm>
              <a:off x="1968908" y="1907700"/>
              <a:ext cx="78670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600" b="1">
                  <a:solidFill>
                    <a:schemeClr val="tx2"/>
                  </a:solidFill>
                </a:rPr>
                <a:t>Tính giá trị của các biểu thức sau:</a:t>
              </a:r>
            </a:p>
          </p:txBody>
        </p:sp>
      </p:grpSp>
      <p:sp>
        <p:nvSpPr>
          <p:cNvPr id="20" name="Text Box 14">
            <a:extLst>
              <a:ext uri="{FF2B5EF4-FFF2-40B4-BE49-F238E27FC236}">
                <a16:creationId xmlns:a16="http://schemas.microsoft.com/office/drawing/2014/main" xmlns="" id="{B168EB3C-CA5B-45A2-AC31-79005B5F9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719" y="1024222"/>
            <a:ext cx="8991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45: LUYỆN TẬP CHUNG (Tiết 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A77E90A-7A14-482E-8A10-1BEF971D8F1A}"/>
              </a:ext>
            </a:extLst>
          </p:cNvPr>
          <p:cNvSpPr/>
          <p:nvPr/>
        </p:nvSpPr>
        <p:spPr>
          <a:xfrm>
            <a:off x="10182697" y="6978442"/>
            <a:ext cx="2231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402 x 2</a:t>
            </a:r>
          </a:p>
          <a:p>
            <a:r>
              <a:rPr lang="pt-BR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5254782-F43E-4EED-A69C-945CA22D2522}"/>
              </a:ext>
            </a:extLst>
          </p:cNvPr>
          <p:cNvSpPr/>
          <p:nvPr/>
        </p:nvSpPr>
        <p:spPr>
          <a:xfrm>
            <a:off x="5925967" y="2672715"/>
            <a:ext cx="2925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519 + 479</a:t>
            </a:r>
          </a:p>
          <a:p>
            <a:r>
              <a:rPr lang="pt-BR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998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BAF4482-9244-4009-9D53-14747CB0B40D}"/>
              </a:ext>
            </a:extLst>
          </p:cNvPr>
          <p:cNvSpPr/>
          <p:nvPr/>
        </p:nvSpPr>
        <p:spPr>
          <a:xfrm>
            <a:off x="5975777" y="4133756"/>
            <a:ext cx="24673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212 x 3</a:t>
            </a:r>
          </a:p>
          <a:p>
            <a:r>
              <a:rPr lang="vi-VN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636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D95D97C-FDE5-4C3A-B512-FF67740BC49C}"/>
              </a:ext>
            </a:extLst>
          </p:cNvPr>
          <p:cNvSpPr/>
          <p:nvPr/>
        </p:nvSpPr>
        <p:spPr>
          <a:xfrm>
            <a:off x="12710319" y="2762071"/>
            <a:ext cx="2925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750 – 606</a:t>
            </a:r>
          </a:p>
          <a:p>
            <a:r>
              <a:rPr lang="pl-PL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144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8DFBDCF-3E44-4871-AC2B-9AD9E50089AE}"/>
              </a:ext>
            </a:extLst>
          </p:cNvPr>
          <p:cNvSpPr/>
          <p:nvPr/>
        </p:nvSpPr>
        <p:spPr>
          <a:xfrm>
            <a:off x="12773714" y="4191000"/>
            <a:ext cx="19178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50 : 5</a:t>
            </a:r>
          </a:p>
          <a:p>
            <a:pPr lvl="0"/>
            <a:r>
              <a:rPr lang="pt-BR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C8B67A5-3696-46B9-A431-C156F7E077AB}"/>
              </a:ext>
            </a:extLst>
          </p:cNvPr>
          <p:cNvSpPr/>
          <p:nvPr/>
        </p:nvSpPr>
        <p:spPr>
          <a:xfrm>
            <a:off x="10195719" y="5588577"/>
            <a:ext cx="289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998 – 987</a:t>
            </a:r>
          </a:p>
          <a:p>
            <a:r>
              <a:rPr lang="vi-VN" sz="3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ADC1FDA-C2D9-4830-B9F4-65C53C9FC03E}"/>
              </a:ext>
            </a:extLst>
          </p:cNvPr>
          <p:cNvSpPr/>
          <p:nvPr/>
        </p:nvSpPr>
        <p:spPr>
          <a:xfrm>
            <a:off x="1841532" y="2673401"/>
            <a:ext cx="4391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948 – 429 + 479 </a:t>
            </a:r>
            <a:endParaRPr lang="vi-VN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887ED162-543F-40D8-B359-C19E0BA71B2A}"/>
              </a:ext>
            </a:extLst>
          </p:cNvPr>
          <p:cNvSpPr/>
          <p:nvPr/>
        </p:nvSpPr>
        <p:spPr>
          <a:xfrm>
            <a:off x="3626278" y="4118706"/>
            <a:ext cx="2467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424 : 2 x 3 </a:t>
            </a:r>
            <a:endParaRPr lang="vi-VN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2E1C739-DB8E-4989-912E-284C93F083EA}"/>
              </a:ext>
            </a:extLst>
          </p:cNvPr>
          <p:cNvSpPr/>
          <p:nvPr/>
        </p:nvSpPr>
        <p:spPr>
          <a:xfrm>
            <a:off x="9278963" y="2697181"/>
            <a:ext cx="3647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750 – 101 x 6 </a:t>
            </a:r>
            <a:endParaRPr lang="vi-V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C69E209-A1AA-458A-B046-00197152CBB5}"/>
              </a:ext>
            </a:extLst>
          </p:cNvPr>
          <p:cNvSpPr/>
          <p:nvPr/>
        </p:nvSpPr>
        <p:spPr>
          <a:xfrm>
            <a:off x="10576719" y="4226458"/>
            <a:ext cx="2364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: 2 : 5 </a:t>
            </a:r>
            <a:endParaRPr lang="vi-VN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FC604C9-41E7-4B0D-B33B-F39A6CA08CB4}"/>
              </a:ext>
            </a:extLst>
          </p:cNvPr>
          <p:cNvSpPr/>
          <p:nvPr/>
        </p:nvSpPr>
        <p:spPr>
          <a:xfrm>
            <a:off x="5917857" y="5548574"/>
            <a:ext cx="4480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>
                <a:solidFill>
                  <a:prstClr val="black"/>
                </a:solidFill>
                <a:cs typeface="Arial" panose="020B0604020202020204" pitchFamily="34" charset="0"/>
              </a:rPr>
              <a:t>c) 998 – (302 + 685) </a:t>
            </a:r>
            <a:endParaRPr lang="vi-VN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741EB560-A121-4126-9505-5E59998C0E3F}"/>
              </a:ext>
            </a:extLst>
          </p:cNvPr>
          <p:cNvSpPr/>
          <p:nvPr/>
        </p:nvSpPr>
        <p:spPr>
          <a:xfrm>
            <a:off x="7104402" y="6858363"/>
            <a:ext cx="315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(421 – 19) x 2 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54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136065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xmlns="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xmlns="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CA57CEE0-55B3-4DBC-9BBD-C7975AADB307}"/>
              </a:ext>
            </a:extLst>
          </p:cNvPr>
          <p:cNvGrpSpPr/>
          <p:nvPr/>
        </p:nvGrpSpPr>
        <p:grpSpPr>
          <a:xfrm>
            <a:off x="2042319" y="1752600"/>
            <a:ext cx="10972800" cy="659318"/>
            <a:chOff x="1395396" y="1894713"/>
            <a:chExt cx="8440548" cy="659318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33D7064A-0DA8-4954-83EF-D9C0CE051195}"/>
                </a:ext>
              </a:extLst>
            </p:cNvPr>
            <p:cNvSpPr/>
            <p:nvPr/>
          </p:nvSpPr>
          <p:spPr>
            <a:xfrm>
              <a:off x="1395396" y="1894713"/>
              <a:ext cx="592712" cy="598627"/>
            </a:xfrm>
            <a:prstGeom prst="ellips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/>
                <a:t>2</a:t>
              </a:r>
              <a:endParaRPr lang="vi-VN" sz="3600" b="1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A1EEA8B4-C37F-43F2-BAA5-D25C56D6A846}"/>
                </a:ext>
              </a:extLst>
            </p:cNvPr>
            <p:cNvSpPr txBox="1"/>
            <p:nvPr/>
          </p:nvSpPr>
          <p:spPr>
            <a:xfrm>
              <a:off x="1968908" y="1907700"/>
              <a:ext cx="78670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600" b="1">
                  <a:solidFill>
                    <a:schemeClr val="tx2"/>
                  </a:solidFill>
                </a:rPr>
                <a:t>a) Tính giá trị các biểu thức sau: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2078358-5F27-4F67-9FC1-939DE71B66A2}"/>
              </a:ext>
            </a:extLst>
          </p:cNvPr>
          <p:cNvSpPr/>
          <p:nvPr/>
        </p:nvSpPr>
        <p:spPr>
          <a:xfrm>
            <a:off x="2909711" y="6606741"/>
            <a:ext cx="881000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 Ví dụ:  (625 + 28) + 200 = 653 + 200</a:t>
            </a:r>
          </a:p>
          <a:p>
            <a:r>
              <a:rPr lang="vi-VN" sz="3200">
                <a:solidFill>
                  <a:srgbClr val="FF0000"/>
                </a:solidFill>
              </a:rPr>
              <a:t>                                        = 853</a:t>
            </a:r>
          </a:p>
          <a:p>
            <a:r>
              <a:rPr lang="vi-VN" sz="3200">
                <a:solidFill>
                  <a:srgbClr val="FF0000"/>
                </a:solidFill>
              </a:rPr>
              <a:t>             625 + (28 + 200) = 625 + 228</a:t>
            </a:r>
          </a:p>
          <a:p>
            <a:r>
              <a:rPr lang="vi-VN" sz="3200">
                <a:solidFill>
                  <a:srgbClr val="FF0000"/>
                </a:solidFill>
              </a:rPr>
              <a:t>                                         = 853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E046817-8718-4E00-830C-69E733FFD57E}"/>
              </a:ext>
            </a:extLst>
          </p:cNvPr>
          <p:cNvSpPr/>
          <p:nvPr/>
        </p:nvSpPr>
        <p:spPr>
          <a:xfrm>
            <a:off x="1966118" y="2570530"/>
            <a:ext cx="3733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>
                <a:solidFill>
                  <a:prstClr val="black"/>
                </a:solidFill>
              </a:rPr>
              <a:t>a) (300 + 70) + 500 </a:t>
            </a:r>
            <a:endParaRPr lang="vi-VN" sz="3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5E9A963-3DAD-44DE-A233-F7177399FF05}"/>
              </a:ext>
            </a:extLst>
          </p:cNvPr>
          <p:cNvSpPr/>
          <p:nvPr/>
        </p:nvSpPr>
        <p:spPr>
          <a:xfrm>
            <a:off x="5560682" y="2580256"/>
            <a:ext cx="29877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= 370 + 500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= 870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368824A-A2BC-447B-837C-74E1A60C45AB}"/>
              </a:ext>
            </a:extLst>
          </p:cNvPr>
          <p:cNvSpPr/>
          <p:nvPr/>
        </p:nvSpPr>
        <p:spPr>
          <a:xfrm>
            <a:off x="2456642" y="3695352"/>
            <a:ext cx="32432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>
                <a:solidFill>
                  <a:prstClr val="black"/>
                </a:solidFill>
              </a:rPr>
              <a:t>300 + (70 + 500) </a:t>
            </a:r>
            <a:endParaRPr lang="vi-VN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1064B0E-F2AD-4ACF-AEC3-ABE98C4512C9}"/>
              </a:ext>
            </a:extLst>
          </p:cNvPr>
          <p:cNvSpPr/>
          <p:nvPr/>
        </p:nvSpPr>
        <p:spPr>
          <a:xfrm>
            <a:off x="5586260" y="3658911"/>
            <a:ext cx="30591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= 300 + 570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= 870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BF900F7-1B28-4132-8AA7-A09BA516FCD5}"/>
              </a:ext>
            </a:extLst>
          </p:cNvPr>
          <p:cNvSpPr/>
          <p:nvPr/>
        </p:nvSpPr>
        <p:spPr>
          <a:xfrm>
            <a:off x="8400242" y="2514600"/>
            <a:ext cx="32432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>
                <a:solidFill>
                  <a:prstClr val="black"/>
                </a:solidFill>
              </a:rPr>
              <a:t>(178 + 214) + 86 </a:t>
            </a:r>
            <a:endParaRPr lang="vi-VN" sz="3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BB11E42-B91D-4600-92C6-B49F4DDB4097}"/>
              </a:ext>
            </a:extLst>
          </p:cNvPr>
          <p:cNvSpPr/>
          <p:nvPr/>
        </p:nvSpPr>
        <p:spPr>
          <a:xfrm>
            <a:off x="11479960" y="2553159"/>
            <a:ext cx="29384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= 392 + 86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= 478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9501B1A-71DB-476B-A741-7DB19FE78C7D}"/>
              </a:ext>
            </a:extLst>
          </p:cNvPr>
          <p:cNvSpPr/>
          <p:nvPr/>
        </p:nvSpPr>
        <p:spPr>
          <a:xfrm>
            <a:off x="8441314" y="3719154"/>
            <a:ext cx="32432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>
                <a:solidFill>
                  <a:prstClr val="black"/>
                </a:solidFill>
              </a:rPr>
              <a:t>178 + (214 + 86) </a:t>
            </a:r>
            <a:endParaRPr lang="vi-VN" sz="3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65A81CD-3492-4CFC-BC57-CEDA872E12E0}"/>
              </a:ext>
            </a:extLst>
          </p:cNvPr>
          <p:cNvSpPr/>
          <p:nvPr/>
        </p:nvSpPr>
        <p:spPr>
          <a:xfrm>
            <a:off x="11479960" y="3723382"/>
            <a:ext cx="30591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= 178 + 300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= 478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CBD3A48-B114-4B3D-B08D-378797753899}"/>
              </a:ext>
            </a:extLst>
          </p:cNvPr>
          <p:cNvSpPr/>
          <p:nvPr/>
        </p:nvSpPr>
        <p:spPr>
          <a:xfrm>
            <a:off x="2909710" y="6095360"/>
            <a:ext cx="9984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chemeClr val="tx2">
                    <a:lumMod val="75000"/>
                  </a:schemeClr>
                </a:solidFill>
              </a:rPr>
              <a:t>c) Lấy ví dụ tương tự như các biểu thức ở câu a.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FDDC79B6-2FD8-4BF6-B877-F29CEF9553B8}"/>
              </a:ext>
            </a:extLst>
          </p:cNvPr>
          <p:cNvSpPr/>
          <p:nvPr/>
        </p:nvSpPr>
        <p:spPr>
          <a:xfrm>
            <a:off x="2877423" y="4864616"/>
            <a:ext cx="12499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 b="1">
                <a:solidFill>
                  <a:schemeClr val="tx2">
                    <a:lumMod val="75000"/>
                  </a:schemeClr>
                </a:solidFill>
              </a:rPr>
              <a:t>b) Nhận xét về giá trị của các biểu thức trong từng cột ở câu a.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AE60C317-39BE-432B-A48A-9B033051C210}"/>
              </a:ext>
            </a:extLst>
          </p:cNvPr>
          <p:cNvSpPr/>
          <p:nvPr/>
        </p:nvSpPr>
        <p:spPr>
          <a:xfrm>
            <a:off x="3032919" y="5385089"/>
            <a:ext cx="10850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Giá trị của các biểu thức trong từng cột ở câu a bằng nhau.</a:t>
            </a:r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xmlns="" id="{9D1D131B-8DB2-4A3A-AB29-D214FFD88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719" y="1024222"/>
            <a:ext cx="8991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45: LUYỆN TẬP CHUNG (Tiết 1)</a:t>
            </a:r>
          </a:p>
        </p:txBody>
      </p:sp>
    </p:spTree>
    <p:extLst>
      <p:ext uri="{BB962C8B-B14F-4D97-AF65-F5344CB8AC3E}">
        <p14:creationId xmlns:p14="http://schemas.microsoft.com/office/powerpoint/2010/main" val="5651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  <p:bldP spid="15" grpId="0"/>
      <p:bldP spid="20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42719" y="148281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AutoShape 2" descr="https://img.loigiaihay.com/picture/2022/0321/bai-1.jpg">
            <a:extLst>
              <a:ext uri="{FF2B5EF4-FFF2-40B4-BE49-F238E27FC236}">
                <a16:creationId xmlns:a16="http://schemas.microsoft.com/office/drawing/2014/main" xmlns="" id="{070A50D1-F9E5-486B-8B44-FB96DF8119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63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xmlns="" id="{0CF844C2-CCE0-4AE7-A0B2-8DFEF1EAD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25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OpenSans"/>
              </a:rPr>
              <a:t>  </a:t>
            </a:r>
            <a:endParaRPr kumimoji="0" lang="vi-VN" altLang="vi-VN" sz="1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OpenSan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C538C804-8923-4C65-BE86-9118CF0FA797}"/>
              </a:ext>
            </a:extLst>
          </p:cNvPr>
          <p:cNvGrpSpPr/>
          <p:nvPr/>
        </p:nvGrpSpPr>
        <p:grpSpPr>
          <a:xfrm>
            <a:off x="1559104" y="1905000"/>
            <a:ext cx="8560413" cy="651417"/>
            <a:chOff x="1499191" y="2244225"/>
            <a:chExt cx="5456175" cy="65141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625048FB-0D4E-48DA-8631-2606969D4DA2}"/>
                </a:ext>
              </a:extLst>
            </p:cNvPr>
            <p:cNvSpPr/>
            <p:nvPr/>
          </p:nvSpPr>
          <p:spPr>
            <a:xfrm>
              <a:off x="1499191" y="2244225"/>
              <a:ext cx="593191" cy="598627"/>
            </a:xfrm>
            <a:prstGeom prst="ellips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/>
                <a:t>3</a:t>
              </a:r>
              <a:endParaRPr lang="vi-VN" sz="3600" b="1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75FF3ECB-46AA-4002-8AD8-57639970340A}"/>
                </a:ext>
              </a:extLst>
            </p:cNvPr>
            <p:cNvSpPr txBox="1"/>
            <p:nvPr/>
          </p:nvSpPr>
          <p:spPr>
            <a:xfrm>
              <a:off x="2078566" y="2310867"/>
              <a:ext cx="4876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3200" b="1">
                  <a:solidFill>
                    <a:srgbClr val="0070C0"/>
                  </a:solidFill>
                </a:rPr>
                <a:t>a) Tính giá trị các biểu thức sau: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5E3744E-60A2-485B-B6A9-2EA1E5951610}"/>
              </a:ext>
            </a:extLst>
          </p:cNvPr>
          <p:cNvSpPr/>
          <p:nvPr/>
        </p:nvSpPr>
        <p:spPr>
          <a:xfrm>
            <a:off x="2651919" y="6736140"/>
            <a:ext cx="381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 Ví dụ:</a:t>
            </a:r>
          </a:p>
          <a:p>
            <a:r>
              <a:rPr lang="vi-VN" sz="3200">
                <a:solidFill>
                  <a:srgbClr val="FF0000"/>
                </a:solidFill>
              </a:rPr>
              <a:t>(4 x 9) x 6 = 36 x 6</a:t>
            </a:r>
          </a:p>
          <a:p>
            <a:r>
              <a:rPr lang="vi-VN" sz="3200">
                <a:solidFill>
                  <a:srgbClr val="FF0000"/>
                </a:solidFill>
              </a:rPr>
              <a:t>                  = 216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5BB8443-4EE4-43BC-B025-31A5CA232811}"/>
              </a:ext>
            </a:extLst>
          </p:cNvPr>
          <p:cNvSpPr/>
          <p:nvPr/>
        </p:nvSpPr>
        <p:spPr>
          <a:xfrm>
            <a:off x="1880350" y="2623059"/>
            <a:ext cx="24833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prstClr val="black"/>
                </a:solidFill>
              </a:rPr>
              <a:t>a) (2 x 6) x 4</a:t>
            </a:r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4A237E4-3AF6-49C5-B6BC-26A8F1653696}"/>
              </a:ext>
            </a:extLst>
          </p:cNvPr>
          <p:cNvSpPr/>
          <p:nvPr/>
        </p:nvSpPr>
        <p:spPr>
          <a:xfrm>
            <a:off x="4287171" y="2623059"/>
            <a:ext cx="20121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= 12 x 4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= 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0A43AAF-83D0-49FE-B75D-C2A21F0B8540}"/>
              </a:ext>
            </a:extLst>
          </p:cNvPr>
          <p:cNvSpPr/>
          <p:nvPr/>
        </p:nvSpPr>
        <p:spPr>
          <a:xfrm>
            <a:off x="2440671" y="3731169"/>
            <a:ext cx="2119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prstClr val="black"/>
                </a:solidFill>
              </a:rPr>
              <a:t>2 x (6 x 4) </a:t>
            </a:r>
            <a:endParaRPr lang="vi-V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929CEBE-FF37-4BFD-A239-E01396A15207}"/>
              </a:ext>
            </a:extLst>
          </p:cNvPr>
          <p:cNvSpPr/>
          <p:nvPr/>
        </p:nvSpPr>
        <p:spPr>
          <a:xfrm>
            <a:off x="4287171" y="3766919"/>
            <a:ext cx="20121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= 2 x 24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= 48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1277CC3-DBCB-429A-A4BC-242A6454CA5B}"/>
              </a:ext>
            </a:extLst>
          </p:cNvPr>
          <p:cNvSpPr/>
          <p:nvPr/>
        </p:nvSpPr>
        <p:spPr>
          <a:xfrm>
            <a:off x="8214519" y="2667531"/>
            <a:ext cx="2119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prstClr val="black"/>
                </a:solidFill>
              </a:rPr>
              <a:t>(8 x 5) x 2 </a:t>
            </a:r>
            <a:endParaRPr lang="vi-V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3DC8299-B595-4070-893E-3F74779F4B33}"/>
              </a:ext>
            </a:extLst>
          </p:cNvPr>
          <p:cNvSpPr/>
          <p:nvPr/>
        </p:nvSpPr>
        <p:spPr>
          <a:xfrm>
            <a:off x="10256976" y="2713697"/>
            <a:ext cx="20121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= 40 x 2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= 80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1B193B3-4F16-40EB-BC96-1F1166F50BD2}"/>
              </a:ext>
            </a:extLst>
          </p:cNvPr>
          <p:cNvSpPr/>
          <p:nvPr/>
        </p:nvSpPr>
        <p:spPr>
          <a:xfrm>
            <a:off x="8328333" y="3844195"/>
            <a:ext cx="2005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>
                <a:solidFill>
                  <a:prstClr val="black"/>
                </a:solidFill>
              </a:rPr>
              <a:t>8 x (5 x 2)</a:t>
            </a:r>
            <a:endParaRPr lang="vi-VN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4483C03-6637-44D3-9DE1-041C6232898B}"/>
              </a:ext>
            </a:extLst>
          </p:cNvPr>
          <p:cNvSpPr/>
          <p:nvPr/>
        </p:nvSpPr>
        <p:spPr>
          <a:xfrm>
            <a:off x="10265512" y="3861640"/>
            <a:ext cx="21194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= 8 x 10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= 80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949E8EC-44B5-4136-8582-15E994FEDFAB}"/>
              </a:ext>
            </a:extLst>
          </p:cNvPr>
          <p:cNvSpPr/>
          <p:nvPr/>
        </p:nvSpPr>
        <p:spPr>
          <a:xfrm>
            <a:off x="1952011" y="6197025"/>
            <a:ext cx="126584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0070C0"/>
                </a:solidFill>
              </a:rPr>
              <a:t>c) Lấy ví dụ tương tự như các biểu thức ở câu a.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3602E40-A304-4815-ADD6-7702170B29CB}"/>
              </a:ext>
            </a:extLst>
          </p:cNvPr>
          <p:cNvSpPr/>
          <p:nvPr/>
        </p:nvSpPr>
        <p:spPr>
          <a:xfrm>
            <a:off x="2024444" y="4942876"/>
            <a:ext cx="12585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 b="1">
                <a:solidFill>
                  <a:srgbClr val="0070C0"/>
                </a:solidFill>
              </a:rPr>
              <a:t>b) Nhận xét về giá trị của các biểu thức trong từng cột ở câu a.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C5FF2A2-C414-4826-9A5D-BC07D42E4AB1}"/>
              </a:ext>
            </a:extLst>
          </p:cNvPr>
          <p:cNvSpPr/>
          <p:nvPr/>
        </p:nvSpPr>
        <p:spPr>
          <a:xfrm>
            <a:off x="2299595" y="5573011"/>
            <a:ext cx="120574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>
                <a:solidFill>
                  <a:srgbClr val="FF0000"/>
                </a:solidFill>
              </a:rPr>
              <a:t>Giá trị của các biểu thức trong từng cột ở câu a bằng nhau.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FA8CF08B-20CA-488B-BA2F-41556887D3EB}"/>
              </a:ext>
            </a:extLst>
          </p:cNvPr>
          <p:cNvSpPr/>
          <p:nvPr/>
        </p:nvSpPr>
        <p:spPr>
          <a:xfrm>
            <a:off x="8829928" y="7165465"/>
            <a:ext cx="381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>
                <a:solidFill>
                  <a:srgbClr val="FF0000"/>
                </a:solidFill>
              </a:rPr>
              <a:t>4 x (9 x 6) = 4 x 54</a:t>
            </a:r>
          </a:p>
          <a:p>
            <a:pPr lvl="0"/>
            <a:r>
              <a:rPr lang="vi-VN" sz="3200">
                <a:solidFill>
                  <a:srgbClr val="FF0000"/>
                </a:solidFill>
              </a:rPr>
              <a:t>                 = 216</a:t>
            </a:r>
          </a:p>
        </p:txBody>
      </p:sp>
      <p:sp>
        <p:nvSpPr>
          <p:cNvPr id="39" name="Text Box 14">
            <a:extLst>
              <a:ext uri="{FF2B5EF4-FFF2-40B4-BE49-F238E27FC236}">
                <a16:creationId xmlns:a16="http://schemas.microsoft.com/office/drawing/2014/main" xmlns="" id="{B345C3B9-C583-477A-9316-37CAFD00A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719" y="1024222"/>
            <a:ext cx="8991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Bài 45: LUYỆN TẬP CHUNG (Tiết 1)</a:t>
            </a:r>
          </a:p>
        </p:txBody>
      </p:sp>
    </p:spTree>
    <p:extLst>
      <p:ext uri="{BB962C8B-B14F-4D97-AF65-F5344CB8AC3E}">
        <p14:creationId xmlns:p14="http://schemas.microsoft.com/office/powerpoint/2010/main" val="263996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  <p:bldP spid="22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475</Words>
  <Application>Microsoft Office PowerPoint</Application>
  <PresentationFormat>Custom</PresentationFormat>
  <Paragraphs>83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549</cp:revision>
  <dcterms:created xsi:type="dcterms:W3CDTF">2022-07-10T01:37:20Z</dcterms:created>
  <dcterms:modified xsi:type="dcterms:W3CDTF">2022-08-20T15:12:02Z</dcterms:modified>
</cp:coreProperties>
</file>