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57" r:id="rId3"/>
    <p:sldId id="306" r:id="rId4"/>
    <p:sldId id="301" r:id="rId5"/>
    <p:sldId id="280" r:id="rId6"/>
    <p:sldId id="307" r:id="rId7"/>
    <p:sldId id="308" r:id="rId8"/>
    <p:sldId id="309" r:id="rId9"/>
    <p:sldId id="310" r:id="rId10"/>
    <p:sldId id="297" r:id="rId11"/>
    <p:sldId id="311" r:id="rId12"/>
    <p:sldId id="312" r:id="rId13"/>
    <p:sldId id="285" r:id="rId14"/>
    <p:sldId id="313" r:id="rId15"/>
    <p:sldId id="314" r:id="rId16"/>
    <p:sldId id="315" r:id="rId17"/>
    <p:sldId id="316" r:id="rId18"/>
    <p:sldId id="318" r:id="rId19"/>
    <p:sldId id="265" r:id="rId20"/>
    <p:sldId id="303" r:id="rId21"/>
    <p:sldId id="319" r:id="rId22"/>
    <p:sldId id="304" r:id="rId23"/>
    <p:sldId id="320" r:id="rId24"/>
    <p:sldId id="25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3333FF"/>
    <a:srgbClr val="CC0066"/>
    <a:srgbClr val="CC00CC"/>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5/12/2022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5/12/2022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5/12/2022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5/12/2022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5/12/2022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5/12/2022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2.png"/><Relationship Id="rId3" Type="http://schemas.openxmlformats.org/officeDocument/2006/relationships/slideLayout" Target="../slideLayouts/slideLayout1.xml"/><Relationship Id="rId7" Type="http://schemas.openxmlformats.org/officeDocument/2006/relationships/image" Target="../media/image19.png"/><Relationship Id="rId12" Type="http://schemas.openxmlformats.org/officeDocument/2006/relationships/slide" Target="slide15.xml"/><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2.wdp"/><Relationship Id="rId11" Type="http://schemas.openxmlformats.org/officeDocument/2006/relationships/image" Target="../media/image21.png"/><Relationship Id="rId5" Type="http://schemas.openxmlformats.org/officeDocument/2006/relationships/image" Target="../media/image18.png"/><Relationship Id="rId10" Type="http://schemas.microsoft.com/office/2007/relationships/hdphoto" Target="../media/hdphoto4.wdp"/><Relationship Id="rId4" Type="http://schemas.openxmlformats.org/officeDocument/2006/relationships/image" Target="../media/image17.jp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16.xml"/><Relationship Id="rId18" Type="http://schemas.microsoft.com/office/2007/relationships/hdphoto" Target="../media/hdphoto9.wdp"/><Relationship Id="rId3" Type="http://schemas.openxmlformats.org/officeDocument/2006/relationships/image" Target="../media/image23.png"/><Relationship Id="rId7" Type="http://schemas.microsoft.com/office/2007/relationships/hdphoto" Target="../media/hdphoto6.wdp"/><Relationship Id="rId12" Type="http://schemas.microsoft.com/office/2007/relationships/hdphoto" Target="../media/hdphoto8.wdp"/><Relationship Id="rId17" Type="http://schemas.openxmlformats.org/officeDocument/2006/relationships/image" Target="../media/image30.png"/><Relationship Id="rId2" Type="http://schemas.openxmlformats.org/officeDocument/2006/relationships/audio" Target="../media/audio1.wav"/><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25.png"/><Relationship Id="rId11" Type="http://schemas.openxmlformats.org/officeDocument/2006/relationships/image" Target="../media/image27.png"/><Relationship Id="rId5" Type="http://schemas.microsoft.com/office/2007/relationships/hdphoto" Target="../media/hdphoto5.wdp"/><Relationship Id="rId15" Type="http://schemas.openxmlformats.org/officeDocument/2006/relationships/image" Target="../media/image28.gif"/><Relationship Id="rId10" Type="http://schemas.microsoft.com/office/2007/relationships/hdphoto" Target="../media/hdphoto7.wdp"/><Relationship Id="rId19" Type="http://schemas.openxmlformats.org/officeDocument/2006/relationships/image" Target="../media/image31.gif"/><Relationship Id="rId4" Type="http://schemas.openxmlformats.org/officeDocument/2006/relationships/image" Target="../media/image24.png"/><Relationship Id="rId9" Type="http://schemas.openxmlformats.org/officeDocument/2006/relationships/image" Target="../media/image26.png"/><Relationship Id="rId14" Type="http://schemas.openxmlformats.org/officeDocument/2006/relationships/slide" Target="slide17.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g"/><Relationship Id="rId7" Type="http://schemas.openxmlformats.org/officeDocument/2006/relationships/slide" Target="slide24.xml"/><Relationship Id="rId2" Type="http://schemas.openxmlformats.org/officeDocument/2006/relationships/audio" Target="../media/audio2.wav"/><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8.png"/><Relationship Id="rId10" Type="http://schemas.microsoft.com/office/2007/relationships/hdphoto" Target="../media/hdphoto10.wdp"/><Relationship Id="rId4" Type="http://schemas.openxmlformats.org/officeDocument/2006/relationships/image" Target="../media/image33.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g"/><Relationship Id="rId7" Type="http://schemas.openxmlformats.org/officeDocument/2006/relationships/slide" Target="slide24.xml"/><Relationship Id="rId2" Type="http://schemas.openxmlformats.org/officeDocument/2006/relationships/audio" Target="../media/audio2.wav"/><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8.png"/><Relationship Id="rId10" Type="http://schemas.microsoft.com/office/2007/relationships/hdphoto" Target="../media/hdphoto10.wdp"/><Relationship Id="rId4" Type="http://schemas.openxmlformats.org/officeDocument/2006/relationships/image" Target="../media/image33.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g"/><Relationship Id="rId7" Type="http://schemas.openxmlformats.org/officeDocument/2006/relationships/slide" Target="slide24.xml"/><Relationship Id="rId2" Type="http://schemas.openxmlformats.org/officeDocument/2006/relationships/audio" Target="../media/audio2.wav"/><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8.png"/><Relationship Id="rId10" Type="http://schemas.microsoft.com/office/2007/relationships/hdphoto" Target="../media/hdphoto10.wdp"/><Relationship Id="rId4" Type="http://schemas.openxmlformats.org/officeDocument/2006/relationships/image" Target="../media/image33.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78224" y="2030506"/>
            <a:ext cx="11053482" cy="1824923"/>
          </a:xfrm>
          <a:prstGeom prst="rect">
            <a:avLst/>
          </a:prstGeom>
          <a:noFill/>
        </p:spPr>
        <p:txBody>
          <a:bodyPr wrap="square" rtlCol="0">
            <a:spAutoFit/>
          </a:bodyPr>
          <a:lstStyle/>
          <a:p>
            <a:pPr algn="ctr">
              <a:lnSpc>
                <a:spcPct val="150000"/>
              </a:lnSpc>
            </a:pPr>
            <a:r>
              <a:rPr lang="en-US" sz="4000" b="1" dirty="0" smtClean="0">
                <a:solidFill>
                  <a:srgbClr val="3333CC"/>
                </a:solidFill>
                <a:latin typeface="Arial" panose="020B0604020202020204" pitchFamily="34" charset="0"/>
                <a:cs typeface="Arial" panose="020B0604020202020204" pitchFamily="34" charset="0"/>
              </a:rPr>
              <a:t>CHƯƠNG 2 </a:t>
            </a:r>
          </a:p>
          <a:p>
            <a:pPr algn="ctr">
              <a:lnSpc>
                <a:spcPct val="150000"/>
              </a:lnSpc>
            </a:pPr>
            <a:r>
              <a:rPr lang="en-US" sz="4000" b="1" dirty="0" smtClean="0">
                <a:solidFill>
                  <a:srgbClr val="3333CC"/>
                </a:solidFill>
                <a:latin typeface="Arial" panose="020B0604020202020204" pitchFamily="34" charset="0"/>
                <a:cs typeface="Arial" panose="020B0604020202020204" pitchFamily="34" charset="0"/>
              </a:rPr>
              <a:t>MẠNG MÁY TÍNH VÀ INTERNET</a:t>
            </a:r>
            <a:endParaRPr lang="en-US" sz="40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341905"/>
            <a:ext cx="5939626" cy="553998"/>
            <a:chOff x="689904" y="1379897"/>
            <a:chExt cx="5939626"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6093"/>
              <a:ext cx="5529078" cy="461665"/>
            </a:xfrm>
            <a:prstGeom prst="rect">
              <a:avLst/>
            </a:prstGeom>
            <a:noFill/>
          </p:spPr>
          <p:txBody>
            <a:bodyPr wrap="none" rtlCol="0">
              <a:spAutoFit/>
            </a:bodyPr>
            <a:lstStyle/>
            <a:p>
              <a:r>
                <a:rPr lang="en-US" sz="2400" b="1" dirty="0" err="1">
                  <a:solidFill>
                    <a:srgbClr val="3333CC"/>
                  </a:solidFill>
                  <a:latin typeface="Arial" panose="020B0604020202020204" pitchFamily="34" charset="0"/>
                  <a:cs typeface="Arial" panose="020B0604020202020204" pitchFamily="34" charset="0"/>
                </a:rPr>
                <a:t>Bảo</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vệ</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thông</a:t>
              </a:r>
              <a:r>
                <a:rPr lang="en-US" sz="2400" b="1" dirty="0">
                  <a:solidFill>
                    <a:srgbClr val="3333CC"/>
                  </a:solidFill>
                  <a:latin typeface="Arial" panose="020B0604020202020204" pitchFamily="34" charset="0"/>
                  <a:cs typeface="Arial" panose="020B0604020202020204" pitchFamily="34" charset="0"/>
                </a:rPr>
                <a:t> tin </a:t>
              </a:r>
              <a:r>
                <a:rPr lang="en-US" sz="2400" b="1" dirty="0" err="1">
                  <a:solidFill>
                    <a:srgbClr val="3333CC"/>
                  </a:solidFill>
                  <a:latin typeface="Arial" panose="020B0604020202020204" pitchFamily="34" charset="0"/>
                  <a:cs typeface="Arial" panose="020B0604020202020204" pitchFamily="34" charset="0"/>
                </a:rPr>
                <a:t>cá</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nhân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gia</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đình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3"/>
            <a:stretch>
              <a:fillRect/>
            </a:stretch>
          </p:blipFill>
          <p:spPr>
            <a:xfrm>
              <a:off x="4764400" y="1309140"/>
              <a:ext cx="722412" cy="665379"/>
            </a:xfrm>
            <a:prstGeom prst="rect">
              <a:avLst/>
            </a:prstGeom>
          </p:spPr>
        </p:pic>
      </p:grpSp>
      <p:sp>
        <p:nvSpPr>
          <p:cNvPr id="18" name="Rounded Rectangle 17"/>
          <p:cNvSpPr/>
          <p:nvPr/>
        </p:nvSpPr>
        <p:spPr>
          <a:xfrm>
            <a:off x="1558536" y="2208767"/>
            <a:ext cx="5794826" cy="3277638"/>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57200" indent="-457200" algn="just">
              <a:lnSpc>
                <a:spcPct val="120000"/>
              </a:lnSpc>
              <a:spcAft>
                <a:spcPts val="600"/>
              </a:spcAft>
              <a:buClr>
                <a:srgbClr val="FF0000"/>
              </a:buClr>
              <a:buFont typeface="Wingdings" panose="05000000000000000000" pitchFamily="2" charset="2"/>
              <a:buChar char="v"/>
            </a:pPr>
            <a:r>
              <a:rPr lang="vi-VN" sz="2300" b="1" dirty="0">
                <a:solidFill>
                  <a:srgbClr val="3333CC"/>
                </a:solidFill>
                <a:latin typeface="Arial" panose="020B0604020202020204" pitchFamily="34" charset="0"/>
                <a:cs typeface="Arial" panose="020B0604020202020204" pitchFamily="34" charset="0"/>
              </a:rPr>
              <a:t>Em </a:t>
            </a:r>
            <a:r>
              <a:rPr lang="vi-VN" sz="2300" b="1" dirty="0" smtClean="0">
                <a:solidFill>
                  <a:srgbClr val="3333CC"/>
                </a:solidFill>
                <a:latin typeface="Arial" panose="020B0604020202020204" pitchFamily="34" charset="0"/>
                <a:cs typeface="Arial" panose="020B0604020202020204" pitchFamily="34" charset="0"/>
              </a:rPr>
              <a:t>hãy</a:t>
            </a:r>
            <a:r>
              <a:rPr lang="en-US" sz="2300" b="1" dirty="0" smtClean="0">
                <a:solidFill>
                  <a:srgbClr val="3333CC"/>
                </a:solidFill>
                <a:latin typeface="Arial" panose="020B0604020202020204" pitchFamily="34" charset="0"/>
                <a:cs typeface="Arial" panose="020B0604020202020204" pitchFamily="34" charset="0"/>
              </a:rPr>
              <a:t> </a:t>
            </a:r>
            <a:r>
              <a:rPr lang="vi-VN" sz="2300" b="1" dirty="0" smtClean="0">
                <a:solidFill>
                  <a:srgbClr val="3333CC"/>
                </a:solidFill>
                <a:latin typeface="Arial" panose="020B0604020202020204" pitchFamily="34" charset="0"/>
                <a:cs typeface="Arial" panose="020B0604020202020204" pitchFamily="34" charset="0"/>
              </a:rPr>
              <a:t>lựa </a:t>
            </a:r>
            <a:r>
              <a:rPr lang="vi-VN" sz="2300" b="1" dirty="0">
                <a:solidFill>
                  <a:srgbClr val="3333CC"/>
                </a:solidFill>
                <a:latin typeface="Arial" panose="020B0604020202020204" pitchFamily="34" charset="0"/>
                <a:cs typeface="Arial" panose="020B0604020202020204" pitchFamily="34" charset="0"/>
              </a:rPr>
              <a:t>chọn </a:t>
            </a:r>
            <a:r>
              <a:rPr lang="vi-VN" sz="2300" b="1" dirty="0">
                <a:solidFill>
                  <a:srgbClr val="FF0000"/>
                </a:solidFill>
                <a:latin typeface="Arial" panose="020B0604020202020204" pitchFamily="34" charset="0"/>
                <a:cs typeface="Arial" panose="020B0604020202020204" pitchFamily="34" charset="0"/>
              </a:rPr>
              <a:t>việc không nên </a:t>
            </a:r>
            <a:r>
              <a:rPr lang="vi-VN" sz="2300" b="1" dirty="0">
                <a:solidFill>
                  <a:srgbClr val="3333CC"/>
                </a:solidFill>
                <a:latin typeface="Arial" panose="020B0604020202020204" pitchFamily="34" charset="0"/>
                <a:cs typeface="Arial" panose="020B0604020202020204" pitchFamily="34" charset="0"/>
              </a:rPr>
              <a:t>làm khi sử dụng máy tính</a:t>
            </a:r>
            <a:r>
              <a:rPr lang="vi-VN" sz="2300" dirty="0">
                <a:solidFill>
                  <a:srgbClr val="3333CC"/>
                </a:solidFill>
                <a:latin typeface="Arial" panose="020B0604020202020204" pitchFamily="34" charset="0"/>
                <a:cs typeface="Arial" panose="020B0604020202020204" pitchFamily="34" charset="0"/>
              </a:rPr>
              <a:t>: </a:t>
            </a:r>
            <a:endParaRPr lang="en-US" sz="2300" dirty="0" smtClean="0">
              <a:solidFill>
                <a:srgbClr val="3333CC"/>
              </a:solidFill>
              <a:latin typeface="Arial" panose="020B0604020202020204" pitchFamily="34" charset="0"/>
              <a:cs typeface="Arial" panose="020B0604020202020204" pitchFamily="34" charset="0"/>
            </a:endParaRPr>
          </a:p>
          <a:p>
            <a:pPr marL="747713" indent="-346075" algn="just">
              <a:lnSpc>
                <a:spcPct val="120000"/>
              </a:lnSpc>
              <a:spcAft>
                <a:spcPts val="600"/>
              </a:spcAft>
              <a:buClr>
                <a:srgbClr val="FF0000"/>
              </a:buClr>
            </a:pPr>
            <a:r>
              <a:rPr lang="vi-VN" sz="2300" dirty="0" smtClean="0">
                <a:solidFill>
                  <a:srgbClr val="3333CC"/>
                </a:solidFill>
                <a:latin typeface="Arial" panose="020B0604020202020204" pitchFamily="34" charset="0"/>
                <a:cs typeface="Arial" panose="020B0604020202020204" pitchFamily="34" charset="0"/>
              </a:rPr>
              <a:t>A</a:t>
            </a:r>
            <a:r>
              <a:rPr lang="vi-VN" sz="2300" dirty="0">
                <a:solidFill>
                  <a:srgbClr val="3333CC"/>
                </a:solidFill>
                <a:latin typeface="Arial" panose="020B0604020202020204" pitchFamily="34" charset="0"/>
                <a:cs typeface="Arial" panose="020B0604020202020204" pitchFamily="34" charset="0"/>
              </a:rPr>
              <a:t>. Đưa sở thích cá nhân lên Internet. </a:t>
            </a:r>
            <a:endParaRPr lang="en-US" sz="2300" dirty="0" smtClean="0">
              <a:solidFill>
                <a:srgbClr val="3333CC"/>
              </a:solidFill>
              <a:latin typeface="Arial" panose="020B0604020202020204" pitchFamily="34" charset="0"/>
              <a:cs typeface="Arial" panose="020B0604020202020204" pitchFamily="34" charset="0"/>
            </a:endParaRPr>
          </a:p>
          <a:p>
            <a:pPr marL="747713" indent="-346075" algn="just">
              <a:lnSpc>
                <a:spcPct val="120000"/>
              </a:lnSpc>
              <a:spcAft>
                <a:spcPts val="600"/>
              </a:spcAft>
              <a:buClr>
                <a:srgbClr val="FF0000"/>
              </a:buClr>
            </a:pPr>
            <a:r>
              <a:rPr lang="vi-VN" sz="2300" dirty="0" smtClean="0">
                <a:solidFill>
                  <a:srgbClr val="3333CC"/>
                </a:solidFill>
                <a:latin typeface="Arial" panose="020B0604020202020204" pitchFamily="34" charset="0"/>
                <a:cs typeface="Arial" panose="020B0604020202020204" pitchFamily="34" charset="0"/>
              </a:rPr>
              <a:t>B.</a:t>
            </a:r>
            <a:r>
              <a:rPr lang="en-US" sz="2300" dirty="0" smtClean="0">
                <a:solidFill>
                  <a:srgbClr val="3333CC"/>
                </a:solidFill>
                <a:latin typeface="Arial" panose="020B0604020202020204" pitchFamily="34" charset="0"/>
                <a:cs typeface="Arial" panose="020B0604020202020204" pitchFamily="34" charset="0"/>
              </a:rPr>
              <a:t> </a:t>
            </a:r>
            <a:r>
              <a:rPr lang="vi-VN" sz="2300" dirty="0" smtClean="0">
                <a:solidFill>
                  <a:srgbClr val="3333CC"/>
                </a:solidFill>
                <a:latin typeface="Arial" panose="020B0604020202020204" pitchFamily="34" charset="0"/>
                <a:cs typeface="Arial" panose="020B0604020202020204" pitchFamily="34" charset="0"/>
              </a:rPr>
              <a:t>Cần </a:t>
            </a:r>
            <a:r>
              <a:rPr lang="vi-VN" sz="2300" dirty="0">
                <a:solidFill>
                  <a:srgbClr val="3333CC"/>
                </a:solidFill>
                <a:latin typeface="Arial" panose="020B0604020202020204" pitchFamily="34" charset="0"/>
                <a:cs typeface="Arial" panose="020B0604020202020204" pitchFamily="34" charset="0"/>
              </a:rPr>
              <a:t>cảnh giác khi khai báo thông tin trên những trò chơi điện tử. </a:t>
            </a:r>
            <a:endParaRPr lang="en-US" sz="2300" dirty="0" smtClean="0">
              <a:solidFill>
                <a:srgbClr val="3333CC"/>
              </a:solidFill>
              <a:latin typeface="Arial" panose="020B0604020202020204" pitchFamily="34" charset="0"/>
              <a:cs typeface="Arial" panose="020B0604020202020204" pitchFamily="34" charset="0"/>
            </a:endParaRPr>
          </a:p>
          <a:p>
            <a:pPr marL="747713" indent="-346075" algn="just">
              <a:lnSpc>
                <a:spcPct val="120000"/>
              </a:lnSpc>
              <a:spcAft>
                <a:spcPts val="600"/>
              </a:spcAft>
              <a:buClr>
                <a:srgbClr val="FF0000"/>
              </a:buClr>
            </a:pPr>
            <a:r>
              <a:rPr lang="vi-VN" sz="2300" dirty="0" smtClean="0">
                <a:solidFill>
                  <a:srgbClr val="3333CC"/>
                </a:solidFill>
                <a:latin typeface="Arial" panose="020B0604020202020204" pitchFamily="34" charset="0"/>
                <a:cs typeface="Arial" panose="020B0604020202020204" pitchFamily="34" charset="0"/>
              </a:rPr>
              <a:t>C</a:t>
            </a:r>
            <a:r>
              <a:rPr lang="vi-VN" sz="2300" dirty="0">
                <a:solidFill>
                  <a:srgbClr val="3333CC"/>
                </a:solidFill>
                <a:latin typeface="Arial" panose="020B0604020202020204" pitchFamily="34" charset="0"/>
                <a:cs typeface="Arial" panose="020B0604020202020204" pitchFamily="34" charset="0"/>
              </a:rPr>
              <a:t>. Đăng ảnh gia đình trên Internet.</a:t>
            </a:r>
            <a:endParaRPr lang="en-US" sz="2300" dirty="0" smtClean="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7428197" y="2327569"/>
            <a:ext cx="4026175" cy="2891617"/>
          </a:xfrm>
          <a:prstGeom prst="rect">
            <a:avLst/>
          </a:prstGeom>
        </p:spPr>
      </p:pic>
      <p:sp>
        <p:nvSpPr>
          <p:cNvPr id="5" name="Oval 4"/>
          <p:cNvSpPr/>
          <p:nvPr/>
        </p:nvSpPr>
        <p:spPr>
          <a:xfrm>
            <a:off x="2133598" y="3435927"/>
            <a:ext cx="401782" cy="4433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147453" y="4831260"/>
            <a:ext cx="401782" cy="4433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937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Effect transition="in" filter="fade">
                                      <p:cBhvr>
                                        <p:cTn id="20" dur="500"/>
                                        <p:tgtEl>
                                          <p:spTgt spid="1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animEffect transition="in" filter="fade">
                                      <p:cBhvr>
                                        <p:cTn id="25" dur="500"/>
                                        <p:tgtEl>
                                          <p:spTgt spid="1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xEl>
                                              <p:pRg st="2" end="2"/>
                                            </p:txEl>
                                          </p:spTgt>
                                        </p:tgtEl>
                                        <p:attrNameLst>
                                          <p:attrName>style.visibility</p:attrName>
                                        </p:attrNameLst>
                                      </p:cBhvr>
                                      <p:to>
                                        <p:strVal val="visible"/>
                                      </p:to>
                                    </p:set>
                                    <p:animEffect transition="in" filter="fade">
                                      <p:cBhvr>
                                        <p:cTn id="30" dur="500"/>
                                        <p:tgtEl>
                                          <p:spTgt spid="1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xEl>
                                              <p:pRg st="3" end="3"/>
                                            </p:txEl>
                                          </p:spTgt>
                                        </p:tgtEl>
                                        <p:attrNameLst>
                                          <p:attrName>style.visibility</p:attrName>
                                        </p:attrNameLst>
                                      </p:cBhvr>
                                      <p:to>
                                        <p:strVal val="visible"/>
                                      </p:to>
                                    </p:set>
                                    <p:animEffect transition="in" filter="fade">
                                      <p:cBhvr>
                                        <p:cTn id="35" dur="500"/>
                                        <p:tgtEl>
                                          <p:spTgt spid="1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subTnLst>
                                    <p:audio>
                                      <p:cMediaNode>
                                        <p:cTn display="0" masterRel="sameClick">
                                          <p:stCondLst>
                                            <p:cond evt="begin" delay="0">
                                              <p:tn val="38"/>
                                            </p:cond>
                                          </p:stCondLst>
                                          <p:endCondLst>
                                            <p:cond evt="onStopAudio" delay="0">
                                              <p:tgtEl>
                                                <p:sldTgt/>
                                              </p:tgtEl>
                                            </p:cond>
                                          </p:endCondLst>
                                        </p:cTn>
                                        <p:tgtEl>
                                          <p:sndTgt r:embed="rId2" name="applause.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subTnLst>
                                    <p:audio>
                                      <p:cMediaNode>
                                        <p:cTn display="0" masterRel="sameClick">
                                          <p:stCondLst>
                                            <p:cond evt="begin" delay="0">
                                              <p:tn val="4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537623" y="2117227"/>
            <a:ext cx="4317905" cy="3643740"/>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457200" indent="-457200" algn="just">
              <a:spcAft>
                <a:spcPts val="1200"/>
              </a:spcAft>
              <a:buClr>
                <a:srgbClr val="FF0000"/>
              </a:buClr>
              <a:buFont typeface="Wingdings" panose="05000000000000000000" pitchFamily="2" charset="2"/>
              <a:buChar char="v"/>
            </a:pPr>
            <a:r>
              <a:rPr lang="en-US" sz="2400" b="1" dirty="0" err="1" smtClean="0">
                <a:solidFill>
                  <a:srgbClr val="3333CC"/>
                </a:solidFill>
                <a:latin typeface="Arial" panose="020B0604020202020204" pitchFamily="34" charset="0"/>
                <a:cs typeface="Arial" panose="020B0604020202020204" pitchFamily="34" charset="0"/>
              </a:rPr>
              <a:t>Hãy</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thảo</a:t>
            </a:r>
            <a:r>
              <a:rPr lang="en-US" sz="2400" b="1" dirty="0" smtClean="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luận</a:t>
            </a:r>
            <a:r>
              <a:rPr lang="en-US" sz="2400" b="1" dirty="0">
                <a:solidFill>
                  <a:srgbClr val="3333CC"/>
                </a:solidFill>
                <a:latin typeface="Arial" panose="020B0604020202020204" pitchFamily="34" charset="0"/>
                <a:cs typeface="Arial" panose="020B0604020202020204" pitchFamily="34" charset="0"/>
              </a:rPr>
              <a:t> </a:t>
            </a: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2:</a:t>
            </a:r>
          </a:p>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Nêu</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những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hại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khi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cá</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đình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bị</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kẻ</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xấu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lợi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dụng</a:t>
            </a:r>
            <a:r>
              <a:rPr lang="en-US" sz="2400" dirty="0">
                <a:solidFill>
                  <a:srgbClr val="3333CC"/>
                </a:solidFill>
                <a:latin typeface="Arial" panose="020B0604020202020204" pitchFamily="34" charset="0"/>
                <a:cs typeface="Arial" panose="020B0604020202020204" pitchFamily="34" charset="0"/>
              </a:rPr>
              <a:t>.</a:t>
            </a:r>
          </a:p>
        </p:txBody>
      </p:sp>
      <p:grpSp>
        <p:nvGrpSpPr>
          <p:cNvPr id="9" name="Group 8"/>
          <p:cNvGrpSpPr/>
          <p:nvPr/>
        </p:nvGrpSpPr>
        <p:grpSpPr>
          <a:xfrm>
            <a:off x="1413736" y="1272630"/>
            <a:ext cx="7558659" cy="553998"/>
            <a:chOff x="689904" y="1379897"/>
            <a:chExt cx="755865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446093"/>
              <a:ext cx="7148111" cy="461665"/>
            </a:xfrm>
            <a:prstGeom prst="rect">
              <a:avLst/>
            </a:prstGeom>
            <a:noFill/>
          </p:spPr>
          <p:txBody>
            <a:bodyPr wrap="none" rtlCol="0">
              <a:spAutoFit/>
            </a:bodyPr>
            <a:lstStyle/>
            <a:p>
              <a:r>
                <a:rPr lang="en-US" sz="2400" b="1" dirty="0" err="1">
                  <a:solidFill>
                    <a:srgbClr val="3333CC"/>
                  </a:solidFill>
                  <a:latin typeface="Arial" panose="020B0604020202020204" pitchFamily="34" charset="0"/>
                  <a:cs typeface="Arial" panose="020B0604020202020204" pitchFamily="34" charset="0"/>
                </a:rPr>
                <a:t>Tác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hại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khi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thông</a:t>
              </a:r>
              <a:r>
                <a:rPr lang="en-US" sz="2400" b="1" dirty="0">
                  <a:solidFill>
                    <a:srgbClr val="3333CC"/>
                  </a:solidFill>
                  <a:latin typeface="Arial" panose="020B0604020202020204" pitchFamily="34" charset="0"/>
                  <a:cs typeface="Arial" panose="020B0604020202020204" pitchFamily="34" charset="0"/>
                </a:rPr>
                <a:t> tin </a:t>
              </a:r>
              <a:r>
                <a:rPr lang="en-US" sz="2400" b="1" dirty="0" err="1">
                  <a:solidFill>
                    <a:srgbClr val="3333CC"/>
                  </a:solidFill>
                  <a:latin typeface="Arial" panose="020B0604020202020204" pitchFamily="34" charset="0"/>
                  <a:cs typeface="Arial" panose="020B0604020202020204" pitchFamily="34" charset="0"/>
                </a:rPr>
                <a:t>cá</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nhân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gia</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đình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bị</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rò</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rỉ</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5577" y="2227914"/>
            <a:ext cx="1101996" cy="1130737"/>
          </a:xfrm>
          <a:prstGeom prst="rect">
            <a:avLst/>
          </a:prstGeom>
        </p:spPr>
      </p:pic>
    </p:spTree>
    <p:extLst>
      <p:ext uri="{BB962C8B-B14F-4D97-AF65-F5344CB8AC3E}">
        <p14:creationId xmlns:p14="http://schemas.microsoft.com/office/powerpoint/2010/main" val="428065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fade">
                                      <p:cBhvr>
                                        <p:cTn id="20" dur="500"/>
                                        <p:tgtEl>
                                          <p:spTgt spid="1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xEl>
                                              <p:pRg st="1" end="1"/>
                                            </p:txEl>
                                          </p:spTgt>
                                        </p:tgtEl>
                                        <p:attrNameLst>
                                          <p:attrName>style.visibility</p:attrName>
                                        </p:attrNameLst>
                                      </p:cBhvr>
                                      <p:to>
                                        <p:strVal val="visible"/>
                                      </p:to>
                                    </p:set>
                                    <p:animEffect transition="in" filter="fade">
                                      <p:cBhvr>
                                        <p:cTn id="25"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413736" y="1355760"/>
            <a:ext cx="7558659" cy="553998"/>
            <a:chOff x="689904" y="1379897"/>
            <a:chExt cx="755865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1" name="TextBox 10"/>
            <p:cNvSpPr txBox="1"/>
            <p:nvPr/>
          </p:nvSpPr>
          <p:spPr>
            <a:xfrm>
              <a:off x="1100452" y="1446093"/>
              <a:ext cx="7148111" cy="461665"/>
            </a:xfrm>
            <a:prstGeom prst="rect">
              <a:avLst/>
            </a:prstGeom>
            <a:noFill/>
          </p:spPr>
          <p:txBody>
            <a:bodyPr wrap="none" rtlCol="0">
              <a:spAutoFit/>
            </a:bodyPr>
            <a:lstStyle/>
            <a:p>
              <a:r>
                <a:rPr lang="en-US" sz="2400" b="1" dirty="0" err="1">
                  <a:solidFill>
                    <a:srgbClr val="3333CC"/>
                  </a:solidFill>
                  <a:latin typeface="Arial" panose="020B0604020202020204" pitchFamily="34" charset="0"/>
                  <a:cs typeface="Arial" panose="020B0604020202020204" pitchFamily="34" charset="0"/>
                </a:rPr>
                <a:t>Tác</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hại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khi</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thông</a:t>
              </a:r>
              <a:r>
                <a:rPr lang="en-US" sz="2400" b="1" dirty="0">
                  <a:solidFill>
                    <a:srgbClr val="3333CC"/>
                  </a:solidFill>
                  <a:latin typeface="Arial" panose="020B0604020202020204" pitchFamily="34" charset="0"/>
                  <a:cs typeface="Arial" panose="020B0604020202020204" pitchFamily="34" charset="0"/>
                </a:rPr>
                <a:t> tin </a:t>
              </a:r>
              <a:r>
                <a:rPr lang="en-US" sz="2400" b="1" dirty="0" err="1">
                  <a:solidFill>
                    <a:srgbClr val="3333CC"/>
                  </a:solidFill>
                  <a:latin typeface="Arial" panose="020B0604020202020204" pitchFamily="34" charset="0"/>
                  <a:cs typeface="Arial" panose="020B0604020202020204" pitchFamily="34" charset="0"/>
                </a:rPr>
                <a:t>cá</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nhân</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và</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gia</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đình</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bị</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rò</a:t>
              </a:r>
              <a:r>
                <a:rPr lang="en-US" sz="2400" b="1" dirty="0">
                  <a:solidFill>
                    <a:srgbClr val="3333CC"/>
                  </a:solidFill>
                  <a:latin typeface="Arial" panose="020B0604020202020204" pitchFamily="34" charset="0"/>
                  <a:cs typeface="Arial" panose="020B0604020202020204" pitchFamily="34" charset="0"/>
                </a:rPr>
                <a:t> </a:t>
              </a:r>
              <a:r>
                <a:rPr lang="en-US" sz="2400" b="1" dirty="0" err="1">
                  <a:solidFill>
                    <a:srgbClr val="3333CC"/>
                  </a:solidFill>
                  <a:latin typeface="Arial" panose="020B0604020202020204" pitchFamily="34" charset="0"/>
                  <a:cs typeface="Arial" panose="020B0604020202020204" pitchFamily="34" charset="0"/>
                </a:rPr>
                <a:t>rỉ</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2" name="Rectangle 11"/>
          <p:cNvSpPr/>
          <p:nvPr/>
        </p:nvSpPr>
        <p:spPr>
          <a:xfrm>
            <a:off x="1684119" y="2085427"/>
            <a:ext cx="9136283" cy="3018519"/>
          </a:xfrm>
          <a:prstGeom prst="rect">
            <a:avLst/>
          </a:prstGeom>
        </p:spPr>
        <p:txBody>
          <a:bodyPr wrap="square">
            <a:spAutoFit/>
          </a:bodyPr>
          <a:lstStyle/>
          <a:p>
            <a:pPr marL="342900" indent="-342900" algn="just">
              <a:lnSpc>
                <a:spcPct val="120000"/>
              </a:lnSpc>
              <a:spcAft>
                <a:spcPts val="600"/>
              </a:spcAft>
              <a:buClr>
                <a:srgbClr val="FF0000"/>
              </a:buClr>
              <a:buFont typeface="Wingdings" panose="05000000000000000000" pitchFamily="2" charset="2"/>
              <a:buChar char="v"/>
            </a:pP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Khi </a:t>
            </a:r>
            <a:r>
              <a:rPr lang="vi-VN" sz="2400" dirty="0">
                <a:solidFill>
                  <a:srgbClr val="3333CC"/>
                </a:solidFill>
                <a:latin typeface="Arial" panose="020B0604020202020204" pitchFamily="34" charset="0"/>
                <a:cs typeface="Arial" panose="020B0604020202020204" pitchFamily="34" charset="0"/>
              </a:rPr>
              <a:t>kẻ xấu biết được thông tin cá nhân của em và gia đình, họ có thể: </a:t>
            </a:r>
            <a:endParaRPr lang="en-US" sz="2400" dirty="0" smtClean="0">
              <a:solidFill>
                <a:srgbClr val="3333CC"/>
              </a:solidFill>
              <a:latin typeface="Arial" panose="020B0604020202020204" pitchFamily="34" charset="0"/>
              <a:cs typeface="Arial" panose="020B0604020202020204" pitchFamily="34" charset="0"/>
            </a:endParaRPr>
          </a:p>
          <a:p>
            <a:pPr indent="290513" algn="just">
              <a:lnSpc>
                <a:spcPct val="120000"/>
              </a:lnSpc>
              <a:spcAft>
                <a:spcPts val="600"/>
              </a:spcAft>
              <a:buClr>
                <a:srgbClr val="FF0000"/>
              </a:buClr>
            </a:pP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Giả </a:t>
            </a:r>
            <a:r>
              <a:rPr lang="vi-VN" sz="2400" dirty="0">
                <a:solidFill>
                  <a:srgbClr val="3333CC"/>
                </a:solidFill>
                <a:latin typeface="Arial" panose="020B0604020202020204" pitchFamily="34" charset="0"/>
                <a:cs typeface="Arial" panose="020B0604020202020204" pitchFamily="34" charset="0"/>
              </a:rPr>
              <a:t>danh là người thân của bố mẹ em để lừa em. </a:t>
            </a:r>
            <a:endParaRPr lang="en-US" sz="2400" dirty="0" smtClean="0">
              <a:solidFill>
                <a:srgbClr val="3333CC"/>
              </a:solidFill>
              <a:latin typeface="Arial" panose="020B0604020202020204" pitchFamily="34" charset="0"/>
              <a:cs typeface="Arial" panose="020B0604020202020204" pitchFamily="34" charset="0"/>
            </a:endParaRPr>
          </a:p>
          <a:p>
            <a:pPr indent="290513" algn="just">
              <a:lnSpc>
                <a:spcPct val="120000"/>
              </a:lnSpc>
              <a:spcAft>
                <a:spcPts val="600"/>
              </a:spcAft>
              <a:buClr>
                <a:srgbClr val="FF0000"/>
              </a:buClr>
            </a:pP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Dùng </a:t>
            </a:r>
            <a:r>
              <a:rPr lang="vi-VN" sz="2400" dirty="0">
                <a:solidFill>
                  <a:srgbClr val="3333CC"/>
                </a:solidFill>
                <a:latin typeface="Arial" panose="020B0604020202020204" pitchFamily="34" charset="0"/>
                <a:cs typeface="Arial" panose="020B0604020202020204" pitchFamily="34" charset="0"/>
              </a:rPr>
              <a:t>thông tin cá nhân của em để lừa người thân của em. </a:t>
            </a:r>
            <a:endParaRPr lang="en-US" sz="2400" dirty="0" smtClean="0">
              <a:solidFill>
                <a:srgbClr val="3333CC"/>
              </a:solidFill>
              <a:latin typeface="Arial" panose="020B0604020202020204" pitchFamily="34" charset="0"/>
              <a:cs typeface="Arial" panose="020B0604020202020204" pitchFamily="34" charset="0"/>
            </a:endParaRPr>
          </a:p>
          <a:p>
            <a:pPr indent="290513" algn="just">
              <a:lnSpc>
                <a:spcPct val="120000"/>
              </a:lnSpc>
              <a:spcAft>
                <a:spcPts val="600"/>
              </a:spcAft>
              <a:buClr>
                <a:srgbClr val="FF0000"/>
              </a:buClr>
            </a:pP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Dùng </a:t>
            </a:r>
            <a:r>
              <a:rPr lang="vi-VN" sz="2400" dirty="0">
                <a:solidFill>
                  <a:srgbClr val="3333CC"/>
                </a:solidFill>
                <a:latin typeface="Arial" panose="020B0604020202020204" pitchFamily="34" charset="0"/>
                <a:cs typeface="Arial" panose="020B0604020202020204" pitchFamily="34" charset="0"/>
              </a:rPr>
              <a:t>hình ảnh của em hoặc gia đình vào việc xấu. </a:t>
            </a:r>
            <a:endParaRPr lang="en-US" sz="2400" dirty="0" smtClean="0">
              <a:solidFill>
                <a:srgbClr val="3333CC"/>
              </a:solidFill>
              <a:latin typeface="Arial" panose="020B0604020202020204" pitchFamily="34" charset="0"/>
              <a:cs typeface="Arial" panose="020B0604020202020204" pitchFamily="34" charset="0"/>
            </a:endParaRPr>
          </a:p>
          <a:p>
            <a:pPr indent="290513" algn="just">
              <a:lnSpc>
                <a:spcPct val="120000"/>
              </a:lnSpc>
              <a:spcAft>
                <a:spcPts val="600"/>
              </a:spcAft>
              <a:buClr>
                <a:srgbClr val="FF0000"/>
              </a:buClr>
            </a:pPr>
            <a:r>
              <a:rPr lang="en-US" sz="2400" dirty="0" smtClean="0">
                <a:solidFill>
                  <a:srgbClr val="3333CC"/>
                </a:solidFill>
                <a:latin typeface="Arial" panose="020B0604020202020204" pitchFamily="34" charset="0"/>
                <a:cs typeface="Arial" panose="020B0604020202020204" pitchFamily="34" charset="0"/>
              </a:rPr>
              <a:t>-   </a:t>
            </a:r>
            <a:r>
              <a:rPr lang="vi-VN" sz="2400" dirty="0" smtClean="0">
                <a:solidFill>
                  <a:srgbClr val="3333CC"/>
                </a:solidFill>
                <a:latin typeface="Arial" panose="020B0604020202020204" pitchFamily="34" charset="0"/>
                <a:cs typeface="Arial" panose="020B0604020202020204" pitchFamily="34" charset="0"/>
              </a:rPr>
              <a:t>Đe </a:t>
            </a:r>
            <a:r>
              <a:rPr lang="vi-VN" sz="2400" dirty="0">
                <a:solidFill>
                  <a:srgbClr val="3333CC"/>
                </a:solidFill>
                <a:latin typeface="Arial" panose="020B0604020202020204" pitchFamily="34" charset="0"/>
                <a:cs typeface="Arial" panose="020B0604020202020204" pitchFamily="34" charset="0"/>
              </a:rPr>
              <a:t>doạ, bắt nạt em trên mạng.</a:t>
            </a:r>
            <a:endParaRPr lang="en-US" sz="23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665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sp>
        <p:nvSpPr>
          <p:cNvPr id="11" name="Rounded Rectangle 10"/>
          <p:cNvSpPr/>
          <p:nvPr/>
        </p:nvSpPr>
        <p:spPr>
          <a:xfrm>
            <a:off x="2251881" y="2304046"/>
            <a:ext cx="7888405" cy="281386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1200"/>
              </a:spcAft>
              <a:buClr>
                <a:srgbClr val="FF0000"/>
              </a:buClr>
            </a:pPr>
            <a:r>
              <a:rPr lang="en-US" sz="4000" b="1" dirty="0" smtClean="0">
                <a:solidFill>
                  <a:srgbClr val="FF0000"/>
                </a:solidFill>
                <a:latin typeface="Arial" panose="020B0604020202020204" pitchFamily="34" charset="0"/>
                <a:cs typeface="Arial" panose="020B0604020202020204" pitchFamily="34" charset="0"/>
              </a:rPr>
              <a:t>TRÒ CHƠI</a:t>
            </a:r>
          </a:p>
          <a:p>
            <a:pPr algn="ctr">
              <a:lnSpc>
                <a:spcPct val="130000"/>
              </a:lnSpc>
              <a:buClr>
                <a:srgbClr val="FF0000"/>
              </a:buClr>
            </a:pPr>
            <a:r>
              <a:rPr lang="en-US" sz="2500" b="1" dirty="0" err="1" smtClean="0">
                <a:solidFill>
                  <a:srgbClr val="3333CC"/>
                </a:solidFill>
                <a:latin typeface="Arial" panose="020B0604020202020204" pitchFamily="34" charset="0"/>
                <a:cs typeface="Arial" panose="020B0604020202020204" pitchFamily="34" charset="0"/>
              </a:rPr>
              <a:t>Các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em</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hãy</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chọn</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việc</a:t>
            </a:r>
            <a:r>
              <a:rPr lang="en-US" sz="2500" b="1" dirty="0" smtClean="0">
                <a:solidFill>
                  <a:srgbClr val="3333CC"/>
                </a:solidFill>
                <a:latin typeface="Arial" panose="020B0604020202020204" pitchFamily="34" charset="0"/>
                <a:cs typeface="Arial" panose="020B0604020202020204" pitchFamily="34" charset="0"/>
              </a:rPr>
              <a:t> </a:t>
            </a:r>
            <a:r>
              <a:rPr lang="en-US" sz="2500" b="1" dirty="0" err="1" smtClean="0">
                <a:solidFill>
                  <a:srgbClr val="FF0000"/>
                </a:solidFill>
                <a:latin typeface="Arial" panose="020B0604020202020204" pitchFamily="34" charset="0"/>
                <a:cs typeface="Arial" panose="020B0604020202020204" pitchFamily="34" charset="0"/>
              </a:rPr>
              <a:t>nên</a:t>
            </a:r>
            <a:r>
              <a:rPr lang="en-US" sz="2500" b="1" dirty="0" smtClean="0">
                <a:solidFill>
                  <a:srgbClr val="3333CC"/>
                </a:solidFill>
                <a:latin typeface="Arial" panose="020B0604020202020204" pitchFamily="34" charset="0"/>
                <a:cs typeface="Arial" panose="020B0604020202020204" pitchFamily="34" charset="0"/>
              </a:rPr>
              <a:t> </a:t>
            </a:r>
            <a:r>
              <a:rPr lang="en-US" sz="2500" b="1" dirty="0">
                <a:solidFill>
                  <a:srgbClr val="3333CC"/>
                </a:solidFill>
                <a:latin typeface="Arial" panose="020B0604020202020204" pitchFamily="34" charset="0"/>
                <a:cs typeface="Arial" panose="020B0604020202020204" pitchFamily="34" charset="0"/>
              </a:rPr>
              <a:t>hay </a:t>
            </a:r>
            <a:r>
              <a:rPr lang="en-US" sz="2500" b="1" dirty="0" err="1">
                <a:solidFill>
                  <a:srgbClr val="FF0000"/>
                </a:solidFill>
                <a:latin typeface="Arial" panose="020B0604020202020204" pitchFamily="34" charset="0"/>
                <a:cs typeface="Arial" panose="020B0604020202020204" pitchFamily="34" charset="0"/>
              </a:rPr>
              <a:t>không</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FF0000"/>
                </a:solidFill>
                <a:latin typeface="Arial" panose="020B0604020202020204" pitchFamily="34" charset="0"/>
                <a:cs typeface="Arial" panose="020B0604020202020204" pitchFamily="34" charset="0"/>
              </a:rPr>
              <a:t>nên</a:t>
            </a:r>
            <a:r>
              <a:rPr lang="en-US" sz="2500" b="1" dirty="0">
                <a:solidFill>
                  <a:srgbClr val="FF0000"/>
                </a:solidFill>
                <a:latin typeface="Arial" panose="020B0604020202020204" pitchFamily="34" charset="0"/>
                <a:cs typeface="Arial" panose="020B0604020202020204" pitchFamily="34" charset="0"/>
              </a:rPr>
              <a:t> </a:t>
            </a:r>
            <a:r>
              <a:rPr lang="en-US" sz="2500" b="1" dirty="0" err="1">
                <a:solidFill>
                  <a:srgbClr val="3333CC"/>
                </a:solidFill>
                <a:latin typeface="Arial" panose="020B0604020202020204" pitchFamily="34" charset="0"/>
                <a:cs typeface="Arial" panose="020B0604020202020204" pitchFamily="34" charset="0"/>
              </a:rPr>
              <a:t>làm</a:t>
            </a:r>
            <a:r>
              <a:rPr lang="en-US" sz="2500" b="1" dirty="0">
                <a:solidFill>
                  <a:srgbClr val="3333CC"/>
                </a:solidFill>
                <a:latin typeface="Arial" panose="020B0604020202020204" pitchFamily="34" charset="0"/>
                <a:cs typeface="Arial" panose="020B0604020202020204" pitchFamily="34" charset="0"/>
              </a:rPr>
              <a:t> </a:t>
            </a:r>
            <a:r>
              <a:rPr lang="en-US" sz="2500" b="1" dirty="0" err="1" smtClean="0">
                <a:solidFill>
                  <a:srgbClr val="3333CC"/>
                </a:solidFill>
                <a:latin typeface="Arial" panose="020B0604020202020204" pitchFamily="34" charset="0"/>
                <a:cs typeface="Arial" panose="020B0604020202020204" pitchFamily="34" charset="0"/>
              </a:rPr>
              <a:t>khi</a:t>
            </a:r>
            <a:r>
              <a:rPr lang="en-US" sz="2500" b="1" dirty="0" smtClean="0">
                <a:solidFill>
                  <a:srgbClr val="3333CC"/>
                </a:solidFill>
                <a:latin typeface="Arial" panose="020B0604020202020204" pitchFamily="34" charset="0"/>
                <a:cs typeface="Arial" panose="020B0604020202020204" pitchFamily="34" charset="0"/>
              </a:rPr>
              <a:t> </a:t>
            </a:r>
            <a:r>
              <a:rPr lang="vi-VN" sz="2500" b="1" dirty="0">
                <a:solidFill>
                  <a:srgbClr val="3333CC"/>
                </a:solidFill>
                <a:cs typeface="Arial" panose="020B0604020202020204" pitchFamily="34" charset="0"/>
              </a:rPr>
              <a:t>được phép sử dụng máy tính để giao tiếp</a:t>
            </a:r>
            <a:endParaRPr lang="en-US" sz="2500" b="1" dirty="0">
              <a:solidFill>
                <a:srgbClr val="3333CC"/>
              </a:solidFill>
              <a:latin typeface="Arial" panose="020B0604020202020204" pitchFamily="34" charset="0"/>
              <a:cs typeface="Arial" panose="020B0604020202020204" pitchFamily="34" charset="0"/>
            </a:endParaRPr>
          </a:p>
          <a:p>
            <a:pPr algn="ctr">
              <a:lnSpc>
                <a:spcPct val="130000"/>
              </a:lnSpc>
              <a:buClr>
                <a:srgbClr val="FF0000"/>
              </a:buClr>
            </a:pPr>
            <a:endParaRPr lang="en-US" sz="2400" b="1"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Tai nguyen thiet ke tro choi\Khi con qua song\river-landscape-clipart-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200"/>
            <a:ext cx="12192000" cy="7010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803655" y="-510921"/>
            <a:ext cx="5791196" cy="27689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962401" y="859552"/>
            <a:ext cx="6584953" cy="913007"/>
          </a:xfrm>
          <a:prstGeom prst="rect">
            <a:avLst/>
          </a:prstGeom>
          <a:noFill/>
        </p:spPr>
        <p:txBody>
          <a:bodyPr wrap="square" rtlCol="0">
            <a:spAutoFit/>
          </a:bodyPr>
          <a:lstStyle/>
          <a:p>
            <a:r>
              <a:rPr lang="en-US" sz="5333" b="1" dirty="0">
                <a:solidFill>
                  <a:srgbClr val="C00000"/>
                </a:solidFill>
                <a:latin typeface="Arial" panose="020B0604020202020204" pitchFamily="34" charset="0"/>
                <a:cs typeface="Arial" panose="020B0604020202020204" pitchFamily="34" charset="0"/>
              </a:rPr>
              <a:t> AI NHANH HƠN</a:t>
            </a:r>
          </a:p>
        </p:txBody>
      </p:sp>
      <p:pic>
        <p:nvPicPr>
          <p:cNvPr id="14" name="Picture 2" descr="Hình ảnh có liên quan"/>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0" r="100000">
                        <a14:foregroundMark x1="16762" y1="11429" x2="65714" y2="92286"/>
                        <a14:foregroundMark x1="81143" y1="8286" x2="33143" y2="26714"/>
                        <a14:foregroundMark x1="74667" y1="3429" x2="50286" y2="32286"/>
                        <a14:foregroundMark x1="84571" y1="4000" x2="85333" y2="9571"/>
                        <a14:foregroundMark x1="46095" y1="39571" x2="19238" y2="70143"/>
                        <a14:foregroundMark x1="46095" y1="71429" x2="39619" y2="90429"/>
                        <a14:foregroundMark x1="56000" y1="21857" x2="64952" y2="53000"/>
                        <a14:foregroundMark x1="22476" y1="16857" x2="13524" y2="21143"/>
                        <a14:foregroundMark x1="46857" y1="75714" x2="40381" y2="95857"/>
                        <a14:foregroundMark x1="60000" y1="63429" x2="66476" y2="84857"/>
                        <a14:foregroundMark x1="36381" y1="72000" x2="37905" y2="84286"/>
                        <a14:foregroundMark x1="68952" y1="67143" x2="71429" y2="84286"/>
                        <a14:foregroundMark x1="59238" y1="53000" x2="75429" y2="56714"/>
                        <a14:foregroundMark x1="87810" y1="45714" x2="80381" y2="59143"/>
                        <a14:foregroundMark x1="82857" y1="16857" x2="62476" y2="18714"/>
                        <a14:foregroundMark x1="11048" y1="11429" x2="7810" y2="21143"/>
                        <a14:foregroundMark x1="68190" y1="91000" x2="68190" y2="94714"/>
                        <a14:foregroundMark x1="42286" y1="13429" x2="39048" y2="28571"/>
                        <a14:foregroundMark x1="62476" y1="15143" x2="62476" y2="35429"/>
                        <a14:foregroundMark x1="56381" y1="27714" x2="52571" y2="45286"/>
                        <a14:foregroundMark x1="53143" y1="13429" x2="49905" y2="38714"/>
                        <a14:foregroundMark x1="36381" y1="13000" x2="35238" y2="19143"/>
                        <a14:foregroundMark x1="52571" y1="12286" x2="56952" y2="15143"/>
                        <a14:backgroundMark x1="31048" y1="63714" x2="29333" y2="68000"/>
                      </a14:backgroundRemoval>
                    </a14:imgEffect>
                  </a14:imgLayer>
                </a14:imgProps>
              </a:ext>
              <a:ext uri="{28A0092B-C50C-407E-A947-70E740481C1C}">
                <a14:useLocalDpi xmlns:a14="http://schemas.microsoft.com/office/drawing/2010/main" val="0"/>
              </a:ext>
            </a:extLst>
          </a:blip>
          <a:srcRect/>
          <a:stretch>
            <a:fillRect/>
          </a:stretch>
        </p:blipFill>
        <p:spPr bwMode="auto">
          <a:xfrm>
            <a:off x="6242051" y="3005664"/>
            <a:ext cx="2832104" cy="3776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Desktop\512821722.jpg"/>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41684" y1="5882" x2="42505" y2="12745"/>
                        <a14:foregroundMark x1="55236" y1="3922" x2="55647" y2="12745"/>
                        <a14:foregroundMark x1="45380" y1="1634" x2="45380" y2="12418"/>
                        <a14:foregroundMark x1="35113" y1="92647" x2="36756" y2="95425"/>
                        <a14:foregroundMark x1="65914" y1="92320" x2="62218"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3352801" y="3283345"/>
            <a:ext cx="3092449" cy="3497579"/>
          </a:xfrm>
          <a:prstGeom prst="rect">
            <a:avLst/>
          </a:prstGeom>
          <a:noFill/>
          <a:extLst>
            <a:ext uri="{909E8E84-426E-40DD-AFC4-6F175D3DCCD1}">
              <a14:hiddenFill xmlns:a14="http://schemas.microsoft.com/office/drawing/2010/main">
                <a:solidFill>
                  <a:srgbClr val="FFFFFF"/>
                </a:solidFill>
              </a14:hiddenFill>
            </a:ext>
          </a:extLst>
        </p:spPr>
      </p:pic>
      <p:pic>
        <p:nvPicPr>
          <p:cNvPr id="3" name="Donkey Kong Theme s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541252" y="5531453"/>
            <a:ext cx="812800" cy="812800"/>
          </a:xfrm>
          <a:prstGeom prst="rect">
            <a:avLst/>
          </a:prstGeom>
        </p:spPr>
      </p:pic>
      <p:pic>
        <p:nvPicPr>
          <p:cNvPr id="11" name="Picture 10" descr="C:\Users\ADMIN\Desktop\Tai nguyen thiet ke tro choi\Angry birds epic birds\1505573783630 (2).png">
            <a:hlinkClick r:id="rId12" action="ppaction://hlinksldjump"/>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931124" y="2116162"/>
            <a:ext cx="1536257" cy="934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427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15"/>
                                        </p:tgtEl>
                                        <p:attrNameLst>
                                          <p:attrName>r</p:attrName>
                                        </p:attrNameLst>
                                      </p:cBhvr>
                                    </p:animRot>
                                    <p:animRot by="-240000">
                                      <p:cBhvr>
                                        <p:cTn id="9" dur="200" fill="hold">
                                          <p:stCondLst>
                                            <p:cond delay="200"/>
                                          </p:stCondLst>
                                        </p:cTn>
                                        <p:tgtEl>
                                          <p:spTgt spid="15"/>
                                        </p:tgtEl>
                                        <p:attrNameLst>
                                          <p:attrName>r</p:attrName>
                                        </p:attrNameLst>
                                      </p:cBhvr>
                                    </p:animRot>
                                    <p:animRot by="240000">
                                      <p:cBhvr>
                                        <p:cTn id="10" dur="200" fill="hold">
                                          <p:stCondLst>
                                            <p:cond delay="400"/>
                                          </p:stCondLst>
                                        </p:cTn>
                                        <p:tgtEl>
                                          <p:spTgt spid="15"/>
                                        </p:tgtEl>
                                        <p:attrNameLst>
                                          <p:attrName>r</p:attrName>
                                        </p:attrNameLst>
                                      </p:cBhvr>
                                    </p:animRot>
                                    <p:animRot by="-240000">
                                      <p:cBhvr>
                                        <p:cTn id="11" dur="200" fill="hold">
                                          <p:stCondLst>
                                            <p:cond delay="600"/>
                                          </p:stCondLst>
                                        </p:cTn>
                                        <p:tgtEl>
                                          <p:spTgt spid="15"/>
                                        </p:tgtEl>
                                        <p:attrNameLst>
                                          <p:attrName>r</p:attrName>
                                        </p:attrNameLst>
                                      </p:cBhvr>
                                    </p:animRot>
                                    <p:animRot by="120000">
                                      <p:cBhvr>
                                        <p:cTn id="12" dur="200" fill="hold">
                                          <p:stCondLst>
                                            <p:cond delay="8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par>
                                <p:cTn id="19" presetID="26"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80">
                                          <p:stCondLst>
                                            <p:cond delay="0"/>
                                          </p:stCondLst>
                                        </p:cTn>
                                        <p:tgtEl>
                                          <p:spTgt spid="10"/>
                                        </p:tgtEl>
                                      </p:cBhvr>
                                    </p:animEffect>
                                    <p:anim calcmode="lin" valueType="num">
                                      <p:cBhvr>
                                        <p:cTn id="3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43" dur="26">
                                          <p:stCondLst>
                                            <p:cond delay="650"/>
                                          </p:stCondLst>
                                        </p:cTn>
                                        <p:tgtEl>
                                          <p:spTgt spid="10"/>
                                        </p:tgtEl>
                                      </p:cBhvr>
                                      <p:to x="100000" y="60000"/>
                                    </p:animScale>
                                    <p:animScale>
                                      <p:cBhvr>
                                        <p:cTn id="44" dur="166" decel="50000">
                                          <p:stCondLst>
                                            <p:cond delay="676"/>
                                          </p:stCondLst>
                                        </p:cTn>
                                        <p:tgtEl>
                                          <p:spTgt spid="10"/>
                                        </p:tgtEl>
                                      </p:cBhvr>
                                      <p:to x="100000" y="100000"/>
                                    </p:animScale>
                                    <p:animScale>
                                      <p:cBhvr>
                                        <p:cTn id="45" dur="26">
                                          <p:stCondLst>
                                            <p:cond delay="1312"/>
                                          </p:stCondLst>
                                        </p:cTn>
                                        <p:tgtEl>
                                          <p:spTgt spid="10"/>
                                        </p:tgtEl>
                                      </p:cBhvr>
                                      <p:to x="100000" y="80000"/>
                                    </p:animScale>
                                    <p:animScale>
                                      <p:cBhvr>
                                        <p:cTn id="46" dur="166" decel="50000">
                                          <p:stCondLst>
                                            <p:cond delay="1338"/>
                                          </p:stCondLst>
                                        </p:cTn>
                                        <p:tgtEl>
                                          <p:spTgt spid="10"/>
                                        </p:tgtEl>
                                      </p:cBhvr>
                                      <p:to x="100000" y="100000"/>
                                    </p:animScale>
                                    <p:animScale>
                                      <p:cBhvr>
                                        <p:cTn id="47" dur="26">
                                          <p:stCondLst>
                                            <p:cond delay="1642"/>
                                          </p:stCondLst>
                                        </p:cTn>
                                        <p:tgtEl>
                                          <p:spTgt spid="10"/>
                                        </p:tgtEl>
                                      </p:cBhvr>
                                      <p:to x="100000" y="90000"/>
                                    </p:animScale>
                                    <p:animScale>
                                      <p:cBhvr>
                                        <p:cTn id="48" dur="166" decel="50000">
                                          <p:stCondLst>
                                            <p:cond delay="1668"/>
                                          </p:stCondLst>
                                        </p:cTn>
                                        <p:tgtEl>
                                          <p:spTgt spid="10"/>
                                        </p:tgtEl>
                                      </p:cBhvr>
                                      <p:to x="100000" y="100000"/>
                                    </p:animScale>
                                    <p:animScale>
                                      <p:cBhvr>
                                        <p:cTn id="49" dur="26">
                                          <p:stCondLst>
                                            <p:cond delay="1808"/>
                                          </p:stCondLst>
                                        </p:cTn>
                                        <p:tgtEl>
                                          <p:spTgt spid="10"/>
                                        </p:tgtEl>
                                      </p:cBhvr>
                                      <p:to x="100000" y="95000"/>
                                    </p:animScale>
                                    <p:animScale>
                                      <p:cBhvr>
                                        <p:cTn id="50" dur="166" decel="50000">
                                          <p:stCondLst>
                                            <p:cond delay="1834"/>
                                          </p:stCondLst>
                                        </p:cTn>
                                        <p:tgtEl>
                                          <p:spTgt spid="10"/>
                                        </p:tgtEl>
                                      </p:cBhvr>
                                      <p:to x="100000" y="100000"/>
                                    </p:animScale>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30">
                <p:cTn id="55" repeatCount="indefinite" fill="hold" display="0">
                  <p:stCondLst>
                    <p:cond delay="indefinite"/>
                  </p:stCondLst>
                  <p:endCondLst>
                    <p:cond evt="onStopAudio" delay="0">
                      <p:tgtEl>
                        <p:sldTgt/>
                      </p:tgtEl>
                    </p:cond>
                  </p:endCondLst>
                </p:cTn>
                <p:tgtEl>
                  <p:spTgt spid="3"/>
                </p:tgtEl>
              </p:cMediaNode>
            </p:audio>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ADMIN\Desktop\canh22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
            <a:ext cx="12166600" cy="681228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3" descr="C:\Users\ADMIN\Desktop\11.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1328717" y="3822426"/>
            <a:ext cx="1529647" cy="114723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C:\Users\ADMIN\Desktop\2.pn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2292230" y="2348900"/>
            <a:ext cx="1415057" cy="106129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5" descr="C:\Users\ADMIN\Desktop\3.png">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4704135" y="2415489"/>
            <a:ext cx="13208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 descr="C:\Users\ADMIN\Desktop\512821722.jpg"/>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foregroundMark x1="44969" y1="5882" x2="42300" y2="10131"/>
                        <a14:foregroundMark x1="52772" y1="5065" x2="54825" y2="12908"/>
                        <a14:foregroundMark x1="57084" y1="3758" x2="56057" y2="9967"/>
                        <a14:foregroundMark x1="34021" y1="91667" x2="37629" y2="94118"/>
                        <a14:foregroundMark x1="64433" y1="92157" x2="62371" y2="94608"/>
                      </a14:backgroundRemoval>
                    </a14:imgEffect>
                  </a14:imgLayer>
                </a14:imgProps>
              </a:ext>
              <a:ext uri="{28A0092B-C50C-407E-A947-70E740481C1C}">
                <a14:useLocalDpi xmlns:a14="http://schemas.microsoft.com/office/drawing/2010/main" val="0"/>
              </a:ext>
            </a:extLst>
          </a:blip>
          <a:srcRect/>
          <a:stretch>
            <a:fillRect/>
          </a:stretch>
        </p:blipFill>
        <p:spPr bwMode="auto">
          <a:xfrm>
            <a:off x="241472" y="5034141"/>
            <a:ext cx="1096168" cy="10331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ADMIN\Desktop\11.png">
            <a:hlinkClick r:id="rId13" action="ppaction://hlinksldjump"/>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589" b="100000" l="9589" r="100000"/>
                    </a14:imgEffect>
                  </a14:imgLayer>
                </a14:imgProps>
              </a:ext>
              <a:ext uri="{28A0092B-C50C-407E-A947-70E740481C1C}">
                <a14:useLocalDpi xmlns:a14="http://schemas.microsoft.com/office/drawing/2010/main" val="0"/>
              </a:ext>
            </a:extLst>
          </a:blip>
          <a:srcRect/>
          <a:stretch>
            <a:fillRect/>
          </a:stretch>
        </p:blipFill>
        <p:spPr bwMode="auto">
          <a:xfrm>
            <a:off x="4496537" y="5235463"/>
            <a:ext cx="1529647" cy="114723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ADMIN\Desktop\2.png">
            <a:hlinkClick r:id="rId14" action="ppaction://hlinksldjump"/>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7260" l="0" r="100000"/>
                    </a14:imgEffect>
                  </a14:imgLayer>
                </a14:imgProps>
              </a:ext>
              <a:ext uri="{28A0092B-C50C-407E-A947-70E740481C1C}">
                <a14:useLocalDpi xmlns:a14="http://schemas.microsoft.com/office/drawing/2010/main" val="0"/>
              </a:ext>
            </a:extLst>
          </a:blip>
          <a:srcRect/>
          <a:stretch>
            <a:fillRect/>
          </a:stretch>
        </p:blipFill>
        <p:spPr bwMode="auto">
          <a:xfrm>
            <a:off x="6658635" y="4372217"/>
            <a:ext cx="1567457" cy="11755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DMIN\Desktop\3.png">
            <a:hlinkClick r:id="rId8" action="ppaction://hlinksldjump"/>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2055" b="100000" l="0" r="100000"/>
                    </a14:imgEffect>
                  </a14:imgLayer>
                </a14:imgProps>
              </a:ext>
              <a:ext uri="{28A0092B-C50C-407E-A947-70E740481C1C}">
                <a14:useLocalDpi xmlns:a14="http://schemas.microsoft.com/office/drawing/2010/main" val="0"/>
              </a:ext>
            </a:extLst>
          </a:blip>
          <a:srcRect/>
          <a:stretch>
            <a:fillRect/>
          </a:stretch>
        </p:blipFill>
        <p:spPr bwMode="auto">
          <a:xfrm>
            <a:off x="7090571" y="2566182"/>
            <a:ext cx="1544696" cy="11585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Kết quả hình ảnh cho FIREWORK 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413883" y="-130427"/>
            <a:ext cx="3919084" cy="34213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Kết quả hình ảnh cho FIREWORK 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333942" y="-15274"/>
            <a:ext cx="3558959" cy="34213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ết quả hình ảnh cho bamboo cartoon 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355512">
            <a:off x="9096723" y="-533399"/>
            <a:ext cx="2066504" cy="312780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Kết quả hình ảnh cho bamboo cartoon 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94846" flipH="1">
            <a:off x="8044884" y="-771305"/>
            <a:ext cx="2231515" cy="312780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ình ảnh có liên quan"/>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0" b="100000" l="0" r="100000">
                        <a14:foregroundMark x1="16952" y1="13286" x2="66476" y2="90571"/>
                        <a14:foregroundMark x1="80000" y1="8429" x2="37524" y2="91714"/>
                        <a14:foregroundMark x1="33905" y1="15857" x2="41714" y2="42429"/>
                        <a14:foregroundMark x1="63619" y1="11714" x2="57905" y2="40286"/>
                        <a14:foregroundMark x1="60190" y1="10571" x2="48762" y2="30714"/>
                        <a14:foregroundMark x1="46667" y1="17000" x2="54476" y2="45000"/>
                        <a14:foregroundMark x1="14857" y1="12143" x2="32571" y2="21143"/>
                        <a14:foregroundMark x1="15619" y1="11143" x2="3619" y2="17429"/>
                        <a14:foregroundMark x1="6476" y1="16429" x2="14095" y2="26000"/>
                        <a14:foregroundMark x1="80571" y1="6429" x2="61524" y2="8429"/>
                        <a14:foregroundMark x1="82667" y1="4714" x2="82095" y2="16429"/>
                        <a14:foregroundMark x1="42476" y1="39714" x2="19048" y2="69429"/>
                        <a14:foregroundMark x1="51429" y1="42714" x2="52952" y2="43286"/>
                        <a14:backgroundMark x1="55810" y1="3143" x2="67238" y2="1571"/>
                      </a14:backgroundRemoval>
                    </a14:imgEffect>
                  </a14:imgLayer>
                </a14:imgProps>
              </a:ext>
              <a:ext uri="{28A0092B-C50C-407E-A947-70E740481C1C}">
                <a14:useLocalDpi xmlns:a14="http://schemas.microsoft.com/office/drawing/2010/main" val="0"/>
              </a:ext>
            </a:extLst>
          </a:blip>
          <a:srcRect/>
          <a:stretch>
            <a:fillRect/>
          </a:stretch>
        </p:blipFill>
        <p:spPr bwMode="auto">
          <a:xfrm>
            <a:off x="2575451" y="5408521"/>
            <a:ext cx="924287" cy="123238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Kết quả hình ảnh cho bamboo cartoon 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355512">
            <a:off x="10285896" y="-757287"/>
            <a:ext cx="2066504" cy="312780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bamboo cartoon 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739192">
            <a:off x="11133348" y="-367685"/>
            <a:ext cx="2066504" cy="3127809"/>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2277600" y="3044730"/>
            <a:ext cx="8040021"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sp>
        <p:nvSpPr>
          <p:cNvPr id="30" name="Rectangle 29"/>
          <p:cNvSpPr/>
          <p:nvPr/>
        </p:nvSpPr>
        <p:spPr>
          <a:xfrm>
            <a:off x="2250026" y="3044730"/>
            <a:ext cx="8040021" cy="1600438"/>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CHÚC MỪNG</a:t>
            </a:r>
          </a:p>
        </p:txBody>
      </p:sp>
      <p:pic>
        <p:nvPicPr>
          <p:cNvPr id="31" name="Picture 4" descr="Hình ảnh có liên quan"/>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8037988" y="3171266"/>
            <a:ext cx="5662878" cy="4683088"/>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Hình ảnh có liên quan"/>
          <p:cNvPicPr>
            <a:picLocks noChangeAspect="1" noChangeArrowheads="1" noCrop="1"/>
          </p:cNvPicPr>
          <p:nvPr/>
        </p:nvPicPr>
        <p:blipFill>
          <a:blip r:embed="rId19">
            <a:extLst>
              <a:ext uri="{28A0092B-C50C-407E-A947-70E740481C1C}">
                <a14:useLocalDpi xmlns:a14="http://schemas.microsoft.com/office/drawing/2010/main" val="0"/>
              </a:ext>
            </a:extLst>
          </a:blip>
          <a:srcRect/>
          <a:stretch>
            <a:fillRect/>
          </a:stretch>
        </p:blipFill>
        <p:spPr bwMode="auto">
          <a:xfrm>
            <a:off x="7992239" y="3248034"/>
            <a:ext cx="5709875" cy="469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15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26"/>
                                        </p:tgtEl>
                                        <p:attrNameLst>
                                          <p:attrName>r</p:attrName>
                                        </p:attrNameLst>
                                      </p:cBhvr>
                                    </p:animRot>
                                    <p:animRot by="-240000">
                                      <p:cBhvr>
                                        <p:cTn id="13" dur="400" fill="hold">
                                          <p:stCondLst>
                                            <p:cond delay="400"/>
                                          </p:stCondLst>
                                        </p:cTn>
                                        <p:tgtEl>
                                          <p:spTgt spid="26"/>
                                        </p:tgtEl>
                                        <p:attrNameLst>
                                          <p:attrName>r</p:attrName>
                                        </p:attrNameLst>
                                      </p:cBhvr>
                                    </p:animRot>
                                    <p:animRot by="240000">
                                      <p:cBhvr>
                                        <p:cTn id="14" dur="400" fill="hold">
                                          <p:stCondLst>
                                            <p:cond delay="800"/>
                                          </p:stCondLst>
                                        </p:cTn>
                                        <p:tgtEl>
                                          <p:spTgt spid="26"/>
                                        </p:tgtEl>
                                        <p:attrNameLst>
                                          <p:attrName>r</p:attrName>
                                        </p:attrNameLst>
                                      </p:cBhvr>
                                    </p:animRot>
                                    <p:animRot by="-240000">
                                      <p:cBhvr>
                                        <p:cTn id="15" dur="400" fill="hold">
                                          <p:stCondLst>
                                            <p:cond delay="1200"/>
                                          </p:stCondLst>
                                        </p:cTn>
                                        <p:tgtEl>
                                          <p:spTgt spid="26"/>
                                        </p:tgtEl>
                                        <p:attrNameLst>
                                          <p:attrName>r</p:attrName>
                                        </p:attrNameLst>
                                      </p:cBhvr>
                                    </p:animRot>
                                    <p:animRot by="120000">
                                      <p:cBhvr>
                                        <p:cTn id="16" dur="400" fill="hold">
                                          <p:stCondLst>
                                            <p:cond delay="16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58"/>
                    </p:tgtEl>
                  </p:cond>
                </p:stCondLst>
                <p:endSync evt="end" delay="0">
                  <p:rtn val="all"/>
                </p:endSync>
                <p:childTnLst>
                  <p:par>
                    <p:cTn id="18" fill="hold">
                      <p:stCondLst>
                        <p:cond delay="0"/>
                      </p:stCondLst>
                      <p:childTnLst>
                        <p:par>
                          <p:cTn id="19" fill="hold">
                            <p:stCondLst>
                              <p:cond delay="0"/>
                            </p:stCondLst>
                            <p:childTnLst>
                              <p:par>
                                <p:cTn id="20" presetID="44" presetClass="path" presetSubtype="0" accel="50000" decel="50000" fill="hold" nodeType="clickEffect">
                                  <p:stCondLst>
                                    <p:cond delay="0"/>
                                  </p:stCondLst>
                                  <p:childTnLst>
                                    <p:animMotion origin="layout" path="M 0.00183 0.00139 L -0.01028 -0.08889 C -0.01224 -0.10718 -0.0082 -0.1294 -3.54167E-6 -0.15023 C 0.01172 -0.17477 0.02461 -0.18935 0.03985 -0.19583 L 0.10795 -0.23079 " pathEditMode="relative" rAng="17760000" ptsTypes="AAAAA">
                                      <p:cBhvr>
                                        <p:cTn id="21" dur="500" fill="hold"/>
                                        <p:tgtEl>
                                          <p:spTgt spid="58"/>
                                        </p:tgtEl>
                                        <p:attrNameLst>
                                          <p:attrName>ppt_x</p:attrName>
                                          <p:attrName>ppt_y</p:attrName>
                                        </p:attrNameLst>
                                      </p:cBhvr>
                                      <p:rCtr x="3503" y="-13148"/>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0.10769 -0.23056 L 0.1737 -0.43704 " pathEditMode="relative" rAng="0" ptsTypes="AA">
                                      <p:cBhvr>
                                        <p:cTn id="25" dur="500" fill="hold"/>
                                        <p:tgtEl>
                                          <p:spTgt spid="58"/>
                                        </p:tgtEl>
                                        <p:attrNameLst>
                                          <p:attrName>ppt_x</p:attrName>
                                          <p:attrName>ppt_y</p:attrName>
                                        </p:attrNameLst>
                                      </p:cBhvr>
                                      <p:rCtr x="4349" y="-9954"/>
                                    </p:animMotion>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nodeType="clickEffect">
                                  <p:stCondLst>
                                    <p:cond delay="0"/>
                                  </p:stCondLst>
                                  <p:childTnLst>
                                    <p:animMotion origin="layout" path="M 0.17369 -0.43704 L 0.3668 -0.43195 " pathEditMode="relative" rAng="0" ptsTypes="AA">
                                      <p:cBhvr>
                                        <p:cTn id="29" dur="500" fill="hold"/>
                                        <p:tgtEl>
                                          <p:spTgt spid="58"/>
                                        </p:tgtEl>
                                        <p:attrNameLst>
                                          <p:attrName>ppt_x</p:attrName>
                                          <p:attrName>ppt_y</p:attrName>
                                        </p:attrNameLst>
                                      </p:cBhvr>
                                      <p:rCtr x="8346" y="-301"/>
                                    </p:animMotion>
                                  </p:childTnLst>
                                </p:cTn>
                              </p:par>
                            </p:childTnLst>
                          </p:cTn>
                        </p:par>
                      </p:childTnLst>
                    </p:cTn>
                  </p:par>
                  <p:par>
                    <p:cTn id="30" fill="hold">
                      <p:stCondLst>
                        <p:cond delay="indefinite"/>
                      </p:stCondLst>
                      <p:childTnLst>
                        <p:par>
                          <p:cTn id="31" fill="hold">
                            <p:stCondLst>
                              <p:cond delay="0"/>
                            </p:stCondLst>
                            <p:childTnLst>
                              <p:par>
                                <p:cTn id="32" presetID="63" presetClass="path" presetSubtype="0" accel="50000" decel="50000" fill="hold" nodeType="clickEffect">
                                  <p:stCondLst>
                                    <p:cond delay="0"/>
                                  </p:stCondLst>
                                  <p:childTnLst>
                                    <p:animMotion origin="layout" path="M 0.3668 -0.43195 L 0.33946 -0.65162 " pathEditMode="relative" rAng="0" ptsTypes="AA">
                                      <p:cBhvr>
                                        <p:cTn id="33" dur="500" fill="hold"/>
                                        <p:tgtEl>
                                          <p:spTgt spid="58"/>
                                        </p:tgtEl>
                                        <p:attrNameLst>
                                          <p:attrName>ppt_x</p:attrName>
                                          <p:attrName>ppt_y</p:attrName>
                                        </p:attrNameLst>
                                      </p:cBhvr>
                                      <p:rCtr x="-755" y="-7593"/>
                                    </p:animMotion>
                                  </p:childTnLst>
                                </p:cTn>
                              </p:par>
                            </p:childTnLst>
                          </p:cTn>
                        </p:par>
                        <p:par>
                          <p:cTn id="34" fill="hold">
                            <p:stCondLst>
                              <p:cond delay="500"/>
                            </p:stCondLst>
                            <p:childTnLst>
                              <p:par>
                                <p:cTn id="35" presetID="38" presetClass="path" presetSubtype="0" accel="50000" decel="50000" fill="hold" nodeType="afterEffect">
                                  <p:stCondLst>
                                    <p:cond delay="0"/>
                                  </p:stCondLst>
                                  <p:childTnLst>
                                    <p:animMotion origin="layout" path="M 0.33941 -0.65155 L 0.33507 -0.55278 L 0.33108 -0.65155 L 0.32691 -0.55278 L 0.32274 -0.65155 L 0.31875 -0.55278 L 0.31441 -0.65155 L 0.31042 -0.55278 L 0.30608 -0.65155 L 0.30174 -0.55278 L 0.29774 -0.65155 L 0.29358 -0.55278 L 0.28958 -0.65155 L 0.28542 -0.55278 L 0.28108 -0.65155 L 0.27708 -0.55278 L 0.27274 -0.65155 " pathEditMode="relative" rAng="0" ptsTypes="FFFFFFFFFFFFFFFFF">
                                      <p:cBhvr>
                                        <p:cTn id="36" dur="3000" fill="hold"/>
                                        <p:tgtEl>
                                          <p:spTgt spid="58"/>
                                        </p:tgtEl>
                                        <p:attrNameLst>
                                          <p:attrName>ppt_x</p:attrName>
                                          <p:attrName>ppt_y</p:attrName>
                                        </p:attrNameLst>
                                      </p:cBhvr>
                                      <p:rCtr x="-3333" y="4938"/>
                                    </p:animMotion>
                                  </p:childTnLst>
                                </p:cTn>
                              </p:par>
                              <p:par>
                                <p:cTn id="37" presetID="1"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applause.wav"/>
                                        </p:tgtEl>
                                      </p:cMediaNode>
                                    </p:audio>
                                  </p:subTnLst>
                                </p:cTn>
                              </p:par>
                              <p:par>
                                <p:cTn id="43" presetID="1" presetClass="exit" presetSubtype="0" fill="hold" nodeType="withEffect">
                                  <p:stCondLst>
                                    <p:cond delay="500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xit" presetSubtype="0" fill="hold" nodeType="withEffect">
                                  <p:stCondLst>
                                    <p:cond delay="5000"/>
                                  </p:stCondLst>
                                  <p:childTnLst>
                                    <p:set>
                                      <p:cBhvr>
                                        <p:cTn id="46" dur="1" fill="hold">
                                          <p:stCondLst>
                                            <p:cond delay="0"/>
                                          </p:stCondLst>
                                        </p:cTn>
                                        <p:tgtEl>
                                          <p:spTgt spid="18"/>
                                        </p:tgtEl>
                                        <p:attrNameLst>
                                          <p:attrName>style.visibility</p:attrName>
                                        </p:attrNameLst>
                                      </p:cBhvr>
                                      <p:to>
                                        <p:strVal val="hidden"/>
                                      </p:to>
                                    </p:set>
                                  </p:childTnLst>
                                </p:cTn>
                              </p:par>
                              <p:par>
                                <p:cTn id="47" presetID="1" presetClass="exit" presetSubtype="0" fill="hold" grpId="1" nodeType="withEffect">
                                  <p:stCondLst>
                                    <p:cond delay="5000"/>
                                  </p:stCondLst>
                                  <p:childTnLst>
                                    <p:set>
                                      <p:cBhvr>
                                        <p:cTn id="48"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49" restart="whenNotActive" fill="hold" evtFilter="cancelBubble" nodeType="interactiveSeq">
                <p:stCondLst>
                  <p:cond evt="onClick" delay="0">
                    <p:tgtEl>
                      <p:spTgt spid="26"/>
                    </p:tgtEl>
                  </p:cond>
                </p:stCondLst>
                <p:endSync evt="end" delay="0">
                  <p:rtn val="all"/>
                </p:endSync>
                <p:childTnLst>
                  <p:par>
                    <p:cTn id="50" fill="hold">
                      <p:stCondLst>
                        <p:cond delay="0"/>
                      </p:stCondLst>
                      <p:childTnLst>
                        <p:par>
                          <p:cTn id="51" fill="hold">
                            <p:stCondLst>
                              <p:cond delay="0"/>
                            </p:stCondLst>
                            <p:childTnLst>
                              <p:par>
                                <p:cTn id="52" presetID="37" presetClass="path" presetSubtype="0" accel="50000" decel="50000" fill="hold" nodeType="clickEffect">
                                  <p:stCondLst>
                                    <p:cond delay="0"/>
                                  </p:stCondLst>
                                  <p:childTnLst>
                                    <p:animMotion origin="layout" path="M 0.01823 -0.01544 L 0.04705 -0.16359 C 0.05313 -0.1963 0.06476 -0.21667 0.07847 -0.22068 C 0.09427 -0.22531 0.10834 -0.21297 0.11962 -0.1855 L 0.17518 -0.06266 " pathEditMode="relative" rAng="-577008" ptsTypes="FffFF">
                                      <p:cBhvr>
                                        <p:cTn id="53" dur="1000" fill="hold"/>
                                        <p:tgtEl>
                                          <p:spTgt spid="26"/>
                                        </p:tgtEl>
                                        <p:attrNameLst>
                                          <p:attrName>ppt_x</p:attrName>
                                          <p:attrName>ppt_y</p:attrName>
                                        </p:attrNameLst>
                                      </p:cBhvr>
                                      <p:rCtr x="6979" y="-11451"/>
                                    </p:animMotion>
                                  </p:childTnLst>
                                </p:cTn>
                              </p:par>
                            </p:childTnLst>
                          </p:cTn>
                        </p:par>
                      </p:childTnLst>
                    </p:cTn>
                  </p:par>
                  <p:par>
                    <p:cTn id="54" fill="hold">
                      <p:stCondLst>
                        <p:cond delay="indefinite"/>
                      </p:stCondLst>
                      <p:childTnLst>
                        <p:par>
                          <p:cTn id="55" fill="hold">
                            <p:stCondLst>
                              <p:cond delay="0"/>
                            </p:stCondLst>
                            <p:childTnLst>
                              <p:par>
                                <p:cTn id="56" presetID="63" presetClass="path" presetSubtype="0" accel="50000" decel="50000" fill="hold" nodeType="clickEffect">
                                  <p:stCondLst>
                                    <p:cond delay="0"/>
                                  </p:stCondLst>
                                  <p:childTnLst>
                                    <p:animMotion origin="layout" path="M 0.17513 -0.06273 L 0.35898 -0.23449 " pathEditMode="relative" rAng="0" ptsTypes="AA">
                                      <p:cBhvr>
                                        <p:cTn id="57" dur="1000" fill="hold"/>
                                        <p:tgtEl>
                                          <p:spTgt spid="26"/>
                                        </p:tgtEl>
                                        <p:attrNameLst>
                                          <p:attrName>ppt_x</p:attrName>
                                          <p:attrName>ppt_y</p:attrName>
                                        </p:attrNameLst>
                                      </p:cBhvr>
                                      <p:rCtr x="9193" y="-8588"/>
                                    </p:animMotion>
                                  </p:child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nodeType="clickEffect">
                                  <p:stCondLst>
                                    <p:cond delay="0"/>
                                  </p:stCondLst>
                                  <p:childTnLst>
                                    <p:animMotion origin="layout" path="M 0.35898 -0.23449 L 0.38672 -0.5044 " pathEditMode="relative" rAng="0" ptsTypes="AA">
                                      <p:cBhvr>
                                        <p:cTn id="61" dur="1000" fill="hold"/>
                                        <p:tgtEl>
                                          <p:spTgt spid="26"/>
                                        </p:tgtEl>
                                        <p:attrNameLst>
                                          <p:attrName>ppt_x</p:attrName>
                                          <p:attrName>ppt_y</p:attrName>
                                        </p:attrNameLst>
                                      </p:cBhvr>
                                      <p:rCtr x="1380" y="-13495"/>
                                    </p:animMotion>
                                  </p:childTnLst>
                                </p:cTn>
                              </p:par>
                            </p:childTnLst>
                          </p:cTn>
                        </p:par>
                      </p:childTnLst>
                    </p:cTn>
                  </p:par>
                  <p:par>
                    <p:cTn id="62" fill="hold">
                      <p:stCondLst>
                        <p:cond delay="indefinite"/>
                      </p:stCondLst>
                      <p:childTnLst>
                        <p:par>
                          <p:cTn id="63" fill="hold">
                            <p:stCondLst>
                              <p:cond delay="0"/>
                            </p:stCondLst>
                            <p:childTnLst>
                              <p:par>
                                <p:cTn id="64" presetID="63" presetClass="path" presetSubtype="0" accel="50000" decel="50000" fill="hold" nodeType="clickEffect">
                                  <p:stCondLst>
                                    <p:cond delay="0"/>
                                  </p:stCondLst>
                                  <p:childTnLst>
                                    <p:animMotion origin="layout" path="M 0.38672 -0.5044 L 0.48424 -0.62129 " pathEditMode="relative" rAng="0" ptsTypes="AA">
                                      <p:cBhvr>
                                        <p:cTn id="65" dur="1000" fill="hold"/>
                                        <p:tgtEl>
                                          <p:spTgt spid="26"/>
                                        </p:tgtEl>
                                        <p:attrNameLst>
                                          <p:attrName>ppt_x</p:attrName>
                                          <p:attrName>ppt_y</p:attrName>
                                        </p:attrNameLst>
                                      </p:cBhvr>
                                      <p:rCtr x="4870" y="-5856"/>
                                    </p:animMotion>
                                  </p:childTnLst>
                                </p:cTn>
                              </p:par>
                            </p:childTnLst>
                          </p:cTn>
                        </p:par>
                        <p:par>
                          <p:cTn id="66" fill="hold">
                            <p:stCondLst>
                              <p:cond delay="1000"/>
                            </p:stCondLst>
                            <p:childTnLst>
                              <p:par>
                                <p:cTn id="67" presetID="45" presetClass="path" presetSubtype="0" accel="50000" decel="50000" fill="hold" nodeType="afterEffect">
                                  <p:stCondLst>
                                    <p:cond delay="0"/>
                                  </p:stCondLst>
                                  <p:childTnLst>
                                    <p:animMotion origin="layout" path="M 0.3342 -0.6213 L 0.34497 -0.6213 C 0.35 -0.6213 0.35573 -0.63612 0.36094 -0.63859 C 0.36459 -0.63859 0.3717 -0.6247 0.37483 -0.6247 C 0.37934 -0.6247 0.38368 -0.62902 0.39202 -0.62902 L 0.39775 -0.79321 L 0.40417 -0.59476 L 0.41181 -0.6213 L 0.41806 -0.62902 L 0.43351 -0.62254 C 0.44045 -0.62562 0.44618 -0.63951 0.45313 -0.64476 C 0.45573 -0.64599 0.46146 -0.64692 0.46528 -0.64476 C 0.4691 -0.6426 0.4724 -0.62778 0.47361 -0.62655 C 0.47552 -0.62254 0.47986 -0.62655 0.48247 -0.6247 L 0.48629 -0.6213 L 0.4934 -0.6213 " pathEditMode="relative" rAng="0" ptsTypes="FfffFFFFFffffFFF">
                                      <p:cBhvr>
                                        <p:cTn id="68" dur="1000" fill="hold"/>
                                        <p:tgtEl>
                                          <p:spTgt spid="26"/>
                                        </p:tgtEl>
                                        <p:attrNameLst>
                                          <p:attrName>ppt_x</p:attrName>
                                          <p:attrName>ppt_y</p:attrName>
                                        </p:attrNameLst>
                                      </p:cBhvr>
                                      <p:rCtr x="7951" y="-7284"/>
                                    </p:animMotion>
                                  </p:childTnLst>
                                </p:cTn>
                              </p:par>
                              <p:par>
                                <p:cTn id="69" presetID="1"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applause.wav"/>
                                        </p:tgtEl>
                                      </p:cMediaNode>
                                    </p:audio>
                                  </p:subTnLst>
                                </p:cTn>
                              </p:par>
                              <p:par>
                                <p:cTn id="71" presetID="1" presetClass="entr" presetSubtype="0"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applause.wav"/>
                                        </p:tgtEl>
                                      </p:cMediaNode>
                                    </p:audio>
                                  </p:subTnLst>
                                </p:cTn>
                              </p:par>
                              <p:par>
                                <p:cTn id="75" presetID="1" presetClass="exit" presetSubtype="0" fill="hold" nodeType="withEffect">
                                  <p:stCondLst>
                                    <p:cond delay="5000"/>
                                  </p:stCondLst>
                                  <p:childTnLst>
                                    <p:set>
                                      <p:cBhvr>
                                        <p:cTn id="76" dur="1" fill="hold">
                                          <p:stCondLst>
                                            <p:cond delay="0"/>
                                          </p:stCondLst>
                                        </p:cTn>
                                        <p:tgtEl>
                                          <p:spTgt spid="32"/>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2" name="applause.wav"/>
                                        </p:tgtEl>
                                      </p:cMediaNode>
                                    </p:audio>
                                  </p:subTnLst>
                                </p:cTn>
                              </p:par>
                              <p:par>
                                <p:cTn id="77" presetID="1" presetClass="exit" presetSubtype="0" fill="hold" grpId="1" nodeType="withEffect">
                                  <p:stCondLst>
                                    <p:cond delay="5000"/>
                                  </p:stCondLst>
                                  <p:childTnLst>
                                    <p:set>
                                      <p:cBhvr>
                                        <p:cTn id="78" dur="1" fill="hold">
                                          <p:stCondLst>
                                            <p:cond delay="0"/>
                                          </p:stCondLst>
                                        </p:cTn>
                                        <p:tgtEl>
                                          <p:spTgt spid="29"/>
                                        </p:tgtEl>
                                        <p:attrNameLst>
                                          <p:attrName>style.visibility</p:attrName>
                                        </p:attrNameLst>
                                      </p:cBhvr>
                                      <p:to>
                                        <p:strVal val="hidden"/>
                                      </p:to>
                                    </p:set>
                                  </p:childTnLst>
                                </p:cTn>
                              </p:par>
                              <p:par>
                                <p:cTn id="79" presetID="1" presetClass="exit" presetSubtype="0" fill="hold" nodeType="withEffect">
                                  <p:stCondLst>
                                    <p:cond delay="5000"/>
                                  </p:stCondLst>
                                  <p:childTnLst>
                                    <p:set>
                                      <p:cBhvr>
                                        <p:cTn id="80" dur="1" fill="hold">
                                          <p:stCondLst>
                                            <p:cond delay="0"/>
                                          </p:stCondLst>
                                        </p:cTn>
                                        <p:tgtEl>
                                          <p:spTgt spid="21"/>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26"/>
                  </p:tgtEl>
                </p:cond>
              </p:nextCondLst>
            </p:seq>
          </p:childTnLst>
        </p:cTn>
      </p:par>
    </p:tnLst>
    <p:bldLst>
      <p:bldP spid="29" grpId="0"/>
      <p:bldP spid="29" grpId="1"/>
      <p:bldP spid="30" grpId="0"/>
      <p:bldP spid="3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31358" y="4328160"/>
            <a:ext cx="5809957" cy="1634294"/>
          </a:xfrm>
          <a:prstGeom prst="rect">
            <a:avLst/>
          </a:prstGeom>
          <a:noFill/>
        </p:spPr>
        <p:txBody>
          <a:bodyPr wrap="square" rtlCol="0">
            <a:spAutoFit/>
          </a:bodyPr>
          <a:lstStyle/>
          <a:p>
            <a:pPr algn="just">
              <a:spcAft>
                <a:spcPts val="600"/>
              </a:spcAft>
            </a:pPr>
            <a:r>
              <a:rPr lang="en-US" sz="2800" b="1" dirty="0" err="1" smtClean="0">
                <a:solidFill>
                  <a:srgbClr val="3333FF"/>
                </a:solidFill>
                <a:latin typeface="Arial" panose="020B0604020202020204" pitchFamily="34" charset="0"/>
                <a:cs typeface="Arial" panose="020B0604020202020204" pitchFamily="34" charset="0"/>
              </a:rPr>
              <a:t>Nên</a:t>
            </a:r>
            <a:r>
              <a:rPr lang="en-US" sz="2800" b="1" dirty="0" smtClean="0">
                <a:solidFill>
                  <a:srgbClr val="3333FF"/>
                </a:solidFill>
                <a:latin typeface="Arial" panose="020B0604020202020204" pitchFamily="34" charset="0"/>
                <a:cs typeface="Arial" panose="020B0604020202020204" pitchFamily="34" charset="0"/>
              </a:rPr>
              <a:t> hay </a:t>
            </a:r>
            <a:r>
              <a:rPr lang="en-US" sz="2800" b="1" dirty="0" err="1" smtClean="0">
                <a:solidFill>
                  <a:srgbClr val="3333FF"/>
                </a:solidFill>
                <a:latin typeface="Arial" panose="020B0604020202020204" pitchFamily="34" charset="0"/>
                <a:cs typeface="Arial" panose="020B0604020202020204" pitchFamily="34" charset="0"/>
              </a:rPr>
              <a:t>không</a:t>
            </a:r>
            <a:r>
              <a:rPr lang="en-US" sz="2800" b="1" dirty="0" smtClean="0">
                <a:solidFill>
                  <a:srgbClr val="3333FF"/>
                </a:solidFill>
                <a:latin typeface="Arial" panose="020B0604020202020204" pitchFamily="34" charset="0"/>
                <a:cs typeface="Arial" panose="020B0604020202020204" pitchFamily="34" charset="0"/>
              </a:rPr>
              <a:t> </a:t>
            </a:r>
            <a:r>
              <a:rPr lang="en-US" sz="2800" b="1" dirty="0" err="1" smtClean="0">
                <a:solidFill>
                  <a:srgbClr val="3333FF"/>
                </a:solidFill>
                <a:latin typeface="Arial" panose="020B0604020202020204" pitchFamily="34" charset="0"/>
                <a:cs typeface="Arial" panose="020B0604020202020204" pitchFamily="34" charset="0"/>
              </a:rPr>
              <a:t>nên</a:t>
            </a:r>
            <a:r>
              <a:rPr lang="en-US" sz="2800" b="1" dirty="0" smtClean="0">
                <a:solidFill>
                  <a:srgbClr val="3333FF"/>
                </a:solidFill>
                <a:latin typeface="Arial" panose="020B0604020202020204" pitchFamily="34" charset="0"/>
                <a:cs typeface="Arial" panose="020B0604020202020204" pitchFamily="34" charset="0"/>
              </a:rPr>
              <a:t>:</a:t>
            </a:r>
          </a:p>
          <a:p>
            <a:pPr algn="just">
              <a:lnSpc>
                <a:spcPct val="120000"/>
              </a:lnSpc>
            </a:pPr>
            <a:r>
              <a:rPr lang="vi-VN" sz="2800" b="1" dirty="0" smtClean="0">
                <a:solidFill>
                  <a:srgbClr val="FFFF00"/>
                </a:solidFill>
                <a:latin typeface="Arial" panose="020B0604020202020204" pitchFamily="34" charset="0"/>
                <a:cs typeface="Arial" panose="020B0604020202020204" pitchFamily="34" charset="0"/>
              </a:rPr>
              <a:t>Không </a:t>
            </a:r>
            <a:r>
              <a:rPr lang="vi-VN" sz="2800" b="1" dirty="0">
                <a:solidFill>
                  <a:srgbClr val="FFFF00"/>
                </a:solidFill>
                <a:latin typeface="Arial" panose="020B0604020202020204" pitchFamily="34" charset="0"/>
                <a:cs typeface="Arial" panose="020B0604020202020204" pitchFamily="34" charset="0"/>
              </a:rPr>
              <a:t>kết bạn với những người chưa quen biết trên Internet.</a:t>
            </a:r>
            <a:endParaRPr lang="en-US" sz="2800" b="1" dirty="0">
              <a:solidFill>
                <a:srgbClr val="FFFF00"/>
              </a:solidFill>
              <a:latin typeface="Arial" panose="020B0604020202020204" pitchFamily="34" charset="0"/>
              <a:cs typeface="Arial" panose="020B0604020202020204" pitchFamily="34" charset="0"/>
            </a:endParaRPr>
          </a:p>
        </p:txBody>
      </p:sp>
      <p:sp>
        <p:nvSpPr>
          <p:cNvPr id="11" name="TextBox 10"/>
          <p:cNvSpPr txBox="1"/>
          <p:nvPr/>
        </p:nvSpPr>
        <p:spPr>
          <a:xfrm>
            <a:off x="4175715" y="912407"/>
            <a:ext cx="4165600" cy="923330"/>
          </a:xfrm>
          <a:prstGeom prst="rect">
            <a:avLst/>
          </a:prstGeom>
          <a:noFill/>
        </p:spPr>
        <p:txBody>
          <a:bodyPr wrap="square" rtlCol="0">
            <a:spAutoFit/>
          </a:bodyPr>
          <a:lstStyle/>
          <a:p>
            <a:pPr algn="ctr"/>
            <a:r>
              <a:rPr lang="en-US" sz="5400" dirty="0" err="1" smtClean="0">
                <a:solidFill>
                  <a:srgbClr val="FFFF00"/>
                </a:solidFill>
                <a:latin typeface="Arial" panose="020B0604020202020204" pitchFamily="34" charset="0"/>
                <a:cs typeface="Arial" panose="020B0604020202020204" pitchFamily="34" charset="0"/>
              </a:rPr>
              <a:t>Nên</a:t>
            </a:r>
            <a:r>
              <a:rPr lang="en-US" sz="5400" dirty="0" smtClean="0">
                <a:solidFill>
                  <a:srgbClr val="FFFF00"/>
                </a:solidFill>
                <a:latin typeface="Arial" panose="020B0604020202020204" pitchFamily="34" charset="0"/>
                <a:cs typeface="Arial" panose="020B0604020202020204" pitchFamily="34" charset="0"/>
              </a:rPr>
              <a:t> </a:t>
            </a:r>
            <a:r>
              <a:rPr lang="en-US" sz="5400" dirty="0" err="1" smtClean="0">
                <a:solidFill>
                  <a:srgbClr val="FFFF00"/>
                </a:solidFill>
                <a:latin typeface="Arial" panose="020B0604020202020204" pitchFamily="34" charset="0"/>
                <a:cs typeface="Arial" panose="020B0604020202020204" pitchFamily="34" charset="0"/>
              </a:rPr>
              <a:t>làm</a:t>
            </a:r>
            <a:endParaRPr lang="en-US" sz="5400" dirty="0">
              <a:solidFill>
                <a:srgbClr val="FFFF00"/>
              </a:solidFill>
              <a:latin typeface="Arial" panose="020B0604020202020204" pitchFamily="34" charset="0"/>
              <a:cs typeface="Arial" panose="020B0604020202020204" pitchFamily="34" charset="0"/>
            </a:endParaRPr>
          </a:p>
        </p:txBody>
      </p:sp>
      <p:pic>
        <p:nvPicPr>
          <p:cNvPr id="13" name="Picture 2" descr="C:\Users\ADMIN\Desktop\Tai nguyen thiet ke tro choi\Bảng gỗ\Picture1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panda cartoon"/>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62995" y="3664371"/>
            <a:ext cx="2657349" cy="319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953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2" name="arrow.wav"/>
                                        </p:tgtEl>
                                      </p:cMediaNode>
                                    </p:audio>
                                  </p:sub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subTnLst>
                                    <p:audio>
                                      <p:cMediaNode>
                                        <p:cTn display="0" masterRel="sameClick">
                                          <p:stCondLst>
                                            <p:cond evt="begin" delay="0">
                                              <p:tn val="29"/>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19631" y="4328160"/>
            <a:ext cx="5372345" cy="1634294"/>
          </a:xfrm>
          <a:prstGeom prst="rect">
            <a:avLst/>
          </a:prstGeom>
          <a:noFill/>
        </p:spPr>
        <p:txBody>
          <a:bodyPr wrap="square" rtlCol="0">
            <a:spAutoFit/>
          </a:bodyPr>
          <a:lstStyle/>
          <a:p>
            <a:pPr>
              <a:spcAft>
                <a:spcPts val="600"/>
              </a:spcAft>
            </a:pPr>
            <a:r>
              <a:rPr lang="en-US" sz="2800" b="1" dirty="0" err="1">
                <a:solidFill>
                  <a:srgbClr val="3333FF"/>
                </a:solidFill>
                <a:latin typeface="Arial" panose="020B0604020202020204" pitchFamily="34" charset="0"/>
                <a:cs typeface="Arial" panose="020B0604020202020204" pitchFamily="34" charset="0"/>
              </a:rPr>
              <a:t>Nên</a:t>
            </a:r>
            <a:r>
              <a:rPr lang="en-US" sz="2800" b="1" dirty="0">
                <a:solidFill>
                  <a:srgbClr val="3333FF"/>
                </a:solidFill>
                <a:latin typeface="Arial" panose="020B0604020202020204" pitchFamily="34" charset="0"/>
                <a:cs typeface="Arial" panose="020B0604020202020204" pitchFamily="34" charset="0"/>
              </a:rPr>
              <a:t> hay </a:t>
            </a:r>
            <a:r>
              <a:rPr lang="en-US" sz="2800" b="1" dirty="0" err="1">
                <a:solidFill>
                  <a:srgbClr val="3333FF"/>
                </a:solidFill>
                <a:latin typeface="Arial" panose="020B0604020202020204" pitchFamily="34" charset="0"/>
                <a:cs typeface="Arial" panose="020B0604020202020204" pitchFamily="34" charset="0"/>
              </a:rPr>
              <a:t>không</a:t>
            </a:r>
            <a:r>
              <a:rPr lang="en-US" sz="2800" b="1" dirty="0">
                <a:solidFill>
                  <a:srgbClr val="3333FF"/>
                </a:solidFill>
                <a:latin typeface="Arial" panose="020B0604020202020204" pitchFamily="34" charset="0"/>
                <a:cs typeface="Arial" panose="020B0604020202020204" pitchFamily="34" charset="0"/>
              </a:rPr>
              <a:t> </a:t>
            </a:r>
            <a:r>
              <a:rPr lang="en-US" sz="2800" b="1" dirty="0" err="1">
                <a:solidFill>
                  <a:srgbClr val="3333FF"/>
                </a:solidFill>
                <a:latin typeface="Arial" panose="020B0604020202020204" pitchFamily="34" charset="0"/>
                <a:cs typeface="Arial" panose="020B0604020202020204" pitchFamily="34" charset="0"/>
              </a:rPr>
              <a:t>nên</a:t>
            </a:r>
            <a:r>
              <a:rPr lang="en-US" sz="2800" b="1" dirty="0" smtClean="0">
                <a:solidFill>
                  <a:srgbClr val="3333FF"/>
                </a:solidFill>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a:p>
            <a:pPr algn="ctr">
              <a:lnSpc>
                <a:spcPct val="120000"/>
              </a:lnSpc>
              <a:spcAft>
                <a:spcPts val="600"/>
              </a:spcAft>
            </a:pPr>
            <a:r>
              <a:rPr lang="vi-VN" sz="2800" b="1" dirty="0" smtClean="0">
                <a:solidFill>
                  <a:srgbClr val="FFFF00"/>
                </a:solidFill>
                <a:latin typeface="Arial" panose="020B0604020202020204" pitchFamily="34" charset="0"/>
                <a:cs typeface="Arial" panose="020B0604020202020204" pitchFamily="34" charset="0"/>
              </a:rPr>
              <a:t>Nhờ </a:t>
            </a:r>
            <a:r>
              <a:rPr lang="vi-VN" sz="2800" b="1" dirty="0">
                <a:solidFill>
                  <a:srgbClr val="FFFF00"/>
                </a:solidFill>
                <a:latin typeface="Arial" panose="020B0604020202020204" pitchFamily="34" charset="0"/>
                <a:cs typeface="Arial" panose="020B0604020202020204" pitchFamily="34" charset="0"/>
              </a:rPr>
              <a:t>các anh chị lớp trên đưa ảnh của mình lên Internet. </a:t>
            </a:r>
            <a:endParaRPr lang="en-US" sz="2800" b="1" dirty="0">
              <a:solidFill>
                <a:srgbClr val="FFFF00"/>
              </a:solidFill>
              <a:latin typeface="Arial" panose="020B0604020202020204" pitchFamily="34" charset="0"/>
              <a:cs typeface="Arial" panose="020B0604020202020204" pitchFamily="34" charset="0"/>
            </a:endParaRPr>
          </a:p>
        </p:txBody>
      </p:sp>
      <p:sp>
        <p:nvSpPr>
          <p:cNvPr id="11" name="TextBox 10"/>
          <p:cNvSpPr txBox="1"/>
          <p:nvPr/>
        </p:nvSpPr>
        <p:spPr>
          <a:xfrm>
            <a:off x="4147580" y="1084387"/>
            <a:ext cx="4165600" cy="666786"/>
          </a:xfrm>
          <a:prstGeom prst="rect">
            <a:avLst/>
          </a:prstGeom>
          <a:noFill/>
        </p:spPr>
        <p:txBody>
          <a:bodyPr wrap="square" rtlCol="0">
            <a:spAutoFit/>
          </a:bodyPr>
          <a:lstStyle/>
          <a:p>
            <a:pPr algn="ctr"/>
            <a:r>
              <a:rPr lang="en-US" sz="3733" b="1" dirty="0" smtClean="0">
                <a:solidFill>
                  <a:srgbClr val="FFFF00"/>
                </a:solidFill>
                <a:latin typeface="Arial" panose="020B0604020202020204" pitchFamily="34" charset="0"/>
                <a:cs typeface="Arial" panose="020B0604020202020204" pitchFamily="34" charset="0"/>
              </a:rPr>
              <a:t>KHÔNG NÊN</a:t>
            </a:r>
            <a:endParaRPr lang="en-US" sz="3733" b="1" dirty="0">
              <a:solidFill>
                <a:srgbClr val="FFFF00"/>
              </a:solidFill>
              <a:latin typeface="Arial" panose="020B0604020202020204" pitchFamily="34" charset="0"/>
              <a:cs typeface="Arial" panose="020B0604020202020204" pitchFamily="34" charset="0"/>
            </a:endParaRPr>
          </a:p>
        </p:txBody>
      </p:sp>
      <p:pic>
        <p:nvPicPr>
          <p:cNvPr id="13" name="Picture 2" descr="C:\Users\ADMIN\Desktop\Tai nguyen thiet ke tro choi\Bảng gỗ\Picture1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panda cartoon"/>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262596" y="3636235"/>
            <a:ext cx="2657349" cy="319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72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8" presetID="9"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dissolv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2" name="arrow.wav"/>
                                        </p:tgtEl>
                                      </p:cMediaNode>
                                    </p:audio>
                                  </p:subTnLst>
                                </p:cTn>
                              </p:par>
                              <p:par>
                                <p:cTn id="29" presetID="26"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Tai nguyen thiet ke tro choi\Khi con qua song\cartoon_natural_landscape_vector_278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61"/>
            <a:ext cx="12192000" cy="68351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DMIN\Desktop\cau ho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9" y="2545080"/>
            <a:ext cx="13090819" cy="472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ADMIN\Desktop\453552345 (3).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8636" l="0" r="100000">
                        <a14:foregroundMark x1="48087" y1="3274" x2="50000" y2="3411"/>
                      </a14:backgroundRemoval>
                    </a14:imgEffect>
                  </a14:imgLayer>
                </a14:imgProps>
              </a:ext>
              <a:ext uri="{28A0092B-C50C-407E-A947-70E740481C1C}">
                <a14:useLocalDpi xmlns:a14="http://schemas.microsoft.com/office/drawing/2010/main" val="0"/>
              </a:ext>
            </a:extLst>
          </a:blip>
          <a:srcRect/>
          <a:stretch>
            <a:fillRect/>
          </a:stretch>
        </p:blipFill>
        <p:spPr bwMode="auto">
          <a:xfrm>
            <a:off x="3977985" y="-604905"/>
            <a:ext cx="4818209" cy="3378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489987" y="4328160"/>
            <a:ext cx="5641145" cy="1634294"/>
          </a:xfrm>
          <a:prstGeom prst="rect">
            <a:avLst/>
          </a:prstGeom>
          <a:noFill/>
        </p:spPr>
        <p:txBody>
          <a:bodyPr wrap="square" rtlCol="0">
            <a:spAutoFit/>
          </a:bodyPr>
          <a:lstStyle/>
          <a:p>
            <a:pPr>
              <a:spcAft>
                <a:spcPts val="600"/>
              </a:spcAft>
            </a:pPr>
            <a:r>
              <a:rPr lang="en-US" sz="2800" b="1" dirty="0" err="1">
                <a:solidFill>
                  <a:srgbClr val="3333FF"/>
                </a:solidFill>
                <a:latin typeface="Arial" panose="020B0604020202020204" pitchFamily="34" charset="0"/>
                <a:cs typeface="Arial" panose="020B0604020202020204" pitchFamily="34" charset="0"/>
              </a:rPr>
              <a:t>Nên</a:t>
            </a:r>
            <a:r>
              <a:rPr lang="en-US" sz="2800" b="1" dirty="0">
                <a:solidFill>
                  <a:srgbClr val="3333FF"/>
                </a:solidFill>
                <a:latin typeface="Arial" panose="020B0604020202020204" pitchFamily="34" charset="0"/>
                <a:cs typeface="Arial" panose="020B0604020202020204" pitchFamily="34" charset="0"/>
              </a:rPr>
              <a:t> hay </a:t>
            </a:r>
            <a:r>
              <a:rPr lang="en-US" sz="2800" b="1" dirty="0" err="1">
                <a:solidFill>
                  <a:srgbClr val="3333FF"/>
                </a:solidFill>
                <a:latin typeface="Arial" panose="020B0604020202020204" pitchFamily="34" charset="0"/>
                <a:cs typeface="Arial" panose="020B0604020202020204" pitchFamily="34" charset="0"/>
              </a:rPr>
              <a:t>không</a:t>
            </a:r>
            <a:r>
              <a:rPr lang="en-US" sz="2800" b="1" dirty="0">
                <a:solidFill>
                  <a:srgbClr val="3333FF"/>
                </a:solidFill>
                <a:latin typeface="Arial" panose="020B0604020202020204" pitchFamily="34" charset="0"/>
                <a:cs typeface="Arial" panose="020B0604020202020204" pitchFamily="34" charset="0"/>
              </a:rPr>
              <a:t> </a:t>
            </a:r>
            <a:r>
              <a:rPr lang="en-US" sz="2800" b="1" dirty="0" err="1">
                <a:solidFill>
                  <a:srgbClr val="3333FF"/>
                </a:solidFill>
                <a:latin typeface="Arial" panose="020B0604020202020204" pitchFamily="34" charset="0"/>
                <a:cs typeface="Arial" panose="020B0604020202020204" pitchFamily="34" charset="0"/>
              </a:rPr>
              <a:t>nên</a:t>
            </a:r>
            <a:r>
              <a:rPr lang="en-US" sz="2800" b="1" dirty="0" smtClean="0">
                <a:solidFill>
                  <a:srgbClr val="3333FF"/>
                </a:solidFill>
                <a:latin typeface="Arial" panose="020B0604020202020204" pitchFamily="34" charset="0"/>
                <a:cs typeface="Arial" panose="020B0604020202020204" pitchFamily="34" charset="0"/>
              </a:rPr>
              <a:t>:</a:t>
            </a:r>
            <a:endParaRPr lang="en-US" sz="2800" dirty="0" smtClean="0">
              <a:latin typeface="Arial" panose="020B0604020202020204" pitchFamily="34" charset="0"/>
              <a:cs typeface="Arial" panose="020B0604020202020204" pitchFamily="34" charset="0"/>
            </a:endParaRPr>
          </a:p>
          <a:p>
            <a:pPr algn="ctr">
              <a:lnSpc>
                <a:spcPct val="120000"/>
              </a:lnSpc>
              <a:spcAft>
                <a:spcPts val="600"/>
              </a:spcAft>
            </a:pPr>
            <a:r>
              <a:rPr lang="vi-VN" sz="2800" b="1" dirty="0">
                <a:solidFill>
                  <a:srgbClr val="FFFF00"/>
                </a:solidFill>
              </a:rPr>
              <a:t>Tránh tham gia các trò chơi yêu cầu khai báo thông tin cá </a:t>
            </a:r>
            <a:r>
              <a:rPr lang="vi-VN" sz="2800" b="1" dirty="0" smtClean="0">
                <a:solidFill>
                  <a:srgbClr val="FFFF00"/>
                </a:solidFill>
              </a:rPr>
              <a:t>nhân</a:t>
            </a:r>
            <a:r>
              <a:rPr lang="en-US" sz="2800" b="1" dirty="0" smtClean="0">
                <a:solidFill>
                  <a:srgbClr val="FFFF00"/>
                </a:solidFill>
              </a:rPr>
              <a:t>.</a:t>
            </a:r>
            <a:endParaRPr lang="en-US" sz="2800" b="1" dirty="0">
              <a:solidFill>
                <a:srgbClr val="FFFF00"/>
              </a:solidFill>
              <a:latin typeface="Arial" panose="020B0604020202020204" pitchFamily="34" charset="0"/>
              <a:cs typeface="Arial" panose="020B0604020202020204" pitchFamily="34" charset="0"/>
            </a:endParaRPr>
          </a:p>
        </p:txBody>
      </p:sp>
      <p:sp>
        <p:nvSpPr>
          <p:cNvPr id="11" name="TextBox 10"/>
          <p:cNvSpPr txBox="1"/>
          <p:nvPr/>
        </p:nvSpPr>
        <p:spPr>
          <a:xfrm>
            <a:off x="4147580" y="1084387"/>
            <a:ext cx="4165600" cy="666786"/>
          </a:xfrm>
          <a:prstGeom prst="rect">
            <a:avLst/>
          </a:prstGeom>
          <a:noFill/>
        </p:spPr>
        <p:txBody>
          <a:bodyPr wrap="square" rtlCol="0">
            <a:spAutoFit/>
          </a:bodyPr>
          <a:lstStyle/>
          <a:p>
            <a:pPr algn="ctr"/>
            <a:r>
              <a:rPr lang="en-US" sz="3733" b="1" dirty="0" smtClean="0">
                <a:solidFill>
                  <a:srgbClr val="FFFF00"/>
                </a:solidFill>
                <a:latin typeface="Arial" panose="020B0604020202020204" pitchFamily="34" charset="0"/>
                <a:cs typeface="Arial" panose="020B0604020202020204" pitchFamily="34" charset="0"/>
              </a:rPr>
              <a:t>NÊN LÀM</a:t>
            </a:r>
            <a:endParaRPr lang="en-US" sz="3733" b="1" dirty="0">
              <a:solidFill>
                <a:srgbClr val="FFFF00"/>
              </a:solidFill>
              <a:latin typeface="Arial" panose="020B0604020202020204" pitchFamily="34" charset="0"/>
              <a:cs typeface="Arial" panose="020B0604020202020204" pitchFamily="34" charset="0"/>
            </a:endParaRPr>
          </a:p>
        </p:txBody>
      </p:sp>
      <p:pic>
        <p:nvPicPr>
          <p:cNvPr id="13" name="Picture 2" descr="C:\Users\ADMIN\Desktop\Tai nguyen thiet ke tro choi\Bảng gỗ\Picture1 (2).png">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1442" y="22448"/>
            <a:ext cx="2277359" cy="9681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Kết quả hình ảnh cho panda cartoon"/>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0" r="100000">
                        <a14:foregroundMark x1="37358" y1="7000" x2="65094" y2="82857"/>
                        <a14:foregroundMark x1="91321" y1="12000" x2="33396" y2="31857"/>
                        <a14:foregroundMark x1="50943" y1="13857" x2="68679" y2="42429"/>
                        <a14:foregroundMark x1="70566" y1="10143" x2="75094" y2="38286"/>
                        <a14:foregroundMark x1="70566" y1="15857" x2="37925" y2="9000"/>
                        <a14:foregroundMark x1="43019" y1="19571" x2="34340" y2="32571"/>
                        <a14:foregroundMark x1="30943" y1="28429" x2="36981" y2="35571"/>
                        <a14:foregroundMark x1="50000" y1="57714" x2="51509" y2="76429"/>
                        <a14:foregroundMark x1="43962" y1="57000" x2="43962" y2="79429"/>
                        <a14:foregroundMark x1="43019" y1="53857" x2="39434" y2="66857"/>
                      </a14:backgroundRemoval>
                    </a14:imgEffect>
                  </a14:imgLayer>
                </a14:imgProps>
              </a:ext>
              <a:ext uri="{28A0092B-C50C-407E-A947-70E740481C1C}">
                <a14:useLocalDpi xmlns:a14="http://schemas.microsoft.com/office/drawing/2010/main" val="0"/>
              </a:ext>
            </a:extLst>
          </a:blip>
          <a:srcRect/>
          <a:stretch>
            <a:fillRect/>
          </a:stretch>
        </p:blipFill>
        <p:spPr bwMode="auto">
          <a:xfrm>
            <a:off x="-167362" y="3440431"/>
            <a:ext cx="2657349" cy="319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0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80">
                                          <p:stCondLst>
                                            <p:cond delay="0"/>
                                          </p:stCondLst>
                                        </p:cTn>
                                        <p:tgtEl>
                                          <p:spTgt spid="9"/>
                                        </p:tgtEl>
                                      </p:cBhvr>
                                    </p:animEffect>
                                    <p:anim calcmode="lin" valueType="num">
                                      <p:cBhvr>
                                        <p:cTn id="1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1" dur="26">
                                          <p:stCondLst>
                                            <p:cond delay="650"/>
                                          </p:stCondLst>
                                        </p:cTn>
                                        <p:tgtEl>
                                          <p:spTgt spid="9"/>
                                        </p:tgtEl>
                                      </p:cBhvr>
                                      <p:to x="100000" y="60000"/>
                                    </p:animScale>
                                    <p:animScale>
                                      <p:cBhvr>
                                        <p:cTn id="22" dur="166" decel="50000">
                                          <p:stCondLst>
                                            <p:cond delay="676"/>
                                          </p:stCondLst>
                                        </p:cTn>
                                        <p:tgtEl>
                                          <p:spTgt spid="9"/>
                                        </p:tgtEl>
                                      </p:cBhvr>
                                      <p:to x="100000" y="100000"/>
                                    </p:animScale>
                                    <p:animScale>
                                      <p:cBhvr>
                                        <p:cTn id="23" dur="26">
                                          <p:stCondLst>
                                            <p:cond delay="1312"/>
                                          </p:stCondLst>
                                        </p:cTn>
                                        <p:tgtEl>
                                          <p:spTgt spid="9"/>
                                        </p:tgtEl>
                                      </p:cBhvr>
                                      <p:to x="100000" y="80000"/>
                                    </p:animScale>
                                    <p:animScale>
                                      <p:cBhvr>
                                        <p:cTn id="24" dur="166" decel="50000">
                                          <p:stCondLst>
                                            <p:cond delay="1338"/>
                                          </p:stCondLst>
                                        </p:cTn>
                                        <p:tgtEl>
                                          <p:spTgt spid="9"/>
                                        </p:tgtEl>
                                      </p:cBhvr>
                                      <p:to x="100000" y="100000"/>
                                    </p:animScale>
                                    <p:animScale>
                                      <p:cBhvr>
                                        <p:cTn id="25" dur="26">
                                          <p:stCondLst>
                                            <p:cond delay="1642"/>
                                          </p:stCondLst>
                                        </p:cTn>
                                        <p:tgtEl>
                                          <p:spTgt spid="9"/>
                                        </p:tgtEl>
                                      </p:cBhvr>
                                      <p:to x="100000" y="90000"/>
                                    </p:animScale>
                                    <p:animScale>
                                      <p:cBhvr>
                                        <p:cTn id="26" dur="166" decel="50000">
                                          <p:stCondLst>
                                            <p:cond delay="1668"/>
                                          </p:stCondLst>
                                        </p:cTn>
                                        <p:tgtEl>
                                          <p:spTgt spid="9"/>
                                        </p:tgtEl>
                                      </p:cBhvr>
                                      <p:to x="100000" y="100000"/>
                                    </p:animScale>
                                    <p:animScale>
                                      <p:cBhvr>
                                        <p:cTn id="27" dur="26">
                                          <p:stCondLst>
                                            <p:cond delay="1808"/>
                                          </p:stCondLst>
                                        </p:cTn>
                                        <p:tgtEl>
                                          <p:spTgt spid="9"/>
                                        </p:tgtEl>
                                      </p:cBhvr>
                                      <p:to x="100000" y="95000"/>
                                    </p:animScale>
                                    <p:animScale>
                                      <p:cBhvr>
                                        <p:cTn id="28" dur="166" decel="50000">
                                          <p:stCondLst>
                                            <p:cond delay="1834"/>
                                          </p:stCondLst>
                                        </p:cTn>
                                        <p:tgtEl>
                                          <p:spTgt spid="9"/>
                                        </p:tgtEl>
                                      </p:cBhvr>
                                      <p:to x="100000" y="100000"/>
                                    </p:animScale>
                                  </p:childTnLst>
                                </p:cTn>
                              </p:par>
                              <p:par>
                                <p:cTn id="29" presetID="26"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80">
                                          <p:stCondLst>
                                            <p:cond delay="0"/>
                                          </p:stCondLst>
                                        </p:cTn>
                                        <p:tgtEl>
                                          <p:spTgt spid="11"/>
                                        </p:tgtEl>
                                      </p:cBhvr>
                                    </p:animEffect>
                                    <p:anim calcmode="lin" valueType="num">
                                      <p:cBhvr>
                                        <p:cTn id="3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7" dur="26">
                                          <p:stCondLst>
                                            <p:cond delay="650"/>
                                          </p:stCondLst>
                                        </p:cTn>
                                        <p:tgtEl>
                                          <p:spTgt spid="11"/>
                                        </p:tgtEl>
                                      </p:cBhvr>
                                      <p:to x="100000" y="60000"/>
                                    </p:animScale>
                                    <p:animScale>
                                      <p:cBhvr>
                                        <p:cTn id="38" dur="166" decel="50000">
                                          <p:stCondLst>
                                            <p:cond delay="676"/>
                                          </p:stCondLst>
                                        </p:cTn>
                                        <p:tgtEl>
                                          <p:spTgt spid="11"/>
                                        </p:tgtEl>
                                      </p:cBhvr>
                                      <p:to x="100000" y="100000"/>
                                    </p:animScale>
                                    <p:animScale>
                                      <p:cBhvr>
                                        <p:cTn id="39" dur="26">
                                          <p:stCondLst>
                                            <p:cond delay="1312"/>
                                          </p:stCondLst>
                                        </p:cTn>
                                        <p:tgtEl>
                                          <p:spTgt spid="11"/>
                                        </p:tgtEl>
                                      </p:cBhvr>
                                      <p:to x="100000" y="80000"/>
                                    </p:animScale>
                                    <p:animScale>
                                      <p:cBhvr>
                                        <p:cTn id="40" dur="166" decel="50000">
                                          <p:stCondLst>
                                            <p:cond delay="1338"/>
                                          </p:stCondLst>
                                        </p:cTn>
                                        <p:tgtEl>
                                          <p:spTgt spid="11"/>
                                        </p:tgtEl>
                                      </p:cBhvr>
                                      <p:to x="100000" y="100000"/>
                                    </p:animScale>
                                    <p:animScale>
                                      <p:cBhvr>
                                        <p:cTn id="41" dur="26">
                                          <p:stCondLst>
                                            <p:cond delay="1642"/>
                                          </p:stCondLst>
                                        </p:cTn>
                                        <p:tgtEl>
                                          <p:spTgt spid="11"/>
                                        </p:tgtEl>
                                      </p:cBhvr>
                                      <p:to x="100000" y="90000"/>
                                    </p:animScale>
                                    <p:animScale>
                                      <p:cBhvr>
                                        <p:cTn id="42" dur="166" decel="50000">
                                          <p:stCondLst>
                                            <p:cond delay="1668"/>
                                          </p:stCondLst>
                                        </p:cTn>
                                        <p:tgtEl>
                                          <p:spTgt spid="11"/>
                                        </p:tgtEl>
                                      </p:cBhvr>
                                      <p:to x="100000" y="100000"/>
                                    </p:animScale>
                                    <p:animScale>
                                      <p:cBhvr>
                                        <p:cTn id="43" dur="26">
                                          <p:stCondLst>
                                            <p:cond delay="1808"/>
                                          </p:stCondLst>
                                        </p:cTn>
                                        <p:tgtEl>
                                          <p:spTgt spid="11"/>
                                        </p:tgtEl>
                                      </p:cBhvr>
                                      <p:to x="100000" y="95000"/>
                                    </p:animScale>
                                    <p:animScale>
                                      <p:cBhvr>
                                        <p:cTn id="44"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9" name="Rounded Rectangle 8"/>
          <p:cNvSpPr/>
          <p:nvPr/>
        </p:nvSpPr>
        <p:spPr>
          <a:xfrm>
            <a:off x="1713735" y="1445677"/>
            <a:ext cx="4032670" cy="3150051"/>
          </a:xfrm>
          <a:prstGeom prst="roundRect">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r>
              <a:rPr lang="vi-VN" sz="2400" dirty="0"/>
              <a:t>Bạn Mận khoe với Hoa là đã nhờ bố lưu ảnh của mình vào máy tính. Khi lưu ảnh xong, bố nói ảnh đó có thể gửi cho các bạn nhờ Internet. </a:t>
            </a:r>
            <a:endParaRPr lang="en-US" sz="2400" dirty="0"/>
          </a:p>
        </p:txBody>
      </p:sp>
      <p:sp>
        <p:nvSpPr>
          <p:cNvPr id="10" name="Oval 9"/>
          <p:cNvSpPr/>
          <p:nvPr/>
        </p:nvSpPr>
        <p:spPr>
          <a:xfrm>
            <a:off x="2470544" y="1250760"/>
            <a:ext cx="2519051" cy="4975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Tình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613404" y="1445677"/>
            <a:ext cx="4018200" cy="3107231"/>
          </a:xfrm>
          <a:prstGeom prst="rect">
            <a:avLst/>
          </a:prstGeom>
        </p:spPr>
      </p:pic>
      <p:sp>
        <p:nvSpPr>
          <p:cNvPr id="11" name="Cloud 10"/>
          <p:cNvSpPr/>
          <p:nvPr/>
        </p:nvSpPr>
        <p:spPr>
          <a:xfrm>
            <a:off x="1618898" y="4708757"/>
            <a:ext cx="8548684" cy="2005809"/>
          </a:xfrm>
          <a:prstGeom prst="clou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vi-VN" sz="2400" b="1" dirty="0">
                <a:solidFill>
                  <a:srgbClr val="3333CC"/>
                </a:solidFill>
                <a:latin typeface="Arial" panose="020B0604020202020204" pitchFamily="34" charset="0"/>
                <a:cs typeface="Arial" panose="020B0604020202020204" pitchFamily="34" charset="0"/>
              </a:rPr>
              <a:t>Nếu kẻ xấu lấy được ảnh của Mận trên Internet thì bạn ấy có thể gặp những rắc rối gì?</a:t>
            </a:r>
            <a:endParaRPr lang="en-US" sz="24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8"/>
          <p:cNvSpPr/>
          <p:nvPr/>
        </p:nvSpPr>
        <p:spPr>
          <a:xfrm>
            <a:off x="1721224" y="1156608"/>
            <a:ext cx="8431305" cy="450460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05E2FA4-701D-4C92-898E-7EE4AF07FEBA}"/>
              </a:ext>
            </a:extLst>
          </p:cNvPr>
          <p:cNvSpPr txBox="1"/>
          <p:nvPr/>
        </p:nvSpPr>
        <p:spPr>
          <a:xfrm>
            <a:off x="1721223" y="2149656"/>
            <a:ext cx="8431305" cy="2308324"/>
          </a:xfrm>
          <a:prstGeom prst="rect">
            <a:avLst/>
          </a:prstGeom>
          <a:noFill/>
          <a:ln>
            <a:noFill/>
          </a:ln>
        </p:spPr>
        <p:txBody>
          <a:bodyPr wrap="square" rtlCol="0">
            <a:spAutoFit/>
          </a:bodyPr>
          <a:lstStyle/>
          <a:p>
            <a:pPr algn="ctr">
              <a:lnSpc>
                <a:spcPct val="120000"/>
              </a:lnSpc>
            </a:pPr>
            <a:r>
              <a:rPr lang="vi-VN" sz="40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dirty="0"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16</a:t>
            </a:r>
            <a:endParaRPr lang="vi-VN" sz="40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vi-VN" sz="4000" b="1" dirty="0">
                <a:solidFill>
                  <a:srgbClr val="FF0000"/>
                </a:solidFill>
              </a:rPr>
              <a:t>THÔNG TIN CỦA EM VÀ GIA ĐÌNH TRONG MÔI TRƯỜNG SỐ</a:t>
            </a:r>
            <a:endParaRPr lang="vi-VN" sz="4000" b="1" dirty="0">
              <a:ln w="28575">
                <a:noFill/>
              </a:ln>
              <a:solidFill>
                <a:srgbClr val="FF0000"/>
              </a:solidFill>
              <a:ea typeface="Tahoma" panose="020B060403050404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5047829" y="147703"/>
            <a:ext cx="1778094" cy="1479391"/>
          </a:xfrm>
          <a:prstGeom prst="rect">
            <a:avLst/>
          </a:prstGeom>
        </p:spPr>
      </p:pic>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6" name="Cloud 5"/>
          <p:cNvSpPr/>
          <p:nvPr/>
        </p:nvSpPr>
        <p:spPr>
          <a:xfrm>
            <a:off x="1701170" y="2064120"/>
            <a:ext cx="9066353" cy="3408221"/>
          </a:xfrm>
          <a:prstGeom prst="clou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800" b="1" dirty="0" err="1">
                <a:solidFill>
                  <a:srgbClr val="3333CC"/>
                </a:solidFill>
                <a:latin typeface="Arial" panose="020B0604020202020204" pitchFamily="34" charset="0"/>
                <a:cs typeface="Arial" panose="020B0604020202020204" pitchFamily="34" charset="0"/>
              </a:rPr>
              <a:t>Để</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bảo</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vệ</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các</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thông</a:t>
            </a:r>
            <a:r>
              <a:rPr lang="en-US" sz="2800" b="1" dirty="0">
                <a:solidFill>
                  <a:srgbClr val="3333CC"/>
                </a:solidFill>
                <a:latin typeface="Arial" panose="020B0604020202020204" pitchFamily="34" charset="0"/>
                <a:cs typeface="Arial" panose="020B0604020202020204" pitchFamily="34" charset="0"/>
              </a:rPr>
              <a:t> tin </a:t>
            </a:r>
            <a:r>
              <a:rPr lang="en-US" sz="2800" b="1" dirty="0" err="1">
                <a:solidFill>
                  <a:srgbClr val="3333CC"/>
                </a:solidFill>
                <a:latin typeface="Arial" panose="020B0604020202020204" pitchFamily="34" charset="0"/>
                <a:cs typeface="Arial" panose="020B0604020202020204" pitchFamily="34" charset="0"/>
              </a:rPr>
              <a:t>cá</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nhân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gia</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đình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không</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bị</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rò</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rỉ</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lọt</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ra</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ngoài</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theo</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em</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cần</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phải</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làm</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gì</a:t>
            </a:r>
            <a:r>
              <a:rPr lang="en-US" sz="2800" b="1"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9942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sp>
        <p:nvSpPr>
          <p:cNvPr id="6" name="Cloud 5"/>
          <p:cNvSpPr/>
          <p:nvPr/>
        </p:nvSpPr>
        <p:spPr>
          <a:xfrm>
            <a:off x="2492460" y="2159655"/>
            <a:ext cx="7483773" cy="2862722"/>
          </a:xfrm>
          <a:prstGeom prst="clou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3333CC"/>
                </a:solidFill>
                <a:latin typeface="Arial" panose="020B0604020202020204" pitchFamily="34" charset="0"/>
                <a:cs typeface="Arial" panose="020B0604020202020204" pitchFamily="34" charset="0"/>
              </a:rPr>
              <a:t>Theo </a:t>
            </a:r>
            <a:r>
              <a:rPr lang="en-US" sz="2800" b="1" dirty="0" err="1" smtClean="0">
                <a:solidFill>
                  <a:srgbClr val="3333CC"/>
                </a:solidFill>
                <a:latin typeface="Arial" panose="020B0604020202020204" pitchFamily="34" charset="0"/>
                <a:cs typeface="Arial" panose="020B0604020202020204" pitchFamily="34" charset="0"/>
              </a:rPr>
              <a:t>em</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smtClean="0">
                <a:solidFill>
                  <a:srgbClr val="3333CC"/>
                </a:solidFill>
                <a:latin typeface="Arial" panose="020B0604020202020204" pitchFamily="34" charset="0"/>
                <a:cs typeface="Arial" panose="020B0604020202020204" pitchFamily="34" charset="0"/>
              </a:rPr>
              <a:t>mật</a:t>
            </a:r>
            <a:r>
              <a:rPr lang="en-US" sz="2800" b="1" dirty="0" smtClean="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khẩu</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máy</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tính</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có</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tác</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dụng</a:t>
            </a:r>
            <a:r>
              <a:rPr lang="en-US" sz="2800" b="1" dirty="0">
                <a:solidFill>
                  <a:srgbClr val="3333CC"/>
                </a:solidFill>
                <a:latin typeface="Arial" panose="020B0604020202020204" pitchFamily="34" charset="0"/>
                <a:cs typeface="Arial" panose="020B0604020202020204" pitchFamily="34" charset="0"/>
              </a:rPr>
              <a:t> </a:t>
            </a:r>
            <a:r>
              <a:rPr lang="en-US" sz="2800" b="1" dirty="0" err="1">
                <a:solidFill>
                  <a:srgbClr val="3333CC"/>
                </a:solidFill>
                <a:latin typeface="Arial" panose="020B0604020202020204" pitchFamily="34" charset="0"/>
                <a:cs typeface="Arial" panose="020B0604020202020204" pitchFamily="34" charset="0"/>
              </a:rPr>
              <a:t>gì</a:t>
            </a:r>
            <a:r>
              <a:rPr lang="en-US" sz="2800" b="1" dirty="0" smtClean="0">
                <a:solidFill>
                  <a:srgbClr val="3333CC"/>
                </a:solidFill>
                <a:latin typeface="Arial" panose="020B0604020202020204" pitchFamily="34" charset="0"/>
                <a:cs typeface="Arial" panose="020B0604020202020204" pitchFamily="34" charset="0"/>
              </a:rPr>
              <a:t>?</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CỦNG CỐ, DẶN DÒ</a:t>
            </a:r>
            <a:endParaRPr lang="en-US" sz="2800" b="1" dirty="0">
              <a:solidFill>
                <a:schemeClr val="bg1"/>
              </a:solidFill>
              <a:latin typeface="Arial" panose="020B0604020202020204" pitchFamily="34" charset="0"/>
              <a:cs typeface="Arial" panose="020B0604020202020204" pitchFamily="34" charset="0"/>
            </a:endParaRPr>
          </a:p>
        </p:txBody>
      </p:sp>
      <p:sp>
        <p:nvSpPr>
          <p:cNvPr id="4" name="Cloud 3"/>
          <p:cNvSpPr/>
          <p:nvPr/>
        </p:nvSpPr>
        <p:spPr>
          <a:xfrm>
            <a:off x="2001981" y="2050472"/>
            <a:ext cx="8402783" cy="3408221"/>
          </a:xfrm>
          <a:prstGeom prst="clou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b="1" dirty="0">
                <a:solidFill>
                  <a:srgbClr val="3333CC"/>
                </a:solidFill>
                <a:latin typeface="Arial" panose="020B0604020202020204" pitchFamily="34" charset="0"/>
                <a:cs typeface="Arial" panose="020B0604020202020204" pitchFamily="34" charset="0"/>
              </a:rPr>
              <a:t>Qua</a:t>
            </a:r>
            <a:r>
              <a:rPr lang="vi-VN" sz="2800" b="1" dirty="0">
                <a:solidFill>
                  <a:srgbClr val="3333CC"/>
                </a:solidFill>
                <a:latin typeface="Arial" panose="020B0604020202020204" pitchFamily="34" charset="0"/>
                <a:cs typeface="Arial" panose="020B0604020202020204" pitchFamily="34" charset="0"/>
              </a:rPr>
              <a:t> bài học học hôm nay các em học được điều gì?</a:t>
            </a:r>
            <a:endParaRPr lang="en-US" sz="28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orizontal Scroll 3"/>
          <p:cNvSpPr/>
          <p:nvPr/>
        </p:nvSpPr>
        <p:spPr>
          <a:xfrm>
            <a:off x="1649774" y="2063243"/>
            <a:ext cx="9001112" cy="2888966"/>
          </a:xfrm>
          <a:prstGeom prst="horizontalScroll">
            <a:avLst/>
          </a:prstGeom>
          <a:solidFill>
            <a:srgbClr val="3333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600" b="1" dirty="0"/>
              <a:t>Thông tin cá nhân và gia đình có thể lưu trữ và trao đổi nhờ máy tính. Cần bảo vệ thông tin cá nhân và gia đình khi sử dụng máy tính hoặc trao đổi thông tin trên Internet.</a:t>
            </a:r>
            <a:endParaRPr lang="en-US" sz="2600" b="1" dirty="0">
              <a:latin typeface="Arial" panose="020B0604020202020204" pitchFamily="34" charset="0"/>
              <a:cs typeface="Arial" panose="020B0604020202020204" pitchFamily="34" charset="0"/>
            </a:endParaRPr>
          </a:p>
        </p:txBody>
      </p:sp>
      <p:sp>
        <p:nvSpPr>
          <p:cNvPr id="5" name="Rounded Rectangle 4"/>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GHI NHỚ</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4813" y="-223838"/>
            <a:ext cx="13001625" cy="7305675"/>
          </a:xfrm>
          <a:prstGeom prst="rect">
            <a:avLst/>
          </a:prstGeom>
        </p:spPr>
      </p:pic>
    </p:spTree>
    <p:extLst>
      <p:ext uri="{BB962C8B-B14F-4D97-AF65-F5344CB8AC3E}">
        <p14:creationId xmlns:p14="http://schemas.microsoft.com/office/powerpoint/2010/main" val="1477281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grpSp>
        <p:nvGrpSpPr>
          <p:cNvPr id="15" name="Group 14"/>
          <p:cNvGrpSpPr/>
          <p:nvPr/>
        </p:nvGrpSpPr>
        <p:grpSpPr>
          <a:xfrm>
            <a:off x="7143914" y="2317375"/>
            <a:ext cx="3949908" cy="3685155"/>
            <a:chOff x="5967768" y="1486599"/>
            <a:chExt cx="4914900" cy="4600575"/>
          </a:xfrm>
        </p:grpSpPr>
        <p:pic>
          <p:nvPicPr>
            <p:cNvPr id="2" name="Picture 1"/>
            <p:cNvPicPr>
              <a:picLocks noChangeAspect="1"/>
            </p:cNvPicPr>
            <p:nvPr/>
          </p:nvPicPr>
          <p:blipFill>
            <a:blip r:embed="rId3"/>
            <a:stretch>
              <a:fillRect/>
            </a:stretch>
          </p:blipFill>
          <p:spPr>
            <a:xfrm>
              <a:off x="5967768" y="1486599"/>
              <a:ext cx="4914900" cy="4600575"/>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7621259" y="3619501"/>
              <a:ext cx="534264" cy="205486"/>
            </a:xfrm>
            <a:prstGeom prst="rect">
              <a:avLst/>
            </a:prstGeom>
          </p:spPr>
        </p:pic>
      </p:grpSp>
      <p:sp>
        <p:nvSpPr>
          <p:cNvPr id="12" name="Oval Callout 11"/>
          <p:cNvSpPr/>
          <p:nvPr/>
        </p:nvSpPr>
        <p:spPr>
          <a:xfrm>
            <a:off x="5765895" y="3936959"/>
            <a:ext cx="2504681" cy="793376"/>
          </a:xfrm>
          <a:prstGeom prst="wedgeEllipseCallout">
            <a:avLst>
              <a:gd name="adj1" fmla="val 65968"/>
              <a:gd name="adj2" fmla="val 77667"/>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Arial" panose="020B0604020202020204" pitchFamily="34" charset="0"/>
                <a:cs typeface="Arial" panose="020B0604020202020204" pitchFamily="34" charset="0"/>
              </a:rPr>
              <a:t>Chúc</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bạn</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sinh</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nhật</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vui</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vẻ</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16" name="Cloud Callout 15"/>
          <p:cNvSpPr/>
          <p:nvPr/>
        </p:nvSpPr>
        <p:spPr>
          <a:xfrm>
            <a:off x="7601115" y="1150046"/>
            <a:ext cx="3842331" cy="1434036"/>
          </a:xfrm>
          <a:prstGeom prst="cloudCallout">
            <a:avLst>
              <a:gd name="adj1" fmla="val -15462"/>
              <a:gd name="adj2" fmla="val 89706"/>
            </a:avLst>
          </a:prstGeom>
          <a:solidFill>
            <a:srgbClr val="CC00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Arial" panose="020B0604020202020204" pitchFamily="34" charset="0"/>
                <a:cs typeface="Arial" panose="020B0604020202020204" pitchFamily="34" charset="0"/>
              </a:rPr>
              <a:t>Số</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lạ.Sao</a:t>
            </a:r>
            <a:r>
              <a:rPr lang="en-US" b="1" dirty="0" smtClean="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họ</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biết</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điện</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thoại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và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ngày</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sinh</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của</a:t>
            </a:r>
            <a:r>
              <a:rPr lang="en-US" b="1" dirty="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mình</a:t>
            </a:r>
            <a:r>
              <a:rPr lang="en-US" b="1" dirty="0" smtClean="0">
                <a:latin typeface="Arial" panose="020B0604020202020204" pitchFamily="34" charset="0"/>
                <a:cs typeface="Arial" panose="020B0604020202020204" pitchFamily="34" charset="0"/>
              </a:rPr>
              <a:t> </a:t>
            </a:r>
            <a:r>
              <a:rPr lang="en-US" b="1" dirty="0" err="1" smtClean="0">
                <a:latin typeface="Arial" panose="020B0604020202020204" pitchFamily="34" charset="0"/>
                <a:cs typeface="Arial" panose="020B0604020202020204" pitchFamily="34" charset="0"/>
              </a:rPr>
              <a:t>nhỉ</a:t>
            </a:r>
            <a:r>
              <a:rPr lang="en-US" b="1" dirty="0" smtClean="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20" name="Rounded Rectangle 19"/>
          <p:cNvSpPr/>
          <p:nvPr/>
        </p:nvSpPr>
        <p:spPr>
          <a:xfrm>
            <a:off x="1116106" y="1721224"/>
            <a:ext cx="4613627" cy="4383740"/>
          </a:xfrm>
          <a:prstGeom prst="roundRect">
            <a:avLst/>
          </a:prstGeom>
          <a:solidFill>
            <a:srgbClr val="0070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20000"/>
              </a:lnSpc>
              <a:buClr>
                <a:srgbClr val="FF0000"/>
              </a:buClr>
            </a:pPr>
            <a:r>
              <a:rPr lang="vi-VN" sz="2400" dirty="0">
                <a:solidFill>
                  <a:schemeClr val="bg1"/>
                </a:solidFill>
                <a:latin typeface="Arial" panose="020B0604020202020204" pitchFamily="34" charset="0"/>
                <a:cs typeface="Arial" panose="020B0604020202020204" pitchFamily="34" charset="0"/>
              </a:rPr>
              <a:t>Bác Tư thấy tin nhắn chúc mừng sinh nhật từ số điện thoại lạ. Bác không hiểu vì sao họ biết số điện thoại và ngày sinh của mình. Vì hay tìm thông tin trên Internet, nên có thể thông tin cá nhân của bác bị rò rỉ từ máy tính. </a:t>
            </a:r>
            <a:endParaRPr lang="en-US" sz="2400" dirty="0">
              <a:solidFill>
                <a:schemeClr val="bg1"/>
              </a:solidFill>
              <a:latin typeface="Arial" panose="020B0604020202020204" pitchFamily="34" charset="0"/>
              <a:cs typeface="Arial" panose="020B0604020202020204" pitchFamily="34" charset="0"/>
            </a:endParaRPr>
          </a:p>
        </p:txBody>
      </p:sp>
      <p:sp>
        <p:nvSpPr>
          <p:cNvPr id="22" name="Oval 21"/>
          <p:cNvSpPr/>
          <p:nvPr/>
        </p:nvSpPr>
        <p:spPr>
          <a:xfrm>
            <a:off x="2097741" y="1510804"/>
            <a:ext cx="2519051" cy="49754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err="1">
                <a:latin typeface="Arial" panose="020B0604020202020204" pitchFamily="34" charset="0"/>
                <a:cs typeface="Arial" panose="020B0604020202020204" pitchFamily="34" charset="0"/>
              </a:rPr>
              <a:t>Tình</a:t>
            </a:r>
            <a:r>
              <a:rPr lang="en-US" sz="2200" b="1" dirty="0">
                <a:latin typeface="Arial" panose="020B0604020202020204" pitchFamily="34" charset="0"/>
                <a:cs typeface="Arial" panose="020B0604020202020204" pitchFamily="34" charset="0"/>
              </a:rPr>
              <a:t> </a:t>
            </a:r>
            <a:r>
              <a:rPr lang="en-US" sz="2200" b="1" dirty="0" err="1">
                <a:latin typeface="Arial" panose="020B0604020202020204" pitchFamily="34" charset="0"/>
                <a:cs typeface="Arial" panose="020B0604020202020204" pitchFamily="34" charset="0"/>
              </a:rPr>
              <a:t>huống</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0"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30249"/>
            <a:ext cx="10253307" cy="553998"/>
            <a:chOff x="689904" y="1379897"/>
            <a:chExt cx="10253307"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45277"/>
              <a:ext cx="9842759" cy="461665"/>
            </a:xfrm>
            <a:prstGeom prst="rect">
              <a:avLst/>
            </a:prstGeom>
            <a:noFill/>
          </p:spPr>
          <p:txBody>
            <a:bodyPr wrap="none" rtlCol="0">
              <a:spAutoFit/>
            </a:bodyPr>
            <a:lstStyle/>
            <a:p>
              <a:r>
                <a:rPr lang="vi-VN" sz="2400" b="1" dirty="0">
                  <a:solidFill>
                    <a:srgbClr val="3333CC"/>
                  </a:solidFill>
                </a:rPr>
                <a:t>Thông tin cá nhân, gia đình được lưu trữ và trao đổi nhờ máy tính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3" name="Rectangle 2"/>
          <p:cNvSpPr/>
          <p:nvPr/>
        </p:nvSpPr>
        <p:spPr>
          <a:xfrm>
            <a:off x="1507676" y="1886567"/>
            <a:ext cx="4794902" cy="928459"/>
          </a:xfrm>
          <a:prstGeom prst="rect">
            <a:avLst/>
          </a:prstGeom>
        </p:spPr>
        <p:txBody>
          <a:bodyPr wrap="none">
            <a:spAutoFit/>
          </a:bodyPr>
          <a:lstStyle/>
          <a:p>
            <a:pPr marL="457200" indent="-457200">
              <a:spcAft>
                <a:spcPts val="1000"/>
              </a:spcAft>
              <a:buAutoNum type="alphaLcPeriod"/>
            </a:pP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a:t>
            </a:r>
            <a:r>
              <a:rPr lang="en-US" sz="2300" b="1" dirty="0">
                <a:solidFill>
                  <a:srgbClr val="3333CC"/>
                </a:solidFill>
                <a:latin typeface="Arial" panose="020B0604020202020204" pitchFamily="34" charset="0"/>
                <a:cs typeface="Arial" panose="020B0604020202020204" pitchFamily="34" charset="0"/>
              </a:rPr>
              <a:t>tin </a:t>
            </a:r>
            <a:r>
              <a:rPr lang="en-US" sz="2300" b="1" dirty="0" err="1">
                <a:solidFill>
                  <a:srgbClr val="3333CC"/>
                </a:solidFill>
                <a:latin typeface="Arial" panose="020B0604020202020204" pitchFamily="34" charset="0"/>
                <a:cs typeface="Arial" panose="020B0604020202020204" pitchFamily="34" charset="0"/>
              </a:rPr>
              <a:t>cá</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nhân</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và</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gia</a:t>
            </a: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đình</a:t>
            </a:r>
            <a:endParaRPr lang="en-US" sz="2300" b="1" dirty="0" smtClean="0">
              <a:solidFill>
                <a:srgbClr val="3333CC"/>
              </a:solidFill>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v"/>
            </a:pP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tin </a:t>
            </a:r>
            <a:r>
              <a:rPr lang="en-US" sz="2300" b="1" dirty="0" err="1" smtClean="0">
                <a:solidFill>
                  <a:srgbClr val="3333CC"/>
                </a:solidFill>
                <a:latin typeface="Arial" panose="020B0604020202020204" pitchFamily="34" charset="0"/>
                <a:cs typeface="Arial" panose="020B0604020202020204" pitchFamily="34" charset="0"/>
              </a:rPr>
              <a:t>cá</a:t>
            </a:r>
            <a:r>
              <a:rPr lang="en-US" sz="2300" b="1" dirty="0" smtClean="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nhân</a:t>
            </a:r>
            <a:r>
              <a:rPr lang="en-US" sz="2300" b="1" dirty="0" smtClean="0">
                <a:solidFill>
                  <a:srgbClr val="3333CC"/>
                </a:solidFill>
                <a:latin typeface="Arial" panose="020B0604020202020204" pitchFamily="34" charset="0"/>
                <a:cs typeface="Arial" panose="020B0604020202020204" pitchFamily="34" charset="0"/>
              </a:rPr>
              <a:t>:</a:t>
            </a:r>
            <a:endParaRPr lang="en-US" sz="23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302578" y="2326973"/>
            <a:ext cx="4832954" cy="3489156"/>
          </a:xfrm>
          <a:prstGeom prst="rect">
            <a:avLst/>
          </a:prstGeom>
        </p:spPr>
      </p:pic>
      <p:sp>
        <p:nvSpPr>
          <p:cNvPr id="6" name="Rectangle 5"/>
          <p:cNvSpPr/>
          <p:nvPr/>
        </p:nvSpPr>
        <p:spPr>
          <a:xfrm>
            <a:off x="2002886" y="3346092"/>
            <a:ext cx="3832193" cy="1327479"/>
          </a:xfrm>
          <a:prstGeom prst="rect">
            <a:avLst/>
          </a:prstGeom>
        </p:spPr>
        <p:txBody>
          <a:bodyPr wrap="square">
            <a:spAutoFit/>
          </a:bodyPr>
          <a:lstStyle/>
          <a:p>
            <a:pPr algn="just">
              <a:lnSpc>
                <a:spcPct val="120000"/>
              </a:lnSpc>
            </a:pPr>
            <a:r>
              <a:rPr lang="en-US" sz="2300" dirty="0" err="1">
                <a:solidFill>
                  <a:srgbClr val="3333CC"/>
                </a:solidFill>
                <a:latin typeface="Arial" panose="020B0604020202020204" pitchFamily="34" charset="0"/>
                <a:cs typeface="Arial" panose="020B0604020202020204" pitchFamily="34" charset="0"/>
              </a:rPr>
              <a:t>Em</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cùng</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bạn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quan</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sát</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hình</a:t>
            </a:r>
            <a:r>
              <a:rPr lang="en-US" sz="2300" dirty="0">
                <a:solidFill>
                  <a:srgbClr val="3333CC"/>
                </a:solidFill>
                <a:latin typeface="Arial" panose="020B0604020202020204" pitchFamily="34" charset="0"/>
                <a:cs typeface="Arial" panose="020B0604020202020204" pitchFamily="34" charset="0"/>
              </a:rPr>
              <a:t> 16.1 </a:t>
            </a:r>
            <a:r>
              <a:rPr lang="en-US" sz="2300" dirty="0" err="1">
                <a:solidFill>
                  <a:srgbClr val="3333CC"/>
                </a:solidFill>
                <a:latin typeface="Arial" panose="020B0604020202020204" pitchFamily="34" charset="0"/>
                <a:cs typeface="Arial" panose="020B0604020202020204" pitchFamily="34" charset="0"/>
              </a:rPr>
              <a:t>và</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cho</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biết</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đâu</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là</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thông</a:t>
            </a:r>
            <a:r>
              <a:rPr lang="en-US" sz="2300" dirty="0">
                <a:solidFill>
                  <a:srgbClr val="3333CC"/>
                </a:solidFill>
                <a:latin typeface="Arial" panose="020B0604020202020204" pitchFamily="34" charset="0"/>
                <a:cs typeface="Arial" panose="020B0604020202020204" pitchFamily="34" charset="0"/>
              </a:rPr>
              <a:t> tin </a:t>
            </a:r>
            <a:r>
              <a:rPr lang="en-US" sz="2300" dirty="0" err="1">
                <a:solidFill>
                  <a:srgbClr val="3333CC"/>
                </a:solidFill>
                <a:latin typeface="Arial" panose="020B0604020202020204" pitchFamily="34" charset="0"/>
                <a:cs typeface="Arial" panose="020B0604020202020204" pitchFamily="34" charset="0"/>
              </a:rPr>
              <a:t>cá</a:t>
            </a:r>
            <a:r>
              <a:rPr lang="en-US" sz="2300" dirty="0">
                <a:solidFill>
                  <a:srgbClr val="3333CC"/>
                </a:solidFill>
                <a:latin typeface="Arial" panose="020B0604020202020204" pitchFamily="34" charset="0"/>
                <a:cs typeface="Arial" panose="020B0604020202020204" pitchFamily="34" charset="0"/>
              </a:rPr>
              <a:t> </a:t>
            </a:r>
            <a:r>
              <a:rPr lang="en-US" sz="2300" dirty="0" err="1">
                <a:solidFill>
                  <a:srgbClr val="3333CC"/>
                </a:solidFill>
                <a:latin typeface="Arial" panose="020B0604020202020204" pitchFamily="34" charset="0"/>
                <a:cs typeface="Arial" panose="020B0604020202020204" pitchFamily="34" charset="0"/>
              </a:rPr>
              <a:t>nhân</a:t>
            </a:r>
            <a:r>
              <a:rPr lang="en-US" sz="2300" dirty="0">
                <a:solidFill>
                  <a:srgbClr val="3333CC"/>
                </a:solidFill>
                <a:latin typeface="Arial" panose="020B0604020202020204" pitchFamily="34" charset="0"/>
                <a:cs typeface="Arial" panose="020B0604020202020204" pitchFamily="34" charset="0"/>
              </a:rPr>
              <a:t>?</a:t>
            </a:r>
          </a:p>
        </p:txBody>
      </p:sp>
      <p:sp>
        <p:nvSpPr>
          <p:cNvPr id="15" name="Rectangle 14"/>
          <p:cNvSpPr/>
          <p:nvPr/>
        </p:nvSpPr>
        <p:spPr>
          <a:xfrm>
            <a:off x="7505088" y="5691565"/>
            <a:ext cx="2734513" cy="461665"/>
          </a:xfrm>
          <a:prstGeom prst="rect">
            <a:avLst/>
          </a:prstGeom>
        </p:spPr>
        <p:txBody>
          <a:bodyPr wrap="square">
            <a:spAutoFit/>
          </a:bodyPr>
          <a:lstStyle/>
          <a:p>
            <a:pPr algn="just">
              <a:lnSpc>
                <a:spcPct val="120000"/>
              </a:lnSpc>
            </a:pPr>
            <a:r>
              <a:rPr lang="en-US" sz="2000" dirty="0" err="1" smtClean="0">
                <a:latin typeface="Arial" panose="020B0604020202020204" pitchFamily="34" charset="0"/>
                <a:cs typeface="Arial" panose="020B0604020202020204" pitchFamily="34" charset="0"/>
              </a:rPr>
              <a:t>Hình</a:t>
            </a:r>
            <a:r>
              <a:rPr lang="en-US" sz="2000" dirty="0" smtClean="0">
                <a:latin typeface="Arial" panose="020B0604020202020204" pitchFamily="34" charset="0"/>
                <a:cs typeface="Arial" panose="020B0604020202020204" pitchFamily="34" charset="0"/>
              </a:rPr>
              <a:t> 16.1. </a:t>
            </a:r>
            <a:r>
              <a:rPr lang="en-US" sz="2000" dirty="0" err="1" smtClean="0">
                <a:latin typeface="Arial" panose="020B0604020202020204" pitchFamily="34" charset="0"/>
                <a:cs typeface="Arial" panose="020B0604020202020204" pitchFamily="34" charset="0"/>
              </a:rPr>
              <a:t>Nhãn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sách</a:t>
            </a:r>
            <a:endParaRPr lang="en-US" sz="2000" dirty="0">
              <a:latin typeface="Arial" panose="020B0604020202020204" pitchFamily="34" charset="0"/>
              <a:cs typeface="Arial" panose="020B0604020202020204" pitchFamily="34" charset="0"/>
            </a:endParaRPr>
          </a:p>
        </p:txBody>
      </p:sp>
      <p:sp>
        <p:nvSpPr>
          <p:cNvPr id="7" name="Rounded Rectangle 6"/>
          <p:cNvSpPr/>
          <p:nvPr/>
        </p:nvSpPr>
        <p:spPr>
          <a:xfrm>
            <a:off x="1878191" y="3262963"/>
            <a:ext cx="4079260" cy="157227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22639" y="3424491"/>
            <a:ext cx="9153179" cy="800219"/>
          </a:xfrm>
          <a:prstGeom prst="rect">
            <a:avLst/>
          </a:prstGeom>
        </p:spPr>
        <p:txBody>
          <a:bodyPr wrap="square">
            <a:spAutoFit/>
          </a:bodyPr>
          <a:lstStyle/>
          <a:p>
            <a:pPr algn="just"/>
            <a:r>
              <a:rPr lang="vi-VN" sz="2300" dirty="0">
                <a:solidFill>
                  <a:srgbClr val="3333CC"/>
                </a:solidFill>
                <a:latin typeface="Arial" panose="020B0604020202020204" pitchFamily="34" charset="0"/>
                <a:cs typeface="Arial" panose="020B0604020202020204" pitchFamily="34" charset="0"/>
              </a:rPr>
              <a:t>Em hãy trao đổi với bạn và cho biết đâu là thông tin cá nhân của em trong các thông tin dưới dây:</a:t>
            </a:r>
            <a:endParaRPr lang="en-US" sz="2300" dirty="0">
              <a:solidFill>
                <a:srgbClr val="3333CC"/>
              </a:solidFill>
              <a:latin typeface="Arial" panose="020B0604020202020204" pitchFamily="34" charset="0"/>
              <a:cs typeface="Arial" panose="020B0604020202020204" pitchFamily="34" charset="0"/>
            </a:endParaRPr>
          </a:p>
        </p:txBody>
      </p:sp>
      <p:grpSp>
        <p:nvGrpSpPr>
          <p:cNvPr id="6" name="Group 5"/>
          <p:cNvGrpSpPr/>
          <p:nvPr/>
        </p:nvGrpSpPr>
        <p:grpSpPr>
          <a:xfrm>
            <a:off x="1292713" y="1230249"/>
            <a:ext cx="10253307" cy="553998"/>
            <a:chOff x="689904" y="1379897"/>
            <a:chExt cx="10253307" cy="553998"/>
          </a:xfrm>
        </p:grpSpPr>
        <p:grpSp>
          <p:nvGrpSpPr>
            <p:cNvPr id="7" name="Group 6"/>
            <p:cNvGrpSpPr/>
            <p:nvPr/>
          </p:nvGrpSpPr>
          <p:grpSpPr>
            <a:xfrm>
              <a:off x="689904" y="1379897"/>
              <a:ext cx="429926" cy="553998"/>
              <a:chOff x="1082666"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45277"/>
              <a:ext cx="9842759" cy="461665"/>
            </a:xfrm>
            <a:prstGeom prst="rect">
              <a:avLst/>
            </a:prstGeom>
            <a:noFill/>
          </p:spPr>
          <p:txBody>
            <a:bodyPr wrap="none" rtlCol="0">
              <a:spAutoFit/>
            </a:bodyPr>
            <a:lstStyle/>
            <a:p>
              <a:r>
                <a:rPr lang="vi-VN" sz="2400" b="1" dirty="0">
                  <a:solidFill>
                    <a:srgbClr val="3333CC"/>
                  </a:solidFill>
                </a:rPr>
                <a:t>Thông tin cá nhân, gia đình được lưu trữ và trao đổi nhờ máy tính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14" name="Rectangle 13"/>
          <p:cNvSpPr/>
          <p:nvPr/>
        </p:nvSpPr>
        <p:spPr>
          <a:xfrm>
            <a:off x="1507676" y="1886567"/>
            <a:ext cx="4794902" cy="928459"/>
          </a:xfrm>
          <a:prstGeom prst="rect">
            <a:avLst/>
          </a:prstGeom>
        </p:spPr>
        <p:txBody>
          <a:bodyPr wrap="none">
            <a:spAutoFit/>
          </a:bodyPr>
          <a:lstStyle/>
          <a:p>
            <a:pPr marL="457200" indent="-457200">
              <a:spcAft>
                <a:spcPts val="1000"/>
              </a:spcAft>
              <a:buAutoNum type="alphaLcPeriod"/>
            </a:pP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a:t>
            </a:r>
            <a:r>
              <a:rPr lang="en-US" sz="2300" b="1" dirty="0">
                <a:solidFill>
                  <a:srgbClr val="3333CC"/>
                </a:solidFill>
                <a:latin typeface="Arial" panose="020B0604020202020204" pitchFamily="34" charset="0"/>
                <a:cs typeface="Arial" panose="020B0604020202020204" pitchFamily="34" charset="0"/>
              </a:rPr>
              <a:t>tin </a:t>
            </a:r>
            <a:r>
              <a:rPr lang="en-US" sz="2300" b="1" dirty="0" err="1">
                <a:solidFill>
                  <a:srgbClr val="3333CC"/>
                </a:solidFill>
                <a:latin typeface="Arial" panose="020B0604020202020204" pitchFamily="34" charset="0"/>
                <a:cs typeface="Arial" panose="020B0604020202020204" pitchFamily="34" charset="0"/>
              </a:rPr>
              <a:t>cá</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nhân</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và</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gia</a:t>
            </a: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đình</a:t>
            </a:r>
            <a:endParaRPr lang="en-US" sz="2300" b="1" dirty="0" smtClean="0">
              <a:solidFill>
                <a:srgbClr val="3333CC"/>
              </a:solidFill>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v"/>
            </a:pP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tin </a:t>
            </a:r>
            <a:r>
              <a:rPr lang="en-US" sz="2300" b="1" dirty="0" err="1" smtClean="0">
                <a:solidFill>
                  <a:srgbClr val="3333CC"/>
                </a:solidFill>
                <a:latin typeface="Arial" panose="020B0604020202020204" pitchFamily="34" charset="0"/>
                <a:cs typeface="Arial" panose="020B0604020202020204" pitchFamily="34" charset="0"/>
              </a:rPr>
              <a:t>cá</a:t>
            </a:r>
            <a:r>
              <a:rPr lang="en-US" sz="2300" b="1" dirty="0" smtClean="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nhân</a:t>
            </a:r>
            <a:r>
              <a:rPr lang="en-US" sz="2300" b="1" dirty="0" smtClean="0">
                <a:solidFill>
                  <a:srgbClr val="3333CC"/>
                </a:solidFill>
                <a:latin typeface="Arial" panose="020B0604020202020204" pitchFamily="34" charset="0"/>
                <a:cs typeface="Arial" panose="020B0604020202020204" pitchFamily="34" charset="0"/>
              </a:rPr>
              <a:t>:</a:t>
            </a:r>
            <a:endParaRPr lang="en-US" sz="2300" b="1" dirty="0">
              <a:solidFill>
                <a:srgbClr val="3333CC"/>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700179" y="4440658"/>
            <a:ext cx="9342781" cy="1159939"/>
          </a:xfrm>
          <a:prstGeom prst="rect">
            <a:avLst/>
          </a:prstGeom>
        </p:spPr>
      </p:pic>
      <p:sp>
        <p:nvSpPr>
          <p:cNvPr id="16" name="Rounded Rectangle 15"/>
          <p:cNvSpPr/>
          <p:nvPr/>
        </p:nvSpPr>
        <p:spPr>
          <a:xfrm>
            <a:off x="1507676" y="3262963"/>
            <a:ext cx="9686797" cy="2337634"/>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06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92713" y="1230249"/>
            <a:ext cx="10253307" cy="553998"/>
            <a:chOff x="689904" y="1379897"/>
            <a:chExt cx="10253307" cy="553998"/>
          </a:xfrm>
        </p:grpSpPr>
        <p:grpSp>
          <p:nvGrpSpPr>
            <p:cNvPr id="7" name="Group 6"/>
            <p:cNvGrpSpPr/>
            <p:nvPr/>
          </p:nvGrpSpPr>
          <p:grpSpPr>
            <a:xfrm>
              <a:off x="689904" y="1379897"/>
              <a:ext cx="429926" cy="553998"/>
              <a:chOff x="1082666"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45277"/>
              <a:ext cx="9842759" cy="461665"/>
            </a:xfrm>
            <a:prstGeom prst="rect">
              <a:avLst/>
            </a:prstGeom>
            <a:noFill/>
          </p:spPr>
          <p:txBody>
            <a:bodyPr wrap="none" rtlCol="0">
              <a:spAutoFit/>
            </a:bodyPr>
            <a:lstStyle/>
            <a:p>
              <a:r>
                <a:rPr lang="vi-VN" sz="2400" b="1" dirty="0">
                  <a:solidFill>
                    <a:srgbClr val="3333CC"/>
                  </a:solidFill>
                </a:rPr>
                <a:t>Thông tin cá nhân, gia đình được lưu trữ và trao đổi nhờ máy tính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14" name="Rectangle 13"/>
          <p:cNvSpPr/>
          <p:nvPr/>
        </p:nvSpPr>
        <p:spPr>
          <a:xfrm>
            <a:off x="1507676" y="1886567"/>
            <a:ext cx="4794902" cy="928459"/>
          </a:xfrm>
          <a:prstGeom prst="rect">
            <a:avLst/>
          </a:prstGeom>
        </p:spPr>
        <p:txBody>
          <a:bodyPr wrap="none">
            <a:spAutoFit/>
          </a:bodyPr>
          <a:lstStyle/>
          <a:p>
            <a:pPr marL="457200" indent="-457200">
              <a:spcAft>
                <a:spcPts val="1000"/>
              </a:spcAft>
              <a:buAutoNum type="alphaLcPeriod"/>
            </a:pP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a:t>
            </a:r>
            <a:r>
              <a:rPr lang="en-US" sz="2300" b="1" dirty="0">
                <a:solidFill>
                  <a:srgbClr val="3333CC"/>
                </a:solidFill>
                <a:latin typeface="Arial" panose="020B0604020202020204" pitchFamily="34" charset="0"/>
                <a:cs typeface="Arial" panose="020B0604020202020204" pitchFamily="34" charset="0"/>
              </a:rPr>
              <a:t>tin </a:t>
            </a:r>
            <a:r>
              <a:rPr lang="en-US" sz="2300" b="1" dirty="0" err="1">
                <a:solidFill>
                  <a:srgbClr val="3333CC"/>
                </a:solidFill>
                <a:latin typeface="Arial" panose="020B0604020202020204" pitchFamily="34" charset="0"/>
                <a:cs typeface="Arial" panose="020B0604020202020204" pitchFamily="34" charset="0"/>
              </a:rPr>
              <a:t>cá</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nhân</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và</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gia</a:t>
            </a: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đình</a:t>
            </a:r>
            <a:endParaRPr lang="en-US" sz="2300" b="1" dirty="0" smtClean="0">
              <a:solidFill>
                <a:srgbClr val="3333CC"/>
              </a:solidFill>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v"/>
            </a:pP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tin </a:t>
            </a:r>
            <a:r>
              <a:rPr lang="en-US" sz="2300" b="1" dirty="0" err="1" smtClean="0">
                <a:solidFill>
                  <a:srgbClr val="3333CC"/>
                </a:solidFill>
                <a:latin typeface="Arial" panose="020B0604020202020204" pitchFamily="34" charset="0"/>
                <a:cs typeface="Arial" panose="020B0604020202020204" pitchFamily="34" charset="0"/>
              </a:rPr>
              <a:t>cá</a:t>
            </a:r>
            <a:r>
              <a:rPr lang="en-US" sz="2300" b="1" dirty="0" smtClean="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nhân</a:t>
            </a:r>
            <a:r>
              <a:rPr lang="en-US" sz="2300" b="1" dirty="0" smtClean="0">
                <a:solidFill>
                  <a:srgbClr val="3333CC"/>
                </a:solidFill>
                <a:latin typeface="Arial" panose="020B0604020202020204" pitchFamily="34" charset="0"/>
                <a:cs typeface="Arial" panose="020B0604020202020204" pitchFamily="34" charset="0"/>
              </a:rPr>
              <a:t>:</a:t>
            </a:r>
            <a:endParaRPr lang="en-US" sz="2300" b="1" dirty="0">
              <a:solidFill>
                <a:srgbClr val="3333CC"/>
              </a:solidFill>
              <a:latin typeface="Arial" panose="020B0604020202020204" pitchFamily="34" charset="0"/>
              <a:cs typeface="Arial" panose="020B0604020202020204" pitchFamily="34" charset="0"/>
            </a:endParaRPr>
          </a:p>
        </p:txBody>
      </p:sp>
      <p:sp>
        <p:nvSpPr>
          <p:cNvPr id="2" name="Cloud 1"/>
          <p:cNvSpPr/>
          <p:nvPr/>
        </p:nvSpPr>
        <p:spPr>
          <a:xfrm>
            <a:off x="1604194" y="3158837"/>
            <a:ext cx="6348322" cy="2272145"/>
          </a:xfrm>
          <a:prstGeom prst="cloud">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hãy</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biết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thêm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một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số</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thông</a:t>
            </a:r>
            <a:r>
              <a:rPr lang="en-US" sz="2400" dirty="0">
                <a:solidFill>
                  <a:srgbClr val="3333CC"/>
                </a:solidFill>
                <a:latin typeface="Arial" panose="020B0604020202020204" pitchFamily="34" charset="0"/>
                <a:cs typeface="Arial" panose="020B0604020202020204" pitchFamily="34" charset="0"/>
              </a:rPr>
              <a:t> tin </a:t>
            </a:r>
            <a:r>
              <a:rPr lang="en-US" sz="2400" dirty="0" err="1">
                <a:solidFill>
                  <a:srgbClr val="3333CC"/>
                </a:solidFill>
                <a:latin typeface="Arial" panose="020B0604020202020204" pitchFamily="34" charset="0"/>
                <a:cs typeface="Arial" panose="020B0604020202020204" pitchFamily="34" charset="0"/>
              </a:rPr>
              <a:t>cá</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nhân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của</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8076619" y="2940998"/>
            <a:ext cx="3303141" cy="2793097"/>
          </a:xfrm>
          <a:prstGeom prst="rect">
            <a:avLst/>
          </a:prstGeom>
          <a:ln>
            <a:solidFill>
              <a:schemeClr val="tx1"/>
            </a:solidFill>
          </a:ln>
        </p:spPr>
      </p:pic>
    </p:spTree>
    <p:extLst>
      <p:ext uri="{BB962C8B-B14F-4D97-AF65-F5344CB8AC3E}">
        <p14:creationId xmlns:p14="http://schemas.microsoft.com/office/powerpoint/2010/main" val="15738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92713" y="1230249"/>
            <a:ext cx="10253307" cy="553998"/>
            <a:chOff x="689904" y="1379897"/>
            <a:chExt cx="10253307" cy="553998"/>
          </a:xfrm>
        </p:grpSpPr>
        <p:grpSp>
          <p:nvGrpSpPr>
            <p:cNvPr id="7" name="Group 6"/>
            <p:cNvGrpSpPr/>
            <p:nvPr/>
          </p:nvGrpSpPr>
          <p:grpSpPr>
            <a:xfrm>
              <a:off x="689904" y="1379897"/>
              <a:ext cx="429926" cy="553998"/>
              <a:chOff x="1082666"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45277"/>
              <a:ext cx="9842759" cy="461665"/>
            </a:xfrm>
            <a:prstGeom prst="rect">
              <a:avLst/>
            </a:prstGeom>
            <a:noFill/>
          </p:spPr>
          <p:txBody>
            <a:bodyPr wrap="none" rtlCol="0">
              <a:spAutoFit/>
            </a:bodyPr>
            <a:lstStyle/>
            <a:p>
              <a:r>
                <a:rPr lang="vi-VN" sz="2400" b="1" dirty="0">
                  <a:solidFill>
                    <a:srgbClr val="3333CC"/>
                  </a:solidFill>
                </a:rPr>
                <a:t>Thông tin cá nhân, gia đình được lưu trữ và trao đổi nhờ máy tính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14" name="Rectangle 13"/>
          <p:cNvSpPr/>
          <p:nvPr/>
        </p:nvSpPr>
        <p:spPr>
          <a:xfrm>
            <a:off x="1507676" y="1886567"/>
            <a:ext cx="4794902" cy="928459"/>
          </a:xfrm>
          <a:prstGeom prst="rect">
            <a:avLst/>
          </a:prstGeom>
        </p:spPr>
        <p:txBody>
          <a:bodyPr wrap="none">
            <a:spAutoFit/>
          </a:bodyPr>
          <a:lstStyle/>
          <a:p>
            <a:pPr marL="457200" indent="-457200">
              <a:spcAft>
                <a:spcPts val="1000"/>
              </a:spcAft>
              <a:buAutoNum type="alphaLcPeriod"/>
            </a:pP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a:t>
            </a:r>
            <a:r>
              <a:rPr lang="en-US" sz="2300" b="1" dirty="0">
                <a:solidFill>
                  <a:srgbClr val="3333CC"/>
                </a:solidFill>
                <a:latin typeface="Arial" panose="020B0604020202020204" pitchFamily="34" charset="0"/>
                <a:cs typeface="Arial" panose="020B0604020202020204" pitchFamily="34" charset="0"/>
              </a:rPr>
              <a:t>tin </a:t>
            </a:r>
            <a:r>
              <a:rPr lang="en-US" sz="2300" b="1" dirty="0" err="1">
                <a:solidFill>
                  <a:srgbClr val="3333CC"/>
                </a:solidFill>
                <a:latin typeface="Arial" panose="020B0604020202020204" pitchFamily="34" charset="0"/>
                <a:cs typeface="Arial" panose="020B0604020202020204" pitchFamily="34" charset="0"/>
              </a:rPr>
              <a:t>cá</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nhân</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và</a:t>
            </a:r>
            <a:r>
              <a:rPr lang="en-US" sz="2300" b="1" dirty="0">
                <a:solidFill>
                  <a:srgbClr val="3333CC"/>
                </a:solidFill>
                <a:latin typeface="Arial" panose="020B0604020202020204" pitchFamily="34" charset="0"/>
                <a:cs typeface="Arial" panose="020B0604020202020204" pitchFamily="34" charset="0"/>
              </a:rPr>
              <a:t> </a:t>
            </a:r>
            <a:r>
              <a:rPr lang="en-US" sz="2300" b="1" dirty="0" err="1">
                <a:solidFill>
                  <a:srgbClr val="3333CC"/>
                </a:solidFill>
                <a:latin typeface="Arial" panose="020B0604020202020204" pitchFamily="34" charset="0"/>
                <a:cs typeface="Arial" panose="020B0604020202020204" pitchFamily="34" charset="0"/>
              </a:rPr>
              <a:t>gia</a:t>
            </a: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đình</a:t>
            </a:r>
            <a:endParaRPr lang="en-US" sz="2300" b="1" dirty="0" smtClean="0">
              <a:solidFill>
                <a:srgbClr val="3333CC"/>
              </a:solidFill>
              <a:latin typeface="Arial" panose="020B0604020202020204" pitchFamily="34" charset="0"/>
              <a:cs typeface="Arial" panose="020B0604020202020204" pitchFamily="34" charset="0"/>
            </a:endParaRPr>
          </a:p>
          <a:p>
            <a:pPr marL="342900" indent="-342900">
              <a:buClr>
                <a:srgbClr val="FF0000"/>
              </a:buClr>
              <a:buFont typeface="Wingdings" panose="05000000000000000000" pitchFamily="2" charset="2"/>
              <a:buChar char="v"/>
            </a:pPr>
            <a:r>
              <a:rPr lang="en-US" sz="2300" b="1" dirty="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Thông</a:t>
            </a:r>
            <a:r>
              <a:rPr lang="en-US" sz="2300" b="1" dirty="0" smtClean="0">
                <a:solidFill>
                  <a:srgbClr val="3333CC"/>
                </a:solidFill>
                <a:latin typeface="Arial" panose="020B0604020202020204" pitchFamily="34" charset="0"/>
                <a:cs typeface="Arial" panose="020B0604020202020204" pitchFamily="34" charset="0"/>
              </a:rPr>
              <a:t> tin </a:t>
            </a:r>
            <a:r>
              <a:rPr lang="en-US" sz="2300" b="1" dirty="0" err="1" smtClean="0">
                <a:solidFill>
                  <a:srgbClr val="3333CC"/>
                </a:solidFill>
                <a:latin typeface="Arial" panose="020B0604020202020204" pitchFamily="34" charset="0"/>
                <a:cs typeface="Arial" panose="020B0604020202020204" pitchFamily="34" charset="0"/>
              </a:rPr>
              <a:t>gia</a:t>
            </a:r>
            <a:r>
              <a:rPr lang="en-US" sz="2300" b="1" dirty="0" smtClean="0">
                <a:solidFill>
                  <a:srgbClr val="3333CC"/>
                </a:solidFill>
                <a:latin typeface="Arial" panose="020B0604020202020204" pitchFamily="34" charset="0"/>
                <a:cs typeface="Arial" panose="020B0604020202020204" pitchFamily="34" charset="0"/>
              </a:rPr>
              <a:t> </a:t>
            </a:r>
            <a:r>
              <a:rPr lang="en-US" sz="2300" b="1" dirty="0" err="1" smtClean="0">
                <a:solidFill>
                  <a:srgbClr val="3333CC"/>
                </a:solidFill>
                <a:latin typeface="Arial" panose="020B0604020202020204" pitchFamily="34" charset="0"/>
                <a:cs typeface="Arial" panose="020B0604020202020204" pitchFamily="34" charset="0"/>
              </a:rPr>
              <a:t>đình</a:t>
            </a:r>
            <a:r>
              <a:rPr lang="en-US" sz="2300" b="1" dirty="0" smtClean="0">
                <a:solidFill>
                  <a:srgbClr val="3333CC"/>
                </a:solidFill>
                <a:latin typeface="Arial" panose="020B0604020202020204" pitchFamily="34" charset="0"/>
                <a:cs typeface="Arial" panose="020B0604020202020204" pitchFamily="34" charset="0"/>
              </a:rPr>
              <a:t>:</a:t>
            </a:r>
            <a:endParaRPr lang="en-US" sz="2300" b="1" dirty="0">
              <a:solidFill>
                <a:srgbClr val="3333CC"/>
              </a:solidFill>
              <a:latin typeface="Arial" panose="020B0604020202020204" pitchFamily="34" charset="0"/>
              <a:cs typeface="Arial" panose="020B0604020202020204" pitchFamily="34" charset="0"/>
            </a:endParaRPr>
          </a:p>
        </p:txBody>
      </p:sp>
      <p:sp>
        <p:nvSpPr>
          <p:cNvPr id="15" name="Rounded Rectangle 14"/>
          <p:cNvSpPr/>
          <p:nvPr/>
        </p:nvSpPr>
        <p:spPr>
          <a:xfrm>
            <a:off x="3015532" y="2917345"/>
            <a:ext cx="6973596" cy="3358763"/>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20000"/>
              </a:lnSpc>
              <a:spcAft>
                <a:spcPts val="1800"/>
              </a:spcAft>
              <a:buClr>
                <a:srgbClr val="FF0000"/>
              </a:buClr>
            </a:pPr>
            <a:r>
              <a:rPr lang="en-US" sz="2400" dirty="0" err="1" smtClean="0">
                <a:solidFill>
                  <a:srgbClr val="FF0000"/>
                </a:solidFill>
                <a:latin typeface="Arial" panose="020B0604020202020204" pitchFamily="34" charset="0"/>
                <a:cs typeface="Arial" panose="020B0604020202020204" pitchFamily="34" charset="0"/>
              </a:rPr>
              <a:t>Phiếu</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học</a:t>
            </a:r>
            <a:r>
              <a:rPr lang="en-US" sz="2400" dirty="0" smtClean="0">
                <a:solidFill>
                  <a:srgbClr val="FF0000"/>
                </a:solidFill>
                <a:latin typeface="Arial" panose="020B0604020202020204" pitchFamily="34" charset="0"/>
                <a:cs typeface="Arial" panose="020B0604020202020204" pitchFamily="34" charset="0"/>
              </a:rPr>
              <a:t> </a:t>
            </a:r>
            <a:r>
              <a:rPr lang="en-US" sz="2400" dirty="0" err="1" smtClean="0">
                <a:solidFill>
                  <a:srgbClr val="FF0000"/>
                </a:solidFill>
                <a:latin typeface="Arial" panose="020B0604020202020204" pitchFamily="34" charset="0"/>
                <a:cs typeface="Arial" panose="020B0604020202020204" pitchFamily="34" charset="0"/>
              </a:rPr>
              <a:t>tập</a:t>
            </a:r>
            <a:endParaRPr lang="en-US" sz="2400" dirty="0" smtClean="0">
              <a:solidFill>
                <a:srgbClr val="FF0000"/>
              </a:solidFill>
              <a:latin typeface="Arial" panose="020B0604020202020204" pitchFamily="34" charset="0"/>
              <a:cs typeface="Arial" panose="020B0604020202020204" pitchFamily="34" charset="0"/>
            </a:endParaRPr>
          </a:p>
          <a:p>
            <a:pPr algn="ctr">
              <a:lnSpc>
                <a:spcPct val="120000"/>
              </a:lnSpc>
              <a:spcAft>
                <a:spcPts val="600"/>
              </a:spcAft>
              <a:buClr>
                <a:srgbClr val="FF0000"/>
              </a:buClr>
            </a:pP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nêu</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một</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số</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thông</a:t>
            </a:r>
            <a:r>
              <a:rPr lang="en-US" sz="2400" dirty="0" smtClean="0">
                <a:solidFill>
                  <a:srgbClr val="3333CC"/>
                </a:solidFill>
                <a:latin typeface="Arial" panose="020B0604020202020204" pitchFamily="34" charset="0"/>
                <a:cs typeface="Arial" panose="020B0604020202020204" pitchFamily="34" charset="0"/>
              </a:rPr>
              <a:t> tin </a:t>
            </a:r>
            <a:r>
              <a:rPr lang="en-US" sz="2400" dirty="0" err="1" smtClean="0">
                <a:solidFill>
                  <a:srgbClr val="3333CC"/>
                </a:solidFill>
                <a:latin typeface="Arial" panose="020B0604020202020204" pitchFamily="34" charset="0"/>
                <a:cs typeface="Arial" panose="020B0604020202020204" pitchFamily="34" charset="0"/>
              </a:rPr>
              <a:t>về</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gia</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đình</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a:t>
            </a:r>
          </a:p>
          <a:p>
            <a:pPr algn="just">
              <a:buClr>
                <a:srgbClr val="FF0000"/>
              </a:buClr>
            </a:pPr>
            <a:r>
              <a:rPr lang="en-US" sz="2400" dirty="0" smtClean="0">
                <a:solidFill>
                  <a:srgbClr val="3333CC"/>
                </a:solidFill>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654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292713" y="1230249"/>
            <a:ext cx="10253307" cy="553998"/>
            <a:chOff x="689904" y="1379897"/>
            <a:chExt cx="10253307" cy="553998"/>
          </a:xfrm>
        </p:grpSpPr>
        <p:grpSp>
          <p:nvGrpSpPr>
            <p:cNvPr id="7" name="Group 6"/>
            <p:cNvGrpSpPr/>
            <p:nvPr/>
          </p:nvGrpSpPr>
          <p:grpSpPr>
            <a:xfrm>
              <a:off x="689904" y="1379897"/>
              <a:ext cx="429926" cy="553998"/>
              <a:chOff x="1082666" y="1379837"/>
              <a:chExt cx="429926" cy="553998"/>
            </a:xfrm>
          </p:grpSpPr>
          <p:sp>
            <p:nvSpPr>
              <p:cNvPr id="9" name="Rectangle 8"/>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8" name="TextBox 7"/>
            <p:cNvSpPr txBox="1"/>
            <p:nvPr/>
          </p:nvSpPr>
          <p:spPr>
            <a:xfrm>
              <a:off x="1100452" y="1445277"/>
              <a:ext cx="9842759" cy="461665"/>
            </a:xfrm>
            <a:prstGeom prst="rect">
              <a:avLst/>
            </a:prstGeom>
            <a:noFill/>
          </p:spPr>
          <p:txBody>
            <a:bodyPr wrap="none" rtlCol="0">
              <a:spAutoFit/>
            </a:bodyPr>
            <a:lstStyle/>
            <a:p>
              <a:r>
                <a:rPr lang="vi-VN" sz="2400" b="1" dirty="0">
                  <a:solidFill>
                    <a:srgbClr val="3333CC"/>
                  </a:solidFill>
                </a:rPr>
                <a:t>Thông tin cá nhân, gia đình được lưu trữ và trao đổi nhờ máy tính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11" name="Group 10"/>
          <p:cNvGrpSpPr/>
          <p:nvPr/>
        </p:nvGrpSpPr>
        <p:grpSpPr>
          <a:xfrm>
            <a:off x="4057737" y="320545"/>
            <a:ext cx="4353220" cy="701545"/>
            <a:chOff x="4168573" y="1295284"/>
            <a:chExt cx="4353220" cy="701545"/>
          </a:xfrm>
        </p:grpSpPr>
        <p:sp>
          <p:nvSpPr>
            <p:cNvPr id="12" name="Rounded Rectangle 11"/>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3" name="Picture 12"/>
            <p:cNvPicPr>
              <a:picLocks noChangeAspect="1"/>
            </p:cNvPicPr>
            <p:nvPr/>
          </p:nvPicPr>
          <p:blipFill>
            <a:blip r:embed="rId2"/>
            <a:stretch>
              <a:fillRect/>
            </a:stretch>
          </p:blipFill>
          <p:spPr>
            <a:xfrm>
              <a:off x="4764400" y="1309140"/>
              <a:ext cx="722412" cy="665379"/>
            </a:xfrm>
            <a:prstGeom prst="rect">
              <a:avLst/>
            </a:prstGeom>
          </p:spPr>
        </p:pic>
      </p:grpSp>
      <p:sp>
        <p:nvSpPr>
          <p:cNvPr id="14" name="Rectangle 13"/>
          <p:cNvSpPr/>
          <p:nvPr/>
        </p:nvSpPr>
        <p:spPr>
          <a:xfrm>
            <a:off x="1507676" y="1886567"/>
            <a:ext cx="6526146" cy="446276"/>
          </a:xfrm>
          <a:prstGeom prst="rect">
            <a:avLst/>
          </a:prstGeom>
        </p:spPr>
        <p:txBody>
          <a:bodyPr wrap="none">
            <a:spAutoFit/>
          </a:bodyPr>
          <a:lstStyle/>
          <a:p>
            <a:pPr>
              <a:spcAft>
                <a:spcPts val="1000"/>
              </a:spcAft>
            </a:pPr>
            <a:r>
              <a:rPr lang="vi-VN" sz="2300" b="1" dirty="0">
                <a:solidFill>
                  <a:srgbClr val="3333CC"/>
                </a:solidFill>
              </a:rPr>
              <a:t>b. </a:t>
            </a:r>
            <a:r>
              <a:rPr lang="en-US" sz="2300" b="1" dirty="0" smtClean="0">
                <a:solidFill>
                  <a:srgbClr val="3333CC"/>
                </a:solidFill>
              </a:rPr>
              <a:t> </a:t>
            </a:r>
            <a:r>
              <a:rPr lang="vi-VN" sz="2300" b="1" dirty="0" smtClean="0">
                <a:solidFill>
                  <a:srgbClr val="3333CC"/>
                </a:solidFill>
              </a:rPr>
              <a:t>Lưu </a:t>
            </a:r>
            <a:r>
              <a:rPr lang="vi-VN" sz="2300" b="1" dirty="0">
                <a:solidFill>
                  <a:srgbClr val="3333CC"/>
                </a:solidFill>
              </a:rPr>
              <a:t>trữ và trao đổi thông tin nhờ máy </a:t>
            </a:r>
            <a:r>
              <a:rPr lang="vi-VN" sz="2300" b="1" dirty="0" smtClean="0">
                <a:solidFill>
                  <a:srgbClr val="3333CC"/>
                </a:solidFill>
              </a:rPr>
              <a:t>tính</a:t>
            </a:r>
            <a:endParaRPr lang="en-US" sz="2300" b="1" dirty="0">
              <a:solidFill>
                <a:srgbClr val="3333CC"/>
              </a:solidFill>
              <a:latin typeface="Arial" panose="020B0604020202020204" pitchFamily="34" charset="0"/>
              <a:cs typeface="Arial" panose="020B0604020202020204" pitchFamily="34" charset="0"/>
            </a:endParaRPr>
          </a:p>
        </p:txBody>
      </p:sp>
      <p:sp>
        <p:nvSpPr>
          <p:cNvPr id="4" name="Rectangle 3"/>
          <p:cNvSpPr/>
          <p:nvPr/>
        </p:nvSpPr>
        <p:spPr>
          <a:xfrm>
            <a:off x="1845245" y="2579500"/>
            <a:ext cx="5553082" cy="3490186"/>
          </a:xfrm>
          <a:prstGeom prst="rect">
            <a:avLst/>
          </a:prstGeom>
        </p:spPr>
        <p:txBody>
          <a:bodyPr wrap="square">
            <a:spAutoFit/>
          </a:bodyPr>
          <a:lstStyle/>
          <a:p>
            <a:pPr marL="342900" indent="-342900" algn="just">
              <a:lnSpc>
                <a:spcPct val="120000"/>
              </a:lnSpc>
              <a:buClr>
                <a:srgbClr val="FF0000"/>
              </a:buClr>
              <a:buFont typeface="Arial" panose="020B0604020202020204" pitchFamily="34" charset="0"/>
              <a:buChar char="•"/>
            </a:pPr>
            <a:r>
              <a:rPr lang="vi-VN" sz="2300" dirty="0">
                <a:solidFill>
                  <a:srgbClr val="3333CC"/>
                </a:solidFill>
                <a:latin typeface="Arial" panose="020B0604020202020204" pitchFamily="34" charset="0"/>
                <a:cs typeface="Arial" panose="020B0604020202020204" pitchFamily="34" charset="0"/>
              </a:rPr>
              <a:t>Cô giáo lớp bạn Nam đưa cho mỗi bạn tờ khai mang về để bố mẹ điền: họ tên học sinh; họ tên, số điện thoại của bố, mẹ; địa chỉ </a:t>
            </a:r>
            <a:r>
              <a:rPr lang="vi-VN" sz="2300" dirty="0" smtClean="0">
                <a:solidFill>
                  <a:srgbClr val="3333CC"/>
                </a:solidFill>
                <a:latin typeface="Arial" panose="020B0604020202020204" pitchFamily="34" charset="0"/>
                <a:cs typeface="Arial" panose="020B0604020202020204" pitchFamily="34" charset="0"/>
              </a:rPr>
              <a:t>nhà.</a:t>
            </a:r>
            <a:endParaRPr lang="en-US" sz="2300" dirty="0" smtClean="0">
              <a:solidFill>
                <a:srgbClr val="3333CC"/>
              </a:solidFill>
              <a:latin typeface="Arial" panose="020B0604020202020204" pitchFamily="34" charset="0"/>
              <a:cs typeface="Arial" panose="020B0604020202020204" pitchFamily="34" charset="0"/>
            </a:endParaRPr>
          </a:p>
          <a:p>
            <a:pPr marL="342900" indent="-342900" algn="just">
              <a:lnSpc>
                <a:spcPct val="120000"/>
              </a:lnSpc>
              <a:buClr>
                <a:srgbClr val="FF0000"/>
              </a:buClr>
              <a:buFont typeface="Arial" panose="020B0604020202020204" pitchFamily="34" charset="0"/>
              <a:buChar char="•"/>
            </a:pPr>
            <a:r>
              <a:rPr lang="vi-VN" sz="2300" dirty="0" smtClean="0">
                <a:solidFill>
                  <a:srgbClr val="3333CC"/>
                </a:solidFill>
                <a:latin typeface="Arial" panose="020B0604020202020204" pitchFamily="34" charset="0"/>
                <a:cs typeface="Arial" panose="020B0604020202020204" pitchFamily="34" charset="0"/>
              </a:rPr>
              <a:t>Cô </a:t>
            </a:r>
            <a:r>
              <a:rPr lang="vi-VN" sz="2300" dirty="0">
                <a:solidFill>
                  <a:srgbClr val="3333CC"/>
                </a:solidFill>
                <a:latin typeface="Arial" panose="020B0604020202020204" pitchFamily="34" charset="0"/>
                <a:cs typeface="Arial" panose="020B0604020202020204" pitchFamily="34" charset="0"/>
              </a:rPr>
              <a:t>thu các tờ khai rồi nhập thông tin và lưu vào máy </a:t>
            </a:r>
            <a:r>
              <a:rPr lang="vi-VN" sz="2300" dirty="0" smtClean="0">
                <a:solidFill>
                  <a:srgbClr val="3333CC"/>
                </a:solidFill>
                <a:latin typeface="Arial" panose="020B0604020202020204" pitchFamily="34" charset="0"/>
                <a:cs typeface="Arial" panose="020B0604020202020204" pitchFamily="34" charset="0"/>
              </a:rPr>
              <a:t>tính.</a:t>
            </a:r>
            <a:endParaRPr lang="en-US" sz="2300" dirty="0" smtClean="0">
              <a:solidFill>
                <a:srgbClr val="3333CC"/>
              </a:solidFill>
              <a:latin typeface="Arial" panose="020B0604020202020204" pitchFamily="34" charset="0"/>
              <a:cs typeface="Arial" panose="020B0604020202020204" pitchFamily="34" charset="0"/>
            </a:endParaRPr>
          </a:p>
          <a:p>
            <a:pPr marL="342900" indent="-342900" algn="just">
              <a:lnSpc>
                <a:spcPct val="120000"/>
              </a:lnSpc>
              <a:buClr>
                <a:srgbClr val="FF0000"/>
              </a:buClr>
              <a:buFont typeface="Arial" panose="020B0604020202020204" pitchFamily="34" charset="0"/>
              <a:buChar char="•"/>
            </a:pPr>
            <a:r>
              <a:rPr lang="vi-VN" sz="2300" dirty="0" smtClean="0">
                <a:solidFill>
                  <a:srgbClr val="3333CC"/>
                </a:solidFill>
                <a:latin typeface="Arial" panose="020B0604020202020204" pitchFamily="34" charset="0"/>
                <a:cs typeface="Arial" panose="020B0604020202020204" pitchFamily="34" charset="0"/>
              </a:rPr>
              <a:t>Cô </a:t>
            </a:r>
            <a:r>
              <a:rPr lang="vi-VN" sz="2300" dirty="0">
                <a:solidFill>
                  <a:srgbClr val="3333CC"/>
                </a:solidFill>
                <a:latin typeface="Arial" panose="020B0604020202020204" pitchFamily="34" charset="0"/>
                <a:cs typeface="Arial" panose="020B0604020202020204" pitchFamily="34" charset="0"/>
              </a:rPr>
              <a:t>gửi các thông tin này tới trung tâm máy tính của nhà trường.</a:t>
            </a:r>
            <a:endParaRPr lang="en-US" sz="2300" dirty="0">
              <a:solidFill>
                <a:srgbClr val="3333CC"/>
              </a:solidFill>
              <a:latin typeface="Arial" panose="020B0604020202020204" pitchFamily="34" charset="0"/>
              <a:cs typeface="Arial" panose="020B0604020202020204" pitchFamily="34" charset="0"/>
            </a:endParaRPr>
          </a:p>
        </p:txBody>
      </p:sp>
      <p:sp>
        <p:nvSpPr>
          <p:cNvPr id="15" name="Rounded Rectangle 14"/>
          <p:cNvSpPr/>
          <p:nvPr/>
        </p:nvSpPr>
        <p:spPr>
          <a:xfrm>
            <a:off x="1672467" y="2471982"/>
            <a:ext cx="5864406" cy="368083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7770584" y="2770910"/>
            <a:ext cx="3548575" cy="2987394"/>
            <a:chOff x="8144661" y="3092128"/>
            <a:chExt cx="3140275" cy="2666175"/>
          </a:xfrm>
        </p:grpSpPr>
        <p:grpSp>
          <p:nvGrpSpPr>
            <p:cNvPr id="20" name="Group 19"/>
            <p:cNvGrpSpPr/>
            <p:nvPr/>
          </p:nvGrpSpPr>
          <p:grpSpPr>
            <a:xfrm>
              <a:off x="8144661" y="3092128"/>
              <a:ext cx="3140275" cy="2666175"/>
              <a:chOff x="8178889" y="2579500"/>
              <a:chExt cx="3140275" cy="2666175"/>
            </a:xfrm>
          </p:grpSpPr>
          <p:pic>
            <p:nvPicPr>
              <p:cNvPr id="5" name="Picture 4"/>
              <p:cNvPicPr>
                <a:picLocks noChangeAspect="1"/>
              </p:cNvPicPr>
              <p:nvPr/>
            </p:nvPicPr>
            <p:blipFill>
              <a:blip r:embed="rId3"/>
              <a:stretch>
                <a:fillRect/>
              </a:stretch>
            </p:blipFill>
            <p:spPr>
              <a:xfrm>
                <a:off x="8178889" y="3770063"/>
                <a:ext cx="1602093" cy="1475612"/>
              </a:xfrm>
              <a:prstGeom prst="rect">
                <a:avLst/>
              </a:prstGeom>
            </p:spPr>
          </p:pic>
          <p:pic>
            <p:nvPicPr>
              <p:cNvPr id="16" name="Picture 15"/>
              <p:cNvPicPr>
                <a:picLocks noChangeAspect="1"/>
              </p:cNvPicPr>
              <p:nvPr/>
            </p:nvPicPr>
            <p:blipFill>
              <a:blip r:embed="rId4"/>
              <a:stretch>
                <a:fillRect/>
              </a:stretch>
            </p:blipFill>
            <p:spPr>
              <a:xfrm>
                <a:off x="9936845" y="2871047"/>
                <a:ext cx="1382319" cy="2294061"/>
              </a:xfrm>
              <a:prstGeom prst="rect">
                <a:avLst/>
              </a:prstGeom>
            </p:spPr>
          </p:pic>
          <p:sp>
            <p:nvSpPr>
              <p:cNvPr id="18" name="Rectangle 17"/>
              <p:cNvSpPr/>
              <p:nvPr/>
            </p:nvSpPr>
            <p:spPr>
              <a:xfrm rot="1754018">
                <a:off x="9464627" y="3610737"/>
                <a:ext cx="598881" cy="401782"/>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243454" y="2579500"/>
                <a:ext cx="3034146" cy="258560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p:cNvSpPr txBox="1"/>
            <p:nvPr/>
          </p:nvSpPr>
          <p:spPr>
            <a:xfrm rot="17595915">
              <a:off x="9280865" y="4096271"/>
              <a:ext cx="618629" cy="215444"/>
            </a:xfrm>
            <a:prstGeom prst="rect">
              <a:avLst/>
            </a:prstGeom>
            <a:noFill/>
          </p:spPr>
          <p:txBody>
            <a:bodyPr wrap="square" rtlCol="0">
              <a:spAutoFit/>
            </a:bodyPr>
            <a:lstStyle/>
            <a:p>
              <a:r>
                <a:rPr lang="en-US" sz="800" dirty="0" err="1" smtClean="0">
                  <a:latin typeface="Arial" panose="020B0604020202020204" pitchFamily="34" charset="0"/>
                  <a:cs typeface="Arial" panose="020B0604020202020204" pitchFamily="34" charset="0"/>
                </a:rPr>
                <a:t>Tờ</a:t>
              </a:r>
              <a:r>
                <a:rPr lang="en-US" sz="800" dirty="0" smtClean="0">
                  <a:latin typeface="Arial" panose="020B0604020202020204" pitchFamily="34" charset="0"/>
                  <a:cs typeface="Arial" panose="020B0604020202020204" pitchFamily="34" charset="0"/>
                </a:rPr>
                <a:t> </a:t>
              </a:r>
              <a:r>
                <a:rPr lang="en-US" sz="800" dirty="0" err="1" smtClean="0">
                  <a:latin typeface="Arial" panose="020B0604020202020204" pitchFamily="34" charset="0"/>
                  <a:cs typeface="Arial" panose="020B0604020202020204" pitchFamily="34" charset="0"/>
                </a:rPr>
                <a:t>khai</a:t>
              </a:r>
              <a:endParaRPr lang="en-US" sz="8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203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92713" y="1188684"/>
            <a:ext cx="10253307" cy="553998"/>
            <a:chOff x="689904" y="1379897"/>
            <a:chExt cx="10253307" cy="553998"/>
          </a:xfrm>
        </p:grpSpPr>
        <p:grpSp>
          <p:nvGrpSpPr>
            <p:cNvPr id="6" name="Group 5"/>
            <p:cNvGrpSpPr/>
            <p:nvPr/>
          </p:nvGrpSpPr>
          <p:grpSpPr>
            <a:xfrm>
              <a:off x="689904" y="1379897"/>
              <a:ext cx="429926" cy="553998"/>
              <a:chOff x="1082666" y="1379837"/>
              <a:chExt cx="429926" cy="553998"/>
            </a:xfrm>
          </p:grpSpPr>
          <p:sp>
            <p:nvSpPr>
              <p:cNvPr id="8" name="Rectangle 7"/>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7" name="TextBox 6"/>
            <p:cNvSpPr txBox="1"/>
            <p:nvPr/>
          </p:nvSpPr>
          <p:spPr>
            <a:xfrm>
              <a:off x="1100452" y="1445277"/>
              <a:ext cx="9842759" cy="461665"/>
            </a:xfrm>
            <a:prstGeom prst="rect">
              <a:avLst/>
            </a:prstGeom>
            <a:noFill/>
          </p:spPr>
          <p:txBody>
            <a:bodyPr wrap="none" rtlCol="0">
              <a:spAutoFit/>
            </a:bodyPr>
            <a:lstStyle/>
            <a:p>
              <a:r>
                <a:rPr lang="vi-VN" sz="2400" b="1" dirty="0">
                  <a:solidFill>
                    <a:srgbClr val="3333CC"/>
                  </a:solidFill>
                </a:rPr>
                <a:t>Thông tin cá nhân, gia đình được lưu trữ và trao đổi nhờ máy tính</a:t>
              </a:r>
              <a:endParaRPr lang="en-US" sz="2400" b="1" dirty="0">
                <a:solidFill>
                  <a:srgbClr val="3333CC"/>
                </a:solidFill>
                <a:latin typeface="Arial" panose="020B0604020202020204" pitchFamily="34" charset="0"/>
                <a:cs typeface="Arial" panose="020B0604020202020204" pitchFamily="34" charset="0"/>
              </a:endParaRPr>
            </a:p>
          </p:txBody>
        </p:sp>
      </p:grpSp>
      <p:grpSp>
        <p:nvGrpSpPr>
          <p:cNvPr id="10" name="Group 9"/>
          <p:cNvGrpSpPr/>
          <p:nvPr/>
        </p:nvGrpSpPr>
        <p:grpSpPr>
          <a:xfrm>
            <a:off x="4057737" y="320545"/>
            <a:ext cx="4353220" cy="701545"/>
            <a:chOff x="4168573" y="1295284"/>
            <a:chExt cx="4353220" cy="701545"/>
          </a:xfrm>
        </p:grpSpPr>
        <p:sp>
          <p:nvSpPr>
            <p:cNvPr id="11" name="Rounded Rectangle 10"/>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12" name="Picture 11"/>
            <p:cNvPicPr>
              <a:picLocks noChangeAspect="1"/>
            </p:cNvPicPr>
            <p:nvPr/>
          </p:nvPicPr>
          <p:blipFill>
            <a:blip r:embed="rId2"/>
            <a:stretch>
              <a:fillRect/>
            </a:stretch>
          </p:blipFill>
          <p:spPr>
            <a:xfrm>
              <a:off x="4764400" y="1309140"/>
              <a:ext cx="722412" cy="665379"/>
            </a:xfrm>
            <a:prstGeom prst="rect">
              <a:avLst/>
            </a:prstGeom>
          </p:spPr>
        </p:pic>
      </p:grpSp>
      <p:sp>
        <p:nvSpPr>
          <p:cNvPr id="13" name="Rectangle 12"/>
          <p:cNvSpPr/>
          <p:nvPr/>
        </p:nvSpPr>
        <p:spPr>
          <a:xfrm>
            <a:off x="1507676" y="1831147"/>
            <a:ext cx="6526146" cy="446276"/>
          </a:xfrm>
          <a:prstGeom prst="rect">
            <a:avLst/>
          </a:prstGeom>
        </p:spPr>
        <p:txBody>
          <a:bodyPr wrap="none">
            <a:spAutoFit/>
          </a:bodyPr>
          <a:lstStyle/>
          <a:p>
            <a:pPr>
              <a:spcAft>
                <a:spcPts val="1000"/>
              </a:spcAft>
            </a:pPr>
            <a:r>
              <a:rPr lang="vi-VN" sz="2300" b="1" dirty="0">
                <a:solidFill>
                  <a:srgbClr val="3333CC"/>
                </a:solidFill>
              </a:rPr>
              <a:t>b. </a:t>
            </a:r>
            <a:r>
              <a:rPr lang="en-US" sz="2300" b="1" dirty="0" smtClean="0">
                <a:solidFill>
                  <a:srgbClr val="3333CC"/>
                </a:solidFill>
              </a:rPr>
              <a:t> </a:t>
            </a:r>
            <a:r>
              <a:rPr lang="vi-VN" sz="2300" b="1" dirty="0" smtClean="0">
                <a:solidFill>
                  <a:srgbClr val="3333CC"/>
                </a:solidFill>
              </a:rPr>
              <a:t>Lưu </a:t>
            </a:r>
            <a:r>
              <a:rPr lang="vi-VN" sz="2300" b="1" dirty="0">
                <a:solidFill>
                  <a:srgbClr val="3333CC"/>
                </a:solidFill>
              </a:rPr>
              <a:t>trữ và trao đổi thông tin nhờ máy </a:t>
            </a:r>
            <a:r>
              <a:rPr lang="vi-VN" sz="2300" b="1" dirty="0" smtClean="0">
                <a:solidFill>
                  <a:srgbClr val="3333CC"/>
                </a:solidFill>
              </a:rPr>
              <a:t>tính</a:t>
            </a:r>
            <a:endParaRPr lang="en-US" sz="2300" b="1" dirty="0">
              <a:solidFill>
                <a:srgbClr val="3333CC"/>
              </a:solidFill>
              <a:latin typeface="Arial" panose="020B0604020202020204" pitchFamily="34" charset="0"/>
              <a:cs typeface="Arial" panose="020B0604020202020204" pitchFamily="34" charset="0"/>
            </a:endParaRPr>
          </a:p>
        </p:txBody>
      </p:sp>
      <p:sp>
        <p:nvSpPr>
          <p:cNvPr id="14" name="Rectangle 13"/>
          <p:cNvSpPr/>
          <p:nvPr/>
        </p:nvSpPr>
        <p:spPr>
          <a:xfrm>
            <a:off x="1665130" y="2482515"/>
            <a:ext cx="5608505" cy="3490186"/>
          </a:xfrm>
          <a:prstGeom prst="rect">
            <a:avLst/>
          </a:prstGeom>
        </p:spPr>
        <p:txBody>
          <a:bodyPr wrap="square">
            <a:spAutoFit/>
          </a:bodyPr>
          <a:lstStyle/>
          <a:p>
            <a:pPr marL="342900" indent="-342900" algn="just">
              <a:lnSpc>
                <a:spcPct val="120000"/>
              </a:lnSpc>
              <a:buClr>
                <a:srgbClr val="FF0000"/>
              </a:buClr>
              <a:buFont typeface="Arial" panose="020B0604020202020204" pitchFamily="34" charset="0"/>
              <a:buChar char="•"/>
            </a:pPr>
            <a:r>
              <a:rPr lang="vi-VN" sz="2300" dirty="0">
                <a:solidFill>
                  <a:srgbClr val="3333CC"/>
                </a:solidFill>
                <a:latin typeface="Arial" panose="020B0604020202020204" pitchFamily="34" charset="0"/>
                <a:cs typeface="Arial" panose="020B0604020202020204" pitchFamily="34" charset="0"/>
              </a:rPr>
              <a:t>Cô giáo lớp bạn Nam đưa cho mỗi bạn tờ khai mang về để bố mẹ điền: họ tên học sinh; họ tên, số điện thoại của bố, mẹ; địa chỉ </a:t>
            </a:r>
            <a:r>
              <a:rPr lang="vi-VN" sz="2300" dirty="0" smtClean="0">
                <a:solidFill>
                  <a:srgbClr val="3333CC"/>
                </a:solidFill>
                <a:latin typeface="Arial" panose="020B0604020202020204" pitchFamily="34" charset="0"/>
                <a:cs typeface="Arial" panose="020B0604020202020204" pitchFamily="34" charset="0"/>
              </a:rPr>
              <a:t>nhà.</a:t>
            </a:r>
            <a:endParaRPr lang="en-US" sz="2300" dirty="0" smtClean="0">
              <a:solidFill>
                <a:srgbClr val="3333CC"/>
              </a:solidFill>
              <a:latin typeface="Arial" panose="020B0604020202020204" pitchFamily="34" charset="0"/>
              <a:cs typeface="Arial" panose="020B0604020202020204" pitchFamily="34" charset="0"/>
            </a:endParaRPr>
          </a:p>
          <a:p>
            <a:pPr marL="342900" indent="-342900" algn="just">
              <a:lnSpc>
                <a:spcPct val="120000"/>
              </a:lnSpc>
              <a:buClr>
                <a:srgbClr val="FF0000"/>
              </a:buClr>
              <a:buFont typeface="Arial" panose="020B0604020202020204" pitchFamily="34" charset="0"/>
              <a:buChar char="•"/>
            </a:pPr>
            <a:r>
              <a:rPr lang="vi-VN" sz="2300" dirty="0" smtClean="0">
                <a:solidFill>
                  <a:srgbClr val="3333CC"/>
                </a:solidFill>
                <a:latin typeface="Arial" panose="020B0604020202020204" pitchFamily="34" charset="0"/>
                <a:cs typeface="Arial" panose="020B0604020202020204" pitchFamily="34" charset="0"/>
              </a:rPr>
              <a:t>Cô </a:t>
            </a:r>
            <a:r>
              <a:rPr lang="vi-VN" sz="2300" dirty="0">
                <a:solidFill>
                  <a:srgbClr val="3333CC"/>
                </a:solidFill>
                <a:latin typeface="Arial" panose="020B0604020202020204" pitchFamily="34" charset="0"/>
                <a:cs typeface="Arial" panose="020B0604020202020204" pitchFamily="34" charset="0"/>
              </a:rPr>
              <a:t>thu các tờ khai rồi nhập thông tin và lưu vào máy </a:t>
            </a:r>
            <a:r>
              <a:rPr lang="vi-VN" sz="2300" dirty="0" smtClean="0">
                <a:solidFill>
                  <a:srgbClr val="3333CC"/>
                </a:solidFill>
                <a:latin typeface="Arial" panose="020B0604020202020204" pitchFamily="34" charset="0"/>
                <a:cs typeface="Arial" panose="020B0604020202020204" pitchFamily="34" charset="0"/>
              </a:rPr>
              <a:t>tính.</a:t>
            </a:r>
            <a:endParaRPr lang="en-US" sz="2300" dirty="0" smtClean="0">
              <a:solidFill>
                <a:srgbClr val="3333CC"/>
              </a:solidFill>
              <a:latin typeface="Arial" panose="020B0604020202020204" pitchFamily="34" charset="0"/>
              <a:cs typeface="Arial" panose="020B0604020202020204" pitchFamily="34" charset="0"/>
            </a:endParaRPr>
          </a:p>
          <a:p>
            <a:pPr marL="342900" indent="-342900" algn="just">
              <a:lnSpc>
                <a:spcPct val="120000"/>
              </a:lnSpc>
              <a:buClr>
                <a:srgbClr val="FF0000"/>
              </a:buClr>
              <a:buFont typeface="Arial" panose="020B0604020202020204" pitchFamily="34" charset="0"/>
              <a:buChar char="•"/>
            </a:pPr>
            <a:r>
              <a:rPr lang="vi-VN" sz="2300" dirty="0" smtClean="0">
                <a:solidFill>
                  <a:srgbClr val="3333CC"/>
                </a:solidFill>
                <a:latin typeface="Arial" panose="020B0604020202020204" pitchFamily="34" charset="0"/>
                <a:cs typeface="Arial" panose="020B0604020202020204" pitchFamily="34" charset="0"/>
              </a:rPr>
              <a:t>Cô </a:t>
            </a:r>
            <a:r>
              <a:rPr lang="vi-VN" sz="2300" dirty="0">
                <a:solidFill>
                  <a:srgbClr val="3333CC"/>
                </a:solidFill>
                <a:latin typeface="Arial" panose="020B0604020202020204" pitchFamily="34" charset="0"/>
                <a:cs typeface="Arial" panose="020B0604020202020204" pitchFamily="34" charset="0"/>
              </a:rPr>
              <a:t>gửi các thông tin này tới trung tâm máy tính của nhà trường.</a:t>
            </a:r>
            <a:endParaRPr lang="en-US" sz="2300" dirty="0">
              <a:solidFill>
                <a:srgbClr val="3333CC"/>
              </a:solidFill>
              <a:latin typeface="Arial" panose="020B0604020202020204" pitchFamily="34" charset="0"/>
              <a:cs typeface="Arial" panose="020B0604020202020204" pitchFamily="34" charset="0"/>
            </a:endParaRPr>
          </a:p>
        </p:txBody>
      </p:sp>
      <p:sp>
        <p:nvSpPr>
          <p:cNvPr id="15" name="Rounded Rectangle 14"/>
          <p:cNvSpPr/>
          <p:nvPr/>
        </p:nvSpPr>
        <p:spPr>
          <a:xfrm>
            <a:off x="1520063" y="2402707"/>
            <a:ext cx="5892116" cy="356999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7555908" y="2402708"/>
            <a:ext cx="3874092" cy="3569994"/>
          </a:xfrm>
          <a:prstGeom prst="round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a:lnSpc>
                <a:spcPct val="120000"/>
              </a:lnSpc>
              <a:buClr>
                <a:srgbClr val="FF0000"/>
              </a:buClr>
              <a:buFont typeface="Wingdings" panose="05000000000000000000" pitchFamily="2" charset="2"/>
              <a:buChar char="v"/>
            </a:pPr>
            <a:r>
              <a:rPr lang="en-US" sz="2300" dirty="0" smtClean="0">
                <a:solidFill>
                  <a:srgbClr val="3333CC"/>
                </a:solidFill>
                <a:latin typeface="Arial" panose="020B0604020202020204" pitchFamily="34" charset="0"/>
                <a:cs typeface="Arial" panose="020B0604020202020204" pitchFamily="34" charset="0"/>
              </a:rPr>
              <a:t>  </a:t>
            </a:r>
            <a:r>
              <a:rPr lang="vi-VN" sz="2300" b="1" dirty="0">
                <a:solidFill>
                  <a:srgbClr val="3333CC"/>
                </a:solidFill>
                <a:latin typeface="Arial" panose="020B0604020202020204" pitchFamily="34" charset="0"/>
                <a:cs typeface="Arial" panose="020B0604020202020204" pitchFamily="34" charset="0"/>
              </a:rPr>
              <a:t>Em hãy trao đổi với bạn và cho biết</a:t>
            </a:r>
            <a:r>
              <a:rPr lang="vi-VN" sz="2300" dirty="0">
                <a:solidFill>
                  <a:srgbClr val="3333CC"/>
                </a:solidFill>
                <a:latin typeface="Arial" panose="020B0604020202020204" pitchFamily="34" charset="0"/>
                <a:cs typeface="Arial" panose="020B0604020202020204" pitchFamily="34" charset="0"/>
              </a:rPr>
              <a:t>: Cô giáo lấy thông tin nào từ máy tính để gửi được tin nhắn đến bố, mẹ học sinh? </a:t>
            </a:r>
            <a:endParaRPr lang="en-US" sz="2300" dirty="0">
              <a:solidFill>
                <a:srgbClr val="3333CC"/>
              </a:solidFill>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843" y="2499692"/>
            <a:ext cx="1234071" cy="1146293"/>
          </a:xfrm>
          <a:prstGeom prst="rect">
            <a:avLst/>
          </a:prstGeom>
        </p:spPr>
      </p:pic>
    </p:spTree>
    <p:extLst>
      <p:ext uri="{BB962C8B-B14F-4D97-AF65-F5344CB8AC3E}">
        <p14:creationId xmlns:p14="http://schemas.microsoft.com/office/powerpoint/2010/main" val="279018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1500</TotalTime>
  <Words>995</Words>
  <Application>Microsoft Office PowerPoint</Application>
  <PresentationFormat>Widescreen</PresentationFormat>
  <Paragraphs>99</Paragraphs>
  <Slides>24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Tahoma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MrHong</cp:lastModifiedBy>
  <cp:revision>258</cp:revision>
  <dcterms:created xsi:type="dcterms:W3CDTF">2022-01-27T15:18:21Z</dcterms:created>
  <dcterms:modified xsi:type="dcterms:W3CDTF">2022-05-12T07:41:49Z</dcterms:modified>
</cp:coreProperties>
</file>