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311" r:id="rId2"/>
    <p:sldId id="312" r:id="rId3"/>
    <p:sldId id="313" r:id="rId4"/>
    <p:sldId id="258" r:id="rId5"/>
    <p:sldId id="259" r:id="rId6"/>
    <p:sldId id="260" r:id="rId7"/>
    <p:sldId id="261" r:id="rId8"/>
    <p:sldId id="262" r:id="rId9"/>
    <p:sldId id="272" r:id="rId10"/>
    <p:sldId id="323" r:id="rId11"/>
    <p:sldId id="267" r:id="rId12"/>
    <p:sldId id="319" r:id="rId13"/>
    <p:sldId id="275" r:id="rId14"/>
    <p:sldId id="263" r:id="rId15"/>
    <p:sldId id="321" r:id="rId16"/>
    <p:sldId id="322" r:id="rId17"/>
    <p:sldId id="279" r:id="rId18"/>
    <p:sldId id="285" r:id="rId19"/>
    <p:sldId id="281" r:id="rId20"/>
    <p:sldId id="320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Delius" panose="020B0604020202020204" charset="0"/>
      <p:regular r:id="rId28"/>
    </p:embeddedFont>
    <p:embeddedFont>
      <p:font typeface="Roboto Condensed Light" panose="020B060402020202020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04BDC9-42E9-4823-961A-558AFEF1D1E3}">
  <a:tblStyle styleId="{5204BDC9-42E9-4823-961A-558AFEF1D1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9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3510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95bae21e8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95bae21e8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ac7537cc3f_0_2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ac7537cc3f_0_2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a2609c4100_0_1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a2609c4100_0_1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711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92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a2609c4100_0_4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a2609c4100_0_4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548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145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96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76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20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3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1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40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7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32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0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800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17130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17130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17130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17130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51083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51083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51083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51083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100" y="1307525"/>
            <a:ext cx="2185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713100" y="2366300"/>
            <a:ext cx="26094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66" r:id="rId13"/>
    <p:sldLayoutId id="2147483669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7.jp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6.wmf"/><Relationship Id="rId4" Type="http://schemas.openxmlformats.org/officeDocument/2006/relationships/image" Target="../media/image7.jpg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964" y="1181528"/>
            <a:ext cx="7017249" cy="16516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ĐẾN VỚI TIẾT HỌC HÔM NAY!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3441566"/>
            <a:ext cx="1481686" cy="1362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384">
            <a:off x="6330999" y="3073671"/>
            <a:ext cx="1084754" cy="17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40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80221" y="298061"/>
            <a:ext cx="3950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</a:rPr>
              <a:t>Áp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dụng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</a:rPr>
              <a:t> tam </a:t>
            </a:r>
            <a:r>
              <a:rPr lang="en-US" sz="2000" b="1" dirty="0" err="1" smtClean="0">
                <a:solidFill>
                  <a:srgbClr val="FF0000"/>
                </a:solidFill>
              </a:rPr>
              <a:t>giác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vuông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8" name="Google Shape;1076;p44"/>
          <p:cNvGrpSpPr/>
          <p:nvPr/>
        </p:nvGrpSpPr>
        <p:grpSpPr>
          <a:xfrm>
            <a:off x="739141" y="642133"/>
            <a:ext cx="985794" cy="1050624"/>
            <a:chOff x="705725" y="2072700"/>
            <a:chExt cx="1190350" cy="1286200"/>
          </a:xfrm>
        </p:grpSpPr>
        <p:sp>
          <p:nvSpPr>
            <p:cNvPr id="29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 rot="21322027">
            <a:off x="819062" y="945467"/>
            <a:ext cx="85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VD</a:t>
            </a:r>
            <a:r>
              <a:rPr lang="en-US" sz="2400" b="1" dirty="0" smtClean="0"/>
              <a:t>2</a:t>
            </a:r>
            <a:endParaRPr lang="en-US" sz="2400" b="1" dirty="0" smtClean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2" y="2360914"/>
            <a:ext cx="3844637" cy="230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673749" y="883586"/>
            <a:ext cx="3594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nghiêng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chiếc</a:t>
            </a:r>
            <a:r>
              <a:rPr lang="en-US" sz="2000" dirty="0" smtClean="0"/>
              <a:t> thang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bức</a:t>
            </a:r>
            <a:r>
              <a:rPr lang="en-US" sz="2000" dirty="0" smtClean="0"/>
              <a:t> </a:t>
            </a:r>
            <a:r>
              <a:rPr lang="en-US" sz="2000" dirty="0" err="1" smtClean="0"/>
              <a:t>tường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81049"/>
              </p:ext>
            </p:extLst>
          </p:nvPr>
        </p:nvGraphicFramePr>
        <p:xfrm>
          <a:off x="4707083" y="1441014"/>
          <a:ext cx="4436918" cy="352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rId5" imgW="4409524" imgH="1800476" progId="Paint.Picture">
                  <p:embed/>
                </p:oleObj>
              </mc:Choice>
              <mc:Fallback>
                <p:oleObj name="Bitmap Image" r:id="rId5" imgW="4409524" imgH="180047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083" y="1441014"/>
                        <a:ext cx="4436918" cy="3525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loud 36"/>
          <p:cNvSpPr/>
          <p:nvPr/>
        </p:nvSpPr>
        <p:spPr>
          <a:xfrm>
            <a:off x="6041204" y="626724"/>
            <a:ext cx="1273995" cy="65754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00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43"/>
          <p:cNvGrpSpPr/>
          <p:nvPr/>
        </p:nvGrpSpPr>
        <p:grpSpPr>
          <a:xfrm>
            <a:off x="3101062" y="697192"/>
            <a:ext cx="5188977" cy="5548851"/>
            <a:chOff x="7567300" y="1541100"/>
            <a:chExt cx="3167100" cy="3386750"/>
          </a:xfrm>
        </p:grpSpPr>
        <p:sp>
          <p:nvSpPr>
            <p:cNvPr id="1029" name="Google Shape;1029;p43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3"/>
          <p:cNvGrpSpPr/>
          <p:nvPr/>
        </p:nvGrpSpPr>
        <p:grpSpPr>
          <a:xfrm>
            <a:off x="904126" y="890213"/>
            <a:ext cx="2002113" cy="1916811"/>
            <a:chOff x="2005600" y="1271425"/>
            <a:chExt cx="1165950" cy="1261475"/>
          </a:xfrm>
        </p:grpSpPr>
        <p:sp>
          <p:nvSpPr>
            <p:cNvPr id="1057" name="Google Shape;1057;p43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43"/>
          <p:cNvSpPr txBox="1"/>
          <p:nvPr/>
        </p:nvSpPr>
        <p:spPr>
          <a:xfrm rot="-229024">
            <a:off x="1027597" y="1577425"/>
            <a:ext cx="1798608" cy="99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400" b="1" dirty="0"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1062" name="Google Shape;1062;p43"/>
          <p:cNvSpPr/>
          <p:nvPr/>
        </p:nvSpPr>
        <p:spPr>
          <a:xfrm>
            <a:off x="4130867" y="2783004"/>
            <a:ext cx="3178149" cy="84250"/>
          </a:xfrm>
          <a:custGeom>
            <a:avLst/>
            <a:gdLst/>
            <a:ahLst/>
            <a:cxnLst/>
            <a:rect l="l" t="t" r="r" b="b"/>
            <a:pathLst>
              <a:path w="70011" h="3370" extrusionOk="0">
                <a:moveTo>
                  <a:pt x="45990" y="1"/>
                </a:moveTo>
                <a:cubicBezTo>
                  <a:pt x="45572" y="1"/>
                  <a:pt x="45132" y="1"/>
                  <a:pt x="44714" y="22"/>
                </a:cubicBezTo>
                <a:cubicBezTo>
                  <a:pt x="43647" y="63"/>
                  <a:pt x="42601" y="63"/>
                  <a:pt x="41534" y="84"/>
                </a:cubicBezTo>
                <a:cubicBezTo>
                  <a:pt x="40320" y="105"/>
                  <a:pt x="39127" y="105"/>
                  <a:pt x="37914" y="126"/>
                </a:cubicBezTo>
                <a:cubicBezTo>
                  <a:pt x="35989" y="189"/>
                  <a:pt x="34022" y="231"/>
                  <a:pt x="32076" y="294"/>
                </a:cubicBezTo>
                <a:lnTo>
                  <a:pt x="28707" y="377"/>
                </a:lnTo>
                <a:lnTo>
                  <a:pt x="22912" y="608"/>
                </a:lnTo>
                <a:cubicBezTo>
                  <a:pt x="21824" y="649"/>
                  <a:pt x="20777" y="691"/>
                  <a:pt x="19710" y="733"/>
                </a:cubicBezTo>
                <a:cubicBezTo>
                  <a:pt x="17702" y="838"/>
                  <a:pt x="15714" y="963"/>
                  <a:pt x="13705" y="1068"/>
                </a:cubicBezTo>
                <a:cubicBezTo>
                  <a:pt x="12617" y="1131"/>
                  <a:pt x="11550" y="1172"/>
                  <a:pt x="10483" y="1256"/>
                </a:cubicBezTo>
                <a:cubicBezTo>
                  <a:pt x="8495" y="1424"/>
                  <a:pt x="6487" y="1591"/>
                  <a:pt x="4499" y="1779"/>
                </a:cubicBezTo>
                <a:cubicBezTo>
                  <a:pt x="4080" y="1800"/>
                  <a:pt x="3620" y="1863"/>
                  <a:pt x="3181" y="1884"/>
                </a:cubicBezTo>
                <a:cubicBezTo>
                  <a:pt x="2323" y="1968"/>
                  <a:pt x="1465" y="2072"/>
                  <a:pt x="586" y="2177"/>
                </a:cubicBezTo>
                <a:cubicBezTo>
                  <a:pt x="544" y="2177"/>
                  <a:pt x="481" y="2198"/>
                  <a:pt x="440" y="2198"/>
                </a:cubicBezTo>
                <a:cubicBezTo>
                  <a:pt x="335" y="2219"/>
                  <a:pt x="251" y="2281"/>
                  <a:pt x="168" y="2365"/>
                </a:cubicBezTo>
                <a:cubicBezTo>
                  <a:pt x="63" y="2470"/>
                  <a:pt x="0" y="2616"/>
                  <a:pt x="0" y="2784"/>
                </a:cubicBezTo>
                <a:cubicBezTo>
                  <a:pt x="0" y="2930"/>
                  <a:pt x="42" y="3097"/>
                  <a:pt x="168" y="3202"/>
                </a:cubicBezTo>
                <a:cubicBezTo>
                  <a:pt x="272" y="3307"/>
                  <a:pt x="461" y="3369"/>
                  <a:pt x="586" y="3369"/>
                </a:cubicBezTo>
                <a:cubicBezTo>
                  <a:pt x="1632" y="3265"/>
                  <a:pt x="2658" y="3139"/>
                  <a:pt x="3704" y="3035"/>
                </a:cubicBezTo>
                <a:lnTo>
                  <a:pt x="6612" y="2804"/>
                </a:lnTo>
                <a:cubicBezTo>
                  <a:pt x="7658" y="2721"/>
                  <a:pt x="8704" y="2616"/>
                  <a:pt x="9772" y="2532"/>
                </a:cubicBezTo>
                <a:cubicBezTo>
                  <a:pt x="10190" y="2512"/>
                  <a:pt x="10608" y="2470"/>
                  <a:pt x="11048" y="2428"/>
                </a:cubicBezTo>
                <a:cubicBezTo>
                  <a:pt x="12701" y="2365"/>
                  <a:pt x="14333" y="2260"/>
                  <a:pt x="15965" y="2177"/>
                </a:cubicBezTo>
                <a:lnTo>
                  <a:pt x="19041" y="2009"/>
                </a:lnTo>
                <a:lnTo>
                  <a:pt x="20296" y="1947"/>
                </a:lnTo>
                <a:cubicBezTo>
                  <a:pt x="21907" y="1884"/>
                  <a:pt x="23539" y="1800"/>
                  <a:pt x="25150" y="1758"/>
                </a:cubicBezTo>
                <a:cubicBezTo>
                  <a:pt x="26155" y="1737"/>
                  <a:pt x="27117" y="1675"/>
                  <a:pt x="28101" y="1654"/>
                </a:cubicBezTo>
                <a:cubicBezTo>
                  <a:pt x="28456" y="1654"/>
                  <a:pt x="28770" y="1633"/>
                  <a:pt x="29105" y="1633"/>
                </a:cubicBezTo>
                <a:cubicBezTo>
                  <a:pt x="30863" y="1570"/>
                  <a:pt x="32599" y="1549"/>
                  <a:pt x="34357" y="1486"/>
                </a:cubicBezTo>
                <a:cubicBezTo>
                  <a:pt x="35319" y="1465"/>
                  <a:pt x="36324" y="1444"/>
                  <a:pt x="37286" y="1424"/>
                </a:cubicBezTo>
                <a:cubicBezTo>
                  <a:pt x="37621" y="1424"/>
                  <a:pt x="37998" y="1382"/>
                  <a:pt x="38332" y="1382"/>
                </a:cubicBezTo>
                <a:cubicBezTo>
                  <a:pt x="40132" y="1361"/>
                  <a:pt x="41952" y="1361"/>
                  <a:pt x="43772" y="1340"/>
                </a:cubicBezTo>
                <a:cubicBezTo>
                  <a:pt x="44902" y="1340"/>
                  <a:pt x="46032" y="1319"/>
                  <a:pt x="47141" y="1319"/>
                </a:cubicBezTo>
                <a:cubicBezTo>
                  <a:pt x="49066" y="1319"/>
                  <a:pt x="50991" y="1319"/>
                  <a:pt x="52895" y="1340"/>
                </a:cubicBezTo>
                <a:cubicBezTo>
                  <a:pt x="53272" y="1340"/>
                  <a:pt x="53669" y="1361"/>
                  <a:pt x="54025" y="1361"/>
                </a:cubicBezTo>
                <a:cubicBezTo>
                  <a:pt x="55113" y="1382"/>
                  <a:pt x="56159" y="1424"/>
                  <a:pt x="57226" y="1465"/>
                </a:cubicBezTo>
                <a:cubicBezTo>
                  <a:pt x="58000" y="1486"/>
                  <a:pt x="58817" y="1528"/>
                  <a:pt x="59612" y="1549"/>
                </a:cubicBezTo>
                <a:cubicBezTo>
                  <a:pt x="60177" y="1570"/>
                  <a:pt x="60721" y="1591"/>
                  <a:pt x="61306" y="1633"/>
                </a:cubicBezTo>
                <a:cubicBezTo>
                  <a:pt x="62959" y="1696"/>
                  <a:pt x="64612" y="1800"/>
                  <a:pt x="66265" y="1905"/>
                </a:cubicBezTo>
                <a:lnTo>
                  <a:pt x="67521" y="1988"/>
                </a:lnTo>
                <a:cubicBezTo>
                  <a:pt x="67981" y="2009"/>
                  <a:pt x="68441" y="2051"/>
                  <a:pt x="68881" y="2093"/>
                </a:cubicBezTo>
                <a:cubicBezTo>
                  <a:pt x="68964" y="2093"/>
                  <a:pt x="69027" y="2114"/>
                  <a:pt x="69090" y="2156"/>
                </a:cubicBezTo>
                <a:cubicBezTo>
                  <a:pt x="69148" y="2162"/>
                  <a:pt x="69204" y="2167"/>
                  <a:pt x="69259" y="2167"/>
                </a:cubicBezTo>
                <a:cubicBezTo>
                  <a:pt x="69380" y="2167"/>
                  <a:pt x="69491" y="2144"/>
                  <a:pt x="69592" y="2072"/>
                </a:cubicBezTo>
                <a:cubicBezTo>
                  <a:pt x="69760" y="1988"/>
                  <a:pt x="69864" y="1842"/>
                  <a:pt x="69906" y="1675"/>
                </a:cubicBezTo>
                <a:cubicBezTo>
                  <a:pt x="70011" y="1340"/>
                  <a:pt x="69801" y="963"/>
                  <a:pt x="69425" y="859"/>
                </a:cubicBezTo>
                <a:cubicBezTo>
                  <a:pt x="69132" y="796"/>
                  <a:pt x="68818" y="754"/>
                  <a:pt x="68525" y="712"/>
                </a:cubicBezTo>
                <a:cubicBezTo>
                  <a:pt x="68316" y="691"/>
                  <a:pt x="68107" y="649"/>
                  <a:pt x="67897" y="649"/>
                </a:cubicBezTo>
                <a:cubicBezTo>
                  <a:pt x="67479" y="608"/>
                  <a:pt x="67060" y="608"/>
                  <a:pt x="66663" y="545"/>
                </a:cubicBezTo>
                <a:cubicBezTo>
                  <a:pt x="65931" y="503"/>
                  <a:pt x="65135" y="482"/>
                  <a:pt x="64382" y="419"/>
                </a:cubicBezTo>
                <a:cubicBezTo>
                  <a:pt x="62876" y="336"/>
                  <a:pt x="61327" y="273"/>
                  <a:pt x="59779" y="189"/>
                </a:cubicBezTo>
                <a:cubicBezTo>
                  <a:pt x="59298" y="168"/>
                  <a:pt x="58775" y="168"/>
                  <a:pt x="58272" y="126"/>
                </a:cubicBezTo>
                <a:lnTo>
                  <a:pt x="54967" y="63"/>
                </a:lnTo>
                <a:cubicBezTo>
                  <a:pt x="54360" y="22"/>
                  <a:pt x="53732" y="22"/>
                  <a:pt x="53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706207" y="1270167"/>
            <a:ext cx="4027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Nhận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xét</a:t>
            </a:r>
            <a:r>
              <a:rPr lang="vi-VN" sz="2000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en-US" sz="2000" dirty="0" err="1"/>
              <a:t>Trong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góc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90</a:t>
            </a:r>
            <a:r>
              <a:rPr lang="en-US" sz="2000" baseline="30000" dirty="0"/>
              <a:t>0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/>
      <p:bldP spid="10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6647" y="297952"/>
            <a:ext cx="1171254" cy="450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3343" y="524409"/>
            <a:ext cx="291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LUYỆN TẬP</a:t>
            </a:r>
            <a:endParaRPr 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998" y="1090120"/>
            <a:ext cx="227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Bài</a:t>
            </a:r>
            <a:r>
              <a:rPr lang="en-US" sz="2400" b="1" dirty="0" smtClean="0"/>
              <a:t> 1: </a:t>
            </a:r>
            <a:r>
              <a:rPr lang="en-US" sz="2400" dirty="0" err="1" smtClean="0"/>
              <a:t>Tìm</a:t>
            </a:r>
            <a:r>
              <a:rPr lang="en-US" sz="2400" dirty="0" smtClean="0"/>
              <a:t> x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27" y="2743199"/>
            <a:ext cx="2764346" cy="20548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1895474"/>
            <a:ext cx="5902035" cy="269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996647" y="297952"/>
            <a:ext cx="1171254" cy="450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260314" y="1280773"/>
                <a:ext cx="6077164" cy="2899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 smtClean="0">
                    <a:sym typeface="Symbol"/>
                  </a:rPr>
                  <a:t></a:t>
                </a:r>
                <a:r>
                  <a:rPr lang="nl-NL" sz="2000" dirty="0"/>
                  <a:t>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2000" dirty="0" smtClean="0"/>
                  <a:t>  </a:t>
                </a:r>
                <a:r>
                  <a:rPr lang="nl-NL" sz="2000" dirty="0"/>
                  <a:t>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90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+ 55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x 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=&gt; x = 180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– ( 55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+ 90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) = 35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 smtClean="0">
                    <a:sym typeface="Symbol"/>
                  </a:rPr>
                  <a:t></a:t>
                </a:r>
                <a:r>
                  <a:rPr lang="nl-NL" sz="2000" dirty="0"/>
                  <a:t>GHI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= </a:t>
                </a:r>
                <a:r>
                  <a:rPr lang="nl-NL" sz="2000" dirty="0"/>
                  <a:t>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</a:t>
                </a:r>
                <a:r>
                  <a:rPr lang="nl-NL" sz="2000" dirty="0" smtClean="0"/>
                  <a:t>30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+ x + </a:t>
                </a:r>
                <a:r>
                  <a:rPr lang="nl-NL" sz="2000" dirty="0" smtClean="0"/>
                  <a:t>40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=&gt; x = </a:t>
                </a:r>
                <a:r>
                  <a:rPr lang="nl-NL" sz="2000" dirty="0" smtClean="0"/>
                  <a:t>180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–( </a:t>
                </a:r>
                <a:r>
                  <a:rPr lang="nl-NL" sz="2000" dirty="0" smtClean="0"/>
                  <a:t>30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+ </a:t>
                </a:r>
                <a:r>
                  <a:rPr lang="nl-NL" sz="2000" dirty="0" smtClean="0"/>
                  <a:t>40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) = 110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>
                    <a:sym typeface="Symbol"/>
                  </a:rPr>
                  <a:t></a:t>
                </a:r>
                <a:r>
                  <a:rPr lang="nl-NL" sz="2000" dirty="0"/>
                  <a:t>MNP </a:t>
                </a:r>
                <a:r>
                  <a:rPr lang="nl-NL" sz="2000" dirty="0" smtClean="0"/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nl-NL" sz="20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= </a:t>
                </a:r>
                <a:r>
                  <a:rPr lang="nl-NL" sz="2000" dirty="0" smtClean="0"/>
                  <a:t>180</a:t>
                </a:r>
                <a:r>
                  <a:rPr lang="vi-VN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x + </a:t>
                </a:r>
                <a:r>
                  <a:rPr lang="nl-NL" sz="2000" dirty="0" smtClean="0"/>
                  <a:t>50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+ x = </a:t>
                </a:r>
                <a:r>
                  <a:rPr lang="nl-NL" sz="2000" dirty="0" smtClean="0"/>
                  <a:t>180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hay 2x + </a:t>
                </a:r>
                <a:r>
                  <a:rPr lang="nl-NL" sz="2000" dirty="0" smtClean="0"/>
                  <a:t>50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= </a:t>
                </a:r>
                <a:r>
                  <a:rPr lang="nl-NL" sz="2000" dirty="0" smtClean="0"/>
                  <a:t>180</a:t>
                </a:r>
                <a:r>
                  <a:rPr lang="vi-VN" sz="2000" baseline="30000" dirty="0" smtClean="0"/>
                  <a:t>0</a:t>
                </a:r>
                <a:endParaRPr lang="en-US" sz="2000" dirty="0"/>
              </a:p>
              <a:p>
                <a:r>
                  <a:rPr lang="nl-NL" sz="2000" dirty="0"/>
                  <a:t> =&gt; x = (</a:t>
                </a:r>
                <a:r>
                  <a:rPr lang="nl-NL" sz="2000" dirty="0" smtClean="0"/>
                  <a:t>180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– </a:t>
                </a:r>
                <a:r>
                  <a:rPr lang="nl-NL" sz="2000" dirty="0" smtClean="0"/>
                  <a:t>50</a:t>
                </a:r>
                <a:r>
                  <a:rPr lang="vi-VN" sz="2000" baseline="30000" dirty="0" smtClean="0"/>
                  <a:t>0</a:t>
                </a:r>
                <a:r>
                  <a:rPr lang="nl-NL" sz="2000" dirty="0" smtClean="0"/>
                  <a:t>): </a:t>
                </a:r>
                <a:r>
                  <a:rPr lang="nl-NL" sz="2000" dirty="0"/>
                  <a:t>2 = 65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14" y="1280773"/>
                <a:ext cx="6077164" cy="2899192"/>
              </a:xfrm>
              <a:prstGeom prst="rect">
                <a:avLst/>
              </a:prstGeom>
              <a:blipFill>
                <a:blip r:embed="rId3"/>
                <a:stretch>
                  <a:fillRect l="-1103" t="-1050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ular Callout 50"/>
          <p:cNvSpPr/>
          <p:nvPr/>
        </p:nvSpPr>
        <p:spPr>
          <a:xfrm>
            <a:off x="827070" y="575353"/>
            <a:ext cx="1037690" cy="575353"/>
          </a:xfrm>
          <a:prstGeom prst="wedgeRoundRectCallout">
            <a:avLst>
              <a:gd name="adj1" fmla="val 67208"/>
              <a:gd name="adj2" fmla="val 44643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FF"/>
                </a:solidFill>
              </a:rPr>
              <a:t>Giải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1" y="1551398"/>
            <a:ext cx="1602519" cy="3103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7545" y="334607"/>
                <a:ext cx="3482939" cy="287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/>
                  <a:t>Bài </a:t>
                </a:r>
                <a:r>
                  <a:rPr lang="en-US" sz="2000" b="1" dirty="0"/>
                  <a:t>1: SGK/ </a:t>
                </a:r>
                <a:r>
                  <a:rPr lang="en-US" sz="2000" b="1" dirty="0" smtClean="0"/>
                  <a:t>72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khung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thép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tam </a:t>
                </a:r>
                <a:r>
                  <a:rPr lang="en-US" sz="2000" dirty="0" err="1" smtClean="0"/>
                  <a:t>giác</a:t>
                </a:r>
                <a:r>
                  <a:rPr lang="en-US" sz="2000" dirty="0" smtClean="0"/>
                  <a:t> ABC </a:t>
                </a: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ố </a:t>
                </a:r>
                <a:r>
                  <a:rPr lang="en-US" sz="2000" dirty="0" err="1" smtClean="0"/>
                  <a:t>đo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góc ở </a:t>
                </a:r>
                <a:r>
                  <a:rPr lang="en-US" sz="2000" dirty="0" err="1" smtClean="0"/>
                  <a:t>đỉnh</a:t>
                </a:r>
                <a:r>
                  <a:rPr lang="en-US" sz="2000" dirty="0" smtClean="0"/>
                  <a:t> B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đỉnh</a:t>
                </a:r>
                <a:r>
                  <a:rPr lang="en-US" sz="2000" dirty="0" smtClean="0"/>
                  <a:t> C </a:t>
                </a:r>
                <a:r>
                  <a:rPr lang="en-US" sz="2000" dirty="0" err="1" smtClean="0"/>
                  <a:t>cùng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23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đo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góc ở </a:t>
                </a:r>
                <a:r>
                  <a:rPr lang="en-US" sz="2000" dirty="0" err="1" smtClean="0"/>
                  <a:t>đỉnh</a:t>
                </a:r>
                <a:r>
                  <a:rPr lang="en-US" sz="2000" dirty="0" smtClean="0"/>
                  <a:t> A. 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5" y="334607"/>
                <a:ext cx="3482939" cy="2872838"/>
              </a:xfrm>
              <a:prstGeom prst="rect">
                <a:avLst/>
              </a:prstGeom>
              <a:blipFill rotWithShape="1">
                <a:blip r:embed="rId3"/>
                <a:stretch>
                  <a:fillRect l="-1926" r="-1751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85360" y="1368792"/>
                <a:ext cx="3957304" cy="1354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 smtClean="0">
                    <a:sym typeface="Symbol"/>
                  </a:rPr>
                  <a:t></a:t>
                </a:r>
                <a:r>
                  <a:rPr lang="nl-NL" sz="2000" dirty="0"/>
                  <a:t>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20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2000" dirty="0" smtClean="0"/>
                  <a:t>  </a:t>
                </a:r>
                <a:r>
                  <a:rPr lang="nl-NL" sz="2000" dirty="0"/>
                  <a:t>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 smtClean="0"/>
                  <a:t>  </a:t>
                </a:r>
                <a:r>
                  <a:rPr lang="nl-NL" sz="2000" dirty="0"/>
                  <a:t>+ 23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= 180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r>
                  <a:rPr lang="nl-NL" sz="2000" dirty="0"/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/>
                  <a:t>= 180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– ( 23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 + 23</a:t>
                </a:r>
                <a:r>
                  <a:rPr lang="nl-NL" sz="2000" baseline="30000" dirty="0"/>
                  <a:t>0</a:t>
                </a:r>
                <a:r>
                  <a:rPr lang="nl-NL" sz="2000" dirty="0"/>
                  <a:t>) = 134</a:t>
                </a:r>
                <a:r>
                  <a:rPr lang="nl-NL" sz="2000" baseline="30000" dirty="0"/>
                  <a:t>0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360" y="1368792"/>
                <a:ext cx="3957304" cy="1354794"/>
              </a:xfrm>
              <a:prstGeom prst="rect">
                <a:avLst/>
              </a:prstGeom>
              <a:blipFill rotWithShape="1">
                <a:blip r:embed="rId4"/>
                <a:stretch>
                  <a:fillRect l="-1538" t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4" y="3135258"/>
            <a:ext cx="3865418" cy="163359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9154" y="334607"/>
                <a:ext cx="383424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SGK/ 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73: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máng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treo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ộ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nghiêng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nghiêng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máng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trượt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cs typeface="Arial" panose="020B0604020202020204" pitchFamily="34" charset="0"/>
                          </a:rPr>
                          <m:t>38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4" y="334607"/>
                <a:ext cx="3834245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955" r="-955" b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5360" y="1368792"/>
            <a:ext cx="3957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+mn-lt"/>
              </a:rPr>
              <a:t>Độ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nghiêng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máng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trượt</a:t>
            </a:r>
            <a:r>
              <a:rPr lang="en-US" sz="2000" dirty="0">
                <a:latin typeface="+mn-lt"/>
              </a:rPr>
              <a:t> so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phương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thẳng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đứng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180</a:t>
            </a:r>
            <a:r>
              <a:rPr lang="en-US" sz="2000" baseline="30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– (90</a:t>
            </a:r>
            <a:r>
              <a:rPr lang="en-US" sz="2000" baseline="30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+ 38</a:t>
            </a:r>
            <a:r>
              <a:rPr lang="en-US" sz="2000" baseline="30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 smtClean="0">
                <a:latin typeface="+mn-lt"/>
              </a:rPr>
              <a:t>= 52</a:t>
            </a:r>
            <a:r>
              <a:rPr lang="en-US" sz="2000" baseline="30000" dirty="0" smtClean="0">
                <a:latin typeface="+mn-lt"/>
              </a:rPr>
              <a:t>0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35628"/>
              </p:ext>
            </p:extLst>
          </p:nvPr>
        </p:nvGraphicFramePr>
        <p:xfrm>
          <a:off x="540327" y="2632540"/>
          <a:ext cx="3688773" cy="220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Bitmap Image" r:id="rId6" imgW="2247619" imgH="1638529" progId="Paint.Picture">
                  <p:embed/>
                </p:oleObj>
              </mc:Choice>
              <mc:Fallback>
                <p:oleObj name="Bitmap Image" r:id="rId6" imgW="2247619" imgH="16385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27" y="2632540"/>
                        <a:ext cx="3688773" cy="2202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397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154" y="334607"/>
            <a:ext cx="383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SGK/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11, MN//BC.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góc C.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1075" y="1323930"/>
            <a:ext cx="4051589" cy="136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ym typeface="Symbol"/>
              </a:rPr>
              <a:t></a:t>
            </a:r>
            <a:r>
              <a:rPr lang="nl-NL" sz="2000" dirty="0"/>
              <a:t>ABC có  </a:t>
            </a:r>
            <a:endParaRPr lang="vi-VN" sz="2000" dirty="0" smtClean="0"/>
          </a:p>
          <a:p>
            <a:endParaRPr lang="vi-VN" sz="2000" dirty="0" smtClean="0"/>
          </a:p>
          <a:p>
            <a:r>
              <a:rPr lang="en-US" sz="2000" dirty="0" smtClean="0"/>
              <a:t>Ta </a:t>
            </a:r>
            <a:r>
              <a:rPr lang="en-US" sz="2000" dirty="0" err="1"/>
              <a:t>có</a:t>
            </a:r>
            <a:r>
              <a:rPr lang="en-US" sz="2000" dirty="0"/>
              <a:t> MN // BC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</a:p>
          <a:p>
            <a:r>
              <a:rPr lang="nl-NL" sz="2000" dirty="0"/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746575"/>
              </p:ext>
            </p:extLst>
          </p:nvPr>
        </p:nvGraphicFramePr>
        <p:xfrm>
          <a:off x="727364" y="1724892"/>
          <a:ext cx="3345872" cy="263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Bitmap Image" r:id="rId5" imgW="2610214" imgH="1933333" progId="Paint.Picture">
                  <p:embed/>
                </p:oleObj>
              </mc:Choice>
              <mc:Fallback>
                <p:oleObj name="Bitmap Image" r:id="rId5" imgW="2610214" imgH="19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64" y="1724892"/>
                        <a:ext cx="3345872" cy="2639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96356"/>
              </p:ext>
            </p:extLst>
          </p:nvPr>
        </p:nvGraphicFramePr>
        <p:xfrm>
          <a:off x="6010382" y="1368792"/>
          <a:ext cx="26289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7" imgW="2082600" imgH="596880" progId="Equation.DSMT4">
                  <p:embed/>
                </p:oleObj>
              </mc:Choice>
              <mc:Fallback>
                <p:oleObj name="Equation" r:id="rId7" imgW="20826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0382" y="1368792"/>
                        <a:ext cx="262890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08256"/>
              </p:ext>
            </p:extLst>
          </p:nvPr>
        </p:nvGraphicFramePr>
        <p:xfrm>
          <a:off x="4791075" y="2332038"/>
          <a:ext cx="21875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9" imgW="1206360" imgH="291960" progId="Equation.DSMT4">
                  <p:embed/>
                </p:oleObj>
              </mc:Choice>
              <mc:Fallback>
                <p:oleObj name="Equation" r:id="rId9" imgW="1206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91075" y="2332038"/>
                        <a:ext cx="218757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922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55"/>
          <p:cNvGrpSpPr/>
          <p:nvPr/>
        </p:nvGrpSpPr>
        <p:grpSpPr>
          <a:xfrm>
            <a:off x="1047215" y="934071"/>
            <a:ext cx="2643422" cy="2812195"/>
            <a:chOff x="2202650" y="2939175"/>
            <a:chExt cx="1146900" cy="1220125"/>
          </a:xfrm>
        </p:grpSpPr>
        <p:sp>
          <p:nvSpPr>
            <p:cNvPr id="1441" name="Google Shape;1441;p5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17382" y="1961908"/>
            <a:ext cx="245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VẬN DỤNG</a:t>
            </a:r>
            <a:endParaRPr lang="en-US" sz="32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413196" y="631771"/>
            <a:ext cx="2607067" cy="1037690"/>
          </a:xfrm>
          <a:prstGeom prst="wedgeRoundRectCallout">
            <a:avLst>
              <a:gd name="adj1" fmla="val -34759"/>
              <a:gd name="adj2" fmla="val 753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G</a:t>
            </a:r>
            <a:r>
              <a:rPr lang="en-US" sz="2000" dirty="0" smtClean="0">
                <a:solidFill>
                  <a:srgbClr val="002060"/>
                </a:solidFill>
              </a:rPr>
              <a:t>óc </a:t>
            </a:r>
            <a:r>
              <a:rPr lang="en-US" sz="2000" dirty="0" err="1" smtClean="0">
                <a:solidFill>
                  <a:srgbClr val="002060"/>
                </a:solidFill>
              </a:rPr>
              <a:t>ngoài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tam </a:t>
            </a:r>
            <a:r>
              <a:rPr lang="en-US" sz="2000" dirty="0" err="1" smtClean="0">
                <a:solidFill>
                  <a:srgbClr val="002060"/>
                </a:solidFill>
              </a:rPr>
              <a:t>giác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92" y="2120169"/>
            <a:ext cx="2547199" cy="1562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70760" y="4062844"/>
                <a:ext cx="3117272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𝐴𝐶𝑥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760" y="4062844"/>
                <a:ext cx="3117272" cy="5377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3" name="Google Shape;1613;p61"/>
          <p:cNvGrpSpPr/>
          <p:nvPr/>
        </p:nvGrpSpPr>
        <p:grpSpPr>
          <a:xfrm>
            <a:off x="2164569" y="238804"/>
            <a:ext cx="6469992" cy="4838066"/>
            <a:chOff x="7567300" y="1541100"/>
            <a:chExt cx="3167100" cy="3386750"/>
          </a:xfrm>
        </p:grpSpPr>
        <p:sp>
          <p:nvSpPr>
            <p:cNvPr id="1614" name="Google Shape;1614;p61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                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/>
                <a:t>Cho </a:t>
              </a:r>
              <a:r>
                <a:rPr lang="en-US" sz="2000" dirty="0" err="1" smtClean="0"/>
                <a:t>hình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vẽ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sau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tính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đo</a:t>
              </a:r>
              <a:r>
                <a:rPr lang="en-US" sz="2000" dirty="0" smtClean="0"/>
                <a:t> góc x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                            </a:t>
              </a:r>
              <a:r>
                <a:rPr lang="en-US" i="1" dirty="0" err="1" smtClean="0"/>
                <a:t>Hình</a:t>
              </a:r>
              <a:r>
                <a:rPr lang="en-US" i="1" dirty="0" smtClean="0"/>
                <a:t> 1</a:t>
              </a:r>
              <a:endParaRPr lang="en-US" i="1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                              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                                                                                        </a:t>
              </a:r>
              <a:r>
                <a:rPr lang="en-US" i="1" dirty="0" err="1" smtClean="0"/>
                <a:t>Hình</a:t>
              </a:r>
              <a:r>
                <a:rPr lang="en-US" i="1" dirty="0" smtClean="0"/>
                <a:t> 2</a:t>
              </a: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/>
                <a:t>                                                                       </a:t>
              </a:r>
              <a:endParaRPr lang="en-US" i="1" dirty="0" smtClean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/>
            </a:p>
            <a:p>
              <a:pPr lvl="0"/>
              <a:r>
                <a:rPr lang="en-US" dirty="0" smtClean="0"/>
                <a:t>                                  </a:t>
              </a:r>
            </a:p>
            <a:p>
              <a:pPr lvl="0"/>
              <a:r>
                <a:rPr lang="en-US" i="1" dirty="0"/>
                <a:t> </a:t>
              </a:r>
              <a:r>
                <a:rPr lang="en-US" i="1" dirty="0" smtClean="0"/>
                <a:t>                                 </a:t>
              </a:r>
              <a:r>
                <a:rPr lang="en-US" i="1" dirty="0" err="1" smtClean="0"/>
                <a:t>Hình</a:t>
              </a:r>
              <a:r>
                <a:rPr lang="en-US" i="1" dirty="0" smtClean="0"/>
                <a:t> </a:t>
              </a:r>
              <a:r>
                <a:rPr lang="en-US" i="1" dirty="0"/>
                <a:t>3</a:t>
              </a:r>
              <a:endParaRPr lang="en-US" dirty="0"/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1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1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1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1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1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1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4" name="Google Shape;1634;p61"/>
          <p:cNvGrpSpPr/>
          <p:nvPr/>
        </p:nvGrpSpPr>
        <p:grpSpPr>
          <a:xfrm rot="222938">
            <a:off x="293734" y="672522"/>
            <a:ext cx="2038499" cy="1941495"/>
            <a:chOff x="1938604" y="1358625"/>
            <a:chExt cx="1232946" cy="1174275"/>
          </a:xfrm>
        </p:grpSpPr>
        <p:sp>
          <p:nvSpPr>
            <p:cNvPr id="1635" name="Google Shape;1635;p61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1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1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3566" y="1242737"/>
            <a:ext cx="14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bổ</a:t>
            </a:r>
            <a:r>
              <a:rPr lang="en-US" sz="2400" b="1" dirty="0" smtClean="0"/>
              <a:t> sung</a:t>
            </a:r>
            <a:endParaRPr lang="en-US" sz="2400" b="1" dirty="0"/>
          </a:p>
        </p:txBody>
      </p:sp>
      <p:pic>
        <p:nvPicPr>
          <p:cNvPr id="30" name="Picture 29" descr="Trắc nghiệm Tổng ba góc của một tam giác - Bài tập Toán lớp 7 chọn lọc có đáp án, lời giải chi tiế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65" y="1048540"/>
            <a:ext cx="207264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Toán lớp 7 | Lý thuyết - Bài tập Toán 7 có đáp á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69" y="1048540"/>
            <a:ext cx="3365207" cy="162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Toán lớp 7 | Lý thuyết - Bài tập Toán 7 có đáp á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06" y="3076218"/>
            <a:ext cx="2876550" cy="1618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7"/>
          <p:cNvSpPr/>
          <p:nvPr/>
        </p:nvSpPr>
        <p:spPr>
          <a:xfrm rot="1244805">
            <a:off x="6067811" y="2291416"/>
            <a:ext cx="1482831" cy="117118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57"/>
          <p:cNvSpPr/>
          <p:nvPr/>
        </p:nvSpPr>
        <p:spPr>
          <a:xfrm rot="1244805">
            <a:off x="1734136" y="2259991"/>
            <a:ext cx="1482831" cy="117118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841018" y="1554026"/>
            <a:ext cx="1356364" cy="1291820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57"/>
          <p:cNvGrpSpPr/>
          <p:nvPr/>
        </p:nvGrpSpPr>
        <p:grpSpPr>
          <a:xfrm rot="-279165">
            <a:off x="6975858" y="1904007"/>
            <a:ext cx="1259778" cy="1339957"/>
            <a:chOff x="2202650" y="2939175"/>
            <a:chExt cx="1146900" cy="1220125"/>
          </a:xfrm>
        </p:grpSpPr>
        <p:sp>
          <p:nvSpPr>
            <p:cNvPr id="1489" name="Google Shape;1489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866A">
                <a:alpha val="7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947369" y="1832818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01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1500" name="Google Shape;1500;p57"/>
          <p:cNvSpPr txBox="1"/>
          <p:nvPr/>
        </p:nvSpPr>
        <p:spPr>
          <a:xfrm>
            <a:off x="6996469" y="2279805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04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0494" y="295613"/>
            <a:ext cx="1096128" cy="4502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2265994" y="527248"/>
            <a:ext cx="5190307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vi-VN" sz="3200" dirty="0" smtClean="0">
                <a:solidFill>
                  <a:srgbClr val="C00000"/>
                </a:solidFill>
                <a:latin typeface="+mn-lt"/>
              </a:rPr>
              <a:t>HƯỚNG DẪN VỀ NHÀ</a:t>
            </a:r>
            <a:endParaRPr lang="vi-VN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879" y="2815824"/>
            <a:ext cx="200346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146917" y="3470887"/>
            <a:ext cx="231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chưa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biết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276365" y="2708351"/>
            <a:ext cx="240501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 smtClean="0"/>
              <a:t>Hoàn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bài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</a:t>
            </a:r>
            <a:r>
              <a:rPr lang="en-US" sz="1800" dirty="0" err="1" smtClean="0"/>
              <a:t>còn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SGK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bài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SBT</a:t>
            </a:r>
            <a:endParaRPr lang="en-US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6540115" y="3240054"/>
            <a:ext cx="2364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 smtClean="0"/>
              <a:t>Chuẩn</a:t>
            </a:r>
            <a:r>
              <a:rPr lang="en-US" sz="1600" dirty="0" smtClean="0"/>
              <a:t> </a:t>
            </a:r>
            <a:r>
              <a:rPr lang="en-US" sz="1600" dirty="0" err="1" smtClean="0"/>
              <a:t>bị</a:t>
            </a:r>
            <a:r>
              <a:rPr lang="en-US" sz="1600" dirty="0" smtClean="0"/>
              <a:t> </a:t>
            </a:r>
            <a:r>
              <a:rPr lang="en-US" sz="1600" dirty="0" err="1" smtClean="0"/>
              <a:t>bài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b="1" dirty="0" err="1" smtClean="0"/>
              <a:t>Quan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giữa</a:t>
            </a:r>
            <a:r>
              <a:rPr lang="en-US" sz="1600" b="1" dirty="0" smtClean="0"/>
              <a:t> góc </a:t>
            </a:r>
            <a:r>
              <a:rPr lang="en-US" sz="1600" b="1" dirty="0" err="1" smtClean="0"/>
              <a:t>và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cạnh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đối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diện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Bất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đẳng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thức</a:t>
            </a:r>
            <a:r>
              <a:rPr lang="en-US" sz="1600" b="1" dirty="0" smtClean="0"/>
              <a:t> tam </a:t>
            </a:r>
            <a:r>
              <a:rPr lang="en-US" sz="1600" b="1" dirty="0" err="1" smtClean="0"/>
              <a:t>giác</a:t>
            </a:r>
            <a:endParaRPr lang="en-US" sz="1600" b="1" dirty="0"/>
          </a:p>
        </p:txBody>
      </p:sp>
      <p:sp>
        <p:nvSpPr>
          <p:cNvPr id="50" name="Google Shape;1475;p57"/>
          <p:cNvSpPr/>
          <p:nvPr/>
        </p:nvSpPr>
        <p:spPr>
          <a:xfrm rot="-657115">
            <a:off x="2920435" y="2477091"/>
            <a:ext cx="1482798" cy="11711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476;p57"/>
          <p:cNvSpPr/>
          <p:nvPr/>
        </p:nvSpPr>
        <p:spPr>
          <a:xfrm rot="-657115">
            <a:off x="4351811" y="2129697"/>
            <a:ext cx="1482798" cy="11711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1483;p57"/>
          <p:cNvGrpSpPr/>
          <p:nvPr/>
        </p:nvGrpSpPr>
        <p:grpSpPr>
          <a:xfrm>
            <a:off x="2707924" y="2032572"/>
            <a:ext cx="1259755" cy="1339942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4869233" y="1440684"/>
            <a:ext cx="1304308" cy="1303882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2728519" y="2408368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02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4951302" y="1744459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03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" grpId="0" animBg="1"/>
      <p:bldP spid="1477" grpId="0" animBg="1"/>
      <p:bldP spid="1497" grpId="0"/>
      <p:bldP spid="1500" grpId="0"/>
      <p:bldP spid="4" grpId="0"/>
      <p:bldP spid="47" grpId="0"/>
      <p:bldP spid="48" grpId="0"/>
      <p:bldP spid="49" grpId="0"/>
      <p:bldP spid="50" grpId="0" animBg="1"/>
      <p:bldP spid="51" grpId="0" animBg="1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56" y="603288"/>
            <a:ext cx="835094" cy="835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3097" y="384206"/>
                <a:ext cx="3631915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Tòa </a:t>
                </a:r>
                <a:r>
                  <a:rPr lang="en-US" sz="1800" dirty="0" err="1"/>
                  <a:t>t</a:t>
                </a:r>
                <a:r>
                  <a:rPr lang="en-US" sz="1800" dirty="0" err="1" smtClean="0"/>
                  <a:t>háp</a:t>
                </a:r>
                <a:r>
                  <a:rPr lang="en-US" sz="1800" dirty="0" smtClean="0"/>
                  <a:t> Capital Gate (</a:t>
                </a:r>
                <a:r>
                  <a:rPr lang="en-US" sz="1800" dirty="0" err="1" smtClean="0"/>
                  <a:t>thuộc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Các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T</a:t>
                </a:r>
                <a:r>
                  <a:rPr lang="en-US" sz="1800" dirty="0" err="1" smtClean="0"/>
                  <a:t>iểu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vương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quốc</a:t>
                </a:r>
                <a:r>
                  <a:rPr lang="en-US" sz="1800" dirty="0" smtClean="0"/>
                  <a:t> Ả - </a:t>
                </a:r>
                <a:r>
                  <a:rPr lang="en-US" sz="1800" dirty="0" err="1" smtClean="0"/>
                  <a:t>rập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thống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Thống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nhất</a:t>
                </a:r>
                <a:r>
                  <a:rPr lang="en-US" sz="1800" dirty="0" smtClean="0"/>
                  <a:t>) </a:t>
                </a:r>
                <a:r>
                  <a:rPr lang="en-US" sz="1800" dirty="0" err="1" smtClean="0"/>
                  <a:t>nghiêng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 smtClean="0"/>
                  <a:t> so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phương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thẳng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đứng</a:t>
                </a:r>
                <a:r>
                  <a:rPr lang="en-US" sz="1800" dirty="0" smtClean="0"/>
                  <a:t>. </a:t>
                </a:r>
                <a:r>
                  <a:rPr lang="en-US" sz="1800" dirty="0" err="1" smtClean="0"/>
                  <a:t>Tính</a:t>
                </a:r>
                <a:r>
                  <a:rPr lang="en-US" sz="1800" dirty="0" smtClean="0"/>
                  <a:t> 01/6/2020, </a:t>
                </a:r>
                <a:r>
                  <a:rPr lang="en-US" sz="1800" dirty="0" err="1" smtClean="0"/>
                  <a:t>tòa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tháp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này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tòa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tháp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nghiêng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nhiều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nhất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thế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giới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7" y="384206"/>
                <a:ext cx="3631915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1342" r="-151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2"/>
          <p:cNvSpPr/>
          <p:nvPr/>
        </p:nvSpPr>
        <p:spPr>
          <a:xfrm>
            <a:off x="4813324" y="1448768"/>
            <a:ext cx="3806693" cy="25833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Làm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nào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độ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nghiêng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tháp</a:t>
            </a:r>
            <a:r>
              <a:rPr lang="en-US" sz="2000" dirty="0">
                <a:solidFill>
                  <a:schemeClr val="tx1"/>
                </a:solidFill>
              </a:rPr>
              <a:t> Capital Gate </a:t>
            </a:r>
            <a:r>
              <a:rPr lang="en-US" sz="2000" dirty="0" smtClean="0">
                <a:solidFill>
                  <a:schemeClr val="tx1"/>
                </a:solidFill>
              </a:rPr>
              <a:t>so </a:t>
            </a:r>
            <a:r>
              <a:rPr lang="en-US" sz="2000" dirty="0" err="1" smtClean="0">
                <a:solidFill>
                  <a:schemeClr val="tx1"/>
                </a:solidFill>
              </a:rPr>
              <a:t>với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phương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nằm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ngang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" y="533857"/>
            <a:ext cx="3506084" cy="3090602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4851910" y="1418857"/>
            <a:ext cx="3729519" cy="261991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39820" y="1851903"/>
            <a:ext cx="30308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1: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nghiêng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tháp</a:t>
            </a:r>
            <a:r>
              <a:rPr lang="en-US" sz="1800" dirty="0"/>
              <a:t> so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phương</a:t>
            </a:r>
            <a:r>
              <a:rPr lang="en-US" sz="1800" dirty="0"/>
              <a:t> </a:t>
            </a:r>
            <a:r>
              <a:rPr lang="en-US" sz="1800" dirty="0" err="1"/>
              <a:t>nằm</a:t>
            </a:r>
            <a:r>
              <a:rPr lang="en-US" sz="1800" dirty="0"/>
              <a:t> </a:t>
            </a:r>
            <a:r>
              <a:rPr lang="en-US" sz="1800" dirty="0" err="1"/>
              <a:t>ngang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góc </a:t>
            </a:r>
            <a:r>
              <a:rPr lang="en-US" sz="1800" dirty="0" err="1"/>
              <a:t>nào</a:t>
            </a:r>
            <a:r>
              <a:rPr lang="en-US" sz="1800" dirty="0"/>
              <a:t>?</a:t>
            </a:r>
          </a:p>
          <a:p>
            <a:pPr algn="ctr"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93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4304664" y="1513912"/>
            <a:ext cx="5348278" cy="6034393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255054" y="53586"/>
            <a:ext cx="6414011" cy="6858846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265149" y="-263650"/>
            <a:ext cx="1873462" cy="1784311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98983" y="1430034"/>
            <a:ext cx="5465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2F1932"/>
                </a:solidFill>
              </a:rPr>
              <a:t>HẸN GẶP LẠI CÁC EM TRONG TIẾT HỌC SAU!</a:t>
            </a:r>
            <a:endParaRPr lang="en-US" sz="3600" b="1" dirty="0">
              <a:solidFill>
                <a:srgbClr val="2F1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287807" y="-3050911"/>
            <a:ext cx="4761746" cy="509199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247919" y="3303098"/>
            <a:ext cx="1784276" cy="1783851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5269590" y="1426046"/>
            <a:ext cx="4761844" cy="5092095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494943" y="271095"/>
            <a:ext cx="6219772" cy="5779004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2545368" y="845697"/>
            <a:ext cx="4623369" cy="3518675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2186057" y="824457"/>
            <a:ext cx="5350199" cy="2472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BÀI 2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TỔNG CÁC GÓC CỦA MỘT TAM GIÁC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(2 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303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5097458" y="2684274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4"/>
          <p:cNvSpPr/>
          <p:nvPr/>
        </p:nvSpPr>
        <p:spPr>
          <a:xfrm>
            <a:off x="4983157" y="1459896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/>
          </p:nvPr>
        </p:nvSpPr>
        <p:spPr>
          <a:xfrm>
            <a:off x="1169998" y="1632520"/>
            <a:ext cx="2432151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NỘI DUNG BÀI HỌC</a:t>
            </a:r>
            <a:endParaRPr sz="3200" dirty="0">
              <a:latin typeface="+mn-lt"/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4969876" y="1533392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5073786" y="2754787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877" name="Google Shape;877;p34"/>
          <p:cNvSpPr/>
          <p:nvPr/>
        </p:nvSpPr>
        <p:spPr>
          <a:xfrm>
            <a:off x="1595475" y="3000150"/>
            <a:ext cx="1753950" cy="125050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30506" y="-352402"/>
            <a:ext cx="1784276" cy="1783851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5266553" y="2298762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66553" y="336727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5667479" y="1341886"/>
            <a:ext cx="2998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Định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lí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tổng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</a:t>
            </a:r>
            <a:r>
              <a:rPr lang="en-US" sz="2400" b="1" dirty="0" smtClean="0">
                <a:solidFill>
                  <a:schemeClr val="tx1"/>
                </a:solidFill>
              </a:rPr>
              <a:t> góc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</a:rPr>
              <a:t> tam </a:t>
            </a:r>
            <a:r>
              <a:rPr lang="en-US" sz="2400" b="1" dirty="0" err="1" smtClean="0">
                <a:solidFill>
                  <a:schemeClr val="tx1"/>
                </a:solidFill>
              </a:rPr>
              <a:t>giác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2952" y="2601189"/>
            <a:ext cx="2655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Áp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vào</a:t>
            </a:r>
            <a:r>
              <a:rPr lang="en-US" sz="2400" b="1" dirty="0" smtClean="0">
                <a:solidFill>
                  <a:schemeClr val="tx1"/>
                </a:solidFill>
              </a:rPr>
              <a:t> tam </a:t>
            </a:r>
            <a:r>
              <a:rPr lang="en-US" sz="2400" b="1" dirty="0" err="1" smtClean="0">
                <a:solidFill>
                  <a:schemeClr val="tx1"/>
                </a:solidFill>
              </a:rPr>
              <a:t>giác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vuông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animBg="1"/>
      <p:bldP spid="863" grpId="0" animBg="1"/>
      <p:bldP spid="864" grpId="0"/>
      <p:bldP spid="866" grpId="0"/>
      <p:bldP spid="869" grpId="0"/>
      <p:bldP spid="877" grpId="0" animBg="1"/>
      <p:bldP spid="1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585628" y="251596"/>
            <a:ext cx="1180828" cy="1127871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957263" y="738586"/>
            <a:ext cx="96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HĐ1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090" y="1289513"/>
            <a:ext cx="34327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Cắt</a:t>
            </a:r>
            <a:r>
              <a:rPr lang="en-US" sz="2000" dirty="0" smtClean="0"/>
              <a:t>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ABC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mảnh</a:t>
            </a:r>
            <a:r>
              <a:rPr lang="en-US" sz="2000" dirty="0" smtClean="0"/>
              <a:t> (</a:t>
            </a:r>
            <a:r>
              <a:rPr lang="en-US" sz="2000" dirty="0" err="1" smtClean="0"/>
              <a:t>Hình</a:t>
            </a:r>
            <a:r>
              <a:rPr lang="en-US" sz="2000" dirty="0" smtClean="0"/>
              <a:t> 2a)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ghép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(</a:t>
            </a:r>
            <a:r>
              <a:rPr lang="en-US" sz="2000" dirty="0" err="1" smtClean="0"/>
              <a:t>HÌnh</a:t>
            </a:r>
            <a:r>
              <a:rPr lang="en-US" sz="2000" dirty="0" smtClean="0"/>
              <a:t> 2b).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2b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đoán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góc </a:t>
            </a:r>
            <a:r>
              <a:rPr lang="en-US" sz="2000" i="1" dirty="0" smtClean="0"/>
              <a:t>A, B, C.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494" y="1874925"/>
            <a:ext cx="391978" cy="126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4911049" y="3137400"/>
                <a:ext cx="3595953" cy="1363188"/>
              </a:xfrm>
              <a:prstGeom prst="wedgeRoundRectCallout">
                <a:avLst>
                  <a:gd name="adj1" fmla="val 50366"/>
                  <a:gd name="adj2" fmla="val 36337"/>
                  <a:gd name="adj3" fmla="val 1666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Tổng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ba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góc A, B, C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049" y="3137400"/>
                <a:ext cx="3595953" cy="1363188"/>
              </a:xfrm>
              <a:prstGeom prst="wedgeRoundRectCallout">
                <a:avLst>
                  <a:gd name="adj1" fmla="val 50366"/>
                  <a:gd name="adj2" fmla="val 36337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1643864" y="3345320"/>
            <a:ext cx="1880171" cy="14250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61" y="569493"/>
            <a:ext cx="3969328" cy="206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1977512" y="755563"/>
            <a:ext cx="5188977" cy="5548851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003006" y="385679"/>
            <a:ext cx="1668174" cy="1667776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074711" y="873110"/>
            <a:ext cx="1535532" cy="71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000" b="1" dirty="0"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817" y="1714428"/>
            <a:ext cx="410175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Tổng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góc </a:t>
            </a:r>
            <a:r>
              <a:rPr lang="en-US" sz="2400" b="1" dirty="0" err="1"/>
              <a:t>gủa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180</a:t>
            </a:r>
            <a:r>
              <a:rPr lang="en-US" sz="2400" b="1" baseline="30000" dirty="0"/>
              <a:t>0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804725" y="726593"/>
            <a:ext cx="2717793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lt1"/>
                </a:solidFill>
                <a:latin typeface="+mn-lt"/>
              </a:rPr>
              <a:t>Chứng</a:t>
            </a:r>
            <a:endParaRPr sz="2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061" y="649473"/>
            <a:ext cx="253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Chứng</a:t>
            </a:r>
            <a:r>
              <a:rPr lang="en-US" sz="2000" b="1" dirty="0" smtClean="0">
                <a:solidFill>
                  <a:schemeClr val="tx1"/>
                </a:solidFill>
              </a:rPr>
              <a:t> minh </a:t>
            </a:r>
            <a:r>
              <a:rPr lang="en-US" sz="2000" b="1" dirty="0" err="1" smtClean="0">
                <a:solidFill>
                  <a:schemeClr val="tx1"/>
                </a:solidFill>
              </a:rPr>
              <a:t>định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lí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395104"/>
            <a:ext cx="3215986" cy="20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797" y="1485899"/>
            <a:ext cx="3345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Viết</a:t>
            </a:r>
            <a:r>
              <a:rPr lang="en-US" sz="2000" dirty="0" smtClean="0"/>
              <a:t> GT, KL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chứng</a:t>
            </a:r>
            <a:r>
              <a:rPr lang="en-US" sz="2000" dirty="0" smtClean="0"/>
              <a:t> minh </a:t>
            </a:r>
          </a:p>
          <a:p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98483"/>
              </p:ext>
            </p:extLst>
          </p:nvPr>
        </p:nvGraphicFramePr>
        <p:xfrm>
          <a:off x="4883726" y="1330037"/>
          <a:ext cx="3990109" cy="305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Bitmap Image" r:id="rId5" imgW="3638095" imgH="2000000" progId="Paint.Picture">
                  <p:embed/>
                </p:oleObj>
              </mc:Choice>
              <mc:Fallback>
                <p:oleObj name="Bitmap Image" r:id="rId5" imgW="3638095" imgH="20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726" y="1330037"/>
                        <a:ext cx="3990109" cy="3054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50705" y="626725"/>
            <a:ext cx="2901750" cy="5650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Hoạt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động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theo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nhóm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12" y="1407560"/>
            <a:ext cx="3400746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</a:rPr>
              <a:t>Ví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dụ</a:t>
            </a:r>
            <a:r>
              <a:rPr lang="en-US" sz="2000" b="1" dirty="0" smtClean="0">
                <a:solidFill>
                  <a:srgbClr val="0070C0"/>
                </a:solidFill>
              </a:rPr>
              <a:t> 1/ SGK/71: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nhóm</a:t>
            </a:r>
            <a:r>
              <a:rPr lang="en-US" sz="2000" dirty="0"/>
              <a:t> 1 </a:t>
            </a:r>
            <a:r>
              <a:rPr lang="en-US" sz="2000" dirty="0" err="1"/>
              <a:t>tìm</a:t>
            </a:r>
            <a:r>
              <a:rPr lang="en-US" sz="2000" dirty="0"/>
              <a:t> x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5a, </a:t>
            </a:r>
            <a:r>
              <a:rPr lang="en-US" sz="2000" dirty="0" err="1"/>
              <a:t>nhóm</a:t>
            </a:r>
            <a:r>
              <a:rPr lang="en-US" sz="2000" dirty="0"/>
              <a:t> 2 </a:t>
            </a:r>
            <a:r>
              <a:rPr lang="en-US" sz="2000" dirty="0" err="1"/>
              <a:t>tìm</a:t>
            </a:r>
            <a:r>
              <a:rPr lang="en-US" sz="2000" dirty="0"/>
              <a:t> y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5b, </a:t>
            </a:r>
            <a:r>
              <a:rPr lang="en-US" sz="2000" dirty="0" smtClean="0"/>
              <a:t> </a:t>
            </a:r>
            <a:r>
              <a:rPr lang="en-US" sz="2000" dirty="0" err="1"/>
              <a:t>nhóm</a:t>
            </a:r>
            <a:r>
              <a:rPr lang="en-US" sz="2000" dirty="0"/>
              <a:t> 3 </a:t>
            </a:r>
            <a:r>
              <a:rPr lang="en-US" sz="2000" dirty="0" err="1"/>
              <a:t>tìm</a:t>
            </a:r>
            <a:r>
              <a:rPr lang="en-US" sz="2000" dirty="0"/>
              <a:t> z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5c.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90208" y="1356076"/>
                <a:ext cx="42753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1800" dirty="0" smtClean="0"/>
                  <a:t>Ở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5a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: x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70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38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(</a:t>
                </a:r>
                <a:r>
                  <a:rPr lang="en-US" sz="1800" dirty="0" err="1" smtClean="0"/>
                  <a:t>Tổng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ba</a:t>
                </a:r>
                <a:r>
                  <a:rPr lang="en-US" sz="1800" dirty="0" smtClean="0"/>
                  <a:t> góc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một</a:t>
                </a:r>
                <a:r>
                  <a:rPr lang="en-US" sz="1800" dirty="0" smtClean="0"/>
                  <a:t> tam </a:t>
                </a:r>
                <a:r>
                  <a:rPr lang="en-US" sz="1800" dirty="0" err="1" smtClean="0"/>
                  <a:t>giác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err="1" smtClean="0"/>
                  <a:t>Suy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ra</a:t>
                </a:r>
                <a:r>
                  <a:rPr lang="en-US" sz="1800" dirty="0" smtClean="0"/>
                  <a:t>: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70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38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72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208" y="1356076"/>
                <a:ext cx="4275338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8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8"/>
          <p:cNvSpPr/>
          <p:nvPr/>
        </p:nvSpPr>
        <p:spPr>
          <a:xfrm>
            <a:off x="6041204" y="626724"/>
            <a:ext cx="1273995" cy="65754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17916" y="2443666"/>
                <a:ext cx="41983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b) Ở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5b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: y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(</a:t>
                </a:r>
                <a:r>
                  <a:rPr lang="en-US" sz="1800" dirty="0" err="1" smtClean="0"/>
                  <a:t>Tổng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ba</a:t>
                </a:r>
                <a:r>
                  <a:rPr lang="en-US" sz="1800" dirty="0" smtClean="0"/>
                  <a:t> góc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một</a:t>
                </a:r>
                <a:r>
                  <a:rPr lang="en-US" sz="1800" dirty="0" smtClean="0"/>
                  <a:t> tam </a:t>
                </a:r>
                <a:r>
                  <a:rPr lang="en-US" sz="1800" dirty="0" err="1" smtClean="0"/>
                  <a:t>giác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err="1" smtClean="0"/>
                  <a:t>Suy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ra</a:t>
                </a:r>
                <a:r>
                  <a:rPr lang="en-US" sz="1800" dirty="0" smtClean="0"/>
                  <a:t>: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16" y="2443666"/>
                <a:ext cx="4198393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161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7525" y="3628240"/>
                <a:ext cx="417274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c) Ở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5c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: z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35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41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(</a:t>
                </a:r>
                <a:r>
                  <a:rPr lang="en-US" sz="1800" dirty="0" err="1" smtClean="0"/>
                  <a:t>Tổng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ba</a:t>
                </a:r>
                <a:r>
                  <a:rPr lang="en-US" sz="1800" dirty="0" smtClean="0"/>
                  <a:t> góc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một</a:t>
                </a:r>
                <a:r>
                  <a:rPr lang="en-US" sz="1800" dirty="0" smtClean="0"/>
                  <a:t> tam </a:t>
                </a:r>
                <a:r>
                  <a:rPr lang="en-US" sz="1800" dirty="0" err="1" smtClean="0"/>
                  <a:t>giác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err="1" smtClean="0"/>
                  <a:t>Suy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ra</a:t>
                </a:r>
                <a:r>
                  <a:rPr lang="en-US" sz="1800" dirty="0" smtClean="0"/>
                  <a:t>: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35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41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104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25" y="3628240"/>
                <a:ext cx="4172745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316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/>
          <p:nvPr/>
        </p:nvSpPr>
        <p:spPr>
          <a:xfrm>
            <a:off x="5223725" y="780231"/>
            <a:ext cx="3275656" cy="1667482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9" name="Google Shape;1149;p48"/>
          <p:cNvGrpSpPr/>
          <p:nvPr/>
        </p:nvGrpSpPr>
        <p:grpSpPr>
          <a:xfrm>
            <a:off x="5179975" y="736456"/>
            <a:ext cx="3275656" cy="1404071"/>
            <a:chOff x="5179975" y="849938"/>
            <a:chExt cx="3027750" cy="1554000"/>
          </a:xfrm>
        </p:grpSpPr>
        <p:sp>
          <p:nvSpPr>
            <p:cNvPr id="1150" name="Google Shape;1150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7981525" y="849950"/>
              <a:ext cx="226200" cy="226200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" name="Google Shape;1152;p48"/>
          <p:cNvSpPr/>
          <p:nvPr/>
        </p:nvSpPr>
        <p:spPr>
          <a:xfrm>
            <a:off x="5223725" y="2741749"/>
            <a:ext cx="3275332" cy="1758331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48"/>
          <p:cNvGrpSpPr/>
          <p:nvPr/>
        </p:nvGrpSpPr>
        <p:grpSpPr>
          <a:xfrm>
            <a:off x="5179975" y="2697974"/>
            <a:ext cx="3275494" cy="1538119"/>
            <a:chOff x="5179975" y="849938"/>
            <a:chExt cx="3027750" cy="1554000"/>
          </a:xfrm>
        </p:grpSpPr>
        <p:sp>
          <p:nvSpPr>
            <p:cNvPr id="1154" name="Google Shape;1154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7981525" y="849950"/>
              <a:ext cx="226200" cy="226200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6" name="Google Shape;1156;p48"/>
          <p:cNvSpPr/>
          <p:nvPr/>
        </p:nvSpPr>
        <p:spPr>
          <a:xfrm>
            <a:off x="893240" y="1718554"/>
            <a:ext cx="3189303" cy="2310067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48"/>
          <p:cNvGrpSpPr/>
          <p:nvPr/>
        </p:nvGrpSpPr>
        <p:grpSpPr>
          <a:xfrm>
            <a:off x="849490" y="1674779"/>
            <a:ext cx="3189462" cy="1369757"/>
            <a:chOff x="5179975" y="849938"/>
            <a:chExt cx="3027751" cy="1554000"/>
          </a:xfrm>
        </p:grpSpPr>
        <p:sp>
          <p:nvSpPr>
            <p:cNvPr id="1158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0" name="Google Shape;1160;p48"/>
          <p:cNvSpPr/>
          <p:nvPr/>
        </p:nvSpPr>
        <p:spPr>
          <a:xfrm>
            <a:off x="1234791" y="1508130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8"/>
          <p:cNvSpPr/>
          <p:nvPr/>
        </p:nvSpPr>
        <p:spPr>
          <a:xfrm>
            <a:off x="5002550" y="555901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48"/>
          <p:cNvSpPr/>
          <p:nvPr/>
        </p:nvSpPr>
        <p:spPr>
          <a:xfrm>
            <a:off x="5403800" y="2531325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8"/>
          <p:cNvSpPr txBox="1">
            <a:spLocks noGrp="1"/>
          </p:cNvSpPr>
          <p:nvPr>
            <p:ph type="title"/>
          </p:nvPr>
        </p:nvSpPr>
        <p:spPr>
          <a:xfrm>
            <a:off x="930296" y="668075"/>
            <a:ext cx="1196455" cy="595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Lưu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ý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7414" y="1901131"/>
            <a:ext cx="2830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nhọn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góc </a:t>
            </a:r>
            <a:r>
              <a:rPr lang="en-US" sz="2000" dirty="0" err="1"/>
              <a:t>nhọn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288939" y="1149509"/>
            <a:ext cx="3088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-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góc </a:t>
            </a:r>
            <a:r>
              <a:rPr lang="en-US" sz="2000" dirty="0" err="1"/>
              <a:t>tù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tù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275577" y="2958756"/>
            <a:ext cx="308849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-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3 góc </a:t>
            </a:r>
            <a:r>
              <a:rPr lang="en-US" sz="2000" dirty="0" err="1"/>
              <a:t>bằng</a:t>
            </a:r>
            <a:r>
              <a:rPr lang="en-US" sz="2000" dirty="0"/>
              <a:t> 60</a:t>
            </a:r>
            <a:r>
              <a:rPr lang="en-US" sz="2000" baseline="30000" dirty="0"/>
              <a:t>0</a:t>
            </a:r>
            <a:endParaRPr lang="en-US" sz="2000" dirty="0"/>
          </a:p>
        </p:txBody>
      </p:sp>
      <p:grpSp>
        <p:nvGrpSpPr>
          <p:cNvPr id="21" name="Google Shape;1157;p48"/>
          <p:cNvGrpSpPr/>
          <p:nvPr/>
        </p:nvGrpSpPr>
        <p:grpSpPr>
          <a:xfrm>
            <a:off x="877198" y="3323483"/>
            <a:ext cx="3189462" cy="1369757"/>
            <a:chOff x="5179975" y="849938"/>
            <a:chExt cx="3027751" cy="1554000"/>
          </a:xfrm>
        </p:grpSpPr>
        <p:sp>
          <p:nvSpPr>
            <p:cNvPr id="22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1160;p48"/>
          <p:cNvSpPr/>
          <p:nvPr/>
        </p:nvSpPr>
        <p:spPr>
          <a:xfrm>
            <a:off x="1387191" y="3094488"/>
            <a:ext cx="1485703" cy="376706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58CBCA">
              <a:alpha val="8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858347" y="3528207"/>
            <a:ext cx="2978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góc </a:t>
            </a:r>
            <a:endParaRPr lang="en-US" sz="2000" dirty="0" smtClean="0"/>
          </a:p>
          <a:p>
            <a:r>
              <a:rPr lang="en-US" sz="2000" dirty="0" err="1"/>
              <a:t>v</a:t>
            </a:r>
            <a:r>
              <a:rPr lang="en-US" sz="2000" dirty="0" err="1" smtClean="0"/>
              <a:t>uông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/>
              <a:t>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endParaRPr lang="en-US" sz="2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52" grpId="0" animBg="1"/>
      <p:bldP spid="1156" grpId="0" animBg="1"/>
      <p:bldP spid="1160" grpId="0" animBg="1"/>
      <p:bldP spid="1161" grpId="0" animBg="1"/>
      <p:bldP spid="1162" grpId="0" animBg="1"/>
      <p:bldP spid="1163" grpId="0"/>
      <p:bldP spid="8" grpId="0"/>
      <p:bldP spid="9" grpId="0"/>
      <p:bldP spid="10" grpId="0"/>
      <p:bldP spid="24" grpId="0" animBg="1"/>
      <p:bldP spid="3" grpId="0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547</Words>
  <PresentationFormat>On-screen Show (16:9)</PresentationFormat>
  <Paragraphs>113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Cambria Math</vt:lpstr>
      <vt:lpstr>Arial</vt:lpstr>
      <vt:lpstr>Nunito</vt:lpstr>
      <vt:lpstr>Symbol</vt:lpstr>
      <vt:lpstr>Delius</vt:lpstr>
      <vt:lpstr>Roboto Condensed Light</vt:lpstr>
      <vt:lpstr>Teacher Binder by Slidesgo</vt:lpstr>
      <vt:lpstr>Bitmap Image</vt:lpstr>
      <vt:lpstr>MathType 7.0 Equation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Chứng</vt:lpstr>
      <vt:lpstr>PowerPoint Presentation</vt:lpstr>
      <vt:lpstr>Lưu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modified xsi:type="dcterms:W3CDTF">2022-08-06T09:34:48Z</dcterms:modified>
</cp:coreProperties>
</file>