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sldIdLst>
    <p:sldId id="267" r:id="rId5"/>
    <p:sldId id="303" r:id="rId6"/>
    <p:sldId id="263" r:id="rId7"/>
    <p:sldId id="262" r:id="rId8"/>
    <p:sldId id="256" r:id="rId9"/>
    <p:sldId id="257" r:id="rId10"/>
    <p:sldId id="260" r:id="rId11"/>
    <p:sldId id="259" r:id="rId12"/>
    <p:sldId id="275" r:id="rId13"/>
    <p:sldId id="294" r:id="rId14"/>
    <p:sldId id="298" r:id="rId15"/>
    <p:sldId id="299" r:id="rId16"/>
    <p:sldId id="300" r:id="rId17"/>
    <p:sldId id="301" r:id="rId18"/>
    <p:sldId id="276" r:id="rId19"/>
    <p:sldId id="297" r:id="rId20"/>
    <p:sldId id="302"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07"/>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57" autoAdjust="0"/>
    <p:restoredTop sz="94660"/>
  </p:normalViewPr>
  <p:slideViewPr>
    <p:cSldViewPr snapToGrid="0">
      <p:cViewPr>
        <p:scale>
          <a:sx n="79" d="100"/>
          <a:sy n="79" d="100"/>
        </p:scale>
        <p:origin x="-84"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stretch>
            <a:fillRect/>
          </a:stretch>
        </p:blipFill>
        <p:spPr>
          <a:xfrm>
            <a:off x="-182477" y="-90897"/>
            <a:ext cx="12740237" cy="7095201"/>
          </a:xfrm>
          <a:prstGeom prst="rect">
            <a:avLst/>
          </a:prstGeom>
        </p:spPr>
      </p:pic>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0618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4670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67063-0B86-4DB2-B583-72174A7F08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2D8DDA-50FD-43C0-AFED-0BA3A13209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075962-7685-416C-8CC5-23DCF5798148}"/>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9E193DCC-2330-44EA-98B3-51011E868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C4235B-F158-4961-B6F2-0D2328D8C7E9}"/>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235449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C8534-99E5-4ECF-A062-85AE6761D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B9B11A-9FD1-4978-994E-F5FA0BDE8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A813B2-68C2-4FF0-9488-10AC083D1A23}"/>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25616CC7-F6A0-4C4C-AFEF-53ABEA0EF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7C9469-A8A4-4A35-862D-B977072D5B61}"/>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207012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1CD53-0665-4135-977E-752191F0D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C5CBCC-89CA-4AAF-8626-9D02F9141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E4BAA63-A04D-4817-B844-68F366F9DD5C}"/>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7099872E-7FD8-4B2D-80F1-D69134251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C19BAA-4E49-41A8-BA26-D25AF230309A}"/>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1368240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727AB2-853A-4D2B-A094-C45051FEB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457091-AA31-40B1-9CB5-E01A27531A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36B5880-677B-46FE-8585-B09C756B0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3B6F1EF-68FB-4084-9AC2-F753E99A239A}"/>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6" name="Footer Placeholder 5">
            <a:extLst>
              <a:ext uri="{FF2B5EF4-FFF2-40B4-BE49-F238E27FC236}">
                <a16:creationId xmlns:a16="http://schemas.microsoft.com/office/drawing/2014/main" xmlns="" id="{C2E357A0-1F20-4898-BAF1-933B145A4D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0F4F28-C115-4837-80F7-E56049B78761}"/>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710741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CCD86-7AA0-447D-B29A-B6F92660C5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A898FC9-0276-40F0-A588-CD411DC19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C20870-82F4-48C9-B2DE-64889AFCF7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98B7A44-3EBE-47E9-BBC3-87936E839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294689-241E-42BA-9204-D031E5584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17B853A-CCCA-4927-B826-99DE3CB6DA7C}"/>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8" name="Footer Placeholder 7">
            <a:extLst>
              <a:ext uri="{FF2B5EF4-FFF2-40B4-BE49-F238E27FC236}">
                <a16:creationId xmlns:a16="http://schemas.microsoft.com/office/drawing/2014/main" xmlns="" id="{596300B3-5ADB-4ACC-A892-643EDCB0D4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161AC9-1B27-4933-9311-899D0A35D1D6}"/>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197931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5EA901-924F-4A44-B53B-1D87889DE0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CECA898-51E3-43C4-A185-732EDB9AE14C}"/>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4" name="Footer Placeholder 3">
            <a:extLst>
              <a:ext uri="{FF2B5EF4-FFF2-40B4-BE49-F238E27FC236}">
                <a16:creationId xmlns:a16="http://schemas.microsoft.com/office/drawing/2014/main" xmlns="" id="{C71F31C9-463E-4161-B8DA-9AB24C7E37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CFE8916-3172-4FB4-B47D-EC88BFB20BD4}"/>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176089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AC5D91-BD5F-4D77-9BD0-7AA352257277}"/>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3" name="Footer Placeholder 2">
            <a:extLst>
              <a:ext uri="{FF2B5EF4-FFF2-40B4-BE49-F238E27FC236}">
                <a16:creationId xmlns:a16="http://schemas.microsoft.com/office/drawing/2014/main" xmlns="" id="{B6279188-D6BC-44F0-B07C-8E30D188A7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08EFEF4-8584-4EAC-B5DE-D38A956B9902}"/>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960374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14C28-A972-4090-9F54-BAAD4C7BD9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3E0635-2E69-40D5-BC94-4C97B0FCC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448F6E-6CAB-494C-9EFB-B5B90FC98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D6CBEA-5BFF-462D-967C-A9BE0DCD9C10}"/>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6" name="Footer Placeholder 5">
            <a:extLst>
              <a:ext uri="{FF2B5EF4-FFF2-40B4-BE49-F238E27FC236}">
                <a16:creationId xmlns:a16="http://schemas.microsoft.com/office/drawing/2014/main" xmlns="" id="{02AEABE8-F85A-40F8-B48F-553B7345F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BD8906-0914-4113-8B76-931F67359F02}"/>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2437788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Tree>
    <p:extLst>
      <p:ext uri="{BB962C8B-B14F-4D97-AF65-F5344CB8AC3E}">
        <p14:creationId xmlns:p14="http://schemas.microsoft.com/office/powerpoint/2010/main" val="344433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EC12BB-BDB1-4BCC-A522-65E9E1095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5E7830F-4D65-4413-BC6D-9016D609C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12897C9-BB17-4C31-A08B-3E38A5296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639A02-B989-417F-8353-EF147532E9C0}"/>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6" name="Footer Placeholder 5">
            <a:extLst>
              <a:ext uri="{FF2B5EF4-FFF2-40B4-BE49-F238E27FC236}">
                <a16:creationId xmlns:a16="http://schemas.microsoft.com/office/drawing/2014/main" xmlns="" id="{E8179894-F771-4771-B7CE-615D0A45E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FA4FF91-5B4E-4BFB-9969-422EB3B83A83}"/>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3610977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C4067F-7C46-4D6A-9A92-4D7BC81988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3EE0CA4-FFAF-4164-8631-6DCF68D92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12EC22-9D5C-4F64-B7F0-F986327245CB}"/>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43346A6E-7656-4F2C-890E-695E52733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87068F-8DFF-4130-BB57-381220D9CAAB}"/>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58707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A98E62B-737A-41D7-B39E-683E16178F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6B751FD-682B-4344-90CA-5FF3C7C166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7341D4-A446-47A8-8E60-4533ECB8693A}"/>
              </a:ext>
            </a:extLst>
          </p:cNvPr>
          <p:cNvSpPr>
            <a:spLocks noGrp="1"/>
          </p:cNvSpPr>
          <p:nvPr>
            <p:ph type="dt" sz="half" idx="10"/>
          </p:nvPr>
        </p:nvSpPr>
        <p:spPr/>
        <p:txBody>
          <a:body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B5EBB5B5-9A52-42EC-A893-D95F463BD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C7175B-F631-46A3-A461-16C134518C7C}"/>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1043929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222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429234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634958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6465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50293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280311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7858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Tree>
    <p:extLst>
      <p:ext uri="{BB962C8B-B14F-4D97-AF65-F5344CB8AC3E}">
        <p14:creationId xmlns:p14="http://schemas.microsoft.com/office/powerpoint/2010/main" val="3614157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053014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27889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673365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042638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376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280164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669415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294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828577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952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D03887A-5588-4C23-AFDC-6F0C19FDD61F}"/>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D456D9D5-5507-472C-B469-8E96B6677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97E36FB-734F-48B8-94EA-0D32A5328312}"/>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8" name="Picture 7">
            <a:extLst>
              <a:ext uri="{FF2B5EF4-FFF2-40B4-BE49-F238E27FC236}">
                <a16:creationId xmlns:a16="http://schemas.microsoft.com/office/drawing/2014/main" xmlns="" id="{EC6CAD9A-9198-48E7-921A-19152ACC00E9}"/>
              </a:ext>
            </a:extLst>
          </p:cNvPr>
          <p:cNvPicPr>
            <a:picLocks noChangeAspect="1"/>
          </p:cNvPicPr>
          <p:nvPr userDrawn="1"/>
        </p:nvPicPr>
        <p:blipFill>
          <a:blip r:embed="rId2"/>
          <a:stretch>
            <a:fillRect/>
          </a:stretch>
        </p:blipFill>
        <p:spPr>
          <a:xfrm>
            <a:off x="0" y="0"/>
            <a:ext cx="12188828" cy="6858000"/>
          </a:xfrm>
          <a:prstGeom prst="rect">
            <a:avLst/>
          </a:prstGeom>
        </p:spPr>
      </p:pic>
    </p:spTree>
    <p:extLst>
      <p:ext uri="{BB962C8B-B14F-4D97-AF65-F5344CB8AC3E}">
        <p14:creationId xmlns:p14="http://schemas.microsoft.com/office/powerpoint/2010/main" val="2048675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872649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768730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821430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690109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9606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465470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3314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1092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t>11/7/2021</a:t>
            </a:fld>
            <a:endParaRPr lang="en-US"/>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242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D4D053-1809-4349-86A7-B07689CAF7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8377122-F523-4779-8414-631AA1569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812B5C-7AD6-4A0C-864B-64F3B5CB2A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26C44-C5B0-4C26-A27C-018224218D01}" type="datetimeFigureOut">
              <a:rPr lang="en-US" smtClean="0"/>
              <a:t>11/7/2021</a:t>
            </a:fld>
            <a:endParaRPr lang="en-US"/>
          </a:p>
        </p:txBody>
      </p:sp>
      <p:sp>
        <p:nvSpPr>
          <p:cNvPr id="5" name="Footer Placeholder 4">
            <a:extLst>
              <a:ext uri="{FF2B5EF4-FFF2-40B4-BE49-F238E27FC236}">
                <a16:creationId xmlns:a16="http://schemas.microsoft.com/office/drawing/2014/main" xmlns="" id="{6CB82448-925E-486F-BB8D-6007C87945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9D2DBAC-07C3-4952-A782-62B71C2FD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C43DD-ACF9-4513-8E01-F50442954FF1}" type="slidenum">
              <a:rPr lang="en-US" smtClean="0"/>
              <a:t>‹#›</a:t>
            </a:fld>
            <a:endParaRPr lang="en-US"/>
          </a:p>
        </p:txBody>
      </p:sp>
    </p:spTree>
    <p:extLst>
      <p:ext uri="{BB962C8B-B14F-4D97-AF65-F5344CB8AC3E}">
        <p14:creationId xmlns:p14="http://schemas.microsoft.com/office/powerpoint/2010/main" val="316827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11/7/2021</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39602141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11/7/2021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335993141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36.xml"/><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35.xml"/><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3"/><Relationship Id="rId7" Type="http://schemas.openxmlformats.org/officeDocument/2006/relationships/image" Target="../media/image17.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slideLayout" Target="../slideLayouts/slideLayout35.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mp3"/><Relationship Id="rId7" Type="http://schemas.openxmlformats.org/officeDocument/2006/relationships/image" Target="../media/image21.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11" Type="http://schemas.openxmlformats.org/officeDocument/2006/relationships/image" Target="../media/image19.png"/><Relationship Id="rId5" Type="http://schemas.openxmlformats.org/officeDocument/2006/relationships/slideLayout" Target="../slideLayouts/slideLayout35.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mp3"/><Relationship Id="rId7" Type="http://schemas.openxmlformats.org/officeDocument/2006/relationships/image" Target="../media/image24.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11" Type="http://schemas.openxmlformats.org/officeDocument/2006/relationships/image" Target="../media/image19.png"/><Relationship Id="rId5" Type="http://schemas.openxmlformats.org/officeDocument/2006/relationships/slideLayout" Target="../slideLayouts/slideLayout35.xml"/><Relationship Id="rId10" Type="http://schemas.openxmlformats.org/officeDocument/2006/relationships/image" Target="../media/image15.png"/><Relationship Id="rId4" Type="http://schemas.openxmlformats.org/officeDocument/2006/relationships/audio" Target="../media/media1.mp3"/><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gif"/><Relationship Id="rId3" Type="http://schemas.microsoft.com/office/2007/relationships/media" Target="../media/media4.mp3"/><Relationship Id="rId7" Type="http://schemas.openxmlformats.org/officeDocument/2006/relationships/slideLayout" Target="../slideLayouts/slideLayout35.xml"/><Relationship Id="rId12" Type="http://schemas.openxmlformats.org/officeDocument/2006/relationships/image" Target="../media/image29.gif"/><Relationship Id="rId17" Type="http://schemas.openxmlformats.org/officeDocument/2006/relationships/image" Target="../media/image10.gif"/><Relationship Id="rId2" Type="http://schemas.openxmlformats.org/officeDocument/2006/relationships/audio" Target="../media/media3.mp3"/><Relationship Id="rId16" Type="http://schemas.openxmlformats.org/officeDocument/2006/relationships/image" Target="../media/image19.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4.gif"/><Relationship Id="rId5" Type="http://schemas.microsoft.com/office/2007/relationships/media" Target="../media/media1.mp3"/><Relationship Id="rId15" Type="http://schemas.openxmlformats.org/officeDocument/2006/relationships/image" Target="../media/image15.png"/><Relationship Id="rId10"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image" Target="../media/image27.png"/><Relationship Id="rId14" Type="http://schemas.openxmlformats.org/officeDocument/2006/relationships/image" Target="../media/image11.gif"/></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8644C23-6EAC-490C-A720-65A1C3E914A9}"/>
              </a:ext>
            </a:extLst>
          </p:cNvPr>
          <p:cNvSpPr/>
          <p:nvPr/>
        </p:nvSpPr>
        <p:spPr>
          <a:xfrm>
            <a:off x="2221717" y="2475958"/>
            <a:ext cx="8104909" cy="2104222"/>
          </a:xfrm>
          <a:prstGeom prst="roundRect">
            <a:avLst/>
          </a:prstGeom>
          <a:solidFill>
            <a:srgbClr val="FF8119"/>
          </a:solidFill>
          <a:ln w="5715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Quicksand" pitchFamily="2" charset="0"/>
              <a:ea typeface="+mn-ea"/>
              <a:cs typeface="+mn-cs"/>
            </a:endParaRPr>
          </a:p>
        </p:txBody>
      </p:sp>
      <p:sp>
        <p:nvSpPr>
          <p:cNvPr id="7" name="Rectangle 6">
            <a:extLst>
              <a:ext uri="{FF2B5EF4-FFF2-40B4-BE49-F238E27FC236}">
                <a16:creationId xmlns:a16="http://schemas.microsoft.com/office/drawing/2014/main" xmlns="" id="{EAAC7166-F503-422D-BDE1-A83D50999971}"/>
              </a:ext>
            </a:extLst>
          </p:cNvPr>
          <p:cNvSpPr/>
          <p:nvPr/>
        </p:nvSpPr>
        <p:spPr>
          <a:xfrm>
            <a:off x="8738592" y="181195"/>
            <a:ext cx="274261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TIẾNG VIỆT 2</a:t>
            </a:r>
          </a:p>
        </p:txBody>
      </p:sp>
      <p:sp>
        <p:nvSpPr>
          <p:cNvPr id="8" name="Rectangle 7">
            <a:extLst>
              <a:ext uri="{FF2B5EF4-FFF2-40B4-BE49-F238E27FC236}">
                <a16:creationId xmlns:a16="http://schemas.microsoft.com/office/drawing/2014/main" xmlns="" id="{43101047-25E6-45B1-9FAC-C1D2B827DC01}"/>
              </a:ext>
            </a:extLst>
          </p:cNvPr>
          <p:cNvSpPr/>
          <p:nvPr/>
        </p:nvSpPr>
        <p:spPr>
          <a:xfrm>
            <a:off x="10348808" y="628964"/>
            <a:ext cx="89319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Tập</a:t>
            </a: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1</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BDA144B1-BC48-4FB5-81A0-5EEE0F41D92F}"/>
              </a:ext>
            </a:extLst>
          </p:cNvPr>
          <p:cNvSpPr/>
          <p:nvPr/>
        </p:nvSpPr>
        <p:spPr>
          <a:xfrm>
            <a:off x="2426547" y="2828835"/>
            <a:ext cx="769524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Tuần</a:t>
            </a:r>
            <a:r>
              <a:rPr kumimoji="0" lang="en-US" sz="3600" b="0" i="0" u="none" strike="noStrike" kern="1200" cap="none" spc="0" normalizeH="0" noProof="0">
                <a:ln>
                  <a:noFill/>
                </a:ln>
                <a:solidFill>
                  <a:schemeClr val="bg1"/>
                </a:solidFill>
                <a:effectLst/>
                <a:uLnTx/>
                <a:uFillTx/>
                <a:latin typeface="Times New Roman" panose="02020603050405020304" pitchFamily="18" charset="0"/>
                <a:cs typeface="Times New Roman" panose="02020603050405020304" pitchFamily="18" charset="0"/>
              </a:rPr>
              <a:t> 11 – Tiết 8</a:t>
            </a: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noProof="0">
                <a:ln>
                  <a:noFill/>
                </a:ln>
                <a:solidFill>
                  <a:schemeClr val="bg1"/>
                </a:solidFill>
                <a:effectLst/>
                <a:uLnTx/>
                <a:uFillTx/>
                <a:latin typeface="Times New Roman" panose="02020603050405020304" pitchFamily="18" charset="0"/>
                <a:cs typeface="Times New Roman" panose="02020603050405020304" pitchFamily="18" charset="0"/>
              </a:rPr>
              <a:t> viết 2: </a:t>
            </a:r>
            <a:r>
              <a:rPr kumimoji="0" lang="en-US" sz="3600" b="1" i="0" u="none" strike="noStrike" kern="1200" cap="none" spc="0" normalizeH="0" noProof="0">
                <a:ln>
                  <a:noFill/>
                </a:ln>
                <a:solidFill>
                  <a:schemeClr val="bg1"/>
                </a:solidFill>
                <a:effectLst/>
                <a:uLnTx/>
                <a:uFillTx/>
                <a:latin typeface="Times New Roman" panose="02020603050405020304" pitchFamily="18" charset="0"/>
                <a:cs typeface="Times New Roman" panose="02020603050405020304" pitchFamily="18" charset="0"/>
              </a:rPr>
              <a:t>Viết về một đồ vật yêu thích</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00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0DB48BE-DEC3-4E64-BA66-C2D191FACD53}"/>
              </a:ext>
            </a:extLst>
          </p:cNvPr>
          <p:cNvPicPr>
            <a:picLocks noChangeAspect="1"/>
          </p:cNvPicPr>
          <p:nvPr/>
        </p:nvPicPr>
        <p:blipFill rotWithShape="1">
          <a:blip r:embed="rId2">
            <a:extLst>
              <a:ext uri="{28A0092B-C50C-407E-A947-70E740481C1C}">
                <a14:useLocalDpi xmlns:a14="http://schemas.microsoft.com/office/drawing/2010/main" val="0"/>
              </a:ext>
            </a:extLst>
          </a:blip>
          <a:srcRect l="62758" r="10808" b="61263"/>
          <a:stretch/>
        </p:blipFill>
        <p:spPr>
          <a:xfrm>
            <a:off x="0" y="1107234"/>
            <a:ext cx="4242216" cy="2459592"/>
          </a:xfrm>
          <a:prstGeom prst="rect">
            <a:avLst/>
          </a:prstGeom>
        </p:spPr>
      </p:pic>
      <p:sp>
        <p:nvSpPr>
          <p:cNvPr id="5" name="TextBox 4">
            <a:extLst>
              <a:ext uri="{FF2B5EF4-FFF2-40B4-BE49-F238E27FC236}">
                <a16:creationId xmlns:a16="http://schemas.microsoft.com/office/drawing/2014/main" xmlns="" id="{1B3C215B-3F83-466C-8717-F75A55BBA09D}"/>
              </a:ext>
            </a:extLst>
          </p:cNvPr>
          <p:cNvSpPr txBox="1"/>
          <p:nvPr/>
        </p:nvSpPr>
        <p:spPr>
          <a:xfrm>
            <a:off x="134912" y="584014"/>
            <a:ext cx="777989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1. Tả cho bạn nghe một vật em yêu thích.</a:t>
            </a:r>
          </a:p>
        </p:txBody>
      </p:sp>
      <p:sp>
        <p:nvSpPr>
          <p:cNvPr id="7" name="TextBox 6">
            <a:extLst>
              <a:ext uri="{FF2B5EF4-FFF2-40B4-BE49-F238E27FC236}">
                <a16:creationId xmlns:a16="http://schemas.microsoft.com/office/drawing/2014/main" xmlns="" id="{C96BD984-EFF5-418F-B339-574280F8AEA4}"/>
              </a:ext>
            </a:extLst>
          </p:cNvPr>
          <p:cNvSpPr txBox="1"/>
          <p:nvPr/>
        </p:nvSpPr>
        <p:spPr>
          <a:xfrm>
            <a:off x="4024859" y="2240394"/>
            <a:ext cx="7779895"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Bảng có màu xanh. Trên mặt bảng có những đường kẻ ô vuông.</a:t>
            </a:r>
          </a:p>
        </p:txBody>
      </p:sp>
      <p:sp>
        <p:nvSpPr>
          <p:cNvPr id="10" name="TextBox 9">
            <a:extLst>
              <a:ext uri="{FF2B5EF4-FFF2-40B4-BE49-F238E27FC236}">
                <a16:creationId xmlns:a16="http://schemas.microsoft.com/office/drawing/2014/main" xmlns="" id="{01E13CD0-6A23-489F-8932-8126F4785F3F}"/>
              </a:ext>
            </a:extLst>
          </p:cNvPr>
          <p:cNvSpPr txBox="1"/>
          <p:nvPr/>
        </p:nvSpPr>
        <p:spPr>
          <a:xfrm>
            <a:off x="498764" y="5541775"/>
            <a:ext cx="11593408"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Bảng như người bạn thân thiết của chúng em. Chúng em luôn lau bảng sạch sẽ và không dùng vật nhọn khắc vào bảng.</a:t>
            </a:r>
          </a:p>
        </p:txBody>
      </p:sp>
      <p:sp>
        <p:nvSpPr>
          <p:cNvPr id="11" name="TextBox 10">
            <a:extLst>
              <a:ext uri="{FF2B5EF4-FFF2-40B4-BE49-F238E27FC236}">
                <a16:creationId xmlns:a16="http://schemas.microsoft.com/office/drawing/2014/main" xmlns="" id="{CD382FEA-21EB-447B-BF15-E1F384413FEC}"/>
              </a:ext>
            </a:extLst>
          </p:cNvPr>
          <p:cNvSpPr txBox="1"/>
          <p:nvPr/>
        </p:nvSpPr>
        <p:spPr>
          <a:xfrm>
            <a:off x="1630058" y="4127680"/>
            <a:ext cx="777989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Bảng giúp chúng em học tập.</a:t>
            </a:r>
          </a:p>
        </p:txBody>
      </p:sp>
      <p:grpSp>
        <p:nvGrpSpPr>
          <p:cNvPr id="12" name="Group 11">
            <a:extLst>
              <a:ext uri="{FF2B5EF4-FFF2-40B4-BE49-F238E27FC236}">
                <a16:creationId xmlns:a16="http://schemas.microsoft.com/office/drawing/2014/main" xmlns="" id="{CE252AC4-F6E8-466B-8E78-F93CE97A7FF1}"/>
              </a:ext>
            </a:extLst>
          </p:cNvPr>
          <p:cNvGrpSpPr/>
          <p:nvPr/>
        </p:nvGrpSpPr>
        <p:grpSpPr>
          <a:xfrm>
            <a:off x="4289338" y="1210420"/>
            <a:ext cx="6895938" cy="878499"/>
            <a:chOff x="4991161" y="-753829"/>
            <a:chExt cx="5297718" cy="1109639"/>
          </a:xfrm>
        </p:grpSpPr>
        <p:pic>
          <p:nvPicPr>
            <p:cNvPr id="13" name="Picture 12">
              <a:extLst>
                <a:ext uri="{FF2B5EF4-FFF2-40B4-BE49-F238E27FC236}">
                  <a16:creationId xmlns:a16="http://schemas.microsoft.com/office/drawing/2014/main" xmlns="" id="{0279147C-4193-4420-9718-BCB260A8DAF6}"/>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7085200" y="-2847868"/>
              <a:ext cx="1109639" cy="5297718"/>
            </a:xfrm>
            <a:prstGeom prst="rect">
              <a:avLst/>
            </a:prstGeom>
          </p:spPr>
        </p:pic>
        <p:sp>
          <p:nvSpPr>
            <p:cNvPr id="14" name="Rectangle 13">
              <a:extLst>
                <a:ext uri="{FF2B5EF4-FFF2-40B4-BE49-F238E27FC236}">
                  <a16:creationId xmlns:a16="http://schemas.microsoft.com/office/drawing/2014/main" xmlns="" id="{995B2286-7ED7-4A77-B39F-46D253E2B105}"/>
                </a:ext>
              </a:extLst>
            </p:cNvPr>
            <p:cNvSpPr/>
            <p:nvPr/>
          </p:nvSpPr>
          <p:spPr>
            <a:xfrm>
              <a:off x="5174022" y="-569639"/>
              <a:ext cx="2635628" cy="660883"/>
            </a:xfrm>
            <a:prstGeom prst="rect">
              <a:avLst/>
            </a:prstGeom>
          </p:spPr>
          <p:txBody>
            <a:bodyPr wrap="none">
              <a:spAutoFit/>
            </a:bodyPr>
            <a:lstStyle/>
            <a:p>
              <a:r>
                <a:rPr lang="en-US" sz="2800">
                  <a:latin typeface="Times New Roman" panose="02020603050405020304" pitchFamily="18" charset="0"/>
                  <a:cs typeface="Times New Roman" panose="02020603050405020304" pitchFamily="18" charset="0"/>
                </a:rPr>
                <a:t>- Đặc điểm của đồ vật.</a:t>
              </a:r>
            </a:p>
          </p:txBody>
        </p:sp>
      </p:grpSp>
      <p:pic>
        <p:nvPicPr>
          <p:cNvPr id="17" name="Picture 16">
            <a:extLst>
              <a:ext uri="{FF2B5EF4-FFF2-40B4-BE49-F238E27FC236}">
                <a16:creationId xmlns:a16="http://schemas.microsoft.com/office/drawing/2014/main" xmlns="" id="{E1D24130-1228-45B5-B632-B0FEE874A40B}"/>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4096204" y="1700124"/>
            <a:ext cx="741268" cy="6895938"/>
          </a:xfrm>
          <a:prstGeom prst="rect">
            <a:avLst/>
          </a:prstGeom>
        </p:spPr>
      </p:pic>
      <p:sp>
        <p:nvSpPr>
          <p:cNvPr id="18" name="TextBox 17">
            <a:extLst>
              <a:ext uri="{FF2B5EF4-FFF2-40B4-BE49-F238E27FC236}">
                <a16:creationId xmlns:a16="http://schemas.microsoft.com/office/drawing/2014/main" xmlns="" id="{2C971DC7-6793-4B51-A594-AE38E251C814}"/>
              </a:ext>
            </a:extLst>
          </p:cNvPr>
          <p:cNvSpPr txBox="1"/>
          <p:nvPr/>
        </p:nvSpPr>
        <p:spPr>
          <a:xfrm>
            <a:off x="1200644" y="4904016"/>
            <a:ext cx="627087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Tình cảm của em.</a:t>
            </a:r>
          </a:p>
        </p:txBody>
      </p:sp>
      <p:pic>
        <p:nvPicPr>
          <p:cNvPr id="19" name="Picture 18">
            <a:extLst>
              <a:ext uri="{FF2B5EF4-FFF2-40B4-BE49-F238E27FC236}">
                <a16:creationId xmlns:a16="http://schemas.microsoft.com/office/drawing/2014/main" xmlns="" id="{F5B907E9-6737-451F-984D-4DE9BA00E515}"/>
              </a:ext>
            </a:extLst>
          </p:cNvPr>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5591350" y="294227"/>
            <a:ext cx="741268" cy="6895938"/>
          </a:xfrm>
          <a:prstGeom prst="rect">
            <a:avLst/>
          </a:prstGeom>
        </p:spPr>
      </p:pic>
      <p:sp>
        <p:nvSpPr>
          <p:cNvPr id="20" name="TextBox 19">
            <a:extLst>
              <a:ext uri="{FF2B5EF4-FFF2-40B4-BE49-F238E27FC236}">
                <a16:creationId xmlns:a16="http://schemas.microsoft.com/office/drawing/2014/main" xmlns="" id="{3E5B02AA-110E-4788-BF13-85D4F2260BF0}"/>
              </a:ext>
            </a:extLst>
          </p:cNvPr>
          <p:cNvSpPr txBox="1"/>
          <p:nvPr/>
        </p:nvSpPr>
        <p:spPr>
          <a:xfrm>
            <a:off x="2771923" y="3566562"/>
            <a:ext cx="605897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Ích lợi của đồ vật.</a:t>
            </a:r>
          </a:p>
        </p:txBody>
      </p:sp>
    </p:spTree>
    <p:extLst>
      <p:ext uri="{BB962C8B-B14F-4D97-AF65-F5344CB8AC3E}">
        <p14:creationId xmlns:p14="http://schemas.microsoft.com/office/powerpoint/2010/main" val="2112078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par>
                                <p:cTn id="34" presetID="6"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circle(in)">
                                      <p:cBhvr>
                                        <p:cTn id="4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3C215B-3F83-466C-8717-F75A55BBA09D}"/>
              </a:ext>
            </a:extLst>
          </p:cNvPr>
          <p:cNvSpPr txBox="1"/>
          <p:nvPr/>
        </p:nvSpPr>
        <p:spPr>
          <a:xfrm>
            <a:off x="134912" y="584014"/>
            <a:ext cx="7779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 Tả cho bạn nghe một vật em yêu thích.</a:t>
            </a:r>
          </a:p>
        </p:txBody>
      </p:sp>
      <p:sp>
        <p:nvSpPr>
          <p:cNvPr id="7" name="TextBox 6">
            <a:extLst>
              <a:ext uri="{FF2B5EF4-FFF2-40B4-BE49-F238E27FC236}">
                <a16:creationId xmlns:a16="http://schemas.microsoft.com/office/drawing/2014/main" xmlns="" id="{C96BD984-EFF5-418F-B339-574280F8AEA4}"/>
              </a:ext>
            </a:extLst>
          </p:cNvPr>
          <p:cNvSpPr txBox="1"/>
          <p:nvPr/>
        </p:nvSpPr>
        <p:spPr>
          <a:xfrm>
            <a:off x="4054839" y="2075420"/>
            <a:ext cx="77798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Quạt được làm từ mảnh giấy xếp theo các nếp gấp cách đều</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xmlns="" id="{01E13CD0-6A23-489F-8932-8126F4785F3F}"/>
              </a:ext>
            </a:extLst>
          </p:cNvPr>
          <p:cNvSpPr txBox="1"/>
          <p:nvPr/>
        </p:nvSpPr>
        <p:spPr>
          <a:xfrm>
            <a:off x="721222" y="5697554"/>
            <a:ext cx="1129066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Em rất thích chiếc quạt giấy này, nhờ đó giúp em thêm yêu thích làm các sản phẩm thủ công</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a:extLst>
              <a:ext uri="{FF2B5EF4-FFF2-40B4-BE49-F238E27FC236}">
                <a16:creationId xmlns:a16="http://schemas.microsoft.com/office/drawing/2014/main" xmlns="" id="{CD382FEA-21EB-447B-BF15-E1F384413FEC}"/>
              </a:ext>
            </a:extLst>
          </p:cNvPr>
          <p:cNvSpPr txBox="1"/>
          <p:nvPr/>
        </p:nvSpPr>
        <p:spPr>
          <a:xfrm>
            <a:off x="1245845" y="4315408"/>
            <a:ext cx="8705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Quạt</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vừa có thể làm mát, vừa là món đồ chơi đơn giản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12" name="Group 11">
            <a:extLst>
              <a:ext uri="{FF2B5EF4-FFF2-40B4-BE49-F238E27FC236}">
                <a16:creationId xmlns:a16="http://schemas.microsoft.com/office/drawing/2014/main" xmlns="" id="{CE252AC4-F6E8-466B-8E78-F93CE97A7FF1}"/>
              </a:ext>
            </a:extLst>
          </p:cNvPr>
          <p:cNvGrpSpPr/>
          <p:nvPr/>
        </p:nvGrpSpPr>
        <p:grpSpPr>
          <a:xfrm>
            <a:off x="3967406" y="1231007"/>
            <a:ext cx="6895938" cy="878499"/>
            <a:chOff x="4743841" y="-727826"/>
            <a:chExt cx="5297718" cy="1109639"/>
          </a:xfrm>
        </p:grpSpPr>
        <p:pic>
          <p:nvPicPr>
            <p:cNvPr id="13" name="Picture 12">
              <a:extLst>
                <a:ext uri="{FF2B5EF4-FFF2-40B4-BE49-F238E27FC236}">
                  <a16:creationId xmlns:a16="http://schemas.microsoft.com/office/drawing/2014/main" xmlns="" id="{0279147C-4193-4420-9718-BCB260A8DAF6}"/>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6837880" y="-2821865"/>
              <a:ext cx="1109639" cy="5297718"/>
            </a:xfrm>
            <a:prstGeom prst="rect">
              <a:avLst/>
            </a:prstGeom>
          </p:spPr>
        </p:pic>
        <p:sp>
          <p:nvSpPr>
            <p:cNvPr id="14" name="Rectangle 13">
              <a:extLst>
                <a:ext uri="{FF2B5EF4-FFF2-40B4-BE49-F238E27FC236}">
                  <a16:creationId xmlns:a16="http://schemas.microsoft.com/office/drawing/2014/main" xmlns="" id="{995B2286-7ED7-4A77-B39F-46D253E2B105}"/>
                </a:ext>
              </a:extLst>
            </p:cNvPr>
            <p:cNvSpPr/>
            <p:nvPr/>
          </p:nvSpPr>
          <p:spPr>
            <a:xfrm>
              <a:off x="4926702" y="-543636"/>
              <a:ext cx="2635628" cy="6608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Đặc điểm của đồ vật.</a:t>
              </a:r>
            </a:p>
          </p:txBody>
        </p:sp>
      </p:grpSp>
      <p:pic>
        <p:nvPicPr>
          <p:cNvPr id="17" name="Picture 16">
            <a:extLst>
              <a:ext uri="{FF2B5EF4-FFF2-40B4-BE49-F238E27FC236}">
                <a16:creationId xmlns:a16="http://schemas.microsoft.com/office/drawing/2014/main" xmlns="" id="{E1D24130-1228-45B5-B632-B0FEE874A40B}"/>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3684205" y="1797433"/>
            <a:ext cx="741268" cy="6895938"/>
          </a:xfrm>
          <a:prstGeom prst="rect">
            <a:avLst/>
          </a:prstGeom>
        </p:spPr>
      </p:pic>
      <p:sp>
        <p:nvSpPr>
          <p:cNvPr id="18" name="TextBox 17">
            <a:extLst>
              <a:ext uri="{FF2B5EF4-FFF2-40B4-BE49-F238E27FC236}">
                <a16:creationId xmlns:a16="http://schemas.microsoft.com/office/drawing/2014/main" xmlns="" id="{2C971DC7-6793-4B51-A594-AE38E251C814}"/>
              </a:ext>
            </a:extLst>
          </p:cNvPr>
          <p:cNvSpPr txBox="1"/>
          <p:nvPr/>
        </p:nvSpPr>
        <p:spPr>
          <a:xfrm>
            <a:off x="788645" y="5001325"/>
            <a:ext cx="6270877" cy="523220"/>
          </a:xfrm>
          <a:prstGeom prst="rect">
            <a:avLst/>
          </a:prstGeom>
          <a:noFill/>
        </p:spPr>
        <p:txBody>
          <a:bodyPr wrap="square" rtlCol="0">
            <a:spAutoFit/>
          </a:bodyPr>
          <a:lstStyle/>
          <a:p>
            <a:pPr lvl="0"/>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Tình cảm của em đối với đồ vật.</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a:extLst>
              <a:ext uri="{FF2B5EF4-FFF2-40B4-BE49-F238E27FC236}">
                <a16:creationId xmlns:a16="http://schemas.microsoft.com/office/drawing/2014/main" xmlns="" id="{76EA8DC8-0BFC-4DF6-A035-69400802C5F0}"/>
              </a:ext>
            </a:extLst>
          </p:cNvPr>
          <p:cNvPicPr>
            <a:picLocks noChangeAspect="1"/>
          </p:cNvPicPr>
          <p:nvPr/>
        </p:nvPicPr>
        <p:blipFill rotWithShape="1">
          <a:blip r:embed="rId3">
            <a:extLst>
              <a:ext uri="{28A0092B-C50C-407E-A947-70E740481C1C}">
                <a14:useLocalDpi xmlns:a14="http://schemas.microsoft.com/office/drawing/2010/main" val="0"/>
              </a:ext>
            </a:extLst>
          </a:blip>
          <a:srcRect t="65847" r="64365"/>
          <a:stretch/>
        </p:blipFill>
        <p:spPr>
          <a:xfrm>
            <a:off x="-333527" y="1334357"/>
            <a:ext cx="4344649" cy="2168577"/>
          </a:xfrm>
          <a:prstGeom prst="rect">
            <a:avLst/>
          </a:prstGeom>
        </p:spPr>
      </p:pic>
      <p:pic>
        <p:nvPicPr>
          <p:cNvPr id="20" name="Picture 19">
            <a:extLst>
              <a:ext uri="{FF2B5EF4-FFF2-40B4-BE49-F238E27FC236}">
                <a16:creationId xmlns:a16="http://schemas.microsoft.com/office/drawing/2014/main" xmlns="" id="{ED39464C-D59D-4FA9-8512-BB7ED30C1723}"/>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5114851" y="370247"/>
            <a:ext cx="741268" cy="6895938"/>
          </a:xfrm>
          <a:prstGeom prst="rect">
            <a:avLst/>
          </a:prstGeom>
        </p:spPr>
      </p:pic>
      <p:sp>
        <p:nvSpPr>
          <p:cNvPr id="21" name="TextBox 20">
            <a:extLst>
              <a:ext uri="{FF2B5EF4-FFF2-40B4-BE49-F238E27FC236}">
                <a16:creationId xmlns:a16="http://schemas.microsoft.com/office/drawing/2014/main" xmlns="" id="{82126A99-5B7F-4739-8F20-9B34AEC53A09}"/>
              </a:ext>
            </a:extLst>
          </p:cNvPr>
          <p:cNvSpPr txBox="1"/>
          <p:nvPr/>
        </p:nvSpPr>
        <p:spPr>
          <a:xfrm>
            <a:off x="2215664" y="3532093"/>
            <a:ext cx="6058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Ích lợi của đồ vật.</a:t>
            </a:r>
          </a:p>
        </p:txBody>
      </p:sp>
    </p:spTree>
    <p:extLst>
      <p:ext uri="{BB962C8B-B14F-4D97-AF65-F5344CB8AC3E}">
        <p14:creationId xmlns:p14="http://schemas.microsoft.com/office/powerpoint/2010/main" val="151376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par>
                                <p:cTn id="34" presetID="6"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circle(in)">
                                      <p:cBhvr>
                                        <p:cTn id="4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3C215B-3F83-466C-8717-F75A55BBA09D}"/>
              </a:ext>
            </a:extLst>
          </p:cNvPr>
          <p:cNvSpPr txBox="1"/>
          <p:nvPr/>
        </p:nvSpPr>
        <p:spPr>
          <a:xfrm>
            <a:off x="134912" y="584014"/>
            <a:ext cx="7779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 Tả cho bạn nghe một vật em yêu thích.</a:t>
            </a:r>
          </a:p>
        </p:txBody>
      </p:sp>
      <p:sp>
        <p:nvSpPr>
          <p:cNvPr id="7" name="TextBox 6">
            <a:extLst>
              <a:ext uri="{FF2B5EF4-FFF2-40B4-BE49-F238E27FC236}">
                <a16:creationId xmlns:a16="http://schemas.microsoft.com/office/drawing/2014/main" xmlns="" id="{C96BD984-EFF5-418F-B339-574280F8AEA4}"/>
              </a:ext>
            </a:extLst>
          </p:cNvPr>
          <p:cNvSpPr txBox="1"/>
          <p:nvPr/>
        </p:nvSpPr>
        <p:spPr>
          <a:xfrm>
            <a:off x="4054839" y="2075420"/>
            <a:ext cx="7779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Gà</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mẹ và gà con được làm từ lá cây</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xmlns="" id="{01E13CD0-6A23-489F-8932-8126F4785F3F}"/>
              </a:ext>
            </a:extLst>
          </p:cNvPr>
          <p:cNvSpPr txBox="1"/>
          <p:nvPr/>
        </p:nvSpPr>
        <p:spPr>
          <a:xfrm>
            <a:off x="831967" y="5198965"/>
            <a:ext cx="11066242" cy="954107"/>
          </a:xfrm>
          <a:prstGeom prst="rect">
            <a:avLst/>
          </a:prstGeom>
          <a:noFill/>
        </p:spPr>
        <p:txBody>
          <a:bodyPr wrap="square" rtlCol="0">
            <a:spAutoFit/>
          </a:bodyPr>
          <a:lstStyle/>
          <a:p>
            <a:pPr lvl="0">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Em rất thích làm các sản phẩm thủ công, nó giúp em khéo léo, tỉ mỉ và nhẫn nại hơn khi làm việc gì đó.</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CD382FEA-21EB-447B-BF15-E1F384413FEC}"/>
              </a:ext>
            </a:extLst>
          </p:cNvPr>
          <p:cNvSpPr txBox="1"/>
          <p:nvPr/>
        </p:nvSpPr>
        <p:spPr>
          <a:xfrm>
            <a:off x="831966" y="3857019"/>
            <a:ext cx="112830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Giúp</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em sáng tạo ra những món đồ chơi đơn giản từ vật liệu có sẵn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12" name="Group 11">
            <a:extLst>
              <a:ext uri="{FF2B5EF4-FFF2-40B4-BE49-F238E27FC236}">
                <a16:creationId xmlns:a16="http://schemas.microsoft.com/office/drawing/2014/main" xmlns="" id="{CE252AC4-F6E8-466B-8E78-F93CE97A7FF1}"/>
              </a:ext>
            </a:extLst>
          </p:cNvPr>
          <p:cNvGrpSpPr/>
          <p:nvPr/>
        </p:nvGrpSpPr>
        <p:grpSpPr>
          <a:xfrm>
            <a:off x="3967406" y="1231007"/>
            <a:ext cx="6895938" cy="878499"/>
            <a:chOff x="4743841" y="-727826"/>
            <a:chExt cx="5297718" cy="1109639"/>
          </a:xfrm>
        </p:grpSpPr>
        <p:pic>
          <p:nvPicPr>
            <p:cNvPr id="13" name="Picture 12">
              <a:extLst>
                <a:ext uri="{FF2B5EF4-FFF2-40B4-BE49-F238E27FC236}">
                  <a16:creationId xmlns:a16="http://schemas.microsoft.com/office/drawing/2014/main" xmlns="" id="{0279147C-4193-4420-9718-BCB260A8DAF6}"/>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6837880" y="-2821865"/>
              <a:ext cx="1109639" cy="5297718"/>
            </a:xfrm>
            <a:prstGeom prst="rect">
              <a:avLst/>
            </a:prstGeom>
          </p:spPr>
        </p:pic>
        <p:sp>
          <p:nvSpPr>
            <p:cNvPr id="14" name="Rectangle 13">
              <a:extLst>
                <a:ext uri="{FF2B5EF4-FFF2-40B4-BE49-F238E27FC236}">
                  <a16:creationId xmlns:a16="http://schemas.microsoft.com/office/drawing/2014/main" xmlns="" id="{995B2286-7ED7-4A77-B39F-46D253E2B105}"/>
                </a:ext>
              </a:extLst>
            </p:cNvPr>
            <p:cNvSpPr/>
            <p:nvPr/>
          </p:nvSpPr>
          <p:spPr>
            <a:xfrm>
              <a:off x="4926702" y="-543636"/>
              <a:ext cx="2635628" cy="6608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Đặc điểm của đồ vật.</a:t>
              </a:r>
            </a:p>
          </p:txBody>
        </p:sp>
      </p:grpSp>
      <p:pic>
        <p:nvPicPr>
          <p:cNvPr id="15" name="Picture 14">
            <a:extLst>
              <a:ext uri="{FF2B5EF4-FFF2-40B4-BE49-F238E27FC236}">
                <a16:creationId xmlns:a16="http://schemas.microsoft.com/office/drawing/2014/main" xmlns="" id="{6A978698-5B1B-4A2F-B815-CD54F3ABBEFB}"/>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6874266" y="-125219"/>
            <a:ext cx="741268" cy="6895938"/>
          </a:xfrm>
          <a:prstGeom prst="rect">
            <a:avLst/>
          </a:prstGeom>
        </p:spPr>
      </p:pic>
      <p:sp>
        <p:nvSpPr>
          <p:cNvPr id="16" name="TextBox 15">
            <a:extLst>
              <a:ext uri="{FF2B5EF4-FFF2-40B4-BE49-F238E27FC236}">
                <a16:creationId xmlns:a16="http://schemas.microsoft.com/office/drawing/2014/main" xmlns="" id="{E90AB13E-CF31-4460-8005-DB3DF8503987}"/>
              </a:ext>
            </a:extLst>
          </p:cNvPr>
          <p:cNvSpPr txBox="1"/>
          <p:nvPr/>
        </p:nvSpPr>
        <p:spPr>
          <a:xfrm>
            <a:off x="3796931" y="3105108"/>
            <a:ext cx="6058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Ích lợi của đồ vật.</a:t>
            </a:r>
          </a:p>
        </p:txBody>
      </p:sp>
      <p:pic>
        <p:nvPicPr>
          <p:cNvPr id="17" name="Picture 16">
            <a:extLst>
              <a:ext uri="{FF2B5EF4-FFF2-40B4-BE49-F238E27FC236}">
                <a16:creationId xmlns:a16="http://schemas.microsoft.com/office/drawing/2014/main" xmlns="" id="{E1D24130-1228-45B5-B632-B0FEE874A40B}"/>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3654225" y="1421138"/>
            <a:ext cx="741268" cy="6895938"/>
          </a:xfrm>
          <a:prstGeom prst="rect">
            <a:avLst/>
          </a:prstGeom>
        </p:spPr>
      </p:pic>
      <p:sp>
        <p:nvSpPr>
          <p:cNvPr id="18" name="TextBox 17">
            <a:extLst>
              <a:ext uri="{FF2B5EF4-FFF2-40B4-BE49-F238E27FC236}">
                <a16:creationId xmlns:a16="http://schemas.microsoft.com/office/drawing/2014/main" xmlns="" id="{2C971DC7-6793-4B51-A594-AE38E251C814}"/>
              </a:ext>
            </a:extLst>
          </p:cNvPr>
          <p:cNvSpPr txBox="1"/>
          <p:nvPr/>
        </p:nvSpPr>
        <p:spPr>
          <a:xfrm>
            <a:off x="831966" y="4587635"/>
            <a:ext cx="62708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Tình cảm của em đối với đồ vật.</a:t>
            </a:r>
          </a:p>
        </p:txBody>
      </p:sp>
      <p:pic>
        <p:nvPicPr>
          <p:cNvPr id="20" name="Picture 19">
            <a:extLst>
              <a:ext uri="{FF2B5EF4-FFF2-40B4-BE49-F238E27FC236}">
                <a16:creationId xmlns:a16="http://schemas.microsoft.com/office/drawing/2014/main" xmlns="" id="{51B292C6-01A3-430C-A815-95AC95C7E747}"/>
              </a:ext>
            </a:extLst>
          </p:cNvPr>
          <p:cNvPicPr>
            <a:picLocks noChangeAspect="1"/>
          </p:cNvPicPr>
          <p:nvPr/>
        </p:nvPicPr>
        <p:blipFill rotWithShape="1">
          <a:blip r:embed="rId3">
            <a:extLst>
              <a:ext uri="{28A0092B-C50C-407E-A947-70E740481C1C}">
                <a14:useLocalDpi xmlns:a14="http://schemas.microsoft.com/office/drawing/2010/main" val="0"/>
              </a:ext>
            </a:extLst>
          </a:blip>
          <a:srcRect l="35779" t="65847" r="43566"/>
          <a:stretch/>
        </p:blipFill>
        <p:spPr>
          <a:xfrm>
            <a:off x="454484" y="1376830"/>
            <a:ext cx="3139349" cy="2499256"/>
          </a:xfrm>
          <a:prstGeom prst="rect">
            <a:avLst/>
          </a:prstGeom>
        </p:spPr>
      </p:pic>
    </p:spTree>
    <p:extLst>
      <p:ext uri="{BB962C8B-B14F-4D97-AF65-F5344CB8AC3E}">
        <p14:creationId xmlns:p14="http://schemas.microsoft.com/office/powerpoint/2010/main" val="1307158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par>
                                <p:cTn id="34" presetID="6"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circle(in)">
                                      <p:cBhvr>
                                        <p:cTn id="4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3C215B-3F83-466C-8717-F75A55BBA09D}"/>
              </a:ext>
            </a:extLst>
          </p:cNvPr>
          <p:cNvSpPr txBox="1"/>
          <p:nvPr/>
        </p:nvSpPr>
        <p:spPr>
          <a:xfrm>
            <a:off x="134912" y="584014"/>
            <a:ext cx="7779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 Tả cho bạn nghe một vật em yêu thích.</a:t>
            </a:r>
          </a:p>
        </p:txBody>
      </p:sp>
      <p:sp>
        <p:nvSpPr>
          <p:cNvPr id="7" name="TextBox 6">
            <a:extLst>
              <a:ext uri="{FF2B5EF4-FFF2-40B4-BE49-F238E27FC236}">
                <a16:creationId xmlns:a16="http://schemas.microsoft.com/office/drawing/2014/main" xmlns="" id="{C96BD984-EFF5-418F-B339-574280F8AEA4}"/>
              </a:ext>
            </a:extLst>
          </p:cNvPr>
          <p:cNvSpPr txBox="1"/>
          <p:nvPr/>
        </p:nvSpPr>
        <p:spPr>
          <a:xfrm>
            <a:off x="4054839" y="2075420"/>
            <a:ext cx="7779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Một cái bàn và 2 cái ghế được làm từ bằng gỗ</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xmlns="" id="{01E13CD0-6A23-489F-8932-8126F4785F3F}"/>
              </a:ext>
            </a:extLst>
          </p:cNvPr>
          <p:cNvSpPr txBox="1"/>
          <p:nvPr/>
        </p:nvSpPr>
        <p:spPr>
          <a:xfrm>
            <a:off x="357266" y="5626993"/>
            <a:ext cx="116583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Bàn</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ghế</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như người bạn thân thiết của chúng em. Chúng em luôn lau bàn</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sạch bóng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không vẽ bậy lên bàn ghế.</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CD382FEA-21EB-447B-BF15-E1F384413FEC}"/>
              </a:ext>
            </a:extLst>
          </p:cNvPr>
          <p:cNvSpPr txBox="1"/>
          <p:nvPr/>
        </p:nvSpPr>
        <p:spPr>
          <a:xfrm>
            <a:off x="3581573" y="3939322"/>
            <a:ext cx="7779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Bàn ghế giúp em ngồi học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12" name="Group 11">
            <a:extLst>
              <a:ext uri="{FF2B5EF4-FFF2-40B4-BE49-F238E27FC236}">
                <a16:creationId xmlns:a16="http://schemas.microsoft.com/office/drawing/2014/main" xmlns="" id="{CE252AC4-F6E8-466B-8E78-F93CE97A7FF1}"/>
              </a:ext>
            </a:extLst>
          </p:cNvPr>
          <p:cNvGrpSpPr/>
          <p:nvPr/>
        </p:nvGrpSpPr>
        <p:grpSpPr>
          <a:xfrm>
            <a:off x="3967406" y="1231007"/>
            <a:ext cx="6895938" cy="878499"/>
            <a:chOff x="4743841" y="-727826"/>
            <a:chExt cx="5297718" cy="1109639"/>
          </a:xfrm>
        </p:grpSpPr>
        <p:pic>
          <p:nvPicPr>
            <p:cNvPr id="13" name="Picture 12">
              <a:extLst>
                <a:ext uri="{FF2B5EF4-FFF2-40B4-BE49-F238E27FC236}">
                  <a16:creationId xmlns:a16="http://schemas.microsoft.com/office/drawing/2014/main" xmlns="" id="{0279147C-4193-4420-9718-BCB260A8DAF6}"/>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6837880" y="-2821865"/>
              <a:ext cx="1109639" cy="5297718"/>
            </a:xfrm>
            <a:prstGeom prst="rect">
              <a:avLst/>
            </a:prstGeom>
          </p:spPr>
        </p:pic>
        <p:sp>
          <p:nvSpPr>
            <p:cNvPr id="14" name="Rectangle 13">
              <a:extLst>
                <a:ext uri="{FF2B5EF4-FFF2-40B4-BE49-F238E27FC236}">
                  <a16:creationId xmlns:a16="http://schemas.microsoft.com/office/drawing/2014/main" xmlns="" id="{995B2286-7ED7-4A77-B39F-46D253E2B105}"/>
                </a:ext>
              </a:extLst>
            </p:cNvPr>
            <p:cNvSpPr/>
            <p:nvPr/>
          </p:nvSpPr>
          <p:spPr>
            <a:xfrm>
              <a:off x="4926702" y="-543636"/>
              <a:ext cx="2635628" cy="6608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Đặc điểm của đồ vật.</a:t>
              </a:r>
            </a:p>
          </p:txBody>
        </p:sp>
      </p:grpSp>
      <p:pic>
        <p:nvPicPr>
          <p:cNvPr id="15" name="Picture 14">
            <a:extLst>
              <a:ext uri="{FF2B5EF4-FFF2-40B4-BE49-F238E27FC236}">
                <a16:creationId xmlns:a16="http://schemas.microsoft.com/office/drawing/2014/main" xmlns="" id="{6A978698-5B1B-4A2F-B815-CD54F3ABBEFB}"/>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6874266" y="-247757"/>
            <a:ext cx="741268" cy="6895938"/>
          </a:xfrm>
          <a:prstGeom prst="rect">
            <a:avLst/>
          </a:prstGeom>
        </p:spPr>
      </p:pic>
      <p:sp>
        <p:nvSpPr>
          <p:cNvPr id="16" name="TextBox 15">
            <a:extLst>
              <a:ext uri="{FF2B5EF4-FFF2-40B4-BE49-F238E27FC236}">
                <a16:creationId xmlns:a16="http://schemas.microsoft.com/office/drawing/2014/main" xmlns="" id="{E90AB13E-CF31-4460-8005-DB3DF8503987}"/>
              </a:ext>
            </a:extLst>
          </p:cNvPr>
          <p:cNvSpPr txBox="1"/>
          <p:nvPr/>
        </p:nvSpPr>
        <p:spPr>
          <a:xfrm>
            <a:off x="4054839" y="3024578"/>
            <a:ext cx="6058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Ích lợi của đồ vật.</a:t>
            </a:r>
          </a:p>
        </p:txBody>
      </p:sp>
      <p:pic>
        <p:nvPicPr>
          <p:cNvPr id="17" name="Picture 16">
            <a:extLst>
              <a:ext uri="{FF2B5EF4-FFF2-40B4-BE49-F238E27FC236}">
                <a16:creationId xmlns:a16="http://schemas.microsoft.com/office/drawing/2014/main" xmlns="" id="{E1D24130-1228-45B5-B632-B0FEE874A40B}"/>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4096204" y="1753684"/>
            <a:ext cx="741268" cy="6895938"/>
          </a:xfrm>
          <a:prstGeom prst="rect">
            <a:avLst/>
          </a:prstGeom>
        </p:spPr>
      </p:pic>
      <p:sp>
        <p:nvSpPr>
          <p:cNvPr id="18" name="TextBox 17">
            <a:extLst>
              <a:ext uri="{FF2B5EF4-FFF2-40B4-BE49-F238E27FC236}">
                <a16:creationId xmlns:a16="http://schemas.microsoft.com/office/drawing/2014/main" xmlns="" id="{2C971DC7-6793-4B51-A594-AE38E251C814}"/>
              </a:ext>
            </a:extLst>
          </p:cNvPr>
          <p:cNvSpPr txBox="1"/>
          <p:nvPr/>
        </p:nvSpPr>
        <p:spPr>
          <a:xfrm>
            <a:off x="1200644" y="4957576"/>
            <a:ext cx="62708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Tình cảm của em đối với đồ vật.</a:t>
            </a:r>
          </a:p>
        </p:txBody>
      </p:sp>
      <p:pic>
        <p:nvPicPr>
          <p:cNvPr id="20" name="Picture 19">
            <a:extLst>
              <a:ext uri="{FF2B5EF4-FFF2-40B4-BE49-F238E27FC236}">
                <a16:creationId xmlns:a16="http://schemas.microsoft.com/office/drawing/2014/main" xmlns="" id="{07780D64-F2B9-458B-AFAB-C9704C8DBD45}"/>
              </a:ext>
            </a:extLst>
          </p:cNvPr>
          <p:cNvPicPr>
            <a:picLocks noChangeAspect="1"/>
          </p:cNvPicPr>
          <p:nvPr/>
        </p:nvPicPr>
        <p:blipFill rotWithShape="1">
          <a:blip r:embed="rId3">
            <a:extLst>
              <a:ext uri="{28A0092B-C50C-407E-A947-70E740481C1C}">
                <a14:useLocalDpi xmlns:a14="http://schemas.microsoft.com/office/drawing/2010/main" val="0"/>
              </a:ext>
            </a:extLst>
          </a:blip>
          <a:srcRect l="54502" t="43596" r="20636"/>
          <a:stretch/>
        </p:blipFill>
        <p:spPr>
          <a:xfrm>
            <a:off x="357266" y="1217262"/>
            <a:ext cx="3140221" cy="3581400"/>
          </a:xfrm>
          <a:prstGeom prst="rect">
            <a:avLst/>
          </a:prstGeom>
        </p:spPr>
      </p:pic>
    </p:spTree>
    <p:extLst>
      <p:ext uri="{BB962C8B-B14F-4D97-AF65-F5344CB8AC3E}">
        <p14:creationId xmlns:p14="http://schemas.microsoft.com/office/powerpoint/2010/main" val="5728896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par>
                                <p:cTn id="34" presetID="6"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circle(in)">
                                      <p:cBhvr>
                                        <p:cTn id="4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3C215B-3F83-466C-8717-F75A55BBA09D}"/>
              </a:ext>
            </a:extLst>
          </p:cNvPr>
          <p:cNvSpPr txBox="1"/>
          <p:nvPr/>
        </p:nvSpPr>
        <p:spPr>
          <a:xfrm>
            <a:off x="134912" y="584014"/>
            <a:ext cx="7779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 Tả cho bạn nghe một vật em yêu thích.</a:t>
            </a:r>
          </a:p>
        </p:txBody>
      </p:sp>
      <p:sp>
        <p:nvSpPr>
          <p:cNvPr id="7" name="TextBox 6">
            <a:extLst>
              <a:ext uri="{FF2B5EF4-FFF2-40B4-BE49-F238E27FC236}">
                <a16:creationId xmlns:a16="http://schemas.microsoft.com/office/drawing/2014/main" xmlns="" id="{C96BD984-EFF5-418F-B339-574280F8AEA4}"/>
              </a:ext>
            </a:extLst>
          </p:cNvPr>
          <p:cNvSpPr txBox="1"/>
          <p:nvPr/>
        </p:nvSpPr>
        <p:spPr>
          <a:xfrm>
            <a:off x="4054839" y="2075420"/>
            <a:ext cx="77798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-Tủ</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quần áo có 2 cánh cửa, gồm 1 buồng lớn và 4 ngăn nhỏ</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Tủ được</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làm bằng gỗ (nhựa, nhôm,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xmlns="" id="{01E13CD0-6A23-489F-8932-8126F4785F3F}"/>
              </a:ext>
            </a:extLst>
          </p:cNvPr>
          <p:cNvSpPr txBox="1"/>
          <p:nvPr/>
        </p:nvSpPr>
        <p:spPr>
          <a:xfrm>
            <a:off x="569627" y="5198965"/>
            <a:ext cx="11328582" cy="954107"/>
          </a:xfrm>
          <a:prstGeom prst="rect">
            <a:avLst/>
          </a:prstGeom>
          <a:noFill/>
        </p:spPr>
        <p:txBody>
          <a:bodyPr wrap="square" rtlCol="0">
            <a:spAutoFit/>
          </a:bodyPr>
          <a:lstStyle/>
          <a:p>
            <a:pPr lvl="0">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Chiếc tủ quần áo đã trở thành một người bạn thân thiết của gia đình em, bảo vệ cho những bộ quần áo luôn được thơm tho, gọn gàng và sạch sẽ.</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CD382FEA-21EB-447B-BF15-E1F384413FEC}"/>
              </a:ext>
            </a:extLst>
          </p:cNvPr>
          <p:cNvSpPr txBox="1"/>
          <p:nvPr/>
        </p:nvSpPr>
        <p:spPr>
          <a:xfrm>
            <a:off x="3957621" y="3774363"/>
            <a:ext cx="7779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Tủ giúp cất quần áo gọn gàng, ngăn nắp.</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a:extLst>
              <a:ext uri="{FF2B5EF4-FFF2-40B4-BE49-F238E27FC236}">
                <a16:creationId xmlns:a16="http://schemas.microsoft.com/office/drawing/2014/main" xmlns="" id="{CE252AC4-F6E8-466B-8E78-F93CE97A7FF1}"/>
              </a:ext>
            </a:extLst>
          </p:cNvPr>
          <p:cNvGrpSpPr/>
          <p:nvPr/>
        </p:nvGrpSpPr>
        <p:grpSpPr>
          <a:xfrm>
            <a:off x="3967406" y="1231007"/>
            <a:ext cx="6895938" cy="878499"/>
            <a:chOff x="4743841" y="-727826"/>
            <a:chExt cx="5297718" cy="1109639"/>
          </a:xfrm>
        </p:grpSpPr>
        <p:pic>
          <p:nvPicPr>
            <p:cNvPr id="13" name="Picture 12">
              <a:extLst>
                <a:ext uri="{FF2B5EF4-FFF2-40B4-BE49-F238E27FC236}">
                  <a16:creationId xmlns:a16="http://schemas.microsoft.com/office/drawing/2014/main" xmlns="" id="{0279147C-4193-4420-9718-BCB260A8DAF6}"/>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6837880" y="-2821865"/>
              <a:ext cx="1109639" cy="5297718"/>
            </a:xfrm>
            <a:prstGeom prst="rect">
              <a:avLst/>
            </a:prstGeom>
          </p:spPr>
        </p:pic>
        <p:sp>
          <p:nvSpPr>
            <p:cNvPr id="14" name="Rectangle 13">
              <a:extLst>
                <a:ext uri="{FF2B5EF4-FFF2-40B4-BE49-F238E27FC236}">
                  <a16:creationId xmlns:a16="http://schemas.microsoft.com/office/drawing/2014/main" xmlns="" id="{995B2286-7ED7-4A77-B39F-46D253E2B105}"/>
                </a:ext>
              </a:extLst>
            </p:cNvPr>
            <p:cNvSpPr/>
            <p:nvPr/>
          </p:nvSpPr>
          <p:spPr>
            <a:xfrm>
              <a:off x="4926702" y="-543636"/>
              <a:ext cx="2635628" cy="6608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Đặc điểm của đồ vật.</a:t>
              </a:r>
            </a:p>
          </p:txBody>
        </p:sp>
      </p:grpSp>
      <p:pic>
        <p:nvPicPr>
          <p:cNvPr id="15" name="Picture 14">
            <a:extLst>
              <a:ext uri="{FF2B5EF4-FFF2-40B4-BE49-F238E27FC236}">
                <a16:creationId xmlns:a16="http://schemas.microsoft.com/office/drawing/2014/main" xmlns="" id="{6A978698-5B1B-4A2F-B815-CD54F3ABBEFB}"/>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6874266" y="-125219"/>
            <a:ext cx="741268" cy="6895938"/>
          </a:xfrm>
          <a:prstGeom prst="rect">
            <a:avLst/>
          </a:prstGeom>
        </p:spPr>
      </p:pic>
      <p:sp>
        <p:nvSpPr>
          <p:cNvPr id="16" name="TextBox 15">
            <a:extLst>
              <a:ext uri="{FF2B5EF4-FFF2-40B4-BE49-F238E27FC236}">
                <a16:creationId xmlns:a16="http://schemas.microsoft.com/office/drawing/2014/main" xmlns="" id="{E90AB13E-CF31-4460-8005-DB3DF8503987}"/>
              </a:ext>
            </a:extLst>
          </p:cNvPr>
          <p:cNvSpPr txBox="1"/>
          <p:nvPr/>
        </p:nvSpPr>
        <p:spPr>
          <a:xfrm>
            <a:off x="4054839" y="3147116"/>
            <a:ext cx="6058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Ích lợi của đồ vật.</a:t>
            </a:r>
          </a:p>
        </p:txBody>
      </p:sp>
      <p:pic>
        <p:nvPicPr>
          <p:cNvPr id="17" name="Picture 16">
            <a:extLst>
              <a:ext uri="{FF2B5EF4-FFF2-40B4-BE49-F238E27FC236}">
                <a16:creationId xmlns:a16="http://schemas.microsoft.com/office/drawing/2014/main" xmlns="" id="{E1D24130-1228-45B5-B632-B0FEE874A40B}"/>
              </a:ext>
            </a:extLst>
          </p:cNvPr>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7161" t="14444" r="9030" b="8801"/>
          <a:stretch/>
        </p:blipFill>
        <p:spPr>
          <a:xfrm rot="16200000">
            <a:off x="6862965" y="1234327"/>
            <a:ext cx="741268" cy="6895938"/>
          </a:xfrm>
          <a:prstGeom prst="rect">
            <a:avLst/>
          </a:prstGeom>
        </p:spPr>
      </p:pic>
      <p:sp>
        <p:nvSpPr>
          <p:cNvPr id="18" name="TextBox 17">
            <a:extLst>
              <a:ext uri="{FF2B5EF4-FFF2-40B4-BE49-F238E27FC236}">
                <a16:creationId xmlns:a16="http://schemas.microsoft.com/office/drawing/2014/main" xmlns="" id="{2C971DC7-6793-4B51-A594-AE38E251C814}"/>
              </a:ext>
            </a:extLst>
          </p:cNvPr>
          <p:cNvSpPr txBox="1"/>
          <p:nvPr/>
        </p:nvSpPr>
        <p:spPr>
          <a:xfrm>
            <a:off x="3967405" y="4438219"/>
            <a:ext cx="62708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Tình cảm của em đối với đồ vật.</a:t>
            </a:r>
          </a:p>
        </p:txBody>
      </p:sp>
      <p:pic>
        <p:nvPicPr>
          <p:cNvPr id="19" name="Picture 18">
            <a:extLst>
              <a:ext uri="{FF2B5EF4-FFF2-40B4-BE49-F238E27FC236}">
                <a16:creationId xmlns:a16="http://schemas.microsoft.com/office/drawing/2014/main" xmlns="" id="{AB1F19D4-8620-4C67-8EF9-2D9F2FA179DB}"/>
              </a:ext>
            </a:extLst>
          </p:cNvPr>
          <p:cNvPicPr>
            <a:picLocks noChangeAspect="1"/>
          </p:cNvPicPr>
          <p:nvPr/>
        </p:nvPicPr>
        <p:blipFill rotWithShape="1">
          <a:blip r:embed="rId3">
            <a:extLst>
              <a:ext uri="{28A0092B-C50C-407E-A947-70E740481C1C}">
                <a14:useLocalDpi xmlns:a14="http://schemas.microsoft.com/office/drawing/2010/main" val="0"/>
              </a:ext>
            </a:extLst>
          </a:blip>
          <a:srcRect l="78422" t="45544"/>
          <a:stretch/>
        </p:blipFill>
        <p:spPr>
          <a:xfrm>
            <a:off x="402771" y="1107234"/>
            <a:ext cx="2944569" cy="3854205"/>
          </a:xfrm>
          <a:prstGeom prst="rect">
            <a:avLst/>
          </a:prstGeom>
        </p:spPr>
      </p:pic>
    </p:spTree>
    <p:extLst>
      <p:ext uri="{BB962C8B-B14F-4D97-AF65-F5344CB8AC3E}">
        <p14:creationId xmlns:p14="http://schemas.microsoft.com/office/powerpoint/2010/main" val="205463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par>
                                <p:cTn id="34" presetID="6"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circle(in)">
                                      <p:cBhvr>
                                        <p:cTn id="4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xmlns="" id="{9864E114-FA83-44C8-AAD6-5DABDA3E6E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6536" y="431804"/>
            <a:ext cx="11158928" cy="5508885"/>
          </a:xfrm>
          <a:prstGeom prst="rect">
            <a:avLst/>
          </a:prstGeom>
        </p:spPr>
      </p:pic>
      <p:sp>
        <p:nvSpPr>
          <p:cNvPr id="8" name="Text Box 4">
            <a:extLst>
              <a:ext uri="{FF2B5EF4-FFF2-40B4-BE49-F238E27FC236}">
                <a16:creationId xmlns:a16="http://schemas.microsoft.com/office/drawing/2014/main" xmlns="" id="{4DBF1DFF-9CC2-4810-A77C-01C3C6FF152C}"/>
              </a:ext>
            </a:extLst>
          </p:cNvPr>
          <p:cNvSpPr txBox="1"/>
          <p:nvPr/>
        </p:nvSpPr>
        <p:spPr>
          <a:xfrm>
            <a:off x="1798820" y="3429000"/>
            <a:ext cx="9608695" cy="1354211"/>
          </a:xfrm>
          <a:prstGeom prst="rect">
            <a:avLst/>
          </a:prstGeom>
          <a:noFill/>
          <a:ln w="9525">
            <a:noFill/>
          </a:ln>
        </p:spPr>
        <p:txBody>
          <a:bodyPr wrap="square" lIns="121914" tIns="60957" rIns="121914" bIns="60957">
            <a:spAutoFit/>
          </a:bodyPr>
          <a:lstStyle/>
          <a:p>
            <a:pPr algn="ctr" defTabSz="1219170">
              <a:spcBef>
                <a:spcPct val="50000"/>
              </a:spcBef>
              <a:defRPr/>
            </a:pPr>
            <a:r>
              <a:rPr lang="en-US" altLang="en-US" sz="4000">
                <a:latin typeface="Times New Roman" pitchFamily="18" charset="0"/>
                <a:ea typeface="Arial" panose="020B0604020202020204" pitchFamily="34" charset="0"/>
                <a:cs typeface="Times New Roman" pitchFamily="18" charset="0"/>
              </a:rPr>
              <a:t>2. Dựa vào những điều đã nói ở bài tập 1, hãy viết 4 </a:t>
            </a:r>
            <a:r>
              <a:rPr lang="en-US" altLang="en-US" sz="4000" dirty="0">
                <a:latin typeface="Times New Roman" pitchFamily="18" charset="0"/>
                <a:ea typeface="Arial" panose="020B0604020202020204" pitchFamily="34" charset="0"/>
                <a:cs typeface="Times New Roman" pitchFamily="18" charset="0"/>
              </a:rPr>
              <a:t>-</a:t>
            </a:r>
            <a:r>
              <a:rPr lang="en-US" altLang="en-US" sz="4000">
                <a:latin typeface="Times New Roman" pitchFamily="18" charset="0"/>
                <a:ea typeface="Arial" panose="020B0604020202020204" pitchFamily="34" charset="0"/>
                <a:cs typeface="Times New Roman" pitchFamily="18" charset="0"/>
              </a:rPr>
              <a:t>5 câu tả một đồ vật em yêu thích.</a:t>
            </a:r>
            <a:endParaRPr lang="en-US" altLang="en-US" sz="4000" dirty="0">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30990940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644EF1C-FBE3-4410-853C-B2121BF47BCC}"/>
              </a:ext>
            </a:extLst>
          </p:cNvPr>
          <p:cNvSpPr/>
          <p:nvPr/>
        </p:nvSpPr>
        <p:spPr>
          <a:xfrm>
            <a:off x="455393" y="516234"/>
            <a:ext cx="10497603" cy="1915909"/>
          </a:xfrm>
          <a:prstGeom prst="rect">
            <a:avLst/>
          </a:prstGeom>
          <a:noFill/>
        </p:spPr>
        <p:txBody>
          <a:bodyPr wrap="squar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Thực</a:t>
            </a:r>
            <a:r>
              <a:rPr kumimoji="0" lang="en-US" sz="60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normalizeH="0" baseline="0" noProof="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hành</a:t>
            </a:r>
            <a:endParaRPr kumimoji="0" lang="en-US" sz="60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60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normalizeH="0" baseline="0" noProof="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vở</a:t>
            </a:r>
            <a:endParaRPr kumimoji="0" lang="en-US" sz="60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2">
            <a:extLst>
              <a:ext uri="{FF2B5EF4-FFF2-40B4-BE49-F238E27FC236}">
                <a16:creationId xmlns:a16="http://schemas.microsoft.com/office/drawing/2014/main" xmlns="" id="{19160C8D-773F-4EF4-AB0F-6D9F780C0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072" y="2915941"/>
            <a:ext cx="4532243"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65329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EEE57A1-B035-4E46-91AC-85EFD082E693}"/>
              </a:ext>
            </a:extLst>
          </p:cNvPr>
          <p:cNvPicPr>
            <a:picLocks noChangeAspect="1"/>
          </p:cNvPicPr>
          <p:nvPr/>
        </p:nvPicPr>
        <p:blipFill rotWithShape="1">
          <a:blip r:embed="rId2"/>
          <a:srcRect t="37188" r="39769"/>
          <a:stretch/>
        </p:blipFill>
        <p:spPr>
          <a:xfrm>
            <a:off x="0" y="3702571"/>
            <a:ext cx="3132944" cy="2810421"/>
          </a:xfrm>
          <a:prstGeom prst="rect">
            <a:avLst/>
          </a:prstGeom>
        </p:spPr>
      </p:pic>
      <p:sp>
        <p:nvSpPr>
          <p:cNvPr id="7" name="Text Box 4">
            <a:extLst>
              <a:ext uri="{FF2B5EF4-FFF2-40B4-BE49-F238E27FC236}">
                <a16:creationId xmlns:a16="http://schemas.microsoft.com/office/drawing/2014/main" xmlns="" id="{4968C8E3-769E-4BB2-A0AD-42A2FA8F051C}"/>
              </a:ext>
            </a:extLst>
          </p:cNvPr>
          <p:cNvSpPr txBox="1"/>
          <p:nvPr/>
        </p:nvSpPr>
        <p:spPr>
          <a:xfrm>
            <a:off x="3687579" y="1151456"/>
            <a:ext cx="8124669" cy="4555087"/>
          </a:xfrm>
          <a:prstGeom prst="rect">
            <a:avLst/>
          </a:prstGeom>
          <a:noFill/>
          <a:ln w="9525">
            <a:noFill/>
          </a:ln>
        </p:spPr>
        <p:txBody>
          <a:bodyPr wrap="square" lIns="121914" tIns="60957" rIns="121914" bIns="60957">
            <a:spAutoFit/>
          </a:bodyPr>
          <a:lstStyle/>
          <a:p>
            <a:pPr indent="465138" defTabSz="1219170">
              <a:spcBef>
                <a:spcPct val="50000"/>
              </a:spcBef>
              <a:defRPr/>
            </a:pPr>
            <a:r>
              <a:rPr lang="en-US" altLang="en-US" sz="3600">
                <a:latin typeface="Times New Roman" pitchFamily="18" charset="0"/>
                <a:ea typeface="Arial" panose="020B0604020202020204" pitchFamily="34" charset="0"/>
                <a:cs typeface="Times New Roman" pitchFamily="18" charset="0"/>
              </a:rPr>
              <a:t>Ở lớp, em và bạn Vân ngồi chung một bàn. Cái bàn kèm theo cái ghế nhỏ. Màu bàn ghế nâu nhạt, sờ tay lên gỗ mát rượi. Bàn ghế giúp chúng em ngồi học rất thoải mái. Ngày ngày, em cùng bạn lau mặt bàn sạch bóng và nhắc nhở nhau không được vẽ bậy lên bàn. Mỗi lần ra về, em thường chào bạn tạm bàn ghế thân yêu của em. </a:t>
            </a:r>
            <a:endParaRPr lang="en-US" altLang="en-US" sz="3600" dirty="0">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919178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FC659F-59EC-4D6D-8AEB-23C5B7308456}"/>
              </a:ext>
            </a:extLst>
          </p:cNvPr>
          <p:cNvSpPr>
            <a:spLocks noGrp="1"/>
          </p:cNvSpPr>
          <p:nvPr>
            <p:ph type="ctrTitle"/>
          </p:nvPr>
        </p:nvSpPr>
        <p:spPr>
          <a:xfrm>
            <a:off x="1524000" y="2840855"/>
            <a:ext cx="9144000" cy="899928"/>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369257824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ết quả hình ảnh cho boneca palito escola | Школьные проекты ...">
            <a:extLst>
              <a:ext uri="{FF2B5EF4-FFF2-40B4-BE49-F238E27FC236}">
                <a16:creationId xmlns:a16="http://schemas.microsoft.com/office/drawing/2014/main" xmlns="" id="{17B2FA60-5046-4758-9A88-802492A48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040" y="713442"/>
            <a:ext cx="10363919" cy="543111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1F886439-C1C8-439F-9DA4-B12453CE7CF9}"/>
              </a:ext>
            </a:extLst>
          </p:cNvPr>
          <p:cNvSpPr/>
          <p:nvPr/>
        </p:nvSpPr>
        <p:spPr>
          <a:xfrm>
            <a:off x="2747038" y="3889184"/>
            <a:ext cx="7657231" cy="1383299"/>
          </a:xfrm>
          <a:prstGeom prst="rect">
            <a:avLst/>
          </a:prstGeom>
          <a:noFill/>
        </p:spPr>
        <p:txBody>
          <a:bodyPr wrap="square" lIns="40104" tIns="20052" rIns="40104" bIns="2005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726" b="1" i="0" u="none" strike="noStrike" kern="1200" cap="none" spc="0" normalizeH="0" baseline="0" noProof="0" dirty="0">
                <a:ln w="11430"/>
                <a:solidFill>
                  <a:srgbClr val="00206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KHỞI ĐỘNG</a:t>
            </a:r>
          </a:p>
        </p:txBody>
      </p:sp>
    </p:spTree>
    <p:extLst>
      <p:ext uri="{BB962C8B-B14F-4D97-AF65-F5344CB8AC3E}">
        <p14:creationId xmlns:p14="http://schemas.microsoft.com/office/powerpoint/2010/main" val="2571072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5" name="Snip Diagonal Corner Rectangle 4"/>
          <p:cNvSpPr/>
          <p:nvPr/>
        </p:nvSpPr>
        <p:spPr>
          <a:xfrm>
            <a:off x="1625756" y="1056068"/>
            <a:ext cx="8900576" cy="4700788"/>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a:solidFill>
                  <a:prstClr val="white"/>
                </a:solidFill>
                <a:latin typeface="Calibri" panose="020F0502020204030204"/>
              </a:rPr>
              <a:t>CÁCH CHƠI</a:t>
            </a:r>
          </a:p>
          <a:p>
            <a:r>
              <a:rPr lang="en-US" sz="2400">
                <a:solidFill>
                  <a:prstClr val="white"/>
                </a:solidFill>
                <a:latin typeface="Calibri" panose="020F0502020204030204"/>
              </a:rPr>
              <a:t>Bước 1: Bấm vào màn hình ra câu hỏi</a:t>
            </a:r>
          </a:p>
          <a:p>
            <a:r>
              <a:rPr lang="en-US" sz="2400">
                <a:solidFill>
                  <a:prstClr val="white"/>
                </a:solidFill>
                <a:latin typeface="Calibri" panose="020F0502020204030204"/>
              </a:rPr>
              <a:t>Bước 2: Bấm tiếp vào màn hình ra đáp án</a:t>
            </a:r>
          </a:p>
          <a:p>
            <a:r>
              <a:rPr lang="en-US" sz="2400">
                <a:solidFill>
                  <a:prstClr val="white"/>
                </a:solidFill>
                <a:latin typeface="Calibri" panose="020F0502020204030204"/>
              </a:rPr>
              <a:t>Bước 3: Bấm vào chiếc xe của xì trum để vượt chướng ngại vật.</a:t>
            </a:r>
          </a:p>
          <a:p>
            <a:r>
              <a:rPr lang="en-US" sz="2400">
                <a:solidFill>
                  <a:srgbClr val="FF0000"/>
                </a:solidFill>
                <a:latin typeface="Calibri" panose="020F0502020204030204"/>
              </a:rPr>
              <a:t>Trường hợp học sinh không có đáp án.</a:t>
            </a:r>
          </a:p>
          <a:p>
            <a:r>
              <a:rPr lang="en-US" sz="2400">
                <a:solidFill>
                  <a:prstClr val="white"/>
                </a:solidFill>
                <a:latin typeface="Calibri" panose="020F0502020204030204"/>
              </a:rPr>
              <a:t>Bước 1: Bấm vào xì trum thảm bay sẽ ra đáp án.</a:t>
            </a:r>
          </a:p>
          <a:p>
            <a:r>
              <a:rPr lang="en-US" sz="2400">
                <a:solidFill>
                  <a:prstClr val="white"/>
                </a:solidFill>
                <a:latin typeface="Calibri" panose="020F0502020204030204"/>
              </a:rPr>
              <a:t>Bước 2: Bấm tiếp vào màn hình để ra đáp án cuối cùng.</a:t>
            </a:r>
          </a:p>
          <a:p>
            <a:r>
              <a:rPr lang="en-US" sz="2400">
                <a:solidFill>
                  <a:prstClr val="white"/>
                </a:solidFill>
                <a:latin typeface="Calibri" panose="020F0502020204030204"/>
              </a:rPr>
              <a:t>Bước 3: Bấm vào chiếc xe của xì trum để vượt chướng ngại vật.</a:t>
            </a:r>
          </a:p>
          <a:p>
            <a:r>
              <a:rPr lang="en-US" sz="2400">
                <a:solidFill>
                  <a:srgbClr val="FF0000"/>
                </a:solidFill>
                <a:latin typeface="Calibri" panose="020F0502020204030204"/>
              </a:rPr>
              <a:t>Mẹo vặt : </a:t>
            </a:r>
            <a:r>
              <a:rPr lang="en-US" sz="2400">
                <a:solidFill>
                  <a:prstClr val="white">
                    <a:lumMod val="85000"/>
                  </a:prstClr>
                </a:solidFill>
                <a:latin typeface="Calibri" panose="020F0502020204030204"/>
              </a:rPr>
              <a:t>Bấm vào xì trum thảm bay sẽ mất đáp án mà xì trum thảm bay đưa ra, không bấm qua vòng cũng tự mất.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757" y="597862"/>
            <a:ext cx="1688407" cy="15490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extLst>
      <p:ext uri="{BB962C8B-B14F-4D97-AF65-F5344CB8AC3E}">
        <p14:creationId xmlns:p14="http://schemas.microsoft.com/office/powerpoint/2010/main" val="209579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5"/>
                                        </p:tgtEl>
                                        <p:attrNameLst>
                                          <p:attrName>ppt_y</p:attrName>
                                        </p:attrNameLst>
                                      </p:cBhvr>
                                      <p:tavLst>
                                        <p:tav tm="0">
                                          <p:val>
                                            <p:strVal val="#ppt_y"/>
                                          </p:val>
                                        </p:tav>
                                        <p:tav tm="100000">
                                          <p:val>
                                            <p:strVal val="#ppt_y"/>
                                          </p:val>
                                        </p:tav>
                                      </p:tavLst>
                                    </p:anim>
                                    <p:anim calcmode="lin" valueType="num">
                                      <p:cBhvr>
                                        <p:cTn id="9" dur="1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1" y="1"/>
            <a:ext cx="9143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Times New Roman" panose="02020603050405020304" pitchFamily="18" charset="0"/>
                <a:cs typeface="Times New Roman" panose="02020603050405020304" pitchFamily="18" charset="0"/>
              </a:rPr>
              <a:t>T</a:t>
            </a:r>
            <a:r>
              <a:rPr lang="vi-VN" sz="2400">
                <a:solidFill>
                  <a:srgbClr val="0070C0"/>
                </a:solidFill>
                <a:latin typeface="Times New Roman" panose="02020603050405020304" pitchFamily="18" charset="0"/>
                <a:cs typeface="Times New Roman" panose="02020603050405020304" pitchFamily="18" charset="0"/>
              </a:rPr>
              <a:t>hân em xưa ở bụi tre.</a:t>
            </a:r>
            <a:r>
              <a:rPr lang="vi-VN" sz="4000">
                <a:solidFill>
                  <a:srgbClr val="0070C0"/>
                </a:solidFill>
                <a:latin typeface="Times New Roman" panose="02020603050405020304" pitchFamily="18" charset="0"/>
                <a:cs typeface="Times New Roman" panose="02020603050405020304" pitchFamily="18" charset="0"/>
              </a:rPr>
              <a:t/>
            </a:r>
            <a:br>
              <a:rPr lang="vi-VN" sz="4000">
                <a:solidFill>
                  <a:srgbClr val="0070C0"/>
                </a:solidFill>
                <a:latin typeface="Times New Roman" panose="02020603050405020304" pitchFamily="18" charset="0"/>
                <a:cs typeface="Times New Roman" panose="02020603050405020304" pitchFamily="18" charset="0"/>
              </a:rPr>
            </a:br>
            <a:r>
              <a:rPr lang="vi-VN" sz="2400">
                <a:solidFill>
                  <a:srgbClr val="0070C0"/>
                </a:solidFill>
                <a:latin typeface="Times New Roman" panose="02020603050405020304" pitchFamily="18" charset="0"/>
                <a:cs typeface="Times New Roman" panose="02020603050405020304" pitchFamily="18" charset="0"/>
              </a:rPr>
              <a:t>Mùa đông xếp lại mùa hè mở ra.</a:t>
            </a:r>
            <a:r>
              <a:rPr lang="vi-VN" sz="4000">
                <a:solidFill>
                  <a:srgbClr val="0070C0"/>
                </a:solidFill>
                <a:latin typeface="Times New Roman" panose="02020603050405020304" pitchFamily="18" charset="0"/>
                <a:cs typeface="Times New Roman" panose="02020603050405020304" pitchFamily="18" charset="0"/>
              </a:rPr>
              <a:t/>
            </a:r>
            <a:br>
              <a:rPr lang="vi-VN" sz="4000">
                <a:solidFill>
                  <a:srgbClr val="0070C0"/>
                </a:solidFill>
                <a:latin typeface="Times New Roman" panose="02020603050405020304" pitchFamily="18" charset="0"/>
                <a:cs typeface="Times New Roman" panose="02020603050405020304" pitchFamily="18" charset="0"/>
              </a:rPr>
            </a:br>
            <a:r>
              <a:rPr lang="vi-VN" sz="2400">
                <a:solidFill>
                  <a:srgbClr val="0070C0"/>
                </a:solidFill>
                <a:latin typeface="Times New Roman" panose="02020603050405020304" pitchFamily="18" charset="0"/>
                <a:cs typeface="Times New Roman" panose="02020603050405020304" pitchFamily="18" charset="0"/>
              </a:rPr>
              <a:t>Là cái gì?</a:t>
            </a:r>
            <a:endParaRPr lang="en-US" sz="4000">
              <a:solidFill>
                <a:srgbClr val="0070C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Quạt giấy</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latin typeface="Calibri" panose="020F0502020204030204"/>
              </a:rPr>
              <a:t>Quạt giấy</a:t>
            </a:r>
          </a:p>
        </p:txBody>
      </p:sp>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800">
                <a:solidFill>
                  <a:srgbClr val="0070C0"/>
                </a:solidFill>
                <a:latin typeface="Times New Roman" panose="02020603050405020304" pitchFamily="18" charset="0"/>
                <a:cs typeface="Times New Roman" panose="02020603050405020304" pitchFamily="18" charset="0"/>
              </a:rPr>
              <a:t>Có chân mà chẳng biết đi</a:t>
            </a:r>
          </a:p>
          <a:p>
            <a:pPr algn="ctr" fontAlgn="base"/>
            <a:r>
              <a:rPr lang="en-US" sz="2800">
                <a:solidFill>
                  <a:srgbClr val="0070C0"/>
                </a:solidFill>
                <a:latin typeface="Times New Roman" panose="02020603050405020304" pitchFamily="18" charset="0"/>
                <a:cs typeface="Times New Roman" panose="02020603050405020304" pitchFamily="18" charset="0"/>
              </a:rPr>
              <a:t>Có mặt phẳng lì cho bé ngồi lên</a:t>
            </a:r>
          </a:p>
          <a:p>
            <a:pPr algn="ctr" fontAlgn="base"/>
            <a:r>
              <a:rPr lang="en-US" sz="2800">
                <a:solidFill>
                  <a:srgbClr val="0070C0"/>
                </a:solidFill>
                <a:latin typeface="Times New Roman" panose="02020603050405020304" pitchFamily="18" charset="0"/>
                <a:cs typeface="Times New Roman" panose="02020603050405020304" pitchFamily="18" charset="0"/>
              </a:rPr>
              <a:t>Là cái gì ?</a:t>
            </a:r>
          </a:p>
        </p:txBody>
      </p:sp>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Cái ghế</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latin typeface="Calibri" panose="020F0502020204030204"/>
              </a:rPr>
              <a:t>Cái ghế</a:t>
            </a:r>
          </a:p>
        </p:txBody>
      </p:sp>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6"/>
            <a:ext cx="8572500" cy="17677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Times New Roman" panose="02020603050405020304" pitchFamily="18" charset="0"/>
                <a:cs typeface="Times New Roman" panose="02020603050405020304" pitchFamily="18" charset="0"/>
              </a:rPr>
              <a:t>Không mắt, không tai, không mũi,…</a:t>
            </a:r>
            <a:br>
              <a:rPr lang="en-US" sz="2400">
                <a:solidFill>
                  <a:srgbClr val="0070C0"/>
                </a:solidFill>
                <a:latin typeface="Times New Roman" panose="02020603050405020304" pitchFamily="18" charset="0"/>
                <a:cs typeface="Times New Roman" panose="02020603050405020304" pitchFamily="18" charset="0"/>
              </a:rPr>
            </a:br>
            <a:r>
              <a:rPr lang="en-US" sz="2400">
                <a:solidFill>
                  <a:srgbClr val="0070C0"/>
                </a:solidFill>
                <a:latin typeface="Times New Roman" panose="02020603050405020304" pitchFamily="18" charset="0"/>
                <a:cs typeface="Times New Roman" panose="02020603050405020304" pitchFamily="18" charset="0"/>
              </a:rPr>
              <a:t>Hễ đâu có mặt, ai ai cũng nhìn!</a:t>
            </a:r>
            <a:br>
              <a:rPr lang="en-US" sz="2400">
                <a:solidFill>
                  <a:srgbClr val="0070C0"/>
                </a:solidFill>
                <a:latin typeface="Times New Roman" panose="02020603050405020304" pitchFamily="18" charset="0"/>
                <a:cs typeface="Times New Roman" panose="02020603050405020304" pitchFamily="18" charset="0"/>
              </a:rPr>
            </a:br>
            <a:r>
              <a:rPr lang="en-US" sz="2400">
                <a:solidFill>
                  <a:srgbClr val="0070C0"/>
                </a:solidFill>
                <a:latin typeface="Times New Roman" panose="02020603050405020304" pitchFamily="18" charset="0"/>
                <a:cs typeface="Times New Roman" panose="02020603050405020304" pitchFamily="18" charset="0"/>
              </a:rPr>
              <a:t>Chẳng nói mà ai cũng tin</a:t>
            </a:r>
            <a:br>
              <a:rPr lang="en-US" sz="2400">
                <a:solidFill>
                  <a:srgbClr val="0070C0"/>
                </a:solidFill>
                <a:latin typeface="Times New Roman" panose="02020603050405020304" pitchFamily="18" charset="0"/>
                <a:cs typeface="Times New Roman" panose="02020603050405020304" pitchFamily="18" charset="0"/>
              </a:rPr>
            </a:br>
            <a:r>
              <a:rPr lang="en-US" sz="2400">
                <a:solidFill>
                  <a:srgbClr val="0070C0"/>
                </a:solidFill>
                <a:latin typeface="Times New Roman" panose="02020603050405020304" pitchFamily="18" charset="0"/>
                <a:cs typeface="Times New Roman" panose="02020603050405020304" pitchFamily="18" charset="0"/>
              </a:rPr>
              <a:t>Sáng, chiều, sớm, muộn cứ nhìn biết ngay </a:t>
            </a:r>
          </a:p>
          <a:p>
            <a:pPr algn="ctr"/>
            <a:r>
              <a:rPr lang="en-US" sz="2400">
                <a:solidFill>
                  <a:srgbClr val="0070C0"/>
                </a:solidFill>
                <a:latin typeface="Times New Roman" panose="02020603050405020304" pitchFamily="18" charset="0"/>
                <a:cs typeface="Times New Roman" panose="02020603050405020304" pitchFamily="18" charset="0"/>
              </a:rPr>
              <a:t> Là cái gì?</a:t>
            </a:r>
            <a:endParaRPr lang="en-US">
              <a:solidFill>
                <a:srgbClr val="0070C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48869"/>
            <a:ext cx="8572500" cy="109663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Cái đồng hồ</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latin typeface="Calibri" panose="020F0502020204030204"/>
              </a:rPr>
              <a:t>Cái đồng hồ</a:t>
            </a:r>
          </a:p>
        </p:txBody>
      </p:sp>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35404"/>
            <a:ext cx="8572500" cy="17874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70C0"/>
                </a:solidFill>
                <a:latin typeface="Times New Roman" panose="02020603050405020304" pitchFamily="18" charset="0"/>
                <a:cs typeface="Times New Roman" panose="02020603050405020304" pitchFamily="18" charset="0"/>
              </a:rPr>
              <a:t>Cái gì sừng sững</a:t>
            </a:r>
          </a:p>
          <a:p>
            <a:pPr algn="ctr"/>
            <a:r>
              <a:rPr lang="en-US" sz="2800">
                <a:solidFill>
                  <a:srgbClr val="0070C0"/>
                </a:solidFill>
                <a:latin typeface="Times New Roman" panose="02020603050405020304" pitchFamily="18" charset="0"/>
                <a:cs typeface="Times New Roman" panose="02020603050405020304" pitchFamily="18" charset="0"/>
              </a:rPr>
              <a:t>Đứng ở góc nhà</a:t>
            </a:r>
          </a:p>
          <a:p>
            <a:pPr algn="ctr"/>
            <a:r>
              <a:rPr lang="en-US" sz="2800">
                <a:solidFill>
                  <a:srgbClr val="0070C0"/>
                </a:solidFill>
                <a:latin typeface="Times New Roman" panose="02020603050405020304" pitchFamily="18" charset="0"/>
                <a:cs typeface="Times New Roman" panose="02020603050405020304" pitchFamily="18" charset="0"/>
              </a:rPr>
              <a:t>Bé mở cửa ra</a:t>
            </a:r>
          </a:p>
          <a:p>
            <a:pPr algn="ctr"/>
            <a:r>
              <a:rPr lang="en-US" sz="2800">
                <a:solidFill>
                  <a:srgbClr val="0070C0"/>
                </a:solidFill>
                <a:latin typeface="Times New Roman" panose="02020603050405020304" pitchFamily="18" charset="0"/>
                <a:cs typeface="Times New Roman" panose="02020603050405020304" pitchFamily="18" charset="0"/>
              </a:rPr>
              <a:t>Lấy quần áo đẹp ?</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914231" y="2230900"/>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Tủ quần áo</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latin typeface="Calibri" panose="020F0502020204030204"/>
              </a:rPr>
              <a:t>Tủ quần áo</a:t>
            </a: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00C1CBE-09C3-46B3-95D6-0039CC114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460"/>
            <a:ext cx="12192000" cy="6349540"/>
          </a:xfrm>
          <a:prstGeom prst="rect">
            <a:avLst/>
          </a:prstGeom>
        </p:spPr>
      </p:pic>
    </p:spTree>
    <p:extLst>
      <p:ext uri="{BB962C8B-B14F-4D97-AF65-F5344CB8AC3E}">
        <p14:creationId xmlns:p14="http://schemas.microsoft.com/office/powerpoint/2010/main" val="48558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1687</TotalTime>
  <Words>867</Words>
  <Application>Microsoft Office PowerPoint</Application>
  <PresentationFormat>Custom</PresentationFormat>
  <Paragraphs>79</Paragraphs>
  <Slides>18</Slides>
  <Notes>0</Notes>
  <HiddenSlides>0</HiddenSlides>
  <MMClips>11</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38</cp:revision>
  <dcterms:created xsi:type="dcterms:W3CDTF">2021-11-01T08:16:43Z</dcterms:created>
  <dcterms:modified xsi:type="dcterms:W3CDTF">2021-11-07T01:27:48Z</dcterms:modified>
</cp:coreProperties>
</file>