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6" r:id="rId3"/>
    <p:sldId id="268" r:id="rId4"/>
    <p:sldId id="270" r:id="rId5"/>
    <p:sldId id="259" r:id="rId6"/>
    <p:sldId id="271" r:id="rId7"/>
    <p:sldId id="267"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DD"/>
    <a:srgbClr val="828202"/>
    <a:srgbClr val="DCF117"/>
    <a:srgbClr val="D5E226"/>
    <a:srgbClr val="66FF33"/>
    <a:srgbClr val="67C98C"/>
    <a:srgbClr val="66FF66"/>
    <a:srgbClr val="E2EE42"/>
    <a:srgbClr val="53DD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306" autoAdjust="0"/>
  </p:normalViewPr>
  <p:slideViewPr>
    <p:cSldViewPr snapToGrid="0">
      <p:cViewPr>
        <p:scale>
          <a:sx n="60" d="100"/>
          <a:sy n="60" d="100"/>
        </p:scale>
        <p:origin x="-990"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2F641-6007-4074-958C-914A138AFF65}"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273C-EFAE-43A0-A2A1-5052D3AFD479}" type="slidenum">
              <a:rPr lang="en-US" smtClean="0"/>
              <a:t>‹#›</a:t>
            </a:fld>
            <a:endParaRPr lang="en-US"/>
          </a:p>
        </p:txBody>
      </p:sp>
    </p:spTree>
    <p:extLst>
      <p:ext uri="{BB962C8B-B14F-4D97-AF65-F5344CB8AC3E}">
        <p14:creationId xmlns:p14="http://schemas.microsoft.com/office/powerpoint/2010/main" val="407786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7629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91749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58937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345044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DA3AD-C8D0-400F-A10B-D82FFB2EA9F0}"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4590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DA3AD-C8D0-400F-A10B-D82FFB2EA9F0}"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990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DA3AD-C8D0-400F-A10B-D82FFB2EA9F0}"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3715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DA3AD-C8D0-400F-A10B-D82FFB2EA9F0}"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1793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DA3AD-C8D0-400F-A10B-D82FFB2EA9F0}"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0541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68066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419480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3AD-C8D0-400F-A10B-D82FFB2EA9F0}" type="datetimeFigureOut">
              <a:rPr lang="en-US" smtClean="0"/>
              <a:t>2/2/2023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0ACBD-5A24-45AC-AF1D-217408AA190E}" type="slidenum">
              <a:rPr lang="en-US" smtClean="0"/>
              <a:t>‹#›</a:t>
            </a:fld>
            <a:endParaRPr lang="en-US"/>
          </a:p>
        </p:txBody>
      </p:sp>
    </p:spTree>
    <p:extLst>
      <p:ext uri="{BB962C8B-B14F-4D97-AF65-F5344CB8AC3E}">
        <p14:creationId xmlns:p14="http://schemas.microsoft.com/office/powerpoint/2010/main" val="1307080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742656"/>
            <a:ext cx="12192000" cy="1200329"/>
          </a:xfrm>
          <a:prstGeom prst="rect">
            <a:avLst/>
          </a:prstGeom>
          <a:solidFill>
            <a:schemeClr val="bg1"/>
          </a:solidFill>
          <a:ln>
            <a:solidFill>
              <a:schemeClr val="bg1"/>
            </a:solidFill>
          </a:ln>
        </p:spPr>
        <p:txBody>
          <a:bodyPr wrap="square" rtlCol="0">
            <a:spAutoFit/>
          </a:bodyPr>
          <a:lstStyle/>
          <a:p>
            <a:pPr algn="ctr"/>
            <a:r>
              <a:rPr lang="vi-VN" sz="3600" dirty="0">
                <a:solidFill>
                  <a:srgbClr val="C00000"/>
                </a:solidFill>
                <a:latin typeface="+mj-lt"/>
              </a:rPr>
              <a:t>CHỦ </a:t>
            </a:r>
            <a:r>
              <a:rPr lang="vi-VN" sz="3600">
                <a:solidFill>
                  <a:srgbClr val="C00000"/>
                </a:solidFill>
                <a:latin typeface="+mj-lt"/>
              </a:rPr>
              <a:t>ĐỀ </a:t>
            </a:r>
            <a:r>
              <a:rPr lang="vi-VN" sz="3600" dirty="0" smtClean="0">
                <a:solidFill>
                  <a:srgbClr val="C00000"/>
                </a:solidFill>
                <a:latin typeface="+mj-lt"/>
              </a:rPr>
              <a:t>3</a:t>
            </a:r>
          </a:p>
          <a:p>
            <a:pPr algn="ctr"/>
            <a:r>
              <a:rPr lang="vi-VN" sz="3600">
                <a:solidFill>
                  <a:srgbClr val="C00000"/>
                </a:solidFill>
                <a:latin typeface="+mj-lt"/>
              </a:rPr>
              <a:t>BIẾT ƠN THẦY CÔ – YÊU QUÝ BẠN BÈ</a:t>
            </a:r>
            <a:endParaRPr lang="en-US" sz="3600" dirty="0">
              <a:solidFill>
                <a:srgbClr val="C00000"/>
              </a:solidFill>
              <a:latin typeface="+mj-lt"/>
            </a:endParaRPr>
          </a:p>
        </p:txBody>
      </p:sp>
    </p:spTree>
    <p:extLst>
      <p:ext uri="{BB962C8B-B14F-4D97-AF65-F5344CB8AC3E}">
        <p14:creationId xmlns:p14="http://schemas.microsoft.com/office/powerpoint/2010/main" val="75671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1077218"/>
          </a:xfrm>
          <a:prstGeom prst="rect">
            <a:avLst/>
          </a:prstGeom>
          <a:solidFill>
            <a:schemeClr val="bg1"/>
          </a:solidFill>
          <a:ln>
            <a:solidFill>
              <a:schemeClr val="bg1"/>
            </a:solidFill>
          </a:ln>
        </p:spPr>
        <p:txBody>
          <a:bodyPr wrap="square" rtlCol="0">
            <a:spAutoFit/>
          </a:bodyPr>
          <a:lstStyle/>
          <a:p>
            <a:pPr algn="ctr"/>
            <a:r>
              <a:rPr lang="vi-VN" sz="3200" b="1" dirty="0">
                <a:solidFill>
                  <a:srgbClr val="FF0000"/>
                </a:solidFill>
                <a:latin typeface="+mj-lt"/>
              </a:rPr>
              <a:t>CHỦ </a:t>
            </a:r>
            <a:r>
              <a:rPr lang="vi-VN" sz="3200" b="1">
                <a:solidFill>
                  <a:srgbClr val="FF0000"/>
                </a:solidFill>
                <a:latin typeface="+mj-lt"/>
              </a:rPr>
              <a:t>ĐỀ </a:t>
            </a:r>
            <a:r>
              <a:rPr lang="vi-VN" sz="3200" b="1" dirty="0">
                <a:solidFill>
                  <a:srgbClr val="FF0000"/>
                </a:solidFill>
                <a:latin typeface="+mj-lt"/>
              </a:rPr>
              <a:t>3</a:t>
            </a:r>
            <a:endParaRPr lang="en-US" sz="3200" b="1" dirty="0" smtClean="0">
              <a:solidFill>
                <a:srgbClr val="FF0000"/>
              </a:solidFill>
              <a:latin typeface="+mj-lt"/>
            </a:endParaRPr>
          </a:p>
          <a:p>
            <a:pPr algn="ctr"/>
            <a:r>
              <a:rPr lang="vi-VN" sz="3200" b="1">
                <a:latin typeface="+mj-lt"/>
              </a:rPr>
              <a:t>BIẾT ƠN THẦY CÔ – YÊU QUÝ BẠN BÈ </a:t>
            </a:r>
            <a:r>
              <a:rPr lang="vi-VN" sz="3200" b="1" smtClean="0">
                <a:latin typeface="+mj-lt"/>
              </a:rPr>
              <a:t>(TUẦN 10)</a:t>
            </a:r>
            <a:endParaRPr lang="en-US" sz="32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61781"/>
            <a:ext cx="12192000" cy="5906577"/>
          </a:xfrm>
          <a:prstGeom prst="rect">
            <a:avLst/>
          </a:prstGeom>
        </p:spPr>
      </p:pic>
    </p:spTree>
    <p:extLst>
      <p:ext uri="{BB962C8B-B14F-4D97-AF65-F5344CB8AC3E}">
        <p14:creationId xmlns:p14="http://schemas.microsoft.com/office/powerpoint/2010/main" val="351031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0000"/>
                </a:solidFill>
                <a:latin typeface="+mj-lt"/>
              </a:rPr>
              <a:t>Khởi động</a:t>
            </a:r>
            <a:endParaRPr lang="en-US" sz="4000" b="1" dirty="0">
              <a:solidFill>
                <a:srgbClr val="FF0000"/>
              </a:solidFill>
              <a:latin typeface="+mj-lt"/>
            </a:endParaRPr>
          </a:p>
        </p:txBody>
      </p:sp>
      <p:sp>
        <p:nvSpPr>
          <p:cNvPr id="4" name="Rectangle 3"/>
          <p:cNvSpPr/>
          <p:nvPr/>
        </p:nvSpPr>
        <p:spPr>
          <a:xfrm>
            <a:off x="141889" y="1041552"/>
            <a:ext cx="11918731" cy="2103429"/>
          </a:xfrm>
          <a:prstGeom prst="rect">
            <a:avLst/>
          </a:prstGeom>
          <a:noFill/>
        </p:spPr>
        <p:txBody>
          <a:bodyPr wrap="none" lIns="91440" tIns="45720" rIns="91440" bIns="45720">
            <a:prstTxWarp prst="textChevronInverted">
              <a:avLst/>
            </a:prstTxWarp>
            <a:spAutoFit/>
          </a:bodyPr>
          <a:lstStyle/>
          <a:p>
            <a:pPr algn="ctr"/>
            <a:r>
              <a:rPr lang="vi-VN" sz="5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hát bài hát: “Mái trường mến yêu” của nhạc sĩ Lê Quốc Thắng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p:cNvSpPr/>
          <p:nvPr/>
        </p:nvSpPr>
        <p:spPr>
          <a:xfrm>
            <a:off x="2667395" y="3694454"/>
            <a:ext cx="7003077" cy="830997"/>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a:latin typeface="Times New Roman" pitchFamily="18" charset="0"/>
                <a:cs typeface="Times New Roman" pitchFamily="18" charset="0"/>
              </a:rPr>
              <a:t>Bài hát có những hình ảnh nào</a:t>
            </a:r>
            <a:r>
              <a:rPr lang="vi-VN" sz="2400" smtClean="0">
                <a:latin typeface="Times New Roman" pitchFamily="18" charset="0"/>
                <a:cs typeface="Times New Roman" pitchFamily="18" charset="0"/>
              </a:rPr>
              <a:t>?</a:t>
            </a:r>
          </a:p>
          <a:p>
            <a:pPr algn="just"/>
            <a:r>
              <a:rPr lang="vi-VN" sz="2400" smtClean="0">
                <a:latin typeface="Times New Roman" pitchFamily="18" charset="0"/>
                <a:cs typeface="Times New Roman" pitchFamily="18" charset="0"/>
              </a:rPr>
              <a:t>Những </a:t>
            </a:r>
            <a:r>
              <a:rPr lang="vi-VN" sz="2400">
                <a:latin typeface="Times New Roman" pitchFamily="18" charset="0"/>
                <a:cs typeface="Times New Roman" pitchFamily="18" charset="0"/>
              </a:rPr>
              <a:t>hình ảnh đó có thân thuộc với em không?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70284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2443656" y="2064328"/>
            <a:ext cx="7709338" cy="2507672"/>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Hoạt </a:t>
            </a:r>
            <a:r>
              <a:rPr lang="vi-VN" sz="4000" b="1">
                <a:solidFill>
                  <a:srgbClr val="FF0000"/>
                </a:solidFill>
                <a:latin typeface="+mj-lt"/>
              </a:rPr>
              <a:t>động </a:t>
            </a:r>
            <a:r>
              <a:rPr lang="vi-VN" sz="4000" b="1" dirty="0" smtClean="0">
                <a:solidFill>
                  <a:srgbClr val="FF0000"/>
                </a:solidFill>
                <a:latin typeface="+mj-lt"/>
              </a:rPr>
              <a:t>4</a:t>
            </a:r>
            <a:r>
              <a:rPr lang="en-US" sz="4000" b="1" smtClean="0">
                <a:solidFill>
                  <a:srgbClr val="FF0000"/>
                </a:solidFill>
                <a:latin typeface="+mj-lt"/>
              </a:rPr>
              <a:t>:</a:t>
            </a:r>
            <a:r>
              <a:rPr lang="vi-VN" sz="4000" b="1" smtClean="0">
                <a:solidFill>
                  <a:srgbClr val="FF0000"/>
                </a:solidFill>
                <a:latin typeface="+mj-lt"/>
              </a:rPr>
              <a:t> </a:t>
            </a:r>
            <a:endParaRPr lang="en-US" sz="4000" b="1" dirty="0" smtClean="0">
              <a:solidFill>
                <a:srgbClr val="FF0000"/>
              </a:solidFill>
              <a:latin typeface="+mj-lt"/>
            </a:endParaRPr>
          </a:p>
          <a:p>
            <a:pPr algn="ctr"/>
            <a:r>
              <a:rPr lang="vi-VN" sz="4000" b="1">
                <a:solidFill>
                  <a:srgbClr val="FF0000"/>
                </a:solidFill>
                <a:latin typeface="+mj-lt"/>
              </a:rPr>
              <a:t>Thể hiện những lời nói, việc làm duy trì và phát triển quan hệ tốt đẹp với thầy, cô </a:t>
            </a:r>
            <a:endParaRPr lang="en-US" sz="4000" b="1" dirty="0">
              <a:solidFill>
                <a:srgbClr val="FF0000"/>
              </a:solidFill>
              <a:latin typeface="+mj-lt"/>
            </a:endParaRPr>
          </a:p>
        </p:txBody>
      </p:sp>
    </p:spTree>
    <p:extLst>
      <p:ext uri="{BB962C8B-B14F-4D97-AF65-F5344CB8AC3E}">
        <p14:creationId xmlns:p14="http://schemas.microsoft.com/office/powerpoint/2010/main" val="301414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199" y="2048073"/>
            <a:ext cx="3778997" cy="16764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p:cNvSpPr/>
          <p:nvPr/>
        </p:nvSpPr>
        <p:spPr>
          <a:xfrm>
            <a:off x="0" y="31532"/>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Hoạt </a:t>
            </a:r>
            <a:r>
              <a:rPr lang="vi-VN" sz="3200" b="1">
                <a:solidFill>
                  <a:srgbClr val="FF0000"/>
                </a:solidFill>
                <a:latin typeface="+mj-lt"/>
              </a:rPr>
              <a:t>động </a:t>
            </a:r>
            <a:r>
              <a:rPr lang="vi-VN" sz="3200" b="1" dirty="0">
                <a:solidFill>
                  <a:srgbClr val="FF0000"/>
                </a:solidFill>
                <a:latin typeface="+mj-lt"/>
              </a:rPr>
              <a:t>4</a:t>
            </a:r>
            <a:r>
              <a:rPr lang="en-US" sz="3200" b="1" smtClean="0">
                <a:solidFill>
                  <a:srgbClr val="FF0000"/>
                </a:solidFill>
                <a:latin typeface="+mj-lt"/>
              </a:rPr>
              <a:t>:</a:t>
            </a:r>
            <a:r>
              <a:rPr lang="vi-VN" sz="3200" b="1" smtClean="0">
                <a:solidFill>
                  <a:srgbClr val="FF0000"/>
                </a:solidFill>
                <a:latin typeface="+mj-lt"/>
              </a:rPr>
              <a:t> </a:t>
            </a:r>
            <a:r>
              <a:rPr lang="vi-VN" sz="3200" b="1">
                <a:solidFill>
                  <a:srgbClr val="FF0000"/>
                </a:solidFill>
                <a:latin typeface="+mj-lt"/>
              </a:rPr>
              <a:t>Thể hiện những lời nói, việc làm duy trì và phát triển quan hệ tốt đẹp với thầy, cô </a:t>
            </a:r>
            <a:endParaRPr lang="en-US" sz="3200" b="1" dirty="0">
              <a:solidFill>
                <a:srgbClr val="FF0000"/>
              </a:solidFill>
              <a:latin typeface="+mj-lt"/>
            </a:endParaRPr>
          </a:p>
        </p:txBody>
      </p:sp>
      <p:sp>
        <p:nvSpPr>
          <p:cNvPr id="6" name="Rectangle 5"/>
          <p:cNvSpPr/>
          <p:nvPr/>
        </p:nvSpPr>
        <p:spPr>
          <a:xfrm>
            <a:off x="286554" y="964491"/>
            <a:ext cx="11584880" cy="954107"/>
          </a:xfrm>
          <a:prstGeom prst="rect">
            <a:avLst/>
          </a:prstGeom>
        </p:spPr>
        <p:txBody>
          <a:bodyPr wrap="square">
            <a:spAutoFit/>
          </a:bodyPr>
          <a:lstStyle/>
          <a:p>
            <a:r>
              <a:rPr lang="vi-VN" sz="2800" dirty="0">
                <a:latin typeface="+mj-lt"/>
              </a:rPr>
              <a:t>1</a:t>
            </a:r>
            <a:r>
              <a:rPr lang="vi-VN" sz="2800">
                <a:latin typeface="+mj-lt"/>
              </a:rPr>
              <a:t>. Đ</a:t>
            </a:r>
            <a:r>
              <a:rPr lang="vi-VN" sz="2800" smtClean="0">
                <a:latin typeface="+mj-lt"/>
              </a:rPr>
              <a:t>ọc </a:t>
            </a:r>
            <a:r>
              <a:rPr lang="vi-VN" sz="2800">
                <a:latin typeface="+mj-lt"/>
              </a:rPr>
              <a:t>nhiệm vụ và tình huống 1 của hoạt động 4 trong SGK Hoạt động trải nghiệm 4 trang 30</a:t>
            </a:r>
            <a:endParaRPr lang="en-US" sz="2800" dirty="0">
              <a:latin typeface="+mj-lt"/>
            </a:endParaRPr>
          </a:p>
        </p:txBody>
      </p:sp>
      <p:sp>
        <p:nvSpPr>
          <p:cNvPr id="7" name="Rectangle 6"/>
          <p:cNvSpPr/>
          <p:nvPr/>
        </p:nvSpPr>
        <p:spPr>
          <a:xfrm>
            <a:off x="711745" y="2184194"/>
            <a:ext cx="3287921" cy="1384995"/>
          </a:xfrm>
          <a:prstGeom prst="rect">
            <a:avLst/>
          </a:prstGeom>
        </p:spPr>
        <p:txBody>
          <a:bodyPr wrap="square">
            <a:spAutoFit/>
          </a:bodyPr>
          <a:lstStyle/>
          <a:p>
            <a:r>
              <a:rPr lang="vi-VN" sz="2800">
                <a:latin typeface="+mj-lt"/>
              </a:rPr>
              <a:t>Làm việc </a:t>
            </a:r>
            <a:r>
              <a:rPr lang="vi-VN" sz="2800" smtClean="0">
                <a:latin typeface="+mj-lt"/>
              </a:rPr>
              <a:t>theo nhóm 4 và giải quyết tình huống 1</a:t>
            </a:r>
            <a:endParaRPr lang="en-US" sz="2800" dirty="0">
              <a:latin typeface="+mj-l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57750" y="1985009"/>
            <a:ext cx="7013684" cy="1814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p:cNvSpPr/>
          <p:nvPr/>
        </p:nvSpPr>
        <p:spPr>
          <a:xfrm>
            <a:off x="438954" y="4017835"/>
            <a:ext cx="11584880" cy="954107"/>
          </a:xfrm>
          <a:prstGeom prst="rect">
            <a:avLst/>
          </a:prstGeom>
        </p:spPr>
        <p:txBody>
          <a:bodyPr wrap="square">
            <a:spAutoFit/>
          </a:bodyPr>
          <a:lstStyle/>
          <a:p>
            <a:r>
              <a:rPr lang="vi-VN" sz="2800" dirty="0">
                <a:latin typeface="+mj-lt"/>
              </a:rPr>
              <a:t>2</a:t>
            </a:r>
            <a:r>
              <a:rPr lang="vi-VN" sz="2800" smtClean="0">
                <a:latin typeface="+mj-lt"/>
              </a:rPr>
              <a:t>. </a:t>
            </a:r>
            <a:r>
              <a:rPr lang="vi-VN" sz="2800">
                <a:latin typeface="+mj-lt"/>
              </a:rPr>
              <a:t>Đ</a:t>
            </a:r>
            <a:r>
              <a:rPr lang="vi-VN" sz="2800" smtClean="0">
                <a:latin typeface="+mj-lt"/>
              </a:rPr>
              <a:t>ọc </a:t>
            </a:r>
            <a:r>
              <a:rPr lang="vi-VN" sz="2800">
                <a:latin typeface="+mj-lt"/>
              </a:rPr>
              <a:t>nhiệm vụ và tình huống </a:t>
            </a:r>
            <a:r>
              <a:rPr lang="vi-VN" sz="2800" smtClean="0">
                <a:latin typeface="+mj-lt"/>
              </a:rPr>
              <a:t>2 </a:t>
            </a:r>
            <a:r>
              <a:rPr lang="vi-VN" sz="2800">
                <a:latin typeface="+mj-lt"/>
              </a:rPr>
              <a:t>của hoạt động 4 trong SGK Hoạt động trải nghiệm 4 trang 30</a:t>
            </a:r>
            <a:endParaRPr lang="en-US" sz="2800" dirty="0">
              <a:latin typeface="+mj-lt"/>
            </a:endParaRPr>
          </a:p>
        </p:txBody>
      </p:sp>
      <p:sp>
        <p:nvSpPr>
          <p:cNvPr id="10" name="Rounded Rectangle 9"/>
          <p:cNvSpPr/>
          <p:nvPr/>
        </p:nvSpPr>
        <p:spPr>
          <a:xfrm>
            <a:off x="457198" y="5019240"/>
            <a:ext cx="3778997" cy="16764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3783" y="5158708"/>
            <a:ext cx="3287921" cy="1384995"/>
          </a:xfrm>
          <a:prstGeom prst="rect">
            <a:avLst/>
          </a:prstGeom>
        </p:spPr>
        <p:txBody>
          <a:bodyPr wrap="square">
            <a:spAutoFit/>
          </a:bodyPr>
          <a:lstStyle/>
          <a:p>
            <a:r>
              <a:rPr lang="vi-VN" sz="2800">
                <a:latin typeface="+mj-lt"/>
              </a:rPr>
              <a:t>Làm việc </a:t>
            </a:r>
            <a:r>
              <a:rPr lang="vi-VN" sz="2800" smtClean="0">
                <a:latin typeface="+mj-lt"/>
              </a:rPr>
              <a:t>theo nhóm 4 và giải quyết tình huống 2</a:t>
            </a:r>
            <a:endParaRPr lang="en-US" sz="2800" dirty="0">
              <a:latin typeface="+mj-lt"/>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7750" y="5034348"/>
            <a:ext cx="6887560" cy="1661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0355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1450428" y="2064327"/>
            <a:ext cx="9175531" cy="260226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itchFamily="18" charset="0"/>
                <a:cs typeface="Times New Roman" pitchFamily="18" charset="0"/>
              </a:rPr>
              <a:t>Hoạt </a:t>
            </a:r>
            <a:r>
              <a:rPr lang="vi-VN" sz="4000" b="1">
                <a:solidFill>
                  <a:srgbClr val="FF0000"/>
                </a:solidFill>
                <a:latin typeface="Times New Roman" pitchFamily="18" charset="0"/>
                <a:cs typeface="Times New Roman" pitchFamily="18" charset="0"/>
              </a:rPr>
              <a:t>động </a:t>
            </a:r>
            <a:r>
              <a:rPr lang="vi-VN" sz="4000" b="1" smtClean="0">
                <a:solidFill>
                  <a:srgbClr val="FF0000"/>
                </a:solidFill>
                <a:latin typeface="Times New Roman" pitchFamily="18" charset="0"/>
                <a:cs typeface="Times New Roman" pitchFamily="18" charset="0"/>
              </a:rPr>
              <a:t>5</a:t>
            </a:r>
            <a:r>
              <a:rPr lang="en-US" sz="4000" b="1" smtClean="0">
                <a:solidFill>
                  <a:srgbClr val="FF0000"/>
                </a:solidFill>
                <a:latin typeface="Times New Roman" pitchFamily="18" charset="0"/>
                <a:cs typeface="Times New Roman" pitchFamily="18" charset="0"/>
              </a:rPr>
              <a:t>: </a:t>
            </a:r>
            <a:endParaRPr lang="en-US" sz="4000" b="1" dirty="0" smtClean="0">
              <a:solidFill>
                <a:srgbClr val="FF0000"/>
              </a:solidFill>
              <a:latin typeface="Times New Roman" pitchFamily="18" charset="0"/>
              <a:cs typeface="Times New Roman" pitchFamily="18" charset="0"/>
            </a:endParaRPr>
          </a:p>
          <a:p>
            <a:pPr algn="ctr"/>
            <a:r>
              <a:rPr lang="vi-VN" sz="4000" b="1">
                <a:solidFill>
                  <a:srgbClr val="FF0000"/>
                </a:solidFill>
                <a:latin typeface="Times New Roman" pitchFamily="18" charset="0"/>
                <a:cs typeface="Times New Roman" pitchFamily="18" charset="0"/>
              </a:rPr>
              <a:t>Lập kế hoạch thực hiện những lời nói, việc làm duy trì và phát triển quan hệ tốt đẹp với bạn bè</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73763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Hoạt </a:t>
            </a:r>
            <a:r>
              <a:rPr lang="vi-VN" sz="3200" b="1">
                <a:solidFill>
                  <a:srgbClr val="FF0000"/>
                </a:solidFill>
                <a:latin typeface="+mj-lt"/>
              </a:rPr>
              <a:t>động </a:t>
            </a:r>
            <a:r>
              <a:rPr lang="vi-VN" sz="3200" b="1" dirty="0">
                <a:solidFill>
                  <a:srgbClr val="FF0000"/>
                </a:solidFill>
                <a:latin typeface="+mj-lt"/>
              </a:rPr>
              <a:t>5</a:t>
            </a:r>
            <a:r>
              <a:rPr lang="en-US" sz="3200" b="1" smtClean="0">
                <a:solidFill>
                  <a:srgbClr val="FF0000"/>
                </a:solidFill>
                <a:latin typeface="+mj-lt"/>
              </a:rPr>
              <a:t>: </a:t>
            </a:r>
            <a:r>
              <a:rPr lang="vi-VN" sz="3200" b="1">
                <a:solidFill>
                  <a:srgbClr val="FF0000"/>
                </a:solidFill>
                <a:latin typeface="+mj-lt"/>
              </a:rPr>
              <a:t>Lập kế hoạch thực hiện những lời nói, việc làm duy trì và phát triển quan hệ tốt đẹp với bạn bè</a:t>
            </a:r>
            <a:endParaRPr lang="en-US" sz="3200" b="1" dirty="0">
              <a:solidFill>
                <a:srgbClr val="FF0000"/>
              </a:solidFill>
              <a:latin typeface="+mj-lt"/>
            </a:endParaRPr>
          </a:p>
        </p:txBody>
      </p:sp>
      <p:sp>
        <p:nvSpPr>
          <p:cNvPr id="6" name="TextBox 5"/>
          <p:cNvSpPr txBox="1"/>
          <p:nvPr/>
        </p:nvSpPr>
        <p:spPr>
          <a:xfrm>
            <a:off x="1177635" y="947843"/>
            <a:ext cx="986443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1</a:t>
            </a:r>
            <a:r>
              <a:rPr lang="en-US" sz="2400" smtClean="0">
                <a:latin typeface="Times New Roman" pitchFamily="18" charset="0"/>
                <a:cs typeface="Times New Roman" pitchFamily="18" charset="0"/>
              </a:rPr>
              <a:t>. </a:t>
            </a:r>
            <a:r>
              <a:rPr lang="vi-VN" sz="2400">
                <a:latin typeface="Times New Roman" pitchFamily="18" charset="0"/>
                <a:cs typeface="Times New Roman" pitchFamily="18" charset="0"/>
              </a:rPr>
              <a:t>Đ</a:t>
            </a:r>
            <a:r>
              <a:rPr lang="vi-VN" sz="2400" smtClean="0">
                <a:latin typeface="Times New Roman" pitchFamily="18" charset="0"/>
                <a:cs typeface="Times New Roman" pitchFamily="18" charset="0"/>
              </a:rPr>
              <a:t>ọc </a:t>
            </a:r>
            <a:r>
              <a:rPr lang="vi-VN" sz="2400">
                <a:latin typeface="Times New Roman" pitchFamily="18" charset="0"/>
                <a:cs typeface="Times New Roman" pitchFamily="18" charset="0"/>
              </a:rPr>
              <a:t>nhiệm vụ 1 hoạt động 5 trong SGK Hoạt động trải nghiệm 4 trang 29 </a:t>
            </a:r>
            <a:endParaRPr lang="en-US" sz="2400" dirty="0">
              <a:latin typeface="Times New Roman" pitchFamily="18" charset="0"/>
              <a:cs typeface="Times New Roman" pitchFamily="18" charset="0"/>
            </a:endParaRPr>
          </a:p>
        </p:txBody>
      </p:sp>
      <p:sp>
        <p:nvSpPr>
          <p:cNvPr id="2" name="Rectangle 1"/>
          <p:cNvSpPr/>
          <p:nvPr/>
        </p:nvSpPr>
        <p:spPr>
          <a:xfrm>
            <a:off x="1177635" y="1518464"/>
            <a:ext cx="9864437" cy="1200329"/>
          </a:xfrm>
          <a:prstGeom prst="rect">
            <a:avLst/>
          </a:prstGeom>
        </p:spPr>
        <p:txBody>
          <a:bodyPr wrap="square">
            <a:spAutoFit/>
          </a:bodyPr>
          <a:lstStyle/>
          <a:p>
            <a:pPr algn="just"/>
            <a:r>
              <a:rPr lang="vi-VN" sz="2400">
                <a:latin typeface="Times New Roman" pitchFamily="18" charset="0"/>
                <a:cs typeface="Times New Roman" pitchFamily="18" charset="0"/>
              </a:rPr>
              <a:t>2. </a:t>
            </a:r>
            <a:r>
              <a:rPr lang="vi-VN" sz="2400" smtClean="0">
                <a:latin typeface="Times New Roman" pitchFamily="18" charset="0"/>
                <a:cs typeface="Times New Roman" pitchFamily="18" charset="0"/>
              </a:rPr>
              <a:t>Tổ chức làm </a:t>
            </a:r>
            <a:r>
              <a:rPr lang="vi-VN" sz="2400">
                <a:latin typeface="Times New Roman" pitchFamily="18" charset="0"/>
                <a:cs typeface="Times New Roman" pitchFamily="18" charset="0"/>
              </a:rPr>
              <a:t>việc cá nhân, nghĩ đến 1 người bạn mà em yêu quý và lập một bản kế hoạch thực hiện lời nói, việc làm để duy trì và phát triển mối quan hệ với người bạn </a:t>
            </a:r>
            <a:r>
              <a:rPr lang="vi-VN" sz="2400" smtClean="0">
                <a:latin typeface="Times New Roman" pitchFamily="18" charset="0"/>
                <a:cs typeface="Times New Roman" pitchFamily="18" charset="0"/>
              </a:rPr>
              <a:t>đó</a:t>
            </a:r>
            <a:endParaRPr lang="en-US" sz="2400" dirty="0">
              <a:latin typeface="Times New Roman" pitchFamily="18" charset="0"/>
              <a:cs typeface="Times New Roman" pitchFamily="18" charset="0"/>
            </a:endParaRPr>
          </a:p>
        </p:txBody>
      </p:sp>
      <p:sp>
        <p:nvSpPr>
          <p:cNvPr id="3" name="Rectangle 2"/>
          <p:cNvSpPr/>
          <p:nvPr/>
        </p:nvSpPr>
        <p:spPr>
          <a:xfrm>
            <a:off x="8371490" y="2881639"/>
            <a:ext cx="3090041" cy="3046988"/>
          </a:xfrm>
          <a:prstGeom prst="rect">
            <a:avLst/>
          </a:prstGeom>
        </p:spPr>
        <p:txBody>
          <a:bodyPr wrap="square">
            <a:spAutoFit/>
          </a:bodyPr>
          <a:lstStyle/>
          <a:p>
            <a:pPr algn="just"/>
            <a:r>
              <a:rPr lang="vi-VN" sz="2400" smtClean="0">
                <a:latin typeface="Times New Roman" pitchFamily="18" charset="0"/>
                <a:cs typeface="Times New Roman" pitchFamily="18" charset="0"/>
              </a:rPr>
              <a:t>3. Tổ </a:t>
            </a:r>
            <a:r>
              <a:rPr lang="vi-VN" sz="2400">
                <a:latin typeface="Times New Roman" pitchFamily="18" charset="0"/>
                <a:cs typeface="Times New Roman" pitchFamily="18" charset="0"/>
              </a:rPr>
              <a:t>chức </a:t>
            </a:r>
            <a:r>
              <a:rPr lang="vi-VN" sz="2400" smtClean="0">
                <a:latin typeface="Times New Roman" pitchFamily="18" charset="0"/>
                <a:cs typeface="Times New Roman" pitchFamily="18" charset="0"/>
              </a:rPr>
              <a:t>làm </a:t>
            </a:r>
            <a:r>
              <a:rPr lang="vi-VN" sz="2400">
                <a:latin typeface="Times New Roman" pitchFamily="18" charset="0"/>
                <a:cs typeface="Times New Roman" pitchFamily="18" charset="0"/>
              </a:rPr>
              <a:t>việc nhóm 4, giới thiệu về kế hoạch của mình để thực hiện những lời nói, việc làm duy trì và phát triển mối quan hệ với người bạn mà em yêu quý.</a:t>
            </a:r>
            <a:endParaRPr lang="vi-VN" sz="24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2705" y="2888373"/>
            <a:ext cx="6936992" cy="3417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2356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90894" y="2681585"/>
            <a:ext cx="9010223" cy="1200329"/>
          </a:xfrm>
          <a:prstGeom prst="rect">
            <a:avLst/>
          </a:prstGeom>
          <a:noFill/>
        </p:spPr>
        <p:txBody>
          <a:bodyPr wrap="none" lIns="91440" tIns="45720" rIns="91440" bIns="45720">
            <a:spAutoFit/>
          </a:bodyPr>
          <a:lstStyle/>
          <a:p>
            <a:pPr algn="ctr"/>
            <a:r>
              <a:rPr lang="en-US" sz="7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Xin chân thành cảm ơn</a:t>
            </a:r>
            <a:endParaRPr lang="en-US"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907882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5326</TotalTime>
  <Words>343</Words>
  <PresentationFormat>Custom</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2022-03-07T03:29:52Z</dcterms:created>
  <dcterms:modified xsi:type="dcterms:W3CDTF">2023-02-02T02:46:59Z</dcterms:modified>
</cp:coreProperties>
</file>