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9"/>
  </p:notesMasterIdLst>
  <p:sldIdLst>
    <p:sldId id="257" r:id="rId3"/>
    <p:sldId id="258" r:id="rId4"/>
    <p:sldId id="259" r:id="rId5"/>
    <p:sldId id="260" r:id="rId6"/>
    <p:sldId id="272" r:id="rId7"/>
    <p:sldId id="273" r:id="rId8"/>
    <p:sldId id="274" r:id="rId9"/>
    <p:sldId id="263" r:id="rId10"/>
    <p:sldId id="261" r:id="rId11"/>
    <p:sldId id="275" r:id="rId12"/>
    <p:sldId id="276" r:id="rId13"/>
    <p:sldId id="277" r:id="rId14"/>
    <p:sldId id="264" r:id="rId15"/>
    <p:sldId id="278" r:id="rId16"/>
    <p:sldId id="279" r:id="rId17"/>
    <p:sldId id="266" r:id="rId18"/>
    <p:sldId id="267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8" r:id="rId34"/>
    <p:sldId id="294" r:id="rId35"/>
    <p:sldId id="296" r:id="rId36"/>
    <p:sldId id="270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36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9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3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7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5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9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9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9" y="5615027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7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audio" Target="../media/audio5.wav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21753" y="5433056"/>
            <a:ext cx="6122189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kern="0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3600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kern="0" dirty="0" err="1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Nguyễn</a:t>
            </a:r>
            <a:r>
              <a:rPr lang="en-US" altLang="zh-CN" sz="3600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3600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Tú</a:t>
            </a:r>
            <a:r>
              <a:rPr lang="en-US" altLang="zh-CN" sz="3600" b="1" kern="0" dirty="0" smtClean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My</a:t>
            </a:r>
            <a:endParaRPr lang="zh-CN" altLang="zh-CN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025139" y="3384627"/>
            <a:ext cx="614172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53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53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691815" y="2568993"/>
            <a:ext cx="278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65230" y="147269"/>
            <a:ext cx="114039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5230" y="2660072"/>
            <a:ext cx="6257243" cy="58189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8"/>
          <p:cNvSpPr/>
          <p:nvPr/>
        </p:nvSpPr>
        <p:spPr>
          <a:xfrm>
            <a:off x="212436" y="5861979"/>
            <a:ext cx="12210472" cy="7831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a.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mẹ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dặn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con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mở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cửa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 </a:t>
            </a:r>
            <a:endParaRPr lang="zh-CN" alt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71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65230" y="147269"/>
            <a:ext cx="114039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45309" y="3260435"/>
            <a:ext cx="10623887" cy="58189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8"/>
          <p:cNvSpPr/>
          <p:nvPr/>
        </p:nvSpPr>
        <p:spPr>
          <a:xfrm>
            <a:off x="1145309" y="5894444"/>
            <a:ext cx="12210472" cy="78319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b.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Sói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mẹ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vừa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xa</a:t>
            </a:r>
            <a:r>
              <a:rPr lang="en-US" altLang="zh-CN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 </a:t>
            </a:r>
            <a:endParaRPr lang="zh-CN" altLang="en-US" sz="40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5389" y="3842326"/>
            <a:ext cx="6214029" cy="58189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2159" y="411933"/>
            <a:ext cx="116101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9126" y="5135418"/>
            <a:ext cx="5680365" cy="68349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"/>
          <p:cNvSpPr txBox="1"/>
          <p:nvPr/>
        </p:nvSpPr>
        <p:spPr>
          <a:xfrm>
            <a:off x="262159" y="5921133"/>
            <a:ext cx="12007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35756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/>
          <p:cNvSpPr txBox="1"/>
          <p:nvPr/>
        </p:nvSpPr>
        <p:spPr>
          <a:xfrm>
            <a:off x="770467" y="1103207"/>
            <a:ext cx="5826760" cy="206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8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vào vở câu hỏi b ở mục 3</a:t>
            </a:r>
            <a:endParaRPr lang="en-US" sz="8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028" y="2535317"/>
            <a:ext cx="11671943" cy="154714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5333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	</a:t>
            </a:r>
            <a:r>
              <a:rPr lang="en-US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Khi</a:t>
            </a:r>
            <a:r>
              <a:rPr lang="en-US" sz="5333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dê</a:t>
            </a:r>
            <a:r>
              <a:rPr lang="en-US" sz="5333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mẹ</a:t>
            </a:r>
            <a:r>
              <a:rPr lang="en-US" sz="5333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vừa</a:t>
            </a:r>
            <a:r>
              <a:rPr lang="en-US" sz="5333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đi</a:t>
            </a:r>
            <a:r>
              <a:rPr lang="en-US" sz="5333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xa</a:t>
            </a:r>
            <a:r>
              <a:rPr lang="en-US" sz="5333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5333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sói</a:t>
            </a:r>
            <a:r>
              <a:rPr lang="en-US" sz="5333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………….. </a:t>
            </a:r>
            <a:r>
              <a:rPr lang="en-US" sz="5867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………………..</a:t>
            </a:r>
            <a:endParaRPr lang="en-US" sz="5867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440980"/>
            <a:ext cx="12192000" cy="99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Viết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20921" y="2419349"/>
            <a:ext cx="3785116" cy="84723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19170">
              <a:buNone/>
            </a:pPr>
            <a:r>
              <a:rPr lang="en-US" sz="5333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gõ</a:t>
            </a:r>
            <a:r>
              <a:rPr lang="en-US" sz="53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cửa</a:t>
            </a:r>
            <a:r>
              <a:rPr lang="en-US" sz="53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và</a:t>
            </a:r>
            <a:endParaRPr lang="en-US" sz="533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0028" y="3133627"/>
            <a:ext cx="6205427" cy="84723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19170">
              <a:buNone/>
            </a:pPr>
            <a:r>
              <a:rPr lang="en-US" sz="5333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giả</a:t>
            </a:r>
            <a:r>
              <a:rPr lang="en-US" sz="53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giọng</a:t>
            </a:r>
            <a:r>
              <a:rPr lang="en-US" sz="53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dê</a:t>
            </a:r>
            <a:r>
              <a:rPr lang="en-US" sz="53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5333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mẹ</a:t>
            </a:r>
            <a:r>
              <a:rPr lang="en-US" sz="533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533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06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8" grpId="0" bldLvl="0" animBg="1"/>
      <p:bldP spid="8" grpId="1" animBg="1"/>
      <p:bldP spid="5" grpId="0" uiExpand="1" build="p"/>
      <p:bldP spid="5" grpId="1" build="p"/>
      <p:bldP spid="6" grpId="0" uiExpand="1" build="p"/>
      <p:bldP spid="6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0" y="3915013"/>
            <a:ext cx="12192000" cy="18363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5333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ở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nhà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…………….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5333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8066" y="80883"/>
            <a:ext cx="11727969" cy="14056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4.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thiện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4267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67" b="1" dirty="0" err="1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endParaRPr lang="zh-CN" altLang="en-US" sz="4267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65813" y="1787761"/>
            <a:ext cx="3089364" cy="9130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5333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mời</a:t>
            </a:r>
            <a:endParaRPr lang="zh-CN" altLang="en-US" sz="5333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8808923" y="1792431"/>
            <a:ext cx="3089364" cy="9130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5333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nghe</a:t>
            </a:r>
            <a:r>
              <a:rPr lang="en-US" altLang="zh-CN" sz="5333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lời</a:t>
            </a:r>
            <a:endParaRPr lang="zh-CN" altLang="en-US" sz="5333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4637368" y="1787761"/>
            <a:ext cx="3089364" cy="9130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5333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mở</a:t>
            </a:r>
            <a:r>
              <a:rPr lang="en-US" altLang="zh-CN" sz="5333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333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cửa</a:t>
            </a:r>
            <a:endParaRPr lang="zh-CN" altLang="en-US" sz="5333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01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21549 0.4351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2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85" t="6933" r="47778" b="50113"/>
          <a:stretch/>
        </p:blipFill>
        <p:spPr>
          <a:xfrm>
            <a:off x="-32588" y="2142375"/>
            <a:ext cx="2974756" cy="3113117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67855" y="0"/>
            <a:ext cx="1155469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6.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Khi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mẹ</a:t>
            </a:r>
            <a:r>
              <a:rPr lang="en-US" altLang="zh-CN" sz="40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vắng</a:t>
            </a:r>
            <a:r>
              <a:rPr lang="en-US" altLang="zh-CN" sz="4000" b="1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nhà</a:t>
            </a:r>
            <a:endParaRPr lang="zh-CN" altLang="en-US" sz="40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5957" t="58575" r="4039"/>
          <a:stretch/>
        </p:blipFill>
        <p:spPr>
          <a:xfrm>
            <a:off x="9227127" y="2162092"/>
            <a:ext cx="2964873" cy="3002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746" t="58499" r="47916"/>
          <a:stretch/>
        </p:blipFill>
        <p:spPr>
          <a:xfrm>
            <a:off x="6204486" y="2195049"/>
            <a:ext cx="2915459" cy="3007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5957" t="7478" r="3706" b="50084"/>
          <a:stretch/>
        </p:blipFill>
        <p:spPr>
          <a:xfrm>
            <a:off x="3078536" y="2161081"/>
            <a:ext cx="2989582" cy="3075703"/>
          </a:xfrm>
          <a:prstGeom prst="rect">
            <a:avLst/>
          </a:prstGeom>
        </p:spPr>
      </p:pic>
      <p:sp>
        <p:nvSpPr>
          <p:cNvPr id="3" name="Flowchart: Connector 2"/>
          <p:cNvSpPr/>
          <p:nvPr/>
        </p:nvSpPr>
        <p:spPr>
          <a:xfrm>
            <a:off x="1071418" y="5357091"/>
            <a:ext cx="628073" cy="6465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4259290" y="5357091"/>
            <a:ext cx="628073" cy="6465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48178" y="5357091"/>
            <a:ext cx="628073" cy="6465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10395526" y="5357091"/>
            <a:ext cx="628073" cy="6465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>
        <p:wipe/>
      </p:transition>
    </mc:Choice>
    <mc:Fallback xmlns="">
      <p:transition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8906" y="86591"/>
            <a:ext cx="4002040" cy="113284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Nghe 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1128" y="1780463"/>
            <a:ext cx="11059649" cy="2625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	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Lúc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dê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mẹ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vừa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sói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đến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gọi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cửa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Đàn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dê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con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biết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sói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giả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giọng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mẹ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nên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không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mở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cửa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uiExpand="1" build="p"/>
      <p:bldP spid="5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68734"/>
            <a:ext cx="856035" cy="80415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ea"/>
              </a:defRPr>
            </a:lvl5pPr>
          </a:lstStyle>
          <a:p>
            <a:pPr lvl="0" algn="ctr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"/>
          <p:cNvSpPr txBox="1"/>
          <p:nvPr/>
        </p:nvSpPr>
        <p:spPr>
          <a:xfrm>
            <a:off x="714603" y="44726"/>
            <a:ext cx="1168059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Calibri" panose="020F0502020204030204" charset="0"/>
                <a:cs typeface="Calibri" panose="020F0502020204030204" charset="0"/>
              </a:rPr>
              <a:t>Chọn</a:t>
            </a:r>
            <a:r>
              <a:rPr lang="en-US" sz="5333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>
                <a:latin typeface="Calibri" panose="020F0502020204030204" charset="0"/>
                <a:cs typeface="Calibri" panose="020F0502020204030204" charset="0"/>
              </a:rPr>
              <a:t>chữ</a:t>
            </a:r>
            <a:r>
              <a:rPr lang="en-US" sz="5333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>
                <a:latin typeface="Calibri" panose="020F0502020204030204" charset="0"/>
                <a:cs typeface="Calibri" panose="020F0502020204030204" charset="0"/>
              </a:rPr>
              <a:t>phù</a:t>
            </a:r>
            <a:r>
              <a:rPr lang="en-US" sz="5333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 smtClean="0">
                <a:latin typeface="Calibri" panose="020F0502020204030204" charset="0"/>
                <a:cs typeface="Calibri" panose="020F0502020204030204" charset="0"/>
              </a:rPr>
              <a:t>hợp</a:t>
            </a:r>
            <a:r>
              <a:rPr lang="en-US" sz="5333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 smtClean="0">
                <a:latin typeface="Calibri" panose="020F0502020204030204" charset="0"/>
                <a:cs typeface="Calibri" panose="020F0502020204030204" charset="0"/>
              </a:rPr>
              <a:t>để</a:t>
            </a:r>
            <a:r>
              <a:rPr lang="en-US" sz="5333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 smtClean="0">
                <a:latin typeface="Calibri" panose="020F0502020204030204" charset="0"/>
                <a:cs typeface="Calibri" panose="020F0502020204030204" charset="0"/>
              </a:rPr>
              <a:t>tạo</a:t>
            </a:r>
            <a:r>
              <a:rPr lang="en-US" sz="5333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 smtClean="0">
                <a:latin typeface="Calibri" panose="020F0502020204030204" charset="0"/>
                <a:cs typeface="Calibri" panose="020F0502020204030204" charset="0"/>
              </a:rPr>
              <a:t>thành</a:t>
            </a:r>
            <a:r>
              <a:rPr lang="en-US" sz="5333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 smtClean="0">
                <a:latin typeface="Calibri" panose="020F0502020204030204" charset="0"/>
                <a:cs typeface="Calibri" panose="020F0502020204030204" charset="0"/>
              </a:rPr>
              <a:t>từ</a:t>
            </a:r>
            <a:r>
              <a:rPr lang="en-US" sz="5333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333" dirty="0" err="1" smtClean="0">
                <a:latin typeface="Calibri" panose="020F0502020204030204" charset="0"/>
                <a:cs typeface="Calibri" panose="020F0502020204030204" charset="0"/>
              </a:rPr>
              <a:t>đúng</a:t>
            </a:r>
            <a:r>
              <a:rPr lang="en-US" sz="5333" dirty="0" smtClean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sz="5333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2443994" y="1532124"/>
            <a:ext cx="5165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"/>
          <p:cNvSpPr txBox="1"/>
          <p:nvPr/>
        </p:nvSpPr>
        <p:spPr>
          <a:xfrm>
            <a:off x="2443994" y="3306844"/>
            <a:ext cx="5165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uyện cổ tích cho bé: Nàng Bạch Tuyết và bảy chú lù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9" y="1"/>
            <a:ext cx="8650287" cy="685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39976" y="490539"/>
            <a:ext cx="66643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 nàng Bạch Tuyết</a:t>
            </a:r>
          </a:p>
        </p:txBody>
      </p:sp>
    </p:spTree>
    <p:extLst>
      <p:ext uri="{BB962C8B-B14F-4D97-AF65-F5344CB8AC3E}">
        <p14:creationId xmlns:p14="http://schemas.microsoft.com/office/powerpoint/2010/main" val="40963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89138" y="0"/>
            <a:ext cx="11340861" cy="74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5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4265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4265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11"/>
          <a:stretch/>
        </p:blipFill>
        <p:spPr>
          <a:xfrm>
            <a:off x="1391206" y="748030"/>
            <a:ext cx="9672738" cy="61099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6603" y="748030"/>
            <a:ext cx="760448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51" y="692489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5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51" y="692489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5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31" y="1272426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3" y="3756077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2" y="906665"/>
            <a:ext cx="6773065" cy="817723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725286" y="1302591"/>
            <a:ext cx="4717721" cy="1975183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Bạch</a:t>
            </a:r>
            <a:r>
              <a:rPr lang="en-US" sz="4400" dirty="0"/>
              <a:t> </a:t>
            </a:r>
            <a:r>
              <a:rPr lang="en-US" sz="4400" dirty="0" err="1"/>
              <a:t>Tuyết</a:t>
            </a:r>
            <a:r>
              <a:rPr lang="en-US" sz="4400" dirty="0"/>
              <a:t> </a:t>
            </a:r>
          </a:p>
          <a:p>
            <a:pPr algn="ctr"/>
            <a:r>
              <a:rPr lang="en-US" sz="4400" dirty="0" err="1"/>
              <a:t>Ngươi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chết</a:t>
            </a:r>
            <a:r>
              <a:rPr lang="en-US" sz="4400" dirty="0"/>
              <a:t> </a:t>
            </a:r>
            <a:r>
              <a:rPr lang="en-US" sz="4400" dirty="0" err="1"/>
              <a:t>chắc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44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" y="274396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21" y="274398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Gọi</a:t>
            </a:r>
            <a:r>
              <a:rPr lang="en-US" sz="4400" dirty="0"/>
              <a:t> </a:t>
            </a:r>
            <a:r>
              <a:rPr lang="en-US" sz="4400" dirty="0" err="1"/>
              <a:t>Bạch</a:t>
            </a:r>
            <a:r>
              <a:rPr lang="en-US" sz="4400" dirty="0"/>
              <a:t> </a:t>
            </a:r>
            <a:r>
              <a:rPr lang="en-US" sz="4400" dirty="0" err="1"/>
              <a:t>Tuyết</a:t>
            </a:r>
            <a:r>
              <a:rPr lang="en-US" sz="4400" dirty="0"/>
              <a:t> </a:t>
            </a:r>
            <a:r>
              <a:rPr lang="en-US" sz="4400" dirty="0" err="1"/>
              <a:t>vào</a:t>
            </a:r>
            <a:r>
              <a:rPr lang="en-US" sz="4400" dirty="0"/>
              <a:t> </a:t>
            </a:r>
            <a:r>
              <a:rPr lang="en-US" sz="4400" dirty="0" err="1"/>
              <a:t>đây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39395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5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5" y="3787777"/>
            <a:ext cx="667702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3687765"/>
            <a:ext cx="1035051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4" y="3687765"/>
            <a:ext cx="10255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281237"/>
            <a:ext cx="3509963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 flipH="1">
            <a:off x="2152651" y="250825"/>
            <a:ext cx="5641975" cy="2438400"/>
          </a:xfrm>
          <a:prstGeom prst="wedgeRoundRectCallout">
            <a:avLst>
              <a:gd name="adj1" fmla="val 38856"/>
              <a:gd name="adj2" fmla="val 776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dirty="0" err="1"/>
              <a:t>Chỉ</a:t>
            </a:r>
            <a:r>
              <a:rPr lang="en-US" sz="5000" dirty="0"/>
              <a:t> </a:t>
            </a:r>
            <a:r>
              <a:rPr lang="en-US" sz="5000" dirty="0" err="1"/>
              <a:t>có</a:t>
            </a:r>
            <a:r>
              <a:rPr lang="en-US" sz="5000" dirty="0"/>
              <a:t> </a:t>
            </a:r>
            <a:r>
              <a:rPr lang="en-US" sz="5000" dirty="0" err="1"/>
              <a:t>một</a:t>
            </a:r>
            <a:r>
              <a:rPr lang="en-US" sz="5000" dirty="0"/>
              <a:t> </a:t>
            </a:r>
            <a:r>
              <a:rPr lang="en-US" sz="5000" dirty="0" err="1"/>
              <a:t>trái</a:t>
            </a:r>
            <a:r>
              <a:rPr lang="en-US" sz="5000" dirty="0"/>
              <a:t> </a:t>
            </a:r>
            <a:r>
              <a:rPr lang="en-US" sz="5000" dirty="0" err="1"/>
              <a:t>không</a:t>
            </a:r>
            <a:r>
              <a:rPr lang="en-US" sz="5000" dirty="0"/>
              <a:t> </a:t>
            </a:r>
            <a:r>
              <a:rPr lang="en-US" sz="5000" dirty="0" err="1"/>
              <a:t>có</a:t>
            </a:r>
            <a:r>
              <a:rPr lang="en-US" sz="5000" dirty="0"/>
              <a:t> </a:t>
            </a:r>
            <a:r>
              <a:rPr lang="en-US" sz="5000" dirty="0" err="1"/>
              <a:t>độc</a:t>
            </a:r>
            <a:r>
              <a:rPr lang="en-US" sz="5000" dirty="0"/>
              <a:t>. </a:t>
            </a:r>
            <a:r>
              <a:rPr lang="en-US" sz="5000" dirty="0" err="1"/>
              <a:t>Ngươi</a:t>
            </a:r>
            <a:r>
              <a:rPr lang="en-US" sz="5000" dirty="0"/>
              <a:t> </a:t>
            </a:r>
            <a:r>
              <a:rPr lang="en-US" sz="5000" dirty="0" err="1"/>
              <a:t>hãy</a:t>
            </a:r>
            <a:r>
              <a:rPr lang="en-US" sz="5000" dirty="0"/>
              <a:t> </a:t>
            </a:r>
            <a:r>
              <a:rPr lang="en-US" sz="5000" dirty="0" err="1"/>
              <a:t>chọn</a:t>
            </a:r>
            <a:r>
              <a:rPr lang="en-US" sz="5000" dirty="0"/>
              <a:t> </a:t>
            </a:r>
            <a:r>
              <a:rPr lang="en-US" sz="5000" dirty="0" err="1"/>
              <a:t>đi</a:t>
            </a:r>
            <a:endParaRPr lang="en-US" sz="5000" dirty="0"/>
          </a:p>
        </p:txBody>
      </p:sp>
      <p:pic>
        <p:nvPicPr>
          <p:cNvPr id="1741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9" b="33118"/>
          <a:stretch>
            <a:fillRect/>
          </a:stretch>
        </p:blipFill>
        <p:spPr bwMode="auto">
          <a:xfrm>
            <a:off x="7496175" y="2255839"/>
            <a:ext cx="4656139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071939" y="5338764"/>
            <a:ext cx="3722687" cy="1062037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6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 bwMode="auto">
          <a:xfrm>
            <a:off x="1096964" y="4727577"/>
            <a:ext cx="96107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9" y="4284665"/>
            <a:ext cx="1225551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4273549"/>
            <a:ext cx="1214437" cy="165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541714" y="4449765"/>
            <a:ext cx="1863725" cy="113188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7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07401" y="4449765"/>
            <a:ext cx="1839913" cy="113188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7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1149" y="6154740"/>
            <a:ext cx="6586539" cy="63182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FF00"/>
                </a:solidFill>
              </a:rPr>
              <a:t>Ngày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thứ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hai</a:t>
            </a:r>
            <a:r>
              <a:rPr lang="en-US" sz="3600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2326" y="803689"/>
            <a:ext cx="5860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ỳ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633027" y="1015247"/>
            <a:ext cx="1269299" cy="12469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59511" y="606992"/>
            <a:ext cx="609600" cy="609600"/>
          </a:xfrm>
          <a:prstGeom prst="rect">
            <a:avLst/>
          </a:prstGeom>
        </p:spPr>
      </p:pic>
      <p:pic>
        <p:nvPicPr>
          <p:cNvPr id="24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911" y="606992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9" y="245218"/>
            <a:ext cx="1320923" cy="12450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57" y="278522"/>
            <a:ext cx="1238015" cy="1167271"/>
          </a:xfrm>
          <a:prstGeom prst="rect">
            <a:avLst/>
          </a:prstGeom>
        </p:spPr>
      </p:pic>
      <p:grpSp>
        <p:nvGrpSpPr>
          <p:cNvPr id="27" name="times up"/>
          <p:cNvGrpSpPr/>
          <p:nvPr/>
        </p:nvGrpSpPr>
        <p:grpSpPr>
          <a:xfrm>
            <a:off x="10988521" y="1479256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031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42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 bwMode="auto">
          <a:xfrm>
            <a:off x="1008065" y="4735513"/>
            <a:ext cx="95075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1" y="4371976"/>
            <a:ext cx="11334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7" y="4365626"/>
            <a:ext cx="112236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297240" y="4483100"/>
            <a:ext cx="1647825" cy="11176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42239" y="4475163"/>
            <a:ext cx="1585912" cy="11176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29065" y="6083301"/>
            <a:ext cx="6586537" cy="63182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3600" b="1" dirty="0" err="1">
                <a:solidFill>
                  <a:srgbClr val="FFFF00"/>
                </a:solidFill>
              </a:rPr>
              <a:t>Ngày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thứ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ba</a:t>
            </a:r>
            <a:r>
              <a:rPr lang="en-US" sz="3600" b="1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6218" y="1402792"/>
            <a:ext cx="5660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 non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062623" y="1509737"/>
            <a:ext cx="1269299" cy="12469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59511" y="606992"/>
            <a:ext cx="609600" cy="609600"/>
          </a:xfrm>
          <a:prstGeom prst="rect">
            <a:avLst/>
          </a:prstGeom>
        </p:spPr>
      </p:pic>
      <p:pic>
        <p:nvPicPr>
          <p:cNvPr id="25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911" y="60699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9" y="245218"/>
            <a:ext cx="1320923" cy="12450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57" y="278522"/>
            <a:ext cx="1238015" cy="1167271"/>
          </a:xfrm>
          <a:prstGeom prst="rect">
            <a:avLst/>
          </a:prstGeom>
        </p:spPr>
      </p:pic>
      <p:grpSp>
        <p:nvGrpSpPr>
          <p:cNvPr id="28" name="times up"/>
          <p:cNvGrpSpPr/>
          <p:nvPr/>
        </p:nvGrpSpPr>
        <p:grpSpPr>
          <a:xfrm>
            <a:off x="10988521" y="1479256"/>
            <a:ext cx="757084" cy="375064"/>
            <a:chOff x="2989747" y="438150"/>
            <a:chExt cx="1572029" cy="683752"/>
          </a:xfrm>
        </p:grpSpPr>
        <p:sp>
          <p:nvSpPr>
            <p:cNvPr id="29" name="Rounded Rectangle 2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235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4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 bwMode="auto">
          <a:xfrm>
            <a:off x="1008065" y="4602163"/>
            <a:ext cx="10112375" cy="22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6" y="4418014"/>
            <a:ext cx="1123951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6" y="4418014"/>
            <a:ext cx="1112839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560763" y="4557713"/>
            <a:ext cx="1522412" cy="1057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54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5400" dirty="0"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05726" y="4557713"/>
            <a:ext cx="1520825" cy="1057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54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5400" dirty="0"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1149" y="6154740"/>
            <a:ext cx="6586539" cy="63182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3600" dirty="0" err="1">
                <a:solidFill>
                  <a:srgbClr val="FFFF00"/>
                </a:solidFill>
              </a:rPr>
              <a:t>Ngày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thứ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tư</a:t>
            </a:r>
            <a:r>
              <a:rPr lang="en-US" sz="3600" dirty="0">
                <a:solidFill>
                  <a:srgbClr val="FFFF00"/>
                </a:solidFill>
              </a:rPr>
              <a:t>... </a:t>
            </a:r>
            <a:endParaRPr lang="en-US" sz="3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9835" y="1510652"/>
            <a:ext cx="8974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19133" y="1638702"/>
            <a:ext cx="1269299" cy="12469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59511" y="606992"/>
            <a:ext cx="609600" cy="609600"/>
          </a:xfrm>
          <a:prstGeom prst="rect">
            <a:avLst/>
          </a:prstGeom>
        </p:spPr>
      </p:pic>
      <p:pic>
        <p:nvPicPr>
          <p:cNvPr id="25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911" y="60699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9" y="245218"/>
            <a:ext cx="1320923" cy="12450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57" y="278522"/>
            <a:ext cx="1238015" cy="1167271"/>
          </a:xfrm>
          <a:prstGeom prst="rect">
            <a:avLst/>
          </a:prstGeom>
        </p:spPr>
      </p:pic>
      <p:grpSp>
        <p:nvGrpSpPr>
          <p:cNvPr id="28" name="times up"/>
          <p:cNvGrpSpPr/>
          <p:nvPr/>
        </p:nvGrpSpPr>
        <p:grpSpPr>
          <a:xfrm>
            <a:off x="10988521" y="1479256"/>
            <a:ext cx="757084" cy="375064"/>
            <a:chOff x="2989747" y="438150"/>
            <a:chExt cx="1572029" cy="683752"/>
          </a:xfrm>
        </p:grpSpPr>
        <p:sp>
          <p:nvSpPr>
            <p:cNvPr id="29" name="Rounded Rectangle 2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099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4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 bwMode="auto">
          <a:xfrm>
            <a:off x="1008065" y="4725988"/>
            <a:ext cx="955357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2" y="4273551"/>
            <a:ext cx="1230313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6" y="4273551"/>
            <a:ext cx="1217613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511551" y="4503738"/>
            <a:ext cx="1719263" cy="105886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6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6000" dirty="0"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47038" y="4503738"/>
            <a:ext cx="1719263" cy="105886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6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6000" dirty="0"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75100" y="6145214"/>
            <a:ext cx="6586539" cy="63182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3600" dirty="0" err="1">
                <a:solidFill>
                  <a:srgbClr val="FFFF00"/>
                </a:solidFill>
              </a:rPr>
              <a:t>Ngày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thứ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năm</a:t>
            </a:r>
            <a:r>
              <a:rPr lang="en-US" sz="3600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8151" y="1288024"/>
            <a:ext cx="6173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ề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257788" y="1388754"/>
            <a:ext cx="1269299" cy="12469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59511" y="606992"/>
            <a:ext cx="609600" cy="609600"/>
          </a:xfrm>
          <a:prstGeom prst="rect">
            <a:avLst/>
          </a:prstGeom>
        </p:spPr>
      </p:pic>
      <p:pic>
        <p:nvPicPr>
          <p:cNvPr id="25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911" y="60699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9" y="245218"/>
            <a:ext cx="1320923" cy="12450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57" y="278522"/>
            <a:ext cx="1238015" cy="1167271"/>
          </a:xfrm>
          <a:prstGeom prst="rect">
            <a:avLst/>
          </a:prstGeom>
        </p:spPr>
      </p:pic>
      <p:grpSp>
        <p:nvGrpSpPr>
          <p:cNvPr id="28" name="times up"/>
          <p:cNvGrpSpPr/>
          <p:nvPr/>
        </p:nvGrpSpPr>
        <p:grpSpPr>
          <a:xfrm>
            <a:off x="10988521" y="1479256"/>
            <a:ext cx="757084" cy="375064"/>
            <a:chOff x="2989747" y="438150"/>
            <a:chExt cx="1572029" cy="683752"/>
          </a:xfrm>
        </p:grpSpPr>
        <p:sp>
          <p:nvSpPr>
            <p:cNvPr id="29" name="Rounded Rectangle 2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81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4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 bwMode="auto">
          <a:xfrm>
            <a:off x="1008065" y="4735513"/>
            <a:ext cx="95075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1" y="4371976"/>
            <a:ext cx="11334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7" y="4365626"/>
            <a:ext cx="112236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297240" y="4483100"/>
            <a:ext cx="1647825" cy="11176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42239" y="4475163"/>
            <a:ext cx="1585912" cy="11176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929065" y="6083301"/>
            <a:ext cx="6586537" cy="63182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3600" b="1" dirty="0" err="1">
                <a:solidFill>
                  <a:srgbClr val="FFFF00"/>
                </a:solidFill>
              </a:rPr>
              <a:t>Ngày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cuối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cùng</a:t>
            </a:r>
            <a:r>
              <a:rPr lang="en-US" sz="3600" b="1" dirty="0" smtClean="0">
                <a:solidFill>
                  <a:srgbClr val="FFFF00"/>
                </a:solidFill>
              </a:rPr>
              <a:t>…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6218" y="1402792"/>
            <a:ext cx="5660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ỏ non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062623" y="1509737"/>
            <a:ext cx="1269299" cy="12469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4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59511" y="606992"/>
            <a:ext cx="609600" cy="609600"/>
          </a:xfrm>
          <a:prstGeom prst="rect">
            <a:avLst/>
          </a:prstGeom>
        </p:spPr>
      </p:pic>
      <p:pic>
        <p:nvPicPr>
          <p:cNvPr id="25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911" y="60699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9" y="245218"/>
            <a:ext cx="1320923" cy="12450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57" y="278522"/>
            <a:ext cx="1238015" cy="1167271"/>
          </a:xfrm>
          <a:prstGeom prst="rect">
            <a:avLst/>
          </a:prstGeom>
        </p:spPr>
      </p:pic>
      <p:grpSp>
        <p:nvGrpSpPr>
          <p:cNvPr id="28" name="times up"/>
          <p:cNvGrpSpPr/>
          <p:nvPr/>
        </p:nvGrpSpPr>
        <p:grpSpPr>
          <a:xfrm>
            <a:off x="10988521" y="1479256"/>
            <a:ext cx="757084" cy="375064"/>
            <a:chOff x="2989747" y="438150"/>
            <a:chExt cx="1572029" cy="683752"/>
          </a:xfrm>
        </p:grpSpPr>
        <p:sp>
          <p:nvSpPr>
            <p:cNvPr id="29" name="Rounded Rectangle 2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431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42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 bwMode="auto">
          <a:xfrm>
            <a:off x="1008065" y="4602163"/>
            <a:ext cx="10112375" cy="224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6" y="4418014"/>
            <a:ext cx="1123951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6" y="4418014"/>
            <a:ext cx="1112839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560763" y="4557713"/>
            <a:ext cx="1522412" cy="1057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54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5400" dirty="0"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05726" y="4557713"/>
            <a:ext cx="1520825" cy="10572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54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5400" dirty="0">
              <a:solidFill>
                <a:srgbClr val="5B9BD5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1149" y="6154740"/>
            <a:ext cx="6586539" cy="63182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n-US" sz="3600" dirty="0" err="1" smtClean="0">
                <a:solidFill>
                  <a:srgbClr val="FFFF00"/>
                </a:solidFill>
              </a:rPr>
              <a:t>Kết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quả</a:t>
            </a:r>
            <a:r>
              <a:rPr lang="en-US" sz="3600" dirty="0" smtClean="0">
                <a:solidFill>
                  <a:srgbClr val="FFFF00"/>
                </a:solidFill>
              </a:rPr>
              <a:t>... </a:t>
            </a:r>
            <a:endParaRPr lang="en-US" sz="3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06180" y="1424327"/>
            <a:ext cx="329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115121" y="1529362"/>
            <a:ext cx="1269299" cy="12469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59511" y="606992"/>
            <a:ext cx="609600" cy="609600"/>
          </a:xfrm>
          <a:prstGeom prst="rect">
            <a:avLst/>
          </a:prstGeom>
        </p:spPr>
      </p:pic>
      <p:pic>
        <p:nvPicPr>
          <p:cNvPr id="24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9911" y="606992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9" y="245218"/>
            <a:ext cx="1320923" cy="12450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057" y="278522"/>
            <a:ext cx="1238015" cy="1167271"/>
          </a:xfrm>
          <a:prstGeom prst="rect">
            <a:avLst/>
          </a:prstGeom>
        </p:spPr>
      </p:pic>
      <p:grpSp>
        <p:nvGrpSpPr>
          <p:cNvPr id="27" name="times up"/>
          <p:cNvGrpSpPr/>
          <p:nvPr/>
        </p:nvGrpSpPr>
        <p:grpSpPr>
          <a:xfrm>
            <a:off x="10988521" y="1479256"/>
            <a:ext cx="757084" cy="375064"/>
            <a:chOff x="2989747" y="438150"/>
            <a:chExt cx="1572029" cy="683752"/>
          </a:xfrm>
        </p:grpSpPr>
        <p:sp>
          <p:nvSpPr>
            <p:cNvPr id="28" name="Rounded Rectangle 2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rgbClr val="834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522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42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4" y="-47624"/>
            <a:ext cx="2751137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592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3148013"/>
            <a:ext cx="476726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11552"/>
            <a:ext cx="258921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1" y="0"/>
            <a:ext cx="844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9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250602" y="63465"/>
            <a:ext cx="11641116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9.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khung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nói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theo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phải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ý </a:t>
            </a:r>
            <a:r>
              <a:rPr lang="en-US" altLang="zh-CN" sz="36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làm</a:t>
            </a:r>
            <a:r>
              <a:rPr lang="en-US" altLang="zh-CN" sz="36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6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9723" t="32472" r="52385" b="12421"/>
          <a:stretch/>
        </p:blipFill>
        <p:spPr>
          <a:xfrm>
            <a:off x="6435305" y="3027871"/>
            <a:ext cx="3562642" cy="379114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l="53212" t="43958" r="7680" b="1539"/>
          <a:stretch/>
        </p:blipFill>
        <p:spPr>
          <a:xfrm>
            <a:off x="1530196" y="3031393"/>
            <a:ext cx="3752407" cy="3826607"/>
          </a:xfrm>
          <a:prstGeom prst="rect">
            <a:avLst/>
          </a:prstGeom>
        </p:spPr>
      </p:pic>
      <p:sp>
        <p:nvSpPr>
          <p:cNvPr id="8" name="矩形 8"/>
          <p:cNvSpPr/>
          <p:nvPr/>
        </p:nvSpPr>
        <p:spPr>
          <a:xfrm>
            <a:off x="705523" y="2080398"/>
            <a:ext cx="10696768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mặc</a:t>
            </a:r>
            <a:r>
              <a:rPr lang="en-US" altLang="zh-CN" sz="44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quần</a:t>
            </a:r>
            <a:r>
              <a:rPr lang="en-US" altLang="zh-CN" sz="44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áo</a:t>
            </a:r>
            <a:r>
              <a:rPr lang="en-US" altLang="zh-CN" sz="44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			</a:t>
            </a:r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lấy</a:t>
            </a:r>
            <a:r>
              <a:rPr lang="en-US" altLang="zh-CN" sz="44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đồ</a:t>
            </a:r>
            <a:r>
              <a:rPr lang="en-US" altLang="zh-CN" sz="44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vật</a:t>
            </a:r>
            <a:r>
              <a:rPr lang="en-US" altLang="zh-CN" sz="44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trên</a:t>
            </a:r>
            <a:r>
              <a:rPr lang="en-US" altLang="zh-CN" sz="4400" b="1" dirty="0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cao</a:t>
            </a:r>
            <a:endParaRPr lang="zh-CN" altLang="en-US" sz="4400" b="1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629728"/>
            <a:ext cx="10972800" cy="6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59109" y="1662031"/>
            <a:ext cx="11846943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algn="just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Ôn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Khi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mẹ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vắng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nhà</a:t>
            </a:r>
            <a:endParaRPr lang="en-US" altLang="zh-CN" sz="4000" dirty="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indent="-342265" algn="just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them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số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em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tự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tự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ý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làm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khi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có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lớn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4000" dirty="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</a:t>
            </a:r>
            <a:endParaRPr lang="en-US" altLang="zh-CN" sz="4000" dirty="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65230" y="671691"/>
            <a:ext cx="114039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 Box 4"/>
          <p:cNvSpPr txBox="1"/>
          <p:nvPr/>
        </p:nvSpPr>
        <p:spPr>
          <a:xfrm>
            <a:off x="2996353" y="-9236"/>
            <a:ext cx="614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737600" y="1967987"/>
            <a:ext cx="19119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391891" y="4636655"/>
            <a:ext cx="983673" cy="237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45406" y="5353115"/>
            <a:ext cx="2221807" cy="13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2159" y="411933"/>
            <a:ext cx="116101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矩形 3"/>
          <p:cNvSpPr/>
          <p:nvPr/>
        </p:nvSpPr>
        <p:spPr>
          <a:xfrm>
            <a:off x="5224444" y="5777199"/>
            <a:ext cx="5852884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(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Phỏng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theo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Truyện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cổ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Grim)</a:t>
            </a:r>
            <a:endParaRPr lang="zh-CN" altLang="zh-CN" sz="2400" kern="1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17600" y="2402097"/>
            <a:ext cx="25492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12657" y="5062166"/>
            <a:ext cx="19119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7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65230" y="671691"/>
            <a:ext cx="114039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 Box 4"/>
          <p:cNvSpPr txBox="1"/>
          <p:nvPr/>
        </p:nvSpPr>
        <p:spPr>
          <a:xfrm>
            <a:off x="2996353" y="-9236"/>
            <a:ext cx="614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96144" y="4738256"/>
            <a:ext cx="2429165" cy="70196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2159" y="411933"/>
            <a:ext cx="116101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xoa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con: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矩形 3"/>
          <p:cNvSpPr/>
          <p:nvPr/>
        </p:nvSpPr>
        <p:spPr>
          <a:xfrm>
            <a:off x="5224444" y="5777199"/>
            <a:ext cx="5852884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(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Phỏng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theo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Truyện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cổ</a:t>
            </a:r>
            <a:r>
              <a:rPr lang="en-US" altLang="zh-CN" sz="3200" b="1" kern="0" dirty="0" smtClean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Grim)</a:t>
            </a:r>
            <a:endParaRPr lang="zh-CN" altLang="zh-CN" sz="2400" kern="1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7526" y="1791856"/>
            <a:ext cx="1477819" cy="70196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8" y="155594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407</Words>
  <PresentationFormat>Widescreen</PresentationFormat>
  <Paragraphs>123</Paragraphs>
  <Slides>36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Chivo Light</vt:lpstr>
      <vt:lpstr>Times New Roman</vt:lpstr>
      <vt:lpstr>Wingdings</vt:lpstr>
      <vt:lpstr>思源黑体 CN Light</vt:lpstr>
      <vt:lpstr>方正准圆简体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2020-08-25T14:33:00Z</dcterms:created>
  <dcterms:modified xsi:type="dcterms:W3CDTF">2021-03-04T06:26:34Z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