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71" r:id="rId2"/>
    <p:sldId id="256" r:id="rId3"/>
    <p:sldId id="275" r:id="rId4"/>
    <p:sldId id="302" r:id="rId5"/>
    <p:sldId id="355" r:id="rId6"/>
    <p:sldId id="279" r:id="rId7"/>
    <p:sldId id="356" r:id="rId8"/>
    <p:sldId id="281" r:id="rId9"/>
    <p:sldId id="315" r:id="rId10"/>
    <p:sldId id="316" r:id="rId11"/>
    <p:sldId id="317" r:id="rId12"/>
    <p:sldId id="333" r:id="rId13"/>
    <p:sldId id="347" r:id="rId14"/>
    <p:sldId id="348" r:id="rId15"/>
    <p:sldId id="349" r:id="rId16"/>
    <p:sldId id="283" r:id="rId17"/>
    <p:sldId id="335" r:id="rId18"/>
    <p:sldId id="336" r:id="rId19"/>
    <p:sldId id="337" r:id="rId20"/>
    <p:sldId id="357" r:id="rId21"/>
    <p:sldId id="313" r:id="rId22"/>
    <p:sldId id="344" r:id="rId23"/>
    <p:sldId id="340" r:id="rId24"/>
    <p:sldId id="341" r:id="rId25"/>
    <p:sldId id="358" r:id="rId26"/>
    <p:sldId id="343" r:id="rId27"/>
    <p:sldId id="346" r:id="rId28"/>
    <p:sldId id="359" r:id="rId29"/>
    <p:sldId id="314" r:id="rId30"/>
    <p:sldId id="330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48C0B6"/>
    <a:srgbClr val="048DA4"/>
    <a:srgbClr val="00A9A5"/>
    <a:srgbClr val="FFDAAB"/>
    <a:srgbClr val="F7941E"/>
    <a:srgbClr val="CBEAF0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4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06T03:30:10.362" idx="1">
    <p:pos x="10" y="10"/>
    <p:text>Chèn clip hướng dẫn phát âm của HEID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p15="http://schemas.microsoft.com/office/powerpoint/2012/main" xmlns:go="http://customooxmlschemas.google.com/" commentPostId="AAAAXuWpolo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8368" y="1626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artist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9475" y="4260625"/>
            <a:ext cx="261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h</a:t>
            </a:r>
            <a:r>
              <a:rPr lang="en-US" sz="3600" smtClean="0"/>
              <a:t>ọa </a:t>
            </a:r>
            <a:r>
              <a:rPr lang="en-US" sz="3600" dirty="0" err="1"/>
              <a:t>sĩ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3854" y="3110910"/>
            <a:ext cx="17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ɑːtɪst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7143" r="9859" b="11652"/>
          <a:stretch/>
        </p:blipFill>
        <p:spPr>
          <a:xfrm>
            <a:off x="6389648" y="1680387"/>
            <a:ext cx="4873084" cy="43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21092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composer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144" y="45917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nhà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5139" y="3432920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kəm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pəʊzər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omposer png images | PNGEgg">
            <a:extLst>
              <a:ext uri="{FF2B5EF4-FFF2-40B4-BE49-F238E27FC236}">
                <a16:creationId xmlns:a16="http://schemas.microsoft.com/office/drawing/2014/main" id="{79F6FD38-A7DB-4F2D-8523-AAA924BB4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6625" l="7000" r="92778">
                        <a14:foregroundMark x1="79778" y1="28500" x2="79778" y2="28500"/>
                        <a14:foregroundMark x1="73111" y1="7875" x2="73111" y2="7875"/>
                        <a14:foregroundMark x1="73000" y1="76500" x2="73000" y2="76500"/>
                        <a14:foregroundMark x1="68556" y1="71875" x2="68556" y2="71875"/>
                        <a14:foregroundMark x1="62889" y1="69875" x2="73889" y2="69875"/>
                        <a14:backgroundMark x1="63444" y1="22500" x2="63444" y2="22500"/>
                        <a14:backgroundMark x1="65667" y1="21125" x2="65667" y2="21125"/>
                        <a14:backgroundMark x1="62889" y1="18250" x2="62889" y2="18250"/>
                        <a14:backgroundMark x1="38444" y1="18000" x2="38444" y2="18000"/>
                        <a14:backgroundMark x1="39000" y1="21000" x2="39000" y2="21000"/>
                        <a14:backgroundMark x1="38778" y1="25000" x2="38778" y2="25000"/>
                        <a14:backgroundMark x1="28000" y1="22125" x2="28000" y2="22125"/>
                        <a14:backgroundMark x1="39111" y1="18375" x2="39111" y2="18375"/>
                        <a14:backgroundMark x1="77000" y1="9500" x2="77000" y2="9500"/>
                        <a14:backgroundMark x1="80222" y1="15250" x2="80222" y2="15250"/>
                        <a14:backgroundMark x1="85667" y1="20000" x2="85667" y2="20000"/>
                        <a14:backgroundMark x1="83778" y1="29500" x2="83778" y2="29500"/>
                        <a14:backgroundMark x1="26889" y1="17375" x2="26889" y2="17375"/>
                        <a14:backgroundMark x1="81111" y1="27500" x2="81111" y2="27500"/>
                        <a14:backgroundMark x1="78778" y1="26875" x2="78778" y2="26875"/>
                        <a14:backgroundMark x1="82667" y1="28750" x2="82667" y2="28750"/>
                        <a14:backgroundMark x1="85111" y1="30125" x2="85111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6" y="1987674"/>
            <a:ext cx="3978696" cy="3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puppet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70414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con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2939" y="3650301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0B4DB-6058-48FB-B92C-8ACE048D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1950126"/>
            <a:ext cx="2185940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6 Hand Puppet Illustrations &amp;amp; Clip Art - iStock">
            <a:extLst>
              <a:ext uri="{FF2B5EF4-FFF2-40B4-BE49-F238E27FC236}">
                <a16:creationId xmlns:a16="http://schemas.microsoft.com/office/drawing/2014/main" id="{9BE990CA-B3BD-41E5-B791-1769BA567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4" y="2197115"/>
            <a:ext cx="2509245" cy="303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portrait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7876" y="44800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chân </a:t>
            </a:r>
            <a:r>
              <a:rPr lang="en-US" sz="3600" dirty="0"/>
              <a:t>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285" y="3159757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pɔːtrət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2829" r="75888" b="26878"/>
          <a:stretch/>
        </p:blipFill>
        <p:spPr>
          <a:xfrm>
            <a:off x="6869150" y="1773585"/>
            <a:ext cx="3780263" cy="3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5662" y="1549971"/>
            <a:ext cx="63557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photography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4" y="449682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nhiếp </a:t>
            </a:r>
            <a:r>
              <a:rPr lang="en-US" sz="3600" dirty="0" err="1"/>
              <a:t>ảnh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01557" y="3190536"/>
            <a:ext cx="365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/fə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tɒɡrəfi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239" r="4963" b="6519"/>
          <a:stretch/>
        </p:blipFill>
        <p:spPr>
          <a:xfrm>
            <a:off x="6232010" y="2207412"/>
            <a:ext cx="5447034" cy="32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5800" y="15076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perform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r>
              <a:rPr lang="vi-VN" sz="4400" b="1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18" y="450981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thực </a:t>
            </a:r>
            <a:r>
              <a:rPr lang="en-US" sz="3600" dirty="0" err="1"/>
              <a:t>hiện</a:t>
            </a:r>
            <a:r>
              <a:rPr lang="en-US" sz="3600" dirty="0"/>
              <a:t>,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80893" y="3175892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pəˈfɔːm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782"/>
          <a:stretch/>
        </p:blipFill>
        <p:spPr>
          <a:xfrm>
            <a:off x="5729098" y="1507697"/>
            <a:ext cx="5917305" cy="40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1219"/>
              </p:ext>
            </p:extLst>
          </p:nvPr>
        </p:nvGraphicFramePr>
        <p:xfrm>
          <a:off x="1072088" y="1525488"/>
          <a:ext cx="10047824" cy="4442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0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concert hall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kɒnsət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ˌ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hɔːl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 hòa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actress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æktrəs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 diễn viên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artist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ɑːtɪst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sĩ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composer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kəm</a:t>
                      </a:r>
                      <a:r>
                        <a:rPr lang="en-US" sz="2400" b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pəʊzər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soạn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puppet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pʌpɪt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rối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portrait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pɔːtrət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 dung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01306105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photography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/fə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tɒɡrəfi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nhiếp 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2418548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perform (v)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pəˈfɔːm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hiện/ trình diễn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0121148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80057"/>
            <a:ext cx="111839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 and phrases, then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28710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76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430066" y="2218832"/>
            <a:ext cx="91618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</a:rPr>
              <a:t>art </a:t>
            </a:r>
            <a:r>
              <a:rPr lang="en-US" sz="2400">
                <a:latin typeface="ChronicaPro-Book"/>
              </a:rPr>
              <a:t>gallery      </a:t>
            </a:r>
            <a:r>
              <a:rPr lang="en-US" sz="2400" smtClean="0">
                <a:latin typeface="ChronicaPro-Book"/>
              </a:rPr>
              <a:t> concert </a:t>
            </a:r>
            <a:r>
              <a:rPr lang="en-US" sz="2400">
                <a:latin typeface="ChronicaPro-Book"/>
              </a:rPr>
              <a:t>hall     </a:t>
            </a:r>
            <a:r>
              <a:rPr lang="en-US" sz="2400" smtClean="0">
                <a:latin typeface="ChronicaPro-Book"/>
              </a:rPr>
              <a:t> actress        artist         </a:t>
            </a:r>
            <a:r>
              <a:rPr lang="en-US" sz="2400">
                <a:latin typeface="ChronicaPro-Book"/>
              </a:rPr>
              <a:t>composer     </a:t>
            </a:r>
            <a:endParaRPr lang="en-US" sz="2400" smtClean="0">
              <a:latin typeface="ChronicaPro-Book"/>
            </a:endParaRPr>
          </a:p>
          <a:p>
            <a:r>
              <a:rPr lang="en-US" sz="2400" smtClean="0">
                <a:latin typeface="ChronicaPro-Book"/>
              </a:rPr>
              <a:t>musician        </a:t>
            </a:r>
            <a:r>
              <a:rPr lang="en-US" sz="2400">
                <a:latin typeface="ChronicaPro-Book"/>
              </a:rPr>
              <a:t>painter   </a:t>
            </a:r>
            <a:r>
              <a:rPr lang="en-US" sz="2400" smtClean="0">
                <a:latin typeface="ChronicaPro-Book"/>
              </a:rPr>
              <a:t>           </a:t>
            </a:r>
            <a:r>
              <a:rPr lang="en-US" sz="2400" dirty="0">
                <a:latin typeface="ChronicaPro-Book"/>
              </a:rPr>
              <a:t>puppet theatre 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881C00F9-EF91-498D-86F7-55B2CD4E7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15629"/>
              </p:ext>
            </p:extLst>
          </p:nvPr>
        </p:nvGraphicFramePr>
        <p:xfrm>
          <a:off x="1824346" y="3506856"/>
          <a:ext cx="81280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FC4945-C0F6-4D8D-B1C6-50638AB7D2C7}"/>
              </a:ext>
            </a:extLst>
          </p:cNvPr>
          <p:cNvSpPr txBox="1"/>
          <p:nvPr/>
        </p:nvSpPr>
        <p:spPr>
          <a:xfrm>
            <a:off x="2140129" y="4187283"/>
            <a:ext cx="345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actress</a:t>
            </a:r>
          </a:p>
          <a:p>
            <a:pPr algn="ctr"/>
            <a:r>
              <a:rPr lang="en-US" sz="2400" dirty="0">
                <a:latin typeface="ChronicaPro-Book"/>
              </a:rPr>
              <a:t>artist</a:t>
            </a:r>
          </a:p>
          <a:p>
            <a:pPr algn="ctr"/>
            <a:r>
              <a:rPr lang="en-US" sz="2400" dirty="0">
                <a:latin typeface="ChronicaPro-Book"/>
              </a:rPr>
              <a:t>composer</a:t>
            </a:r>
          </a:p>
          <a:p>
            <a:pPr algn="ctr"/>
            <a:r>
              <a:rPr lang="en-US" sz="2400" dirty="0">
                <a:latin typeface="ChronicaPro-Book"/>
              </a:rPr>
              <a:t>musician</a:t>
            </a:r>
          </a:p>
          <a:p>
            <a:pPr algn="ctr"/>
            <a:r>
              <a:rPr lang="en-US" sz="2400" dirty="0">
                <a:latin typeface="ChronicaPro-Book"/>
              </a:rPr>
              <a:t>painter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36310-9E5F-4014-B5B3-625ED196614C}"/>
              </a:ext>
            </a:extLst>
          </p:cNvPr>
          <p:cNvSpPr txBox="1"/>
          <p:nvPr/>
        </p:nvSpPr>
        <p:spPr>
          <a:xfrm>
            <a:off x="6147282" y="4245263"/>
            <a:ext cx="34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art gallery</a:t>
            </a:r>
          </a:p>
          <a:p>
            <a:pPr algn="ctr"/>
            <a:r>
              <a:rPr lang="en-US" sz="2400" dirty="0">
                <a:latin typeface="ChronicaPro-Book"/>
              </a:rPr>
              <a:t>concert hall</a:t>
            </a:r>
          </a:p>
          <a:p>
            <a:pPr algn="ctr"/>
            <a:r>
              <a:rPr lang="en-US" sz="2400" dirty="0">
                <a:latin typeface="ChronicaPro-Book"/>
              </a:rPr>
              <a:t>puppet theatre</a:t>
            </a:r>
          </a:p>
        </p:txBody>
      </p:sp>
      <p:pic>
        <p:nvPicPr>
          <p:cNvPr id="5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9118" y="1543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94527"/>
            <a:ext cx="91224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word in A with a word or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5109"/>
              </p:ext>
            </p:extLst>
          </p:nvPr>
        </p:nvGraphicFramePr>
        <p:xfrm>
          <a:off x="1984091" y="2434966"/>
          <a:ext cx="8128000" cy="31042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294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264709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compose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paint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perform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play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take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en-US" sz="2400" dirty="0">
                        <a:latin typeface="ChronicaPro-Book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show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 photo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the guitar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portrait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79E689-CB6F-4241-8BE4-6DF29084ECAA}"/>
              </a:ext>
            </a:extLst>
          </p:cNvPr>
          <p:cNvCxnSpPr/>
          <p:nvPr/>
        </p:nvCxnSpPr>
        <p:spPr>
          <a:xfrm>
            <a:off x="3634404" y="3418134"/>
            <a:ext cx="2458995" cy="155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C3861-95BB-435B-8921-0381FF3FE36C}"/>
              </a:ext>
            </a:extLst>
          </p:cNvPr>
          <p:cNvCxnSpPr/>
          <p:nvPr/>
        </p:nvCxnSpPr>
        <p:spPr>
          <a:xfrm>
            <a:off x="3164847" y="3807372"/>
            <a:ext cx="2928552" cy="77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ED67C-E02A-4F90-B35B-CA013BE9205B}"/>
              </a:ext>
            </a:extLst>
          </p:cNvPr>
          <p:cNvCxnSpPr/>
          <p:nvPr/>
        </p:nvCxnSpPr>
        <p:spPr>
          <a:xfrm flipV="1">
            <a:off x="3486123" y="3541702"/>
            <a:ext cx="2607276" cy="654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3900048"/>
            <a:ext cx="3052119" cy="107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4267200"/>
            <a:ext cx="3052119" cy="31246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965" y="1356488"/>
            <a:ext cx="10945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Underline the correct word to complete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11C31-F567-4DF6-B9B4-66817348BA9C}"/>
              </a:ext>
            </a:extLst>
          </p:cNvPr>
          <p:cNvSpPr txBox="1"/>
          <p:nvPr/>
        </p:nvSpPr>
        <p:spPr>
          <a:xfrm>
            <a:off x="539852" y="2384854"/>
            <a:ext cx="1008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little girl’s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drawing/ photography </a:t>
            </a:r>
            <a:r>
              <a:rPr lang="en-US" sz="2400" dirty="0">
                <a:latin typeface="ChronicaPro-Book"/>
              </a:rPr>
              <a:t>of her kitten shows a lot of talent.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Van Cao was a great Vietnamese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scientist/ composer</a:t>
            </a:r>
            <a:r>
              <a:rPr lang="en-US" sz="2400" dirty="0">
                <a:latin typeface="ChronicaPro-Book"/>
              </a:rPr>
              <a:t>. He was also a painter and poet.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Louvre in Paris is the world’s largest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museum/ puppet theater</a:t>
            </a:r>
            <a:r>
              <a:rPr lang="en-US" sz="2400" dirty="0">
                <a:latin typeface="ChronicaPro-Book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orchestra will perform its final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portrait/ concert </a:t>
            </a:r>
            <a:r>
              <a:rPr lang="en-US" sz="2400" dirty="0">
                <a:latin typeface="ChronicaPro-Book"/>
              </a:rPr>
              <a:t>of the season tomorrow.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Did you see the film </a:t>
            </a:r>
            <a:r>
              <a:rPr lang="en-US" sz="2400" i="1" dirty="0">
                <a:latin typeface="ChronicaPro-Book"/>
              </a:rPr>
              <a:t>Amazon Jungle </a:t>
            </a:r>
            <a:r>
              <a:rPr lang="en-US" sz="2400" dirty="0">
                <a:latin typeface="ChronicaPro-Book"/>
              </a:rPr>
              <a:t>on TV last night?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photography/ drawing</a:t>
            </a:r>
            <a:r>
              <a:rPr lang="en-US" sz="2400" dirty="0">
                <a:latin typeface="ChronicaPro-Book"/>
              </a:rPr>
              <a:t> was excellent.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7421AD-ED69-4311-9D88-28785BA19DDB}"/>
              </a:ext>
            </a:extLst>
          </p:cNvPr>
          <p:cNvCxnSpPr/>
          <p:nvPr/>
        </p:nvCxnSpPr>
        <p:spPr>
          <a:xfrm>
            <a:off x="3043881" y="2766929"/>
            <a:ext cx="10379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E6B2E5-7686-4C42-A210-248A126A23FD}"/>
              </a:ext>
            </a:extLst>
          </p:cNvPr>
          <p:cNvCxnSpPr/>
          <p:nvPr/>
        </p:nvCxnSpPr>
        <p:spPr>
          <a:xfrm>
            <a:off x="7113374" y="3531245"/>
            <a:ext cx="136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379A03-233E-4ADF-9B09-3F7D00FBB722}"/>
              </a:ext>
            </a:extLst>
          </p:cNvPr>
          <p:cNvCxnSpPr/>
          <p:nvPr/>
        </p:nvCxnSpPr>
        <p:spPr>
          <a:xfrm>
            <a:off x="6981825" y="4603194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1787A8-4A2F-4A39-B2E5-4EC61D1C11B0}"/>
              </a:ext>
            </a:extLst>
          </p:cNvPr>
          <p:cNvCxnSpPr/>
          <p:nvPr/>
        </p:nvCxnSpPr>
        <p:spPr>
          <a:xfrm>
            <a:off x="6679857" y="4237640"/>
            <a:ext cx="12449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61E022-8D2A-45AC-A117-EC78C4CCC4AA}"/>
              </a:ext>
            </a:extLst>
          </p:cNvPr>
          <p:cNvCxnSpPr/>
          <p:nvPr/>
        </p:nvCxnSpPr>
        <p:spPr>
          <a:xfrm>
            <a:off x="1079929" y="5746709"/>
            <a:ext cx="18347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Beck, Jennifer / Music &amp;amp; Arts">
            <a:extLst>
              <a:ext uri="{FF2B5EF4-FFF2-40B4-BE49-F238E27FC236}">
                <a16:creationId xmlns:a16="http://schemas.microsoft.com/office/drawing/2014/main" id="{CB3558A3-2C4B-4D01-ADFB-D8D80700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3" y="4690206"/>
            <a:ext cx="2473977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2670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93784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help students identify how to pronounce the sounds /ʃ/ and /</a:t>
            </a:r>
            <a:r>
              <a:rPr lang="en-US" sz="2400"/>
              <a:t>ʒ</a:t>
            </a:r>
            <a:r>
              <a:rPr lang="en-US" sz="2400" smtClean="0"/>
              <a:t>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91771" y="149452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1937081"/>
            <a:ext cx="3086884" cy="30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308" y="1083306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35758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Pay attention to the sounds 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/ʃ/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6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ʒ</a:t>
            </a:r>
            <a:r>
              <a:rPr lang="en-US" sz="26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8258"/>
              </p:ext>
            </p:extLst>
          </p:nvPr>
        </p:nvGraphicFramePr>
        <p:xfrm>
          <a:off x="3018694" y="2397008"/>
          <a:ext cx="5604476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238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2802238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/ʃ/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/ʒ/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musi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400" i="0" dirty="0">
                          <a:latin typeface="ChronicaPro-Book"/>
                        </a:rPr>
                        <a:t>ian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ow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are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na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t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televi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unu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deci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pic>
        <p:nvPicPr>
          <p:cNvPr id="4098" name="Picture 2" descr="Musical clipart Images, Stock Photos &amp;amp; Vectors | Shutterstock">
            <a:extLst>
              <a:ext uri="{FF2B5EF4-FFF2-40B4-BE49-F238E27FC236}">
                <a16:creationId xmlns:a16="http://schemas.microsoft.com/office/drawing/2014/main" id="{3AF6B7E0-8F6C-4179-8893-F917C22F1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3976087" y="4485575"/>
            <a:ext cx="3895168" cy="21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" y="1847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Did you watch the talent show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on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T`V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It was a pleasure to listen to the musicians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performing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yesterday.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F5A559-B9F1-478D-A761-2A950855F0AC}"/>
              </a:ext>
            </a:extLst>
          </p:cNvPr>
          <p:cNvCxnSpPr>
            <a:cxnSpLocks/>
          </p:cNvCxnSpPr>
          <p:nvPr/>
        </p:nvCxnSpPr>
        <p:spPr>
          <a:xfrm>
            <a:off x="1558433" y="4095944"/>
            <a:ext cx="7513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E9FFEA-589D-4CF9-AD6D-FC0338342084}"/>
              </a:ext>
            </a:extLst>
          </p:cNvPr>
          <p:cNvCxnSpPr>
            <a:cxnSpLocks/>
          </p:cNvCxnSpPr>
          <p:nvPr/>
        </p:nvCxnSpPr>
        <p:spPr>
          <a:xfrm>
            <a:off x="839492" y="4834518"/>
            <a:ext cx="5321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26B594-B4AA-4983-B3B2-5F7428028415}"/>
              </a:ext>
            </a:extLst>
          </p:cNvPr>
          <p:cNvCxnSpPr>
            <a:cxnSpLocks/>
          </p:cNvCxnSpPr>
          <p:nvPr/>
        </p:nvCxnSpPr>
        <p:spPr>
          <a:xfrm>
            <a:off x="5216353" y="5551209"/>
            <a:ext cx="13368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20283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03536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594072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62125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4166119" y="3354593"/>
            <a:ext cx="70591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36899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628396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859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110" y="3123842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</a:t>
            </a:r>
            <a:r>
              <a:rPr lang="en-US" sz="3600" b="1">
                <a:solidFill>
                  <a:schemeClr val="accent2"/>
                </a:solidFill>
              </a:rPr>
              <a:t>: </a:t>
            </a:r>
            <a:r>
              <a:rPr lang="en-US" sz="3600" b="1" smtClean="0">
                <a:solidFill>
                  <a:srgbClr val="0FB7BD"/>
                </a:solidFill>
              </a:rPr>
              <a:t>Simon says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Simon says</a:t>
            </a:r>
          </a:p>
        </p:txBody>
      </p:sp>
      <p:pic>
        <p:nvPicPr>
          <p:cNvPr id="5122" name="Picture 2" descr="Simon Say&amp;#39;s png digital image Clip Art Art &amp;amp; Collectibles okumkomfoods.com">
            <a:extLst>
              <a:ext uri="{FF2B5EF4-FFF2-40B4-BE49-F238E27FC236}">
                <a16:creationId xmlns:a16="http://schemas.microsoft.com/office/drawing/2014/main" id="{69D36806-FFD3-4477-A457-B1652F23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3" b="89686" l="4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18" y="1406219"/>
            <a:ext cx="5573031" cy="4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136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5981" y="2103074"/>
            <a:ext cx="10735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</a:t>
            </a:r>
            <a:r>
              <a:rPr lang="en-US" sz="2800"/>
              <a:t>: </a:t>
            </a:r>
            <a:r>
              <a:rPr lang="en-US" sz="2800" smtClean="0"/>
              <a:t>use </a:t>
            </a:r>
            <a:r>
              <a:rPr lang="en-US" sz="2800" dirty="0"/>
              <a:t>the lexical items related to the topic </a:t>
            </a:r>
            <a:r>
              <a:rPr lang="en-US" sz="2800" i="1" dirty="0"/>
              <a:t>Music and arts.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/ʃ/ and /ʒ/.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1" y="2042185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5 more words with the sound /ʃ/ and 5 more words with the sound /ʒ/. Write them down and practice pronouncing the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87873" y="1271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</a:rPr>
              <a:t>Game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Guessing </a:t>
            </a:r>
            <a:r>
              <a:rPr lang="en-US" smtClean="0">
                <a:solidFill>
                  <a:schemeClr val="tx1"/>
                </a:solidFill>
              </a:rPr>
              <a:t>game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30420" y="2692911"/>
            <a:ext cx="52237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  <p:pic>
        <p:nvPicPr>
          <p:cNvPr id="31" name="Picture 2" descr="Music Art | Fine Art America">
            <a:extLst>
              <a:ext uri="{FF2B5EF4-FFF2-40B4-BE49-F238E27FC236}">
                <a16:creationId xmlns:a16="http://schemas.microsoft.com/office/drawing/2014/main" id="{5F768393-31B8-48F3-BB30-FBFB7BE5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9" y="2321357"/>
            <a:ext cx="5371180" cy="38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9817" y="518601"/>
            <a:ext cx="3172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02" t="3174" r="1743" b="2514"/>
          <a:stretch/>
        </p:blipFill>
        <p:spPr>
          <a:xfrm>
            <a:off x="1730587" y="1063198"/>
            <a:ext cx="8730822" cy="6805642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2081481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709448" y="2997256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WHAT KINDS OF MUSIC ARE THEY?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4420445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448" y="4655692"/>
            <a:ext cx="4593021" cy="14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</a:rPr>
              <a:t>WARM-UP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</a:rPr>
              <a:t>: </a:t>
            </a:r>
            <a:r>
              <a:rPr lang="en-US" sz="3200" b="1" smtClean="0">
                <a:effectLst>
                  <a:glow rad="88900">
                    <a:schemeClr val="bg1"/>
                  </a:glow>
                </a:effectLst>
              </a:rPr>
              <a:t/>
            </a:r>
            <a:br>
              <a:rPr lang="en-US" sz="3200" b="1" smtClean="0">
                <a:effectLst>
                  <a:glow rad="88900">
                    <a:schemeClr val="bg1"/>
                  </a:glow>
                </a:effectLst>
              </a:rPr>
            </a:br>
            <a:r>
              <a:rPr lang="en-US" sz="3600" b="1" smtClean="0">
                <a:effectLst>
                  <a:glow rad="88900">
                    <a:schemeClr val="bg1"/>
                  </a:glow>
                </a:effectLst>
              </a:rPr>
              <a:t>GUESSING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</a:rPr>
              <a:t>GAME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43032" y="3991615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8717" y="1588819"/>
            <a:ext cx="61064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concert hall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09" y="439975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</a:t>
            </a:r>
            <a:r>
              <a:rPr lang="en-US" sz="3600" smtClean="0"/>
              <a:t>hòng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85947" y="2999844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kɒnsət 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hɔːl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95 Classical Music Hall Illustrations &amp;amp; Clip Art - iStock">
            <a:extLst>
              <a:ext uri="{FF2B5EF4-FFF2-40B4-BE49-F238E27FC236}">
                <a16:creationId xmlns:a16="http://schemas.microsoft.com/office/drawing/2014/main" id="{2AA6969D-B171-4D20-90B3-40D6AF1E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40" y="2026790"/>
            <a:ext cx="5415591" cy="34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actress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666" y="4405002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</a:t>
            </a:r>
            <a:r>
              <a:rPr lang="en-US" sz="3600" smtClean="0"/>
              <a:t>iễn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8710" y="3230634"/>
            <a:ext cx="20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æktrəs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ccupation Clipart - actress-in-red-dress-long-har-clipart - Classroom  Clipart">
            <a:extLst>
              <a:ext uri="{FF2B5EF4-FFF2-40B4-BE49-F238E27FC236}">
                <a16:creationId xmlns:a16="http://schemas.microsoft.com/office/drawing/2014/main" id="{6909E94D-A6D6-4399-8FC5-1B8A3B4DB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25" r="7495" b="13830"/>
          <a:stretch/>
        </p:blipFill>
        <p:spPr bwMode="auto">
          <a:xfrm>
            <a:off x="6802244" y="1906859"/>
            <a:ext cx="4438186" cy="291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3305</TotalTime>
  <Words>1172</Words>
  <Application>Microsoft Office PowerPoint</Application>
  <PresentationFormat>Widescreen</PresentationFormat>
  <Paragraphs>254</Paragraphs>
  <Slides>31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175</cp:revision>
  <dcterms:created xsi:type="dcterms:W3CDTF">2020-12-09T02:04:09Z</dcterms:created>
  <dcterms:modified xsi:type="dcterms:W3CDTF">2023-04-19T03:40:54Z</dcterms:modified>
</cp:coreProperties>
</file>