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sldIdLst>
    <p:sldId id="257" r:id="rId3"/>
    <p:sldId id="310" r:id="rId4"/>
    <p:sldId id="258" r:id="rId5"/>
    <p:sldId id="286" r:id="rId6"/>
    <p:sldId id="259" r:id="rId7"/>
    <p:sldId id="287" r:id="rId8"/>
    <p:sldId id="291" r:id="rId9"/>
    <p:sldId id="294" r:id="rId10"/>
    <p:sldId id="295" r:id="rId11"/>
    <p:sldId id="301" r:id="rId12"/>
    <p:sldId id="296" r:id="rId13"/>
    <p:sldId id="297" r:id="rId14"/>
    <p:sldId id="299" r:id="rId15"/>
    <p:sldId id="302" r:id="rId16"/>
    <p:sldId id="303" r:id="rId17"/>
    <p:sldId id="304" r:id="rId18"/>
    <p:sldId id="308" r:id="rId19"/>
    <p:sldId id="305" r:id="rId20"/>
    <p:sldId id="306" r:id="rId21"/>
    <p:sldId id="307" r:id="rId22"/>
    <p:sldId id="289" r:id="rId23"/>
    <p:sldId id="293" r:id="rId24"/>
    <p:sldId id="288" r:id="rId25"/>
    <p:sldId id="292" r:id="rId26"/>
    <p:sldId id="30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111"/>
    <a:srgbClr val="008876"/>
    <a:srgbClr val="F8CFCA"/>
    <a:srgbClr val="69C4B7"/>
    <a:srgbClr val="F8B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3" autoAdjust="0"/>
  </p:normalViewPr>
  <p:slideViewPr>
    <p:cSldViewPr snapToGrid="0">
      <p:cViewPr varScale="1">
        <p:scale>
          <a:sx n="90" d="100"/>
          <a:sy n="90" d="100"/>
        </p:scale>
        <p:origin x="528"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D8323-EE56-4998-8376-A0B0EFCBE370}" type="datetimeFigureOut">
              <a:rPr lang="zh-CN" altLang="en-US" smtClean="0"/>
              <a:t>2023/8/10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A9532-D02F-464A-BA78-08F4380BA15B}" type="slidenum">
              <a:rPr lang="zh-CN" altLang="en-US" smtClean="0"/>
              <a:t>‹#›</a:t>
            </a:fld>
            <a:endParaRPr lang="zh-CN" altLang="en-US"/>
          </a:p>
        </p:txBody>
      </p:sp>
    </p:spTree>
    <p:extLst>
      <p:ext uri="{BB962C8B-B14F-4D97-AF65-F5344CB8AC3E}">
        <p14:creationId xmlns:p14="http://schemas.microsoft.com/office/powerpoint/2010/main" val="29690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a:t>
            </a:fld>
            <a:endParaRPr lang="zh-CN" altLang="en-US"/>
          </a:p>
        </p:txBody>
      </p:sp>
    </p:spTree>
    <p:extLst>
      <p:ext uri="{BB962C8B-B14F-4D97-AF65-F5344CB8AC3E}">
        <p14:creationId xmlns:p14="http://schemas.microsoft.com/office/powerpoint/2010/main" val="342445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10</a:t>
            </a:fld>
            <a:endParaRPr lang="zh-CN" altLang="en-US"/>
          </a:p>
        </p:txBody>
      </p:sp>
    </p:spTree>
    <p:extLst>
      <p:ext uri="{BB962C8B-B14F-4D97-AF65-F5344CB8AC3E}">
        <p14:creationId xmlns:p14="http://schemas.microsoft.com/office/powerpoint/2010/main" val="417927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11</a:t>
            </a:fld>
            <a:endParaRPr lang="zh-CN" altLang="en-US"/>
          </a:p>
        </p:txBody>
      </p:sp>
    </p:spTree>
    <p:extLst>
      <p:ext uri="{BB962C8B-B14F-4D97-AF65-F5344CB8AC3E}">
        <p14:creationId xmlns:p14="http://schemas.microsoft.com/office/powerpoint/2010/main" val="88396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12</a:t>
            </a:fld>
            <a:endParaRPr lang="zh-CN" altLang="en-US"/>
          </a:p>
        </p:txBody>
      </p:sp>
    </p:spTree>
    <p:extLst>
      <p:ext uri="{BB962C8B-B14F-4D97-AF65-F5344CB8AC3E}">
        <p14:creationId xmlns:p14="http://schemas.microsoft.com/office/powerpoint/2010/main" val="258917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13</a:t>
            </a:fld>
            <a:endParaRPr lang="zh-CN" altLang="en-US"/>
          </a:p>
        </p:txBody>
      </p:sp>
    </p:spTree>
    <p:extLst>
      <p:ext uri="{BB962C8B-B14F-4D97-AF65-F5344CB8AC3E}">
        <p14:creationId xmlns:p14="http://schemas.microsoft.com/office/powerpoint/2010/main" val="315864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14</a:t>
            </a:fld>
            <a:endParaRPr lang="zh-CN" altLang="en-US"/>
          </a:p>
        </p:txBody>
      </p:sp>
    </p:spTree>
    <p:extLst>
      <p:ext uri="{BB962C8B-B14F-4D97-AF65-F5344CB8AC3E}">
        <p14:creationId xmlns:p14="http://schemas.microsoft.com/office/powerpoint/2010/main" val="192868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15</a:t>
            </a:fld>
            <a:endParaRPr lang="zh-CN" altLang="en-US"/>
          </a:p>
        </p:txBody>
      </p:sp>
    </p:spTree>
    <p:extLst>
      <p:ext uri="{BB962C8B-B14F-4D97-AF65-F5344CB8AC3E}">
        <p14:creationId xmlns:p14="http://schemas.microsoft.com/office/powerpoint/2010/main" val="250276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16</a:t>
            </a:fld>
            <a:endParaRPr lang="zh-CN" altLang="en-US"/>
          </a:p>
        </p:txBody>
      </p:sp>
    </p:spTree>
    <p:extLst>
      <p:ext uri="{BB962C8B-B14F-4D97-AF65-F5344CB8AC3E}">
        <p14:creationId xmlns:p14="http://schemas.microsoft.com/office/powerpoint/2010/main" val="38868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18</a:t>
            </a:fld>
            <a:endParaRPr lang="zh-CN" altLang="en-US"/>
          </a:p>
        </p:txBody>
      </p:sp>
    </p:spTree>
    <p:extLst>
      <p:ext uri="{BB962C8B-B14F-4D97-AF65-F5344CB8AC3E}">
        <p14:creationId xmlns:p14="http://schemas.microsoft.com/office/powerpoint/2010/main" val="174500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19</a:t>
            </a:fld>
            <a:endParaRPr lang="zh-CN" altLang="en-US"/>
          </a:p>
        </p:txBody>
      </p:sp>
    </p:spTree>
    <p:extLst>
      <p:ext uri="{BB962C8B-B14F-4D97-AF65-F5344CB8AC3E}">
        <p14:creationId xmlns:p14="http://schemas.microsoft.com/office/powerpoint/2010/main" val="260337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782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2</a:t>
            </a:fld>
            <a:endParaRPr lang="zh-CN" altLang="en-US"/>
          </a:p>
        </p:txBody>
      </p:sp>
    </p:spTree>
    <p:extLst>
      <p:ext uri="{BB962C8B-B14F-4D97-AF65-F5344CB8AC3E}">
        <p14:creationId xmlns:p14="http://schemas.microsoft.com/office/powerpoint/2010/main" val="283653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21</a:t>
            </a:fld>
            <a:endParaRPr lang="zh-CN" altLang="en-US"/>
          </a:p>
        </p:txBody>
      </p:sp>
    </p:spTree>
    <p:extLst>
      <p:ext uri="{BB962C8B-B14F-4D97-AF65-F5344CB8AC3E}">
        <p14:creationId xmlns:p14="http://schemas.microsoft.com/office/powerpoint/2010/main" val="145237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13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23</a:t>
            </a:fld>
            <a:endParaRPr lang="zh-CN" altLang="en-US"/>
          </a:p>
        </p:txBody>
      </p:sp>
    </p:spTree>
    <p:extLst>
      <p:ext uri="{BB962C8B-B14F-4D97-AF65-F5344CB8AC3E}">
        <p14:creationId xmlns:p14="http://schemas.microsoft.com/office/powerpoint/2010/main" val="3540858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3234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630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3</a:t>
            </a:fld>
            <a:endParaRPr lang="zh-CN" altLang="en-US"/>
          </a:p>
        </p:txBody>
      </p:sp>
    </p:spTree>
    <p:extLst>
      <p:ext uri="{BB962C8B-B14F-4D97-AF65-F5344CB8AC3E}">
        <p14:creationId xmlns:p14="http://schemas.microsoft.com/office/powerpoint/2010/main" val="320635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4</a:t>
            </a:fld>
            <a:endParaRPr lang="zh-CN" altLang="en-US"/>
          </a:p>
        </p:txBody>
      </p:sp>
    </p:spTree>
    <p:extLst>
      <p:ext uri="{BB962C8B-B14F-4D97-AF65-F5344CB8AC3E}">
        <p14:creationId xmlns:p14="http://schemas.microsoft.com/office/powerpoint/2010/main" val="13301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5</a:t>
            </a:fld>
            <a:endParaRPr lang="zh-CN" altLang="en-US"/>
          </a:p>
        </p:txBody>
      </p:sp>
    </p:spTree>
    <p:extLst>
      <p:ext uri="{BB962C8B-B14F-4D97-AF65-F5344CB8AC3E}">
        <p14:creationId xmlns:p14="http://schemas.microsoft.com/office/powerpoint/2010/main" val="148976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6</a:t>
            </a:fld>
            <a:endParaRPr lang="zh-CN" altLang="en-US"/>
          </a:p>
        </p:txBody>
      </p:sp>
    </p:spTree>
    <p:extLst>
      <p:ext uri="{BB962C8B-B14F-4D97-AF65-F5344CB8AC3E}">
        <p14:creationId xmlns:p14="http://schemas.microsoft.com/office/powerpoint/2010/main" val="404738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7</a:t>
            </a:fld>
            <a:endParaRPr lang="zh-CN" altLang="en-US"/>
          </a:p>
        </p:txBody>
      </p:sp>
    </p:spTree>
    <p:extLst>
      <p:ext uri="{BB962C8B-B14F-4D97-AF65-F5344CB8AC3E}">
        <p14:creationId xmlns:p14="http://schemas.microsoft.com/office/powerpoint/2010/main" val="80591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8</a:t>
            </a:fld>
            <a:endParaRPr lang="zh-CN" altLang="en-US"/>
          </a:p>
        </p:txBody>
      </p:sp>
    </p:spTree>
    <p:extLst>
      <p:ext uri="{BB962C8B-B14F-4D97-AF65-F5344CB8AC3E}">
        <p14:creationId xmlns:p14="http://schemas.microsoft.com/office/powerpoint/2010/main" val="420860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9</a:t>
            </a:fld>
            <a:endParaRPr lang="zh-CN" altLang="en-US"/>
          </a:p>
        </p:txBody>
      </p:sp>
    </p:spTree>
    <p:extLst>
      <p:ext uri="{BB962C8B-B14F-4D97-AF65-F5344CB8AC3E}">
        <p14:creationId xmlns:p14="http://schemas.microsoft.com/office/powerpoint/2010/main" val="300441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8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BF921-0D04-4DB3-BCE3-D055ED0A3F12}"/>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51D88C0F-9B7C-4B0C-8BD2-99A45E0B3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a:extLst>
              <a:ext uri="{FF2B5EF4-FFF2-40B4-BE49-F238E27FC236}">
                <a16:creationId xmlns:a16="http://schemas.microsoft.com/office/drawing/2014/main" id="{D2F8A493-F373-4241-9DAE-39B8F9AA1543}"/>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a:extLst>
              <a:ext uri="{FF2B5EF4-FFF2-40B4-BE49-F238E27FC236}">
                <a16:creationId xmlns:a16="http://schemas.microsoft.com/office/drawing/2014/main" id="{CEBD35FB-EECE-470E-BD02-7FFF91536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a:extLst>
              <a:ext uri="{FF2B5EF4-FFF2-40B4-BE49-F238E27FC236}">
                <a16:creationId xmlns:a16="http://schemas.microsoft.com/office/drawing/2014/main" id="{E25E198F-9309-40C9-A702-59A7AD95ED38}"/>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602ED19F-B660-4398-A017-CD9E173DD725}"/>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E3E39E0E-0BE0-4956-AD01-E9A7A5F7991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650864-E5B5-43F3-92BE-66D4C439F0AC}"/>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1888651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BF921-0D04-4DB3-BCE3-D055ED0A3F12}"/>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51D88C0F-9B7C-4B0C-8BD2-99A45E0B3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a:extLst>
              <a:ext uri="{FF2B5EF4-FFF2-40B4-BE49-F238E27FC236}">
                <a16:creationId xmlns:a16="http://schemas.microsoft.com/office/drawing/2014/main" id="{D2F8A493-F373-4241-9DAE-39B8F9AA1543}"/>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a:extLst>
              <a:ext uri="{FF2B5EF4-FFF2-40B4-BE49-F238E27FC236}">
                <a16:creationId xmlns:a16="http://schemas.microsoft.com/office/drawing/2014/main" id="{CEBD35FB-EECE-470E-BD02-7FFF91536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a:extLst>
              <a:ext uri="{FF2B5EF4-FFF2-40B4-BE49-F238E27FC236}">
                <a16:creationId xmlns:a16="http://schemas.microsoft.com/office/drawing/2014/main" id="{E25E198F-9309-40C9-A702-59A7AD95ED38}"/>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602ED19F-B660-4398-A017-CD9E173DD725}"/>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E3E39E0E-0BE0-4956-AD01-E9A7A5F7991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650864-E5B5-43F3-92BE-66D4C439F0AC}"/>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
        <p:nvSpPr>
          <p:cNvPr id="11" name="TextBox 10"/>
          <p:cNvSpPr txBox="1"/>
          <p:nvPr userDrawn="1"/>
        </p:nvSpPr>
        <p:spPr>
          <a:xfrm>
            <a:off x="879004"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9927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FACE5-9F6F-4001-95B4-308DCC2FEDA8}"/>
              </a:ext>
            </a:extLst>
          </p:cNvPr>
          <p:cNvSpPr>
            <a:spLocks noGrp="1"/>
          </p:cNvSpPr>
          <p:nvPr>
            <p:ph type="title"/>
          </p:nvPr>
        </p:nvSpPr>
        <p:spPr/>
        <p:txBody>
          <a:bodyPr/>
          <a:lstStyle/>
          <a:p>
            <a:r>
              <a:rPr lang="en-US" altLang="zh-CN"/>
              <a:t>Click to edit Master title style</a:t>
            </a:r>
            <a:endParaRPr lang="zh-CN" altLang="en-US"/>
          </a:p>
        </p:txBody>
      </p:sp>
      <p:sp>
        <p:nvSpPr>
          <p:cNvPr id="3" name="日期占位符 2">
            <a:extLst>
              <a:ext uri="{FF2B5EF4-FFF2-40B4-BE49-F238E27FC236}">
                <a16:creationId xmlns:a16="http://schemas.microsoft.com/office/drawing/2014/main" id="{5508B735-88B1-4B62-9E1D-B43CDE156576}"/>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480567DE-F2C7-4885-B7B5-9DC8CE926A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07F8E99-6787-47D7-8B73-991A67C5EE86}"/>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5502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6CD0491-F46E-468B-BE00-BE1EA5531797}"/>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55B119A4-5CD2-41AC-A461-F7658CFA13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0637FE1-3400-48D8-AE8B-6AF1AC4D1D0F}"/>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58996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B1983-F2ED-49EC-8300-676E01863A7A}"/>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394A73F3-ED81-4E64-91E6-D29DCC3F8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a:extLst>
              <a:ext uri="{FF2B5EF4-FFF2-40B4-BE49-F238E27FC236}">
                <a16:creationId xmlns:a16="http://schemas.microsoft.com/office/drawing/2014/main" id="{E3578FC9-BAB6-4EC7-8F2E-AB420448C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a:extLst>
              <a:ext uri="{FF2B5EF4-FFF2-40B4-BE49-F238E27FC236}">
                <a16:creationId xmlns:a16="http://schemas.microsoft.com/office/drawing/2014/main" id="{98F98E68-EA99-4264-93D2-8FECBD6F37DA}"/>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75159CB7-9DC9-46DC-BF9A-A1E5CD7F1E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8734E3E-D379-48BF-8FAB-B186BBF841B6}"/>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210620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C8202-E07A-45AD-B8DB-C1F648817366}"/>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a:extLst>
              <a:ext uri="{FF2B5EF4-FFF2-40B4-BE49-F238E27FC236}">
                <a16:creationId xmlns:a16="http://schemas.microsoft.com/office/drawing/2014/main" id="{8F6CD158-98DB-435F-B45C-5DF45A989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CDBB2AC8-3312-454F-9F6A-F406EBD2B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a:extLst>
              <a:ext uri="{FF2B5EF4-FFF2-40B4-BE49-F238E27FC236}">
                <a16:creationId xmlns:a16="http://schemas.microsoft.com/office/drawing/2014/main" id="{2DCC98F8-9FB0-425C-AD2D-FF158EEE4290}"/>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E56F80A5-7A78-4FDD-BB0C-21B07E80F7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30BCCF-F4FD-4314-B957-FF074AB2C7D3}"/>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280777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3EA49-EB6A-4072-8D14-438E31A224C1}"/>
              </a:ext>
            </a:extLst>
          </p:cNvPr>
          <p:cNvSpPr>
            <a:spLocks noGrp="1"/>
          </p:cNvSpPr>
          <p:nvPr>
            <p:ph type="title"/>
          </p:nvPr>
        </p:nvSpPr>
        <p:spPr/>
        <p:txBody>
          <a:bodyPr/>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F21161B2-3242-45D8-8AC1-848D814E8D73}"/>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155CA257-F823-4C2B-9EA4-8284C48D8F67}"/>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13F59949-17F1-4B17-87B5-83B00D50F6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816288-9D0D-4DE8-BCA8-D95AE17532AF}"/>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162143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E2F2EC1-6A27-4CB2-8408-A9C00372CB0D}"/>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58605E92-4A22-4539-9FC4-EA5C07273482}"/>
              </a:ext>
            </a:extLst>
          </p:cNvPr>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D4D02DDE-0BA0-4046-BCF4-41A797C10FDB}"/>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FF11984-8B77-4449-9C61-0D2064DA14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AAD501-C772-4354-A755-DB5A5B76F495}"/>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70709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4567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610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69C4B7"/>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6FC1E85-B441-4A4B-8511-830FD62BA8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9087" y="276225"/>
            <a:ext cx="11553825" cy="6305550"/>
          </a:xfrm>
          <a:prstGeom prst="rect">
            <a:avLst/>
          </a:prstGeom>
        </p:spPr>
      </p:pic>
    </p:spTree>
    <p:extLst>
      <p:ext uri="{BB962C8B-B14F-4D97-AF65-F5344CB8AC3E}">
        <p14:creationId xmlns:p14="http://schemas.microsoft.com/office/powerpoint/2010/main" val="40730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66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7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01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43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44F4C-9894-4423-B3B6-2E46EE89153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a:extLst>
              <a:ext uri="{FF2B5EF4-FFF2-40B4-BE49-F238E27FC236}">
                <a16:creationId xmlns:a16="http://schemas.microsoft.com/office/drawing/2014/main" id="{18C19D33-5AEA-4C90-86DD-FF317F476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4ED9AF74-9B71-41D0-BFD0-18BD27E09169}"/>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1AD58E0D-A874-4D22-B446-CEDCE658A8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6C22DD-E923-4457-BE34-0228CD97C38F}"/>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2469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BA601-2C64-4ED5-8C9D-E4F6B157DEAA}"/>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76D45BEB-EDDD-48E1-9451-60746F54FB40}"/>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6A616217-C43E-4CB2-A9D6-7A0015077905}"/>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6711F6BC-4B33-4634-9813-9822A3E335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521D58-B4B2-420D-9651-4BF64296241C}"/>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72380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7BC809-8338-4A05-AF85-66A59C386EAE}"/>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88C53DDD-DB3D-4AC7-939A-E1A78F869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日期占位符 3">
            <a:extLst>
              <a:ext uri="{FF2B5EF4-FFF2-40B4-BE49-F238E27FC236}">
                <a16:creationId xmlns:a16="http://schemas.microsoft.com/office/drawing/2014/main" id="{56EF2155-348F-419F-AAFE-FF566C872ACE}"/>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CBB9A93D-43AA-404C-B412-5F80746EE8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D84E59-78C8-4DA7-AED0-3BF9826711D5}"/>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78398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42229E-FD94-49ED-AFFC-A0EDFB119696}"/>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09DE5F43-8CC1-403F-96A7-75E720E41F33}"/>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a:extLst>
              <a:ext uri="{FF2B5EF4-FFF2-40B4-BE49-F238E27FC236}">
                <a16:creationId xmlns:a16="http://schemas.microsoft.com/office/drawing/2014/main" id="{043C0FBE-4839-4A33-866A-E49EADD79CD9}"/>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a:extLst>
              <a:ext uri="{FF2B5EF4-FFF2-40B4-BE49-F238E27FC236}">
                <a16:creationId xmlns:a16="http://schemas.microsoft.com/office/drawing/2014/main" id="{9B78A238-EEEB-48C0-9179-74A7B6822C67}"/>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EFFD618C-673D-4440-BCE4-B088611AA9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BE5810-39A7-4C3E-9F4A-EC87D4C2F00A}"/>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0742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B46CB1A-9635-47C5-A1AF-5154BB12C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C9C61B-AD4F-43DB-A819-748866B2F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B7B777-2606-4A71-8BD8-5516A9844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F28D972-E3B1-4A95-A760-40A323371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5E344BD-CF1D-49E6-B94A-1C57E1A3E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188200658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49" r:id="rId6"/>
    <p:sldLayoutId id="2147483650" r:id="rId7"/>
    <p:sldLayoutId id="2147483651" r:id="rId8"/>
    <p:sldLayoutId id="2147483652" r:id="rId9"/>
    <p:sldLayoutId id="2147483653" r:id="rId10"/>
    <p:sldLayoutId id="2147483665"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49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32" y="0"/>
            <a:ext cx="12192000" cy="6858000"/>
          </a:xfrm>
          <a:prstGeom prst="rect">
            <a:avLst/>
          </a:prstGeom>
        </p:spPr>
      </p:pic>
      <p:pic>
        <p:nvPicPr>
          <p:cNvPr id="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7715" y="277158"/>
            <a:ext cx="5139813" cy="2476163"/>
          </a:xfrm>
          <a:prstGeom prst="rect">
            <a:avLst/>
          </a:prstGeom>
        </p:spPr>
      </p:pic>
      <p:pic>
        <p:nvPicPr>
          <p:cNvPr id="10" name="Picture 7"/>
          <p:cNvPicPr>
            <a:picLocks noChangeAspect="1"/>
          </p:cNvPicPr>
          <p:nvPr/>
        </p:nvPicPr>
        <p:blipFill>
          <a:blip r:embed="rId6"/>
          <a:srcRect/>
          <a:stretch>
            <a:fillRect/>
          </a:stretch>
        </p:blipFill>
        <p:spPr>
          <a:xfrm>
            <a:off x="144730" y="3030479"/>
            <a:ext cx="3761999" cy="3843678"/>
          </a:xfrm>
          <a:prstGeom prst="rect">
            <a:avLst/>
          </a:prstGeom>
        </p:spPr>
      </p:pic>
      <p:sp>
        <p:nvSpPr>
          <p:cNvPr id="12" name="Hình chữ nhật 13">
            <a:extLst>
              <a:ext uri="{FF2B5EF4-FFF2-40B4-BE49-F238E27FC236}">
                <a16:creationId xmlns:a16="http://schemas.microsoft.com/office/drawing/2014/main" id="{9E087D65-5890-72FD-AE8A-E0CB30A8DEC2}"/>
              </a:ext>
            </a:extLst>
          </p:cNvPr>
          <p:cNvSpPr/>
          <p:nvPr/>
        </p:nvSpPr>
        <p:spPr>
          <a:xfrm>
            <a:off x="5643322" y="582243"/>
            <a:ext cx="6172027" cy="2123658"/>
          </a:xfrm>
          <a:prstGeom prst="rect">
            <a:avLst/>
          </a:prstGeom>
          <a:noFill/>
        </p:spPr>
        <p:txBody>
          <a:bodyPr wrap="square" lIns="91440" tIns="45720" rIns="91440" bIns="45720">
            <a:spAutoFit/>
          </a:bodyPr>
          <a:lstStyle/>
          <a:p>
            <a:pPr algn="ctr"/>
            <a:r>
              <a:rPr lang="en-US" sz="4400" b="1" dirty="0">
                <a:ln w="0"/>
                <a:solidFill>
                  <a:srgbClr val="008876"/>
                </a:solidFill>
                <a:latin typeface="Times New Roman" panose="02020603050405020304" pitchFamily="18" charset="0"/>
                <a:cs typeface="Times New Roman" panose="02020603050405020304" pitchFamily="18" charset="0"/>
              </a:rPr>
              <a:t>CHÀO MỪNG QUÝ THẦY CÔ GIÁO VÀ CÁC EM HỌC SINH</a:t>
            </a:r>
            <a:endParaRPr lang="vi-VN" sz="4400" b="1" dirty="0">
              <a:ln w="0"/>
              <a:solidFill>
                <a:srgbClr val="0088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45476"/>
      </p:ext>
    </p:extLst>
  </p:cSld>
  <p:clrMapOvr>
    <a:masterClrMapping/>
  </p:clrMapOvr>
  <p:transition spd="slow" advTm="521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19"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3922203" cy="523220"/>
            <a:chOff x="685800" y="511359"/>
            <a:chExt cx="7569200"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5692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7569200"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 </a:t>
              </a:r>
              <a:r>
                <a:rPr lang="en-US" sz="2800" dirty="0" err="1">
                  <a:ln w="0"/>
                  <a:solidFill>
                    <a:srgbClr val="6D5111"/>
                  </a:solidFill>
                  <a:latin typeface="#9Slide03 SFU Futura_01" panose="00000700000000000000" pitchFamily="2" charset="0"/>
                  <a:cs typeface="#9Slide03 Arima Madurai Bold" panose="00000800000000000000" pitchFamily="2" charset="0"/>
                </a:rPr>
                <a:t>Tìm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hiểu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chung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82700" y="1343102"/>
            <a:ext cx="2311400" cy="684803"/>
          </a:xfrm>
          <a:prstGeom prst="rect">
            <a:avLst/>
          </a:prstGeom>
          <a:noFill/>
        </p:spPr>
        <p:txBody>
          <a:bodyPr wrap="square">
            <a:spAutoFit/>
          </a:bodyPr>
          <a:lstStyle/>
          <a:p>
            <a:pPr algn="just">
              <a:lnSpc>
                <a:spcPct val="150000"/>
              </a:lnSpc>
              <a:spcAft>
                <a:spcPts val="800"/>
              </a:spcAft>
            </a:pPr>
            <a:r>
              <a:rPr lang="en-US" sz="2800" b="1" dirty="0">
                <a:solidFill>
                  <a:srgbClr val="008876"/>
                </a:solidFill>
                <a:latin typeface="#9Slide03 Arima Madurai" panose="00000500000000000000" pitchFamily="2" charset="0"/>
                <a:cs typeface="#9Slide03 Arima Madurai" panose="00000500000000000000" pitchFamily="2" charset="0"/>
              </a:rPr>
              <a:t>2. Tác phẩm </a:t>
            </a:r>
          </a:p>
        </p:txBody>
      </p:sp>
      <p:sp>
        <p:nvSpPr>
          <p:cNvPr id="12" name="Hộp Văn bản 11">
            <a:extLst>
              <a:ext uri="{FF2B5EF4-FFF2-40B4-BE49-F238E27FC236}">
                <a16:creationId xmlns:a16="http://schemas.microsoft.com/office/drawing/2014/main" id="{4C4A6911-00CE-6064-1CB3-31AD3682BF2C}"/>
              </a:ext>
            </a:extLst>
          </p:cNvPr>
          <p:cNvSpPr txBox="1"/>
          <p:nvPr/>
        </p:nvSpPr>
        <p:spPr>
          <a:xfrm>
            <a:off x="2323803" y="2744216"/>
            <a:ext cx="5901071" cy="3252172"/>
          </a:xfrm>
          <a:prstGeom prst="rect">
            <a:avLst/>
          </a:prstGeom>
          <a:noFill/>
        </p:spPr>
        <p:txBody>
          <a:bodyPr wrap="square">
            <a:spAutoFit/>
          </a:bodyPr>
          <a:lstStyle/>
          <a:p>
            <a:pPr marL="457200" indent="-457200" algn="just">
              <a:spcAft>
                <a:spcPts val="800"/>
              </a:spcAft>
              <a:buFont typeface="Wingdings" panose="05000000000000000000" pitchFamily="2" charset="2"/>
              <a:buChar char="q"/>
            </a:pPr>
            <a:r>
              <a:rPr lang="vi-VN" sz="2400" b="1" dirty="0">
                <a:solidFill>
                  <a:srgbClr val="6D5111"/>
                </a:solidFill>
                <a:latin typeface="#9Slide03 SFU Futura_05" panose="00000800000000000000" pitchFamily="2" charset="0"/>
                <a:cs typeface="#9Slide03 Arima Madurai" panose="00000500000000000000" pitchFamily="2" charset="0"/>
              </a:rPr>
              <a:t>+ Phần 1: Từ đầu đến “kỉ nguyên bất định ở thế kỉ XXI” : Giới thiệu về bối cảnh và hành trang tri thức mà người trẻ cần chuẩn bị. </a:t>
            </a:r>
          </a:p>
          <a:p>
            <a:pPr marL="457200" indent="-457200" algn="just">
              <a:spcAft>
                <a:spcPts val="800"/>
              </a:spcAft>
              <a:buFont typeface="Wingdings" panose="05000000000000000000" pitchFamily="2" charset="2"/>
              <a:buChar char="q"/>
            </a:pPr>
            <a:r>
              <a:rPr lang="vi-VN" sz="2400" b="1" dirty="0">
                <a:solidFill>
                  <a:srgbClr val="6D5111"/>
                </a:solidFill>
                <a:latin typeface="#9Slide03 SFU Futura_05" panose="00000800000000000000" pitchFamily="2" charset="0"/>
                <a:cs typeface="#9Slide03 Arima Madurai" panose="00000500000000000000" pitchFamily="2" charset="0"/>
              </a:rPr>
              <a:t>+ Phần 2: Tiếp đến “để ứng phó với bất định”: Chuẩn bị hành trang về kĩ năng.</a:t>
            </a:r>
          </a:p>
          <a:p>
            <a:pPr marL="457200" indent="-457200" algn="just">
              <a:spcAft>
                <a:spcPts val="800"/>
              </a:spcAft>
              <a:buFont typeface="Wingdings" panose="05000000000000000000" pitchFamily="2" charset="2"/>
              <a:buChar char="q"/>
            </a:pPr>
            <a:r>
              <a:rPr lang="vi-VN" sz="2400" b="1" dirty="0">
                <a:solidFill>
                  <a:srgbClr val="6D5111"/>
                </a:solidFill>
                <a:latin typeface="#9Slide03 SFU Futura_05" panose="00000800000000000000" pitchFamily="2" charset="0"/>
                <a:cs typeface="#9Slide03 Arima Madurai" panose="00000500000000000000" pitchFamily="2" charset="0"/>
              </a:rPr>
              <a:t>+ Phần 3: Tiếp đến hết: Chuẩn bị hành trang về thái độ.</a:t>
            </a:r>
          </a:p>
        </p:txBody>
      </p:sp>
      <p:sp>
        <p:nvSpPr>
          <p:cNvPr id="15" name="Hộp Văn bản 14">
            <a:extLst>
              <a:ext uri="{FF2B5EF4-FFF2-40B4-BE49-F238E27FC236}">
                <a16:creationId xmlns:a16="http://schemas.microsoft.com/office/drawing/2014/main" id="{C9575F05-9153-2F8B-1EC1-A525DA9BF105}"/>
              </a:ext>
            </a:extLst>
          </p:cNvPr>
          <p:cNvSpPr txBox="1"/>
          <p:nvPr/>
        </p:nvSpPr>
        <p:spPr>
          <a:xfrm>
            <a:off x="1483167" y="2130671"/>
            <a:ext cx="2311400" cy="510778"/>
          </a:xfrm>
          <a:prstGeom prst="roundRect">
            <a:avLst/>
          </a:prstGeom>
          <a:solidFill>
            <a:srgbClr val="F8B9CA"/>
          </a:solidFill>
        </p:spPr>
        <p:txBody>
          <a:bodyPr wrap="square">
            <a:spAutoFit/>
          </a:bodyPr>
          <a:lstStyle/>
          <a:p>
            <a:pPr algn="ct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Bố cục</a:t>
            </a:r>
            <a:endParaRPr lang="en-US" sz="2400" dirty="0">
              <a:solidFill>
                <a:schemeClr val="bg1"/>
              </a:solidFill>
              <a:latin typeface="#9Slide03 Arima Madurai" panose="00000500000000000000" pitchFamily="2" charset="0"/>
              <a:cs typeface="#9Slide03 Arima Madurai" panose="00000500000000000000" pitchFamily="2" charset="0"/>
            </a:endParaRPr>
          </a:p>
        </p:txBody>
      </p:sp>
      <p:pic>
        <p:nvPicPr>
          <p:cNvPr id="5" name="Picture 4">
            <a:extLst>
              <a:ext uri="{FF2B5EF4-FFF2-40B4-BE49-F238E27FC236}">
                <a16:creationId xmlns:a16="http://schemas.microsoft.com/office/drawing/2014/main" id="{93657FA1-A029-43D0-AE9D-7BD1EE0B16D2}"/>
              </a:ext>
            </a:extLst>
          </p:cNvPr>
          <p:cNvPicPr>
            <a:picLocks noChangeAspect="1"/>
          </p:cNvPicPr>
          <p:nvPr/>
        </p:nvPicPr>
        <p:blipFill>
          <a:blip r:embed="rId3"/>
          <a:stretch>
            <a:fillRect/>
          </a:stretch>
        </p:blipFill>
        <p:spPr>
          <a:xfrm>
            <a:off x="8759440" y="1030238"/>
            <a:ext cx="1847713" cy="1995333"/>
          </a:xfrm>
          <a:prstGeom prst="rect">
            <a:avLst/>
          </a:prstGeom>
        </p:spPr>
      </p:pic>
      <p:pic>
        <p:nvPicPr>
          <p:cNvPr id="13" name="Picture 12">
            <a:extLst>
              <a:ext uri="{FF2B5EF4-FFF2-40B4-BE49-F238E27FC236}">
                <a16:creationId xmlns:a16="http://schemas.microsoft.com/office/drawing/2014/main" id="{E1A1CB8D-8360-41D9-AFA9-6D0E13CBA636}"/>
              </a:ext>
            </a:extLst>
          </p:cNvPr>
          <p:cNvPicPr>
            <a:picLocks noChangeAspect="1"/>
          </p:cNvPicPr>
          <p:nvPr/>
        </p:nvPicPr>
        <p:blipFill>
          <a:blip r:embed="rId3"/>
          <a:stretch>
            <a:fillRect/>
          </a:stretch>
        </p:blipFill>
        <p:spPr>
          <a:xfrm>
            <a:off x="9784976" y="2027904"/>
            <a:ext cx="1847713" cy="1995333"/>
          </a:xfrm>
          <a:prstGeom prst="rect">
            <a:avLst/>
          </a:prstGeom>
        </p:spPr>
      </p:pic>
      <p:pic>
        <p:nvPicPr>
          <p:cNvPr id="16" name="Picture 15">
            <a:extLst>
              <a:ext uri="{FF2B5EF4-FFF2-40B4-BE49-F238E27FC236}">
                <a16:creationId xmlns:a16="http://schemas.microsoft.com/office/drawing/2014/main" id="{79E35A68-95BD-4C4F-ABD5-D5DC384477BC}"/>
              </a:ext>
            </a:extLst>
          </p:cNvPr>
          <p:cNvPicPr>
            <a:picLocks noChangeAspect="1"/>
          </p:cNvPicPr>
          <p:nvPr/>
        </p:nvPicPr>
        <p:blipFill>
          <a:blip r:embed="rId3"/>
          <a:stretch>
            <a:fillRect/>
          </a:stretch>
        </p:blipFill>
        <p:spPr>
          <a:xfrm>
            <a:off x="10163683" y="3711425"/>
            <a:ext cx="1847713" cy="1995333"/>
          </a:xfrm>
          <a:prstGeom prst="rect">
            <a:avLst/>
          </a:prstGeom>
        </p:spPr>
      </p:pic>
    </p:spTree>
    <p:extLst>
      <p:ext uri="{BB962C8B-B14F-4D97-AF65-F5344CB8AC3E}">
        <p14:creationId xmlns:p14="http://schemas.microsoft.com/office/powerpoint/2010/main" val="3224931169"/>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a:extLst>
              <a:ext uri="{FF2B5EF4-FFF2-40B4-BE49-F238E27FC236}">
                <a16:creationId xmlns:a16="http://schemas.microsoft.com/office/drawing/2014/main" id="{D795E031-7B48-CEC4-A76D-16FF98A39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466" y="3381523"/>
            <a:ext cx="3233468" cy="3233468"/>
          </a:xfrm>
          <a:prstGeom prst="rect">
            <a:avLst/>
          </a:prstGeom>
        </p:spPr>
      </p:pic>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4641998" cy="523220"/>
            <a:chOff x="685800" y="511359"/>
            <a:chExt cx="4641998"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41529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4641998"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II. </a:t>
              </a:r>
              <a:r>
                <a:rPr lang="en-US" sz="2800" dirty="0" err="1">
                  <a:ln w="0"/>
                  <a:solidFill>
                    <a:srgbClr val="6D5111"/>
                  </a:solidFill>
                  <a:latin typeface="#9Slide03 SFU Futura_01" panose="00000700000000000000" pitchFamily="2" charset="0"/>
                  <a:cs typeface="#9Slide03 Arima Madurai Bold" panose="00000800000000000000" pitchFamily="2" charset="0"/>
                </a:rPr>
                <a:t>Khám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phá</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văn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bản</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26998" cy="830997"/>
          </a:xfrm>
          <a:prstGeom prst="rect">
            <a:avLst/>
          </a:prstGeom>
          <a:noFill/>
        </p:spPr>
        <p:txBody>
          <a:bodyPr wrap="square">
            <a:spAutoFit/>
          </a:bodyPr>
          <a:lstStyle/>
          <a:p>
            <a:pPr algn="just">
              <a:spcAft>
                <a:spcPts val="800"/>
              </a:spcAft>
            </a:pPr>
            <a:r>
              <a:rPr lang="en-US" sz="2400" b="1" dirty="0">
                <a:solidFill>
                  <a:srgbClr val="008876"/>
                </a:solidFill>
                <a:latin typeface="#9Slide03 Arima Madurai" panose="00000500000000000000" pitchFamily="2" charset="0"/>
                <a:cs typeface="#9Slide03 Arima Madurai" panose="00000500000000000000" pitchFamily="2" charset="0"/>
              </a:rPr>
              <a:t>1. </a:t>
            </a:r>
            <a:r>
              <a:rPr lang="en-US" sz="2400" b="1" dirty="0" err="1">
                <a:solidFill>
                  <a:srgbClr val="008876"/>
                </a:solidFill>
                <a:latin typeface="#9Slide03 Arima Madurai" panose="00000500000000000000" pitchFamily="2" charset="0"/>
                <a:cs typeface="#9Slide03 Arima Madurai" panose="00000500000000000000" pitchFamily="2" charset="0"/>
              </a:rPr>
              <a:t>Luận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đề</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luận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điểm</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lí</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lẽ</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và</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bằng</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chứng</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trong</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văn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bản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và</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mối</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liên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hệ</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giữa</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các</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yếu</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tố</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ấy</a:t>
            </a:r>
            <a:r>
              <a:rPr lang="en-US" sz="2400" b="1" dirty="0">
                <a:solidFill>
                  <a:srgbClr val="008876"/>
                </a:solidFill>
                <a:latin typeface="#9Slide03 Arima Madurai" panose="00000500000000000000" pitchFamily="2" charset="0"/>
                <a:cs typeface="#9Slide03 Arima Madurai" panose="00000500000000000000" pitchFamily="2" charset="0"/>
              </a:rPr>
              <a:t>.</a:t>
            </a:r>
          </a:p>
        </p:txBody>
      </p:sp>
      <p:sp>
        <p:nvSpPr>
          <p:cNvPr id="13" name="Hộp Văn bản 12">
            <a:extLst>
              <a:ext uri="{FF2B5EF4-FFF2-40B4-BE49-F238E27FC236}">
                <a16:creationId xmlns:a16="http://schemas.microsoft.com/office/drawing/2014/main" id="{4F277E30-92C1-F1DA-97B5-EB21BC2E34C7}"/>
              </a:ext>
            </a:extLst>
          </p:cNvPr>
          <p:cNvSpPr txBox="1"/>
          <p:nvPr/>
        </p:nvSpPr>
        <p:spPr>
          <a:xfrm>
            <a:off x="1107768" y="2436660"/>
            <a:ext cx="4208511" cy="967957"/>
          </a:xfrm>
          <a:prstGeom prst="rect">
            <a:avLst/>
          </a:prstGeom>
          <a:noFill/>
        </p:spPr>
        <p:txBody>
          <a:bodyPr wrap="square">
            <a:spAutoFit/>
          </a:bodyPr>
          <a:lstStyle/>
          <a:p>
            <a:pPr lvl="0" algn="just">
              <a:lnSpc>
                <a:spcPct val="150000"/>
              </a:lnSpc>
              <a:spcAft>
                <a:spcPts val="800"/>
              </a:spcAft>
            </a:pPr>
            <a:r>
              <a:rPr lang="en-US" sz="2000" b="1" dirty="0">
                <a:solidFill>
                  <a:srgbClr val="6D5111"/>
                </a:solidFill>
                <a:latin typeface="#9Slide03 SFU Futura_05" panose="00000800000000000000" pitchFamily="2" charset="0"/>
                <a:cs typeface="#9Slide03 Arima Madurai" panose="00000500000000000000" pitchFamily="2" charset="0"/>
              </a:rPr>
              <a:t>a. </a:t>
            </a:r>
            <a:r>
              <a:rPr lang="en-US" sz="2000" b="1" dirty="0" err="1">
                <a:solidFill>
                  <a:srgbClr val="6D5111"/>
                </a:solidFill>
                <a:latin typeface="#9Slide03 SFU Futura_05" panose="00000800000000000000" pitchFamily="2" charset="0"/>
                <a:cs typeface="#9Slide03 Arima Madurai" panose="00000500000000000000" pitchFamily="2" charset="0"/>
              </a:rPr>
              <a:t>Hệ</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thống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luận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điểm</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lí</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lẽ</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và</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dẫn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chứng</a:t>
            </a:r>
            <a:endParaRPr lang="en-US" sz="1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sp>
        <p:nvSpPr>
          <p:cNvPr id="14" name="Hộp Văn bản 13">
            <a:extLst>
              <a:ext uri="{FF2B5EF4-FFF2-40B4-BE49-F238E27FC236}">
                <a16:creationId xmlns:a16="http://schemas.microsoft.com/office/drawing/2014/main" id="{6777FF50-951D-7323-74D1-CBF88971745F}"/>
              </a:ext>
            </a:extLst>
          </p:cNvPr>
          <p:cNvSpPr txBox="1"/>
          <p:nvPr/>
        </p:nvSpPr>
        <p:spPr>
          <a:xfrm>
            <a:off x="7739003" y="2396254"/>
            <a:ext cx="3658042" cy="2352952"/>
          </a:xfrm>
          <a:prstGeom prst="rect">
            <a:avLst/>
          </a:prstGeom>
          <a:noFill/>
        </p:spPr>
        <p:txBody>
          <a:bodyPr wrap="square">
            <a:spAutoFit/>
          </a:bodyPr>
          <a:lstStyle/>
          <a:p>
            <a:pPr lvl="0" algn="just">
              <a:lnSpc>
                <a:spcPct val="150000"/>
              </a:lnSpc>
              <a:spcAft>
                <a:spcPts val="800"/>
              </a:spcAft>
            </a:pPr>
            <a:r>
              <a:rPr lang="en-US" sz="2000" b="1" dirty="0" err="1">
                <a:solidFill>
                  <a:srgbClr val="6D5111"/>
                </a:solidFill>
                <a:latin typeface="#9Slide03 SFU Futura_05" panose="00000800000000000000" pitchFamily="2" charset="0"/>
                <a:cs typeface="#9Slide03 Arima Madurai" panose="00000500000000000000" pitchFamily="2" charset="0"/>
              </a:rPr>
              <a:t>Xác</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định</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luận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đề</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luận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điểm</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lí</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lẽ</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và</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bằng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chứng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trong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văn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bản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và</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mối</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liên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hệ</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giữa</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các</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yếu</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tố</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ấy</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Gv</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kết</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hợp</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sử</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dụng</a:t>
            </a:r>
            <a:r>
              <a:rPr lang="en-US" sz="2000" b="1" dirty="0">
                <a:solidFill>
                  <a:srgbClr val="6D5111"/>
                </a:solidFill>
                <a:latin typeface="#9Slide03 SFU Futura_05" panose="00000800000000000000" pitchFamily="2" charset="0"/>
                <a:cs typeface="#9Slide03 Arima Madurai" panose="00000500000000000000" pitchFamily="2" charset="0"/>
              </a:rPr>
              <a:t> PHT </a:t>
            </a:r>
            <a:r>
              <a:rPr lang="en-US" sz="2000" b="1" dirty="0" err="1">
                <a:solidFill>
                  <a:srgbClr val="6D5111"/>
                </a:solidFill>
                <a:latin typeface="#9Slide03 SFU Futura_05" panose="00000800000000000000" pitchFamily="2" charset="0"/>
                <a:cs typeface="#9Slide03 Arima Madurai" panose="00000500000000000000" pitchFamily="2" charset="0"/>
              </a:rPr>
              <a:t>số</a:t>
            </a:r>
            <a:r>
              <a:rPr lang="en-US" sz="2000" b="1" dirty="0">
                <a:solidFill>
                  <a:srgbClr val="6D5111"/>
                </a:solidFill>
                <a:latin typeface="#9Slide03 SFU Futura_05" panose="00000800000000000000" pitchFamily="2" charset="0"/>
                <a:cs typeface="#9Slide03 Arima Madurai" panose="00000500000000000000" pitchFamily="2" charset="0"/>
              </a:rPr>
              <a:t> 1, Hs </a:t>
            </a:r>
            <a:r>
              <a:rPr lang="en-US" sz="2000" b="1" dirty="0" err="1">
                <a:solidFill>
                  <a:srgbClr val="6D5111"/>
                </a:solidFill>
                <a:latin typeface="#9Slide03 SFU Futura_05" panose="00000800000000000000" pitchFamily="2" charset="0"/>
                <a:cs typeface="#9Slide03 Arima Madurai" panose="00000500000000000000" pitchFamily="2" charset="0"/>
              </a:rPr>
              <a:t>làm</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việc</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nhóm</a:t>
            </a:r>
            <a:r>
              <a:rPr lang="en-US" sz="2000" b="1" dirty="0">
                <a:solidFill>
                  <a:srgbClr val="6D5111"/>
                </a:solidFill>
                <a:latin typeface="#9Slide03 SFU Futura_05" panose="00000800000000000000" pitchFamily="2" charset="0"/>
                <a:cs typeface="#9Slide03 Arima Madurai" panose="00000500000000000000" pitchFamily="2" charset="0"/>
              </a:rPr>
              <a:t>)</a:t>
            </a:r>
            <a:endParaRPr lang="en-US" sz="1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pic>
        <p:nvPicPr>
          <p:cNvPr id="16" name="Hình ảnh 15">
            <a:extLst>
              <a:ext uri="{FF2B5EF4-FFF2-40B4-BE49-F238E27FC236}">
                <a16:creationId xmlns:a16="http://schemas.microsoft.com/office/drawing/2014/main" id="{FBED5864-1CE9-B0D2-2C99-3C7754140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119" y="216445"/>
            <a:ext cx="1218598" cy="1218598"/>
          </a:xfrm>
          <a:prstGeom prst="rect">
            <a:avLst/>
          </a:prstGeom>
        </p:spPr>
      </p:pic>
      <p:pic>
        <p:nvPicPr>
          <p:cNvPr id="19" name="Hình ảnh 18">
            <a:extLst>
              <a:ext uri="{FF2B5EF4-FFF2-40B4-BE49-F238E27FC236}">
                <a16:creationId xmlns:a16="http://schemas.microsoft.com/office/drawing/2014/main" id="{F9FD0806-0A78-613D-2F91-9521EC86E9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153" y="4856915"/>
            <a:ext cx="1983244" cy="1983244"/>
          </a:xfrm>
          <a:prstGeom prst="rect">
            <a:avLst/>
          </a:prstGeom>
        </p:spPr>
      </p:pic>
      <p:pic>
        <p:nvPicPr>
          <p:cNvPr id="2" name="Picture 1">
            <a:extLst>
              <a:ext uri="{FF2B5EF4-FFF2-40B4-BE49-F238E27FC236}">
                <a16:creationId xmlns:a16="http://schemas.microsoft.com/office/drawing/2014/main" id="{CD0BC803-235D-4794-B0EE-9E6AEB4DB0F4}"/>
              </a:ext>
            </a:extLst>
          </p:cNvPr>
          <p:cNvPicPr>
            <a:picLocks noChangeAspect="1"/>
          </p:cNvPicPr>
          <p:nvPr/>
        </p:nvPicPr>
        <p:blipFill>
          <a:blip r:embed="rId6"/>
          <a:stretch>
            <a:fillRect/>
          </a:stretch>
        </p:blipFill>
        <p:spPr>
          <a:xfrm>
            <a:off x="1837393" y="3244489"/>
            <a:ext cx="3645979" cy="2877996"/>
          </a:xfrm>
          <a:prstGeom prst="rect">
            <a:avLst/>
          </a:prstGeom>
        </p:spPr>
      </p:pic>
    </p:spTree>
    <p:extLst>
      <p:ext uri="{BB962C8B-B14F-4D97-AF65-F5344CB8AC3E}">
        <p14:creationId xmlns:p14="http://schemas.microsoft.com/office/powerpoint/2010/main" val="230706849"/>
      </p:ext>
    </p:extLst>
  </p:cSld>
  <p:clrMapOvr>
    <a:masterClrMapping/>
  </p:clrMapOvr>
  <mc:AlternateContent xmlns:mc="http://schemas.openxmlformats.org/markup-compatibility/2006" xmlns:p14="http://schemas.microsoft.com/office/powerpoint/2010/main">
    <mc:Choice Requires="p14">
      <p:transition spd="slow" p14:dur="800" advTm="3842">
        <p14:flythrough/>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4641998" cy="584775"/>
            <a:chOff x="685800" y="511359"/>
            <a:chExt cx="4641998" cy="58477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41529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4641998" cy="584775"/>
            </a:xfrm>
            <a:prstGeom prst="rect">
              <a:avLst/>
            </a:prstGeom>
            <a:noFill/>
            <a:ln>
              <a:noFill/>
            </a:ln>
          </p:spPr>
          <p:txBody>
            <a:bodyPr wrap="square">
              <a:spAutoFit/>
            </a:bodyPr>
            <a:lstStyle/>
            <a:p>
              <a:pPr algn="just">
                <a:spcAft>
                  <a:spcPts val="800"/>
                </a:spcAft>
              </a:pPr>
              <a:r>
                <a:rPr lang="en-US" sz="3200" dirty="0">
                  <a:ln w="0"/>
                  <a:solidFill>
                    <a:srgbClr val="6D5111"/>
                  </a:solidFill>
                  <a:latin typeface="#9Slide03 SFU Futura_01" panose="00000700000000000000" pitchFamily="2" charset="0"/>
                  <a:cs typeface="#9Slide03 Arima Madurai Bold" panose="00000800000000000000" pitchFamily="2" charset="0"/>
                </a:rPr>
                <a:t>II. </a:t>
              </a:r>
              <a:r>
                <a:rPr lang="en-US" sz="3200" dirty="0" err="1">
                  <a:ln w="0"/>
                  <a:solidFill>
                    <a:srgbClr val="6D5111"/>
                  </a:solidFill>
                  <a:latin typeface="#9Slide03 SFU Futura_01" panose="00000700000000000000" pitchFamily="2" charset="0"/>
                  <a:cs typeface="#9Slide03 Arima Madurai Bold" panose="00000800000000000000" pitchFamily="2" charset="0"/>
                </a:rPr>
                <a:t>Khám</a:t>
              </a:r>
              <a:r>
                <a:rPr lang="en-US" sz="3200" dirty="0">
                  <a:ln w="0"/>
                  <a:solidFill>
                    <a:srgbClr val="6D5111"/>
                  </a:solidFill>
                  <a:latin typeface="#9Slide03 SFU Futura_01" panose="00000700000000000000" pitchFamily="2" charset="0"/>
                  <a:cs typeface="#9Slide03 Arima Madurai Bold" panose="00000800000000000000" pitchFamily="2" charset="0"/>
                </a:rPr>
                <a:t> </a:t>
              </a:r>
              <a:r>
                <a:rPr lang="en-US" sz="3200" dirty="0" err="1">
                  <a:ln w="0"/>
                  <a:solidFill>
                    <a:srgbClr val="6D5111"/>
                  </a:solidFill>
                  <a:latin typeface="#9Slide03 SFU Futura_01" panose="00000700000000000000" pitchFamily="2" charset="0"/>
                  <a:cs typeface="#9Slide03 Arima Madurai Bold" panose="00000800000000000000" pitchFamily="2" charset="0"/>
                </a:rPr>
                <a:t>phá</a:t>
              </a:r>
              <a:r>
                <a:rPr lang="en-US" sz="3200" dirty="0">
                  <a:ln w="0"/>
                  <a:solidFill>
                    <a:srgbClr val="6D5111"/>
                  </a:solidFill>
                  <a:latin typeface="#9Slide03 SFU Futura_01" panose="00000700000000000000" pitchFamily="2" charset="0"/>
                  <a:cs typeface="#9Slide03 Arima Madurai Bold" panose="00000800000000000000" pitchFamily="2" charset="0"/>
                </a:rPr>
                <a:t> </a:t>
              </a:r>
              <a:r>
                <a:rPr lang="en-US" sz="3200" dirty="0" err="1">
                  <a:ln w="0"/>
                  <a:solidFill>
                    <a:srgbClr val="6D5111"/>
                  </a:solidFill>
                  <a:latin typeface="#9Slide03 SFU Futura_01" panose="00000700000000000000" pitchFamily="2" charset="0"/>
                  <a:cs typeface="#9Slide03 Arima Madurai Bold" panose="00000800000000000000" pitchFamily="2" charset="0"/>
                </a:rPr>
                <a:t>văn</a:t>
              </a:r>
              <a:r>
                <a:rPr lang="en-US" sz="3200" dirty="0">
                  <a:ln w="0"/>
                  <a:solidFill>
                    <a:srgbClr val="6D5111"/>
                  </a:solidFill>
                  <a:latin typeface="#9Slide03 SFU Futura_01" panose="00000700000000000000" pitchFamily="2" charset="0"/>
                  <a:cs typeface="#9Slide03 Arima Madurai Bold" panose="00000800000000000000" pitchFamily="2" charset="0"/>
                </a:rPr>
                <a:t> </a:t>
              </a:r>
              <a:r>
                <a:rPr lang="en-US" sz="3200" dirty="0" err="1">
                  <a:ln w="0"/>
                  <a:solidFill>
                    <a:srgbClr val="6D5111"/>
                  </a:solidFill>
                  <a:latin typeface="#9Slide03 SFU Futura_01" panose="00000700000000000000" pitchFamily="2" charset="0"/>
                  <a:cs typeface="#9Slide03 Arima Madurai Bold" panose="00000800000000000000" pitchFamily="2" charset="0"/>
                </a:rPr>
                <a:t>bản</a:t>
              </a:r>
              <a:endParaRPr lang="en-US" sz="32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15505" y="1266610"/>
            <a:ext cx="8435459" cy="754694"/>
          </a:xfrm>
          <a:prstGeom prst="rect">
            <a:avLst/>
          </a:prstGeom>
          <a:noFill/>
        </p:spPr>
        <p:txBody>
          <a:bodyPr wrap="square">
            <a:spAutoFit/>
          </a:bodyPr>
          <a:lstStyle/>
          <a:p>
            <a:pPr algn="just">
              <a:lnSpc>
                <a:spcPct val="150000"/>
              </a:lnSpc>
              <a:spcAft>
                <a:spcPts val="800"/>
              </a:spcAft>
            </a:pPr>
            <a:r>
              <a:rPr lang="en-US" sz="3200" b="1" dirty="0">
                <a:solidFill>
                  <a:srgbClr val="008876"/>
                </a:solidFill>
                <a:latin typeface="#9Slide03 Arima Madurai" panose="00000500000000000000" pitchFamily="2" charset="0"/>
                <a:cs typeface="#9Slide03 Arima Madurai" panose="00000500000000000000" pitchFamily="2" charset="0"/>
              </a:rPr>
              <a:t>a. </a:t>
            </a:r>
            <a:r>
              <a:rPr lang="en-US" sz="3200" b="1" dirty="0" err="1">
                <a:solidFill>
                  <a:srgbClr val="008876"/>
                </a:solidFill>
                <a:latin typeface="#9Slide03 Arima Madurai" panose="00000500000000000000" pitchFamily="2" charset="0"/>
                <a:cs typeface="#9Slide03 Arima Madurai" panose="00000500000000000000" pitchFamily="2" charset="0"/>
              </a:rPr>
              <a:t>Hệ</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thống</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luận</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điểm</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lí</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lẽ</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và</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dẫn</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chứng</a:t>
            </a:r>
            <a:endParaRPr lang="en-US" sz="3200" b="1" dirty="0">
              <a:solidFill>
                <a:srgbClr val="008876"/>
              </a:solidFill>
              <a:latin typeface="#9Slide03 Arima Madurai" panose="00000500000000000000" pitchFamily="2" charset="0"/>
              <a:cs typeface="#9Slide03 Arima Madurai" panose="00000500000000000000" pitchFamily="2" charset="0"/>
            </a:endParaRPr>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5433235" y="1984505"/>
            <a:ext cx="5911259" cy="3034357"/>
          </a:xfrm>
          <a:prstGeom prst="rect">
            <a:avLst/>
          </a:prstGeom>
          <a:noFill/>
        </p:spPr>
        <p:txBody>
          <a:bodyPr wrap="square">
            <a:spAutoFit/>
          </a:bodyPr>
          <a:lstStyle/>
          <a:p>
            <a:pPr algn="just">
              <a:lnSpc>
                <a:spcPct val="150000"/>
              </a:lnSpc>
              <a:spcAft>
                <a:spcPts val="800"/>
              </a:spcAft>
            </a:pPr>
            <a:r>
              <a:rPr lang="vi-VN" sz="4400" dirty="0">
                <a:latin typeface="#9Slide03 Arima Madurai" panose="00000500000000000000" pitchFamily="2" charset="0"/>
                <a:ea typeface="Times New Roman" panose="02020603050405020304" pitchFamily="18" charset="0"/>
                <a:cs typeface="#9Slide03 Arima Madurai" panose="00000500000000000000" pitchFamily="2" charset="0"/>
              </a:rPr>
              <a:t>- Luận đề: Người trẻ và những hành trang vào thế kỉ XXI</a:t>
            </a:r>
            <a:endParaRPr lang="en-US" sz="4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pic>
        <p:nvPicPr>
          <p:cNvPr id="6" name="Hình ảnh 5" descr="Ảnh có chứa vật thể ngoài trời, đóng&#10;&#10;Mô tả được tạo tự động">
            <a:extLst>
              <a:ext uri="{FF2B5EF4-FFF2-40B4-BE49-F238E27FC236}">
                <a16:creationId xmlns:a16="http://schemas.microsoft.com/office/drawing/2014/main" id="{8C563463-9F1C-DD0A-894D-A0ACA4338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61" y="1608132"/>
            <a:ext cx="4580316" cy="4942161"/>
          </a:xfrm>
          <a:prstGeom prst="rect">
            <a:avLst/>
          </a:prstGeom>
        </p:spPr>
      </p:pic>
    </p:spTree>
    <p:extLst>
      <p:ext uri="{BB962C8B-B14F-4D97-AF65-F5344CB8AC3E}">
        <p14:creationId xmlns:p14="http://schemas.microsoft.com/office/powerpoint/2010/main" val="2008260497"/>
      </p:ext>
    </p:extLst>
  </p:cSld>
  <p:clrMapOvr>
    <a:masterClrMapping/>
  </p:clrMapOvr>
  <mc:AlternateContent xmlns:mc="http://schemas.openxmlformats.org/markup-compatibility/2006" xmlns:p14="http://schemas.microsoft.com/office/powerpoint/2010/main">
    <mc:Choice Requires="p14">
      <p:transition spd="slow" p14:dur="3000" advTm="3842">
        <p14:shred/>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a.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thống</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luận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điểm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lí</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lẽ</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dẫn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chứng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81217" cy="461665"/>
          </a:xfrm>
          <a:prstGeom prst="rect">
            <a:avLst/>
          </a:prstGeom>
          <a:noFill/>
        </p:spPr>
        <p:txBody>
          <a:bodyPr wrap="square">
            <a:spAutoFit/>
          </a:bodyPr>
          <a:lstStyle/>
          <a:p>
            <a:pPr algn="just">
              <a:spcAft>
                <a:spcPts val="800"/>
              </a:spcAft>
            </a:pPr>
            <a:r>
              <a:rPr lang="vi-VN" sz="2400" b="1" dirty="0">
                <a:solidFill>
                  <a:srgbClr val="008876"/>
                </a:solidFill>
                <a:latin typeface="#9Slide03 Arima Madurai" panose="00000500000000000000" pitchFamily="2" charset="0"/>
                <a:cs typeface="#9Slide03 Arima Madurai" panose="00000500000000000000" pitchFamily="2" charset="0"/>
              </a:rPr>
              <a:t>Luận điểm 1. Người trẻ cần chuẩn bị hành trang tri thức.</a:t>
            </a:r>
            <a:endParaRPr lang="en-US" sz="2400" b="1" dirty="0">
              <a:solidFill>
                <a:srgbClr val="008876"/>
              </a:solidFill>
              <a:latin typeface="#9Slide03 Arima Madurai" panose="00000500000000000000" pitchFamily="2" charset="0"/>
              <a:cs typeface="#9Slide03 Arima Madurai" panose="00000500000000000000" pitchFamily="2" charset="0"/>
            </a:endParaRPr>
          </a:p>
        </p:txBody>
      </p:sp>
      <p:grpSp>
        <p:nvGrpSpPr>
          <p:cNvPr id="15" name="Nhóm 14">
            <a:extLst>
              <a:ext uri="{FF2B5EF4-FFF2-40B4-BE49-F238E27FC236}">
                <a16:creationId xmlns:a16="http://schemas.microsoft.com/office/drawing/2014/main" id="{AE2824F8-5945-C8F9-A85C-73FCEC7266C3}"/>
              </a:ext>
            </a:extLst>
          </p:cNvPr>
          <p:cNvGrpSpPr/>
          <p:nvPr/>
        </p:nvGrpSpPr>
        <p:grpSpPr>
          <a:xfrm>
            <a:off x="876300" y="3834426"/>
            <a:ext cx="10479272" cy="2362090"/>
            <a:chOff x="876300" y="3834426"/>
            <a:chExt cx="10479272" cy="2362090"/>
          </a:xfrm>
        </p:grpSpPr>
        <p:sp>
          <p:nvSpPr>
            <p:cNvPr id="7" name="Hình chữ nhật: Góc Tròn 6">
              <a:extLst>
                <a:ext uri="{FF2B5EF4-FFF2-40B4-BE49-F238E27FC236}">
                  <a16:creationId xmlns:a16="http://schemas.microsoft.com/office/drawing/2014/main" id="{8FEBA2F3-0CE2-34E6-5093-6810A4060B99}"/>
                </a:ext>
              </a:extLst>
            </p:cNvPr>
            <p:cNvSpPr/>
            <p:nvPr/>
          </p:nvSpPr>
          <p:spPr>
            <a:xfrm>
              <a:off x="876300" y="3834426"/>
              <a:ext cx="10479272" cy="2362090"/>
            </a:xfrm>
            <a:custGeom>
              <a:avLst/>
              <a:gdLst>
                <a:gd name="connsiteX0" fmla="*/ 0 w 10479272"/>
                <a:gd name="connsiteY0" fmla="*/ 393690 h 2362090"/>
                <a:gd name="connsiteX1" fmla="*/ 393690 w 10479272"/>
                <a:gd name="connsiteY1" fmla="*/ 0 h 2362090"/>
                <a:gd name="connsiteX2" fmla="*/ 795211 w 10479272"/>
                <a:gd name="connsiteY2" fmla="*/ 0 h 2362090"/>
                <a:gd name="connsiteX3" fmla="*/ 1584408 w 10479272"/>
                <a:gd name="connsiteY3" fmla="*/ 0 h 2362090"/>
                <a:gd name="connsiteX4" fmla="*/ 2082848 w 10479272"/>
                <a:gd name="connsiteY4" fmla="*/ 0 h 2362090"/>
                <a:gd name="connsiteX5" fmla="*/ 2678207 w 10479272"/>
                <a:gd name="connsiteY5" fmla="*/ 0 h 2362090"/>
                <a:gd name="connsiteX6" fmla="*/ 3273566 w 10479272"/>
                <a:gd name="connsiteY6" fmla="*/ 0 h 2362090"/>
                <a:gd name="connsiteX7" fmla="*/ 3675088 w 10479272"/>
                <a:gd name="connsiteY7" fmla="*/ 0 h 2362090"/>
                <a:gd name="connsiteX8" fmla="*/ 4173528 w 10479272"/>
                <a:gd name="connsiteY8" fmla="*/ 0 h 2362090"/>
                <a:gd name="connsiteX9" fmla="*/ 4768887 w 10479272"/>
                <a:gd name="connsiteY9" fmla="*/ 0 h 2362090"/>
                <a:gd name="connsiteX10" fmla="*/ 5655003 w 10479272"/>
                <a:gd name="connsiteY10" fmla="*/ 0 h 2362090"/>
                <a:gd name="connsiteX11" fmla="*/ 6056524 w 10479272"/>
                <a:gd name="connsiteY11" fmla="*/ 0 h 2362090"/>
                <a:gd name="connsiteX12" fmla="*/ 6748802 w 10479272"/>
                <a:gd name="connsiteY12" fmla="*/ 0 h 2362090"/>
                <a:gd name="connsiteX13" fmla="*/ 7247242 w 10479272"/>
                <a:gd name="connsiteY13" fmla="*/ 0 h 2362090"/>
                <a:gd name="connsiteX14" fmla="*/ 7648763 w 10479272"/>
                <a:gd name="connsiteY14" fmla="*/ 0 h 2362090"/>
                <a:gd name="connsiteX15" fmla="*/ 8437960 w 10479272"/>
                <a:gd name="connsiteY15" fmla="*/ 0 h 2362090"/>
                <a:gd name="connsiteX16" fmla="*/ 9033319 w 10479272"/>
                <a:gd name="connsiteY16" fmla="*/ 0 h 2362090"/>
                <a:gd name="connsiteX17" fmla="*/ 9434841 w 10479272"/>
                <a:gd name="connsiteY17" fmla="*/ 0 h 2362090"/>
                <a:gd name="connsiteX18" fmla="*/ 10085582 w 10479272"/>
                <a:gd name="connsiteY18" fmla="*/ 0 h 2362090"/>
                <a:gd name="connsiteX19" fmla="*/ 10479272 w 10479272"/>
                <a:gd name="connsiteY19" fmla="*/ 393690 h 2362090"/>
                <a:gd name="connsiteX20" fmla="*/ 10479272 w 10479272"/>
                <a:gd name="connsiteY20" fmla="*/ 871352 h 2362090"/>
                <a:gd name="connsiteX21" fmla="*/ 10479272 w 10479272"/>
                <a:gd name="connsiteY21" fmla="*/ 1380508 h 2362090"/>
                <a:gd name="connsiteX22" fmla="*/ 10479272 w 10479272"/>
                <a:gd name="connsiteY22" fmla="*/ 1968400 h 2362090"/>
                <a:gd name="connsiteX23" fmla="*/ 10085582 w 10479272"/>
                <a:gd name="connsiteY23" fmla="*/ 2362090 h 2362090"/>
                <a:gd name="connsiteX24" fmla="*/ 9684061 w 10479272"/>
                <a:gd name="connsiteY24" fmla="*/ 2362090 h 2362090"/>
                <a:gd name="connsiteX25" fmla="*/ 8894864 w 10479272"/>
                <a:gd name="connsiteY25" fmla="*/ 2362090 h 2362090"/>
                <a:gd name="connsiteX26" fmla="*/ 8105667 w 10479272"/>
                <a:gd name="connsiteY26" fmla="*/ 2362090 h 2362090"/>
                <a:gd name="connsiteX27" fmla="*/ 7316470 w 10479272"/>
                <a:gd name="connsiteY27" fmla="*/ 2362090 h 2362090"/>
                <a:gd name="connsiteX28" fmla="*/ 6430354 w 10479272"/>
                <a:gd name="connsiteY28" fmla="*/ 2362090 h 2362090"/>
                <a:gd name="connsiteX29" fmla="*/ 5834995 w 10479272"/>
                <a:gd name="connsiteY29" fmla="*/ 2362090 h 2362090"/>
                <a:gd name="connsiteX30" fmla="*/ 5239636 w 10479272"/>
                <a:gd name="connsiteY30" fmla="*/ 2362090 h 2362090"/>
                <a:gd name="connsiteX31" fmla="*/ 4547358 w 10479272"/>
                <a:gd name="connsiteY31" fmla="*/ 2362090 h 2362090"/>
                <a:gd name="connsiteX32" fmla="*/ 4145837 w 10479272"/>
                <a:gd name="connsiteY32" fmla="*/ 2362090 h 2362090"/>
                <a:gd name="connsiteX33" fmla="*/ 3356640 w 10479272"/>
                <a:gd name="connsiteY33" fmla="*/ 2362090 h 2362090"/>
                <a:gd name="connsiteX34" fmla="*/ 2858200 w 10479272"/>
                <a:gd name="connsiteY34" fmla="*/ 2362090 h 2362090"/>
                <a:gd name="connsiteX35" fmla="*/ 2069003 w 10479272"/>
                <a:gd name="connsiteY35" fmla="*/ 2362090 h 2362090"/>
                <a:gd name="connsiteX36" fmla="*/ 1570563 w 10479272"/>
                <a:gd name="connsiteY36" fmla="*/ 2362090 h 2362090"/>
                <a:gd name="connsiteX37" fmla="*/ 1072122 w 10479272"/>
                <a:gd name="connsiteY37" fmla="*/ 2362090 h 2362090"/>
                <a:gd name="connsiteX38" fmla="*/ 393690 w 10479272"/>
                <a:gd name="connsiteY38" fmla="*/ 2362090 h 2362090"/>
                <a:gd name="connsiteX39" fmla="*/ 0 w 10479272"/>
                <a:gd name="connsiteY39" fmla="*/ 1968400 h 2362090"/>
                <a:gd name="connsiteX40" fmla="*/ 0 w 10479272"/>
                <a:gd name="connsiteY40" fmla="*/ 1427750 h 2362090"/>
                <a:gd name="connsiteX41" fmla="*/ 0 w 10479272"/>
                <a:gd name="connsiteY41" fmla="*/ 918593 h 2362090"/>
                <a:gd name="connsiteX42" fmla="*/ 0 w 10479272"/>
                <a:gd name="connsiteY42" fmla="*/ 393690 h 23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9272" h="2362090" fill="none" extrusionOk="0">
                  <a:moveTo>
                    <a:pt x="0" y="393690"/>
                  </a:moveTo>
                  <a:cubicBezTo>
                    <a:pt x="4235" y="170709"/>
                    <a:pt x="181753" y="-23387"/>
                    <a:pt x="393690" y="0"/>
                  </a:cubicBezTo>
                  <a:cubicBezTo>
                    <a:pt x="560867" y="11476"/>
                    <a:pt x="695037" y="16707"/>
                    <a:pt x="795211" y="0"/>
                  </a:cubicBezTo>
                  <a:cubicBezTo>
                    <a:pt x="895385" y="-16707"/>
                    <a:pt x="1307906" y="12192"/>
                    <a:pt x="1584408" y="0"/>
                  </a:cubicBezTo>
                  <a:cubicBezTo>
                    <a:pt x="1860910" y="-12192"/>
                    <a:pt x="1921043" y="8420"/>
                    <a:pt x="2082848" y="0"/>
                  </a:cubicBezTo>
                  <a:cubicBezTo>
                    <a:pt x="2244653" y="-8420"/>
                    <a:pt x="2460631" y="-16520"/>
                    <a:pt x="2678207" y="0"/>
                  </a:cubicBezTo>
                  <a:cubicBezTo>
                    <a:pt x="2895783" y="16520"/>
                    <a:pt x="3089668" y="12463"/>
                    <a:pt x="3273566" y="0"/>
                  </a:cubicBezTo>
                  <a:cubicBezTo>
                    <a:pt x="3457464" y="-12463"/>
                    <a:pt x="3569771" y="-19882"/>
                    <a:pt x="3675088" y="0"/>
                  </a:cubicBezTo>
                  <a:cubicBezTo>
                    <a:pt x="3780405" y="19882"/>
                    <a:pt x="4044317" y="16875"/>
                    <a:pt x="4173528" y="0"/>
                  </a:cubicBezTo>
                  <a:cubicBezTo>
                    <a:pt x="4302739" y="-16875"/>
                    <a:pt x="4626621" y="-16139"/>
                    <a:pt x="4768887" y="0"/>
                  </a:cubicBezTo>
                  <a:cubicBezTo>
                    <a:pt x="4911153" y="16139"/>
                    <a:pt x="5331050" y="-5538"/>
                    <a:pt x="5655003" y="0"/>
                  </a:cubicBezTo>
                  <a:cubicBezTo>
                    <a:pt x="5978956" y="5538"/>
                    <a:pt x="5879618" y="18340"/>
                    <a:pt x="6056524" y="0"/>
                  </a:cubicBezTo>
                  <a:cubicBezTo>
                    <a:pt x="6233430" y="-18340"/>
                    <a:pt x="6479028" y="-5213"/>
                    <a:pt x="6748802" y="0"/>
                  </a:cubicBezTo>
                  <a:cubicBezTo>
                    <a:pt x="7018576" y="5213"/>
                    <a:pt x="7016919" y="-11527"/>
                    <a:pt x="7247242" y="0"/>
                  </a:cubicBezTo>
                  <a:cubicBezTo>
                    <a:pt x="7477565" y="11527"/>
                    <a:pt x="7457079" y="7713"/>
                    <a:pt x="7648763" y="0"/>
                  </a:cubicBezTo>
                  <a:cubicBezTo>
                    <a:pt x="7840447" y="-7713"/>
                    <a:pt x="8140595" y="-29407"/>
                    <a:pt x="8437960" y="0"/>
                  </a:cubicBezTo>
                  <a:cubicBezTo>
                    <a:pt x="8735325" y="29407"/>
                    <a:pt x="8871576" y="12402"/>
                    <a:pt x="9033319" y="0"/>
                  </a:cubicBezTo>
                  <a:cubicBezTo>
                    <a:pt x="9195062" y="-12402"/>
                    <a:pt x="9291284" y="-14165"/>
                    <a:pt x="9434841" y="0"/>
                  </a:cubicBezTo>
                  <a:cubicBezTo>
                    <a:pt x="9578398" y="14165"/>
                    <a:pt x="9880425" y="30943"/>
                    <a:pt x="10085582" y="0"/>
                  </a:cubicBezTo>
                  <a:cubicBezTo>
                    <a:pt x="10323475" y="7327"/>
                    <a:pt x="10513048" y="213133"/>
                    <a:pt x="10479272" y="393690"/>
                  </a:cubicBezTo>
                  <a:cubicBezTo>
                    <a:pt x="10476883" y="610270"/>
                    <a:pt x="10458727" y="748142"/>
                    <a:pt x="10479272" y="871352"/>
                  </a:cubicBezTo>
                  <a:cubicBezTo>
                    <a:pt x="10499817" y="994562"/>
                    <a:pt x="10460715" y="1253324"/>
                    <a:pt x="10479272" y="1380508"/>
                  </a:cubicBezTo>
                  <a:cubicBezTo>
                    <a:pt x="10497829" y="1507692"/>
                    <a:pt x="10491607" y="1830415"/>
                    <a:pt x="10479272" y="1968400"/>
                  </a:cubicBezTo>
                  <a:cubicBezTo>
                    <a:pt x="10488302" y="2184222"/>
                    <a:pt x="10255730" y="2353204"/>
                    <a:pt x="10085582" y="2362090"/>
                  </a:cubicBezTo>
                  <a:cubicBezTo>
                    <a:pt x="9931477" y="2360799"/>
                    <a:pt x="9819322" y="2364249"/>
                    <a:pt x="9684061" y="2362090"/>
                  </a:cubicBezTo>
                  <a:cubicBezTo>
                    <a:pt x="9548800" y="2359931"/>
                    <a:pt x="9231903" y="2331308"/>
                    <a:pt x="8894864" y="2362090"/>
                  </a:cubicBezTo>
                  <a:cubicBezTo>
                    <a:pt x="8557825" y="2392872"/>
                    <a:pt x="8311413" y="2333272"/>
                    <a:pt x="8105667" y="2362090"/>
                  </a:cubicBezTo>
                  <a:cubicBezTo>
                    <a:pt x="7899921" y="2390908"/>
                    <a:pt x="7538154" y="2385444"/>
                    <a:pt x="7316470" y="2362090"/>
                  </a:cubicBezTo>
                  <a:cubicBezTo>
                    <a:pt x="7094786" y="2338736"/>
                    <a:pt x="6804434" y="2346896"/>
                    <a:pt x="6430354" y="2362090"/>
                  </a:cubicBezTo>
                  <a:cubicBezTo>
                    <a:pt x="6056274" y="2377284"/>
                    <a:pt x="6116855" y="2355714"/>
                    <a:pt x="5834995" y="2362090"/>
                  </a:cubicBezTo>
                  <a:cubicBezTo>
                    <a:pt x="5553135" y="2368466"/>
                    <a:pt x="5514727" y="2345596"/>
                    <a:pt x="5239636" y="2362090"/>
                  </a:cubicBezTo>
                  <a:cubicBezTo>
                    <a:pt x="4964545" y="2378584"/>
                    <a:pt x="4853960" y="2353322"/>
                    <a:pt x="4547358" y="2362090"/>
                  </a:cubicBezTo>
                  <a:cubicBezTo>
                    <a:pt x="4240756" y="2370858"/>
                    <a:pt x="4286208" y="2347504"/>
                    <a:pt x="4145837" y="2362090"/>
                  </a:cubicBezTo>
                  <a:cubicBezTo>
                    <a:pt x="4005466" y="2376676"/>
                    <a:pt x="3617502" y="2337433"/>
                    <a:pt x="3356640" y="2362090"/>
                  </a:cubicBezTo>
                  <a:cubicBezTo>
                    <a:pt x="3095778" y="2386747"/>
                    <a:pt x="3053758" y="2351463"/>
                    <a:pt x="2858200" y="2362090"/>
                  </a:cubicBezTo>
                  <a:cubicBezTo>
                    <a:pt x="2662642" y="2372717"/>
                    <a:pt x="2228310" y="2398146"/>
                    <a:pt x="2069003" y="2362090"/>
                  </a:cubicBezTo>
                  <a:cubicBezTo>
                    <a:pt x="1909696" y="2326034"/>
                    <a:pt x="1789531" y="2349499"/>
                    <a:pt x="1570563" y="2362090"/>
                  </a:cubicBezTo>
                  <a:cubicBezTo>
                    <a:pt x="1351595" y="2374681"/>
                    <a:pt x="1302890" y="2379084"/>
                    <a:pt x="1072122" y="2362090"/>
                  </a:cubicBezTo>
                  <a:cubicBezTo>
                    <a:pt x="841354" y="2345096"/>
                    <a:pt x="732542" y="2388148"/>
                    <a:pt x="393690" y="2362090"/>
                  </a:cubicBezTo>
                  <a:cubicBezTo>
                    <a:pt x="133255" y="2368383"/>
                    <a:pt x="51326" y="2184695"/>
                    <a:pt x="0" y="1968400"/>
                  </a:cubicBezTo>
                  <a:cubicBezTo>
                    <a:pt x="-13786" y="1857541"/>
                    <a:pt x="19091" y="1695928"/>
                    <a:pt x="0" y="1427750"/>
                  </a:cubicBezTo>
                  <a:cubicBezTo>
                    <a:pt x="-19091" y="1159572"/>
                    <a:pt x="-20562" y="1052872"/>
                    <a:pt x="0" y="918593"/>
                  </a:cubicBezTo>
                  <a:cubicBezTo>
                    <a:pt x="20562" y="784314"/>
                    <a:pt x="-13712" y="558425"/>
                    <a:pt x="0" y="393690"/>
                  </a:cubicBezTo>
                  <a:close/>
                </a:path>
                <a:path w="10479272" h="2362090" stroke="0" extrusionOk="0">
                  <a:moveTo>
                    <a:pt x="0" y="393690"/>
                  </a:moveTo>
                  <a:cubicBezTo>
                    <a:pt x="39971" y="171501"/>
                    <a:pt x="181544" y="-6893"/>
                    <a:pt x="393690" y="0"/>
                  </a:cubicBezTo>
                  <a:cubicBezTo>
                    <a:pt x="557579" y="2244"/>
                    <a:pt x="768309" y="12996"/>
                    <a:pt x="892130" y="0"/>
                  </a:cubicBezTo>
                  <a:cubicBezTo>
                    <a:pt x="1015951" y="-12996"/>
                    <a:pt x="1279913" y="-14641"/>
                    <a:pt x="1390570" y="0"/>
                  </a:cubicBezTo>
                  <a:cubicBezTo>
                    <a:pt x="1501227" y="14641"/>
                    <a:pt x="1821377" y="11432"/>
                    <a:pt x="2179767" y="0"/>
                  </a:cubicBezTo>
                  <a:cubicBezTo>
                    <a:pt x="2538157" y="-11432"/>
                    <a:pt x="2611796" y="784"/>
                    <a:pt x="2775126" y="0"/>
                  </a:cubicBezTo>
                  <a:cubicBezTo>
                    <a:pt x="2938456" y="-784"/>
                    <a:pt x="3406169" y="-31307"/>
                    <a:pt x="3661242" y="0"/>
                  </a:cubicBezTo>
                  <a:cubicBezTo>
                    <a:pt x="3916315" y="31307"/>
                    <a:pt x="4088690" y="12257"/>
                    <a:pt x="4256601" y="0"/>
                  </a:cubicBezTo>
                  <a:cubicBezTo>
                    <a:pt x="4424512" y="-12257"/>
                    <a:pt x="4604450" y="-6183"/>
                    <a:pt x="4948879" y="0"/>
                  </a:cubicBezTo>
                  <a:cubicBezTo>
                    <a:pt x="5293308" y="6183"/>
                    <a:pt x="5197026" y="-13396"/>
                    <a:pt x="5350400" y="0"/>
                  </a:cubicBezTo>
                  <a:cubicBezTo>
                    <a:pt x="5503774" y="13396"/>
                    <a:pt x="5632492" y="18290"/>
                    <a:pt x="5751922" y="0"/>
                  </a:cubicBezTo>
                  <a:cubicBezTo>
                    <a:pt x="5871352" y="-18290"/>
                    <a:pt x="6184723" y="-17335"/>
                    <a:pt x="6444200" y="0"/>
                  </a:cubicBezTo>
                  <a:cubicBezTo>
                    <a:pt x="6703677" y="17335"/>
                    <a:pt x="6709033" y="9041"/>
                    <a:pt x="6845721" y="0"/>
                  </a:cubicBezTo>
                  <a:cubicBezTo>
                    <a:pt x="6982409" y="-9041"/>
                    <a:pt x="7214737" y="6310"/>
                    <a:pt x="7441080" y="0"/>
                  </a:cubicBezTo>
                  <a:cubicBezTo>
                    <a:pt x="7667423" y="-6310"/>
                    <a:pt x="7818852" y="-24295"/>
                    <a:pt x="8036439" y="0"/>
                  </a:cubicBezTo>
                  <a:cubicBezTo>
                    <a:pt x="8254026" y="24295"/>
                    <a:pt x="8336705" y="5338"/>
                    <a:pt x="8534879" y="0"/>
                  </a:cubicBezTo>
                  <a:cubicBezTo>
                    <a:pt x="8733053" y="-5338"/>
                    <a:pt x="8811612" y="14021"/>
                    <a:pt x="8936401" y="0"/>
                  </a:cubicBezTo>
                  <a:cubicBezTo>
                    <a:pt x="9061190" y="-14021"/>
                    <a:pt x="9223373" y="-7641"/>
                    <a:pt x="9434841" y="0"/>
                  </a:cubicBezTo>
                  <a:cubicBezTo>
                    <a:pt x="9646309" y="7641"/>
                    <a:pt x="9844859" y="-26450"/>
                    <a:pt x="10085582" y="0"/>
                  </a:cubicBezTo>
                  <a:cubicBezTo>
                    <a:pt x="10294019" y="16606"/>
                    <a:pt x="10436443" y="178076"/>
                    <a:pt x="10479272" y="393690"/>
                  </a:cubicBezTo>
                  <a:cubicBezTo>
                    <a:pt x="10489104" y="634944"/>
                    <a:pt x="10486140" y="728553"/>
                    <a:pt x="10479272" y="918593"/>
                  </a:cubicBezTo>
                  <a:cubicBezTo>
                    <a:pt x="10472404" y="1108633"/>
                    <a:pt x="10481735" y="1222148"/>
                    <a:pt x="10479272" y="1459244"/>
                  </a:cubicBezTo>
                  <a:cubicBezTo>
                    <a:pt x="10476809" y="1696340"/>
                    <a:pt x="10493152" y="1725408"/>
                    <a:pt x="10479272" y="1968400"/>
                  </a:cubicBezTo>
                  <a:cubicBezTo>
                    <a:pt x="10484428" y="2184141"/>
                    <a:pt x="10309320" y="2371595"/>
                    <a:pt x="10085582" y="2362090"/>
                  </a:cubicBezTo>
                  <a:cubicBezTo>
                    <a:pt x="9994157" y="2351499"/>
                    <a:pt x="9850888" y="2375340"/>
                    <a:pt x="9684061" y="2362090"/>
                  </a:cubicBezTo>
                  <a:cubicBezTo>
                    <a:pt x="9517234" y="2348840"/>
                    <a:pt x="9408278" y="2360442"/>
                    <a:pt x="9185621" y="2362090"/>
                  </a:cubicBezTo>
                  <a:cubicBezTo>
                    <a:pt x="8962964" y="2363738"/>
                    <a:pt x="8901254" y="2351909"/>
                    <a:pt x="8687180" y="2362090"/>
                  </a:cubicBezTo>
                  <a:cubicBezTo>
                    <a:pt x="8473106" y="2372271"/>
                    <a:pt x="8272684" y="2380886"/>
                    <a:pt x="7897984" y="2362090"/>
                  </a:cubicBezTo>
                  <a:cubicBezTo>
                    <a:pt x="7523284" y="2343294"/>
                    <a:pt x="7595868" y="2344016"/>
                    <a:pt x="7399543" y="2362090"/>
                  </a:cubicBezTo>
                  <a:cubicBezTo>
                    <a:pt x="7203218" y="2380164"/>
                    <a:pt x="7112942" y="2361468"/>
                    <a:pt x="6998022" y="2362090"/>
                  </a:cubicBezTo>
                  <a:cubicBezTo>
                    <a:pt x="6883102" y="2362712"/>
                    <a:pt x="6515119" y="2380068"/>
                    <a:pt x="6305744" y="2362090"/>
                  </a:cubicBezTo>
                  <a:cubicBezTo>
                    <a:pt x="6096369" y="2344112"/>
                    <a:pt x="5740787" y="2368960"/>
                    <a:pt x="5516547" y="2362090"/>
                  </a:cubicBezTo>
                  <a:cubicBezTo>
                    <a:pt x="5292307" y="2355220"/>
                    <a:pt x="5197074" y="2361369"/>
                    <a:pt x="5018107" y="2362090"/>
                  </a:cubicBezTo>
                  <a:cubicBezTo>
                    <a:pt x="4839140" y="2362811"/>
                    <a:pt x="4647984" y="2345068"/>
                    <a:pt x="4422748" y="2362090"/>
                  </a:cubicBezTo>
                  <a:cubicBezTo>
                    <a:pt x="4197512" y="2379112"/>
                    <a:pt x="4164461" y="2376040"/>
                    <a:pt x="4021227" y="2362090"/>
                  </a:cubicBezTo>
                  <a:cubicBezTo>
                    <a:pt x="3877993" y="2348140"/>
                    <a:pt x="3640936" y="2382845"/>
                    <a:pt x="3522787" y="2362090"/>
                  </a:cubicBezTo>
                  <a:cubicBezTo>
                    <a:pt x="3404638" y="2341335"/>
                    <a:pt x="2871248" y="2357873"/>
                    <a:pt x="2636671" y="2362090"/>
                  </a:cubicBezTo>
                  <a:cubicBezTo>
                    <a:pt x="2402094" y="2366307"/>
                    <a:pt x="2366557" y="2366190"/>
                    <a:pt x="2235149" y="2362090"/>
                  </a:cubicBezTo>
                  <a:cubicBezTo>
                    <a:pt x="2103741" y="2357990"/>
                    <a:pt x="1705153" y="2343063"/>
                    <a:pt x="1542871" y="2362090"/>
                  </a:cubicBezTo>
                  <a:cubicBezTo>
                    <a:pt x="1380589" y="2381117"/>
                    <a:pt x="753078" y="2359541"/>
                    <a:pt x="393690" y="2362090"/>
                  </a:cubicBezTo>
                  <a:cubicBezTo>
                    <a:pt x="207974" y="2384084"/>
                    <a:pt x="-16340" y="2163752"/>
                    <a:pt x="0" y="1968400"/>
                  </a:cubicBezTo>
                  <a:cubicBezTo>
                    <a:pt x="-14335" y="1790740"/>
                    <a:pt x="-19409" y="1693678"/>
                    <a:pt x="0" y="1459244"/>
                  </a:cubicBezTo>
                  <a:cubicBezTo>
                    <a:pt x="19409" y="1224810"/>
                    <a:pt x="-11834" y="1075567"/>
                    <a:pt x="0" y="950088"/>
                  </a:cubicBezTo>
                  <a:cubicBezTo>
                    <a:pt x="11834" y="824609"/>
                    <a:pt x="-1530" y="518938"/>
                    <a:pt x="0" y="393690"/>
                  </a:cubicBezTo>
                  <a:close/>
                </a:path>
              </a:pathLst>
            </a:custGeom>
            <a:solidFill>
              <a:schemeClr val="accent4">
                <a:lumMod val="20000"/>
                <a:lumOff val="80000"/>
              </a:schemeClr>
            </a:solidFill>
            <a:ln w="57150">
              <a:solidFill>
                <a:srgbClr val="69C4B7"/>
              </a:solidFill>
              <a:prstDash val="sysDot"/>
              <a:extLst>
                <a:ext uri="{C807C97D-BFC1-408E-A445-0C87EB9F89A2}">
                  <ask:lineSketchStyleProps xmlns:ask="http://schemas.microsoft.com/office/drawing/2018/sketchyshapes" sd="208073682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1070048" y="4353751"/>
              <a:ext cx="9780330" cy="1323439"/>
            </a:xfrm>
            <a:prstGeom prst="rect">
              <a:avLst/>
            </a:prstGeom>
            <a:noFill/>
          </p:spPr>
          <p:txBody>
            <a:bodyPr wrap="square">
              <a:spAutoFit/>
            </a:bodyPr>
            <a:lstStyle/>
            <a:p>
              <a:pPr marL="342900" lvl="0" indent="-342900" algn="just">
                <a:buFont typeface="Wingdings" panose="05000000000000000000" pitchFamily="2" charset="2"/>
                <a:buChar char="q"/>
              </a:pPr>
              <a:r>
                <a:rPr lang="en-US" sz="2000" b="1" i="1" dirty="0">
                  <a:solidFill>
                    <a:srgbClr val="6D511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20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DC: Giải pháp liên ngành đã trở nên hiển hiện nhất trong đại dịch Covid-19. Trong lúc nước sôi lửa bỏng, chống dịch cấp quốc gia và trên toàn cầu là bài toán không thể giải chỉ bằng các mô hình dịch tễ hay các giải pháp y tế, mà còn đòi hỏi các tính toán về công bằng, an sinh xã hội, về tâm lí xã hội và cách tiếp cận cộng đồng.</a:t>
              </a:r>
              <a:endParaRPr lang="en-US" sz="2800"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sp>
        <p:nvSpPr>
          <p:cNvPr id="13" name="Hộp Văn bản 12">
            <a:extLst>
              <a:ext uri="{FF2B5EF4-FFF2-40B4-BE49-F238E27FC236}">
                <a16:creationId xmlns:a16="http://schemas.microsoft.com/office/drawing/2014/main" id="{B2B857B7-D24C-CC36-90A2-8E170F398FF3}"/>
              </a:ext>
            </a:extLst>
          </p:cNvPr>
          <p:cNvSpPr txBox="1"/>
          <p:nvPr/>
        </p:nvSpPr>
        <p:spPr>
          <a:xfrm>
            <a:off x="1235694" y="1797784"/>
            <a:ext cx="6097772" cy="1631216"/>
          </a:xfrm>
          <a:prstGeom prst="rect">
            <a:avLst/>
          </a:prstGeom>
          <a:noFill/>
        </p:spPr>
        <p:txBody>
          <a:bodyPr wrap="square">
            <a:spAutoFit/>
          </a:bodyPr>
          <a:lstStyle/>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Lí</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lẽ</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p>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Kiến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thức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cốt</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lõi</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ngành</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quan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tất</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yếu</a:t>
            </a:r>
            <a:endPar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Khối</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kiến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thức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chung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cũng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quan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endPar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Khối</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các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môn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học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cần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có</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tiếng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mẹ</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đẻ</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ngôn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ngữ</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toàn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cầu</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p>
        </p:txBody>
      </p:sp>
    </p:spTree>
    <p:extLst>
      <p:ext uri="{BB962C8B-B14F-4D97-AF65-F5344CB8AC3E}">
        <p14:creationId xmlns:p14="http://schemas.microsoft.com/office/powerpoint/2010/main" val="1379896176"/>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a.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thống</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luận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điểm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lí</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lẽ</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dẫn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chứng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81217" cy="523220"/>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Luận điểm 2. Người trẻ cần chuẩn bị hành trang về năng.</a:t>
            </a:r>
            <a:endParaRPr lang="en-US" sz="2800" b="1" dirty="0">
              <a:solidFill>
                <a:srgbClr val="008876"/>
              </a:solidFill>
              <a:latin typeface="#9Slide03 Arima Madurai" panose="00000500000000000000" pitchFamily="2" charset="0"/>
              <a:cs typeface="#9Slide03 Arima Madurai" panose="00000500000000000000" pitchFamily="2" charset="0"/>
            </a:endParaRPr>
          </a:p>
        </p:txBody>
      </p:sp>
      <p:grpSp>
        <p:nvGrpSpPr>
          <p:cNvPr id="15" name="Nhóm 14">
            <a:extLst>
              <a:ext uri="{FF2B5EF4-FFF2-40B4-BE49-F238E27FC236}">
                <a16:creationId xmlns:a16="http://schemas.microsoft.com/office/drawing/2014/main" id="{AE2824F8-5945-C8F9-A85C-73FCEC7266C3}"/>
              </a:ext>
            </a:extLst>
          </p:cNvPr>
          <p:cNvGrpSpPr/>
          <p:nvPr/>
        </p:nvGrpSpPr>
        <p:grpSpPr>
          <a:xfrm>
            <a:off x="876300" y="3834426"/>
            <a:ext cx="10479272" cy="2362090"/>
            <a:chOff x="876300" y="3834426"/>
            <a:chExt cx="10479272" cy="2362090"/>
          </a:xfrm>
        </p:grpSpPr>
        <p:sp>
          <p:nvSpPr>
            <p:cNvPr id="7" name="Hình chữ nhật: Góc Tròn 6">
              <a:extLst>
                <a:ext uri="{FF2B5EF4-FFF2-40B4-BE49-F238E27FC236}">
                  <a16:creationId xmlns:a16="http://schemas.microsoft.com/office/drawing/2014/main" id="{8FEBA2F3-0CE2-34E6-5093-6810A4060B99}"/>
                </a:ext>
              </a:extLst>
            </p:cNvPr>
            <p:cNvSpPr/>
            <p:nvPr/>
          </p:nvSpPr>
          <p:spPr>
            <a:xfrm>
              <a:off x="876300" y="3834426"/>
              <a:ext cx="10479272" cy="2362090"/>
            </a:xfrm>
            <a:custGeom>
              <a:avLst/>
              <a:gdLst>
                <a:gd name="connsiteX0" fmla="*/ 0 w 10479272"/>
                <a:gd name="connsiteY0" fmla="*/ 393690 h 2362090"/>
                <a:gd name="connsiteX1" fmla="*/ 393690 w 10479272"/>
                <a:gd name="connsiteY1" fmla="*/ 0 h 2362090"/>
                <a:gd name="connsiteX2" fmla="*/ 795211 w 10479272"/>
                <a:gd name="connsiteY2" fmla="*/ 0 h 2362090"/>
                <a:gd name="connsiteX3" fmla="*/ 1584408 w 10479272"/>
                <a:gd name="connsiteY3" fmla="*/ 0 h 2362090"/>
                <a:gd name="connsiteX4" fmla="*/ 2082848 w 10479272"/>
                <a:gd name="connsiteY4" fmla="*/ 0 h 2362090"/>
                <a:gd name="connsiteX5" fmla="*/ 2678207 w 10479272"/>
                <a:gd name="connsiteY5" fmla="*/ 0 h 2362090"/>
                <a:gd name="connsiteX6" fmla="*/ 3273566 w 10479272"/>
                <a:gd name="connsiteY6" fmla="*/ 0 h 2362090"/>
                <a:gd name="connsiteX7" fmla="*/ 3675088 w 10479272"/>
                <a:gd name="connsiteY7" fmla="*/ 0 h 2362090"/>
                <a:gd name="connsiteX8" fmla="*/ 4173528 w 10479272"/>
                <a:gd name="connsiteY8" fmla="*/ 0 h 2362090"/>
                <a:gd name="connsiteX9" fmla="*/ 4768887 w 10479272"/>
                <a:gd name="connsiteY9" fmla="*/ 0 h 2362090"/>
                <a:gd name="connsiteX10" fmla="*/ 5655003 w 10479272"/>
                <a:gd name="connsiteY10" fmla="*/ 0 h 2362090"/>
                <a:gd name="connsiteX11" fmla="*/ 6056524 w 10479272"/>
                <a:gd name="connsiteY11" fmla="*/ 0 h 2362090"/>
                <a:gd name="connsiteX12" fmla="*/ 6748802 w 10479272"/>
                <a:gd name="connsiteY12" fmla="*/ 0 h 2362090"/>
                <a:gd name="connsiteX13" fmla="*/ 7247242 w 10479272"/>
                <a:gd name="connsiteY13" fmla="*/ 0 h 2362090"/>
                <a:gd name="connsiteX14" fmla="*/ 7648763 w 10479272"/>
                <a:gd name="connsiteY14" fmla="*/ 0 h 2362090"/>
                <a:gd name="connsiteX15" fmla="*/ 8437960 w 10479272"/>
                <a:gd name="connsiteY15" fmla="*/ 0 h 2362090"/>
                <a:gd name="connsiteX16" fmla="*/ 9033319 w 10479272"/>
                <a:gd name="connsiteY16" fmla="*/ 0 h 2362090"/>
                <a:gd name="connsiteX17" fmla="*/ 9434841 w 10479272"/>
                <a:gd name="connsiteY17" fmla="*/ 0 h 2362090"/>
                <a:gd name="connsiteX18" fmla="*/ 10085582 w 10479272"/>
                <a:gd name="connsiteY18" fmla="*/ 0 h 2362090"/>
                <a:gd name="connsiteX19" fmla="*/ 10479272 w 10479272"/>
                <a:gd name="connsiteY19" fmla="*/ 393690 h 2362090"/>
                <a:gd name="connsiteX20" fmla="*/ 10479272 w 10479272"/>
                <a:gd name="connsiteY20" fmla="*/ 871352 h 2362090"/>
                <a:gd name="connsiteX21" fmla="*/ 10479272 w 10479272"/>
                <a:gd name="connsiteY21" fmla="*/ 1380508 h 2362090"/>
                <a:gd name="connsiteX22" fmla="*/ 10479272 w 10479272"/>
                <a:gd name="connsiteY22" fmla="*/ 1968400 h 2362090"/>
                <a:gd name="connsiteX23" fmla="*/ 10085582 w 10479272"/>
                <a:gd name="connsiteY23" fmla="*/ 2362090 h 2362090"/>
                <a:gd name="connsiteX24" fmla="*/ 9684061 w 10479272"/>
                <a:gd name="connsiteY24" fmla="*/ 2362090 h 2362090"/>
                <a:gd name="connsiteX25" fmla="*/ 8894864 w 10479272"/>
                <a:gd name="connsiteY25" fmla="*/ 2362090 h 2362090"/>
                <a:gd name="connsiteX26" fmla="*/ 8105667 w 10479272"/>
                <a:gd name="connsiteY26" fmla="*/ 2362090 h 2362090"/>
                <a:gd name="connsiteX27" fmla="*/ 7316470 w 10479272"/>
                <a:gd name="connsiteY27" fmla="*/ 2362090 h 2362090"/>
                <a:gd name="connsiteX28" fmla="*/ 6430354 w 10479272"/>
                <a:gd name="connsiteY28" fmla="*/ 2362090 h 2362090"/>
                <a:gd name="connsiteX29" fmla="*/ 5834995 w 10479272"/>
                <a:gd name="connsiteY29" fmla="*/ 2362090 h 2362090"/>
                <a:gd name="connsiteX30" fmla="*/ 5239636 w 10479272"/>
                <a:gd name="connsiteY30" fmla="*/ 2362090 h 2362090"/>
                <a:gd name="connsiteX31" fmla="*/ 4547358 w 10479272"/>
                <a:gd name="connsiteY31" fmla="*/ 2362090 h 2362090"/>
                <a:gd name="connsiteX32" fmla="*/ 4145837 w 10479272"/>
                <a:gd name="connsiteY32" fmla="*/ 2362090 h 2362090"/>
                <a:gd name="connsiteX33" fmla="*/ 3356640 w 10479272"/>
                <a:gd name="connsiteY33" fmla="*/ 2362090 h 2362090"/>
                <a:gd name="connsiteX34" fmla="*/ 2858200 w 10479272"/>
                <a:gd name="connsiteY34" fmla="*/ 2362090 h 2362090"/>
                <a:gd name="connsiteX35" fmla="*/ 2069003 w 10479272"/>
                <a:gd name="connsiteY35" fmla="*/ 2362090 h 2362090"/>
                <a:gd name="connsiteX36" fmla="*/ 1570563 w 10479272"/>
                <a:gd name="connsiteY36" fmla="*/ 2362090 h 2362090"/>
                <a:gd name="connsiteX37" fmla="*/ 1072122 w 10479272"/>
                <a:gd name="connsiteY37" fmla="*/ 2362090 h 2362090"/>
                <a:gd name="connsiteX38" fmla="*/ 393690 w 10479272"/>
                <a:gd name="connsiteY38" fmla="*/ 2362090 h 2362090"/>
                <a:gd name="connsiteX39" fmla="*/ 0 w 10479272"/>
                <a:gd name="connsiteY39" fmla="*/ 1968400 h 2362090"/>
                <a:gd name="connsiteX40" fmla="*/ 0 w 10479272"/>
                <a:gd name="connsiteY40" fmla="*/ 1427750 h 2362090"/>
                <a:gd name="connsiteX41" fmla="*/ 0 w 10479272"/>
                <a:gd name="connsiteY41" fmla="*/ 918593 h 2362090"/>
                <a:gd name="connsiteX42" fmla="*/ 0 w 10479272"/>
                <a:gd name="connsiteY42" fmla="*/ 393690 h 23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9272" h="2362090" fill="none" extrusionOk="0">
                  <a:moveTo>
                    <a:pt x="0" y="393690"/>
                  </a:moveTo>
                  <a:cubicBezTo>
                    <a:pt x="4235" y="170709"/>
                    <a:pt x="181753" y="-23387"/>
                    <a:pt x="393690" y="0"/>
                  </a:cubicBezTo>
                  <a:cubicBezTo>
                    <a:pt x="560867" y="11476"/>
                    <a:pt x="695037" y="16707"/>
                    <a:pt x="795211" y="0"/>
                  </a:cubicBezTo>
                  <a:cubicBezTo>
                    <a:pt x="895385" y="-16707"/>
                    <a:pt x="1307906" y="12192"/>
                    <a:pt x="1584408" y="0"/>
                  </a:cubicBezTo>
                  <a:cubicBezTo>
                    <a:pt x="1860910" y="-12192"/>
                    <a:pt x="1921043" y="8420"/>
                    <a:pt x="2082848" y="0"/>
                  </a:cubicBezTo>
                  <a:cubicBezTo>
                    <a:pt x="2244653" y="-8420"/>
                    <a:pt x="2460631" y="-16520"/>
                    <a:pt x="2678207" y="0"/>
                  </a:cubicBezTo>
                  <a:cubicBezTo>
                    <a:pt x="2895783" y="16520"/>
                    <a:pt x="3089668" y="12463"/>
                    <a:pt x="3273566" y="0"/>
                  </a:cubicBezTo>
                  <a:cubicBezTo>
                    <a:pt x="3457464" y="-12463"/>
                    <a:pt x="3569771" y="-19882"/>
                    <a:pt x="3675088" y="0"/>
                  </a:cubicBezTo>
                  <a:cubicBezTo>
                    <a:pt x="3780405" y="19882"/>
                    <a:pt x="4044317" y="16875"/>
                    <a:pt x="4173528" y="0"/>
                  </a:cubicBezTo>
                  <a:cubicBezTo>
                    <a:pt x="4302739" y="-16875"/>
                    <a:pt x="4626621" y="-16139"/>
                    <a:pt x="4768887" y="0"/>
                  </a:cubicBezTo>
                  <a:cubicBezTo>
                    <a:pt x="4911153" y="16139"/>
                    <a:pt x="5331050" y="-5538"/>
                    <a:pt x="5655003" y="0"/>
                  </a:cubicBezTo>
                  <a:cubicBezTo>
                    <a:pt x="5978956" y="5538"/>
                    <a:pt x="5879618" y="18340"/>
                    <a:pt x="6056524" y="0"/>
                  </a:cubicBezTo>
                  <a:cubicBezTo>
                    <a:pt x="6233430" y="-18340"/>
                    <a:pt x="6479028" y="-5213"/>
                    <a:pt x="6748802" y="0"/>
                  </a:cubicBezTo>
                  <a:cubicBezTo>
                    <a:pt x="7018576" y="5213"/>
                    <a:pt x="7016919" y="-11527"/>
                    <a:pt x="7247242" y="0"/>
                  </a:cubicBezTo>
                  <a:cubicBezTo>
                    <a:pt x="7477565" y="11527"/>
                    <a:pt x="7457079" y="7713"/>
                    <a:pt x="7648763" y="0"/>
                  </a:cubicBezTo>
                  <a:cubicBezTo>
                    <a:pt x="7840447" y="-7713"/>
                    <a:pt x="8140595" y="-29407"/>
                    <a:pt x="8437960" y="0"/>
                  </a:cubicBezTo>
                  <a:cubicBezTo>
                    <a:pt x="8735325" y="29407"/>
                    <a:pt x="8871576" y="12402"/>
                    <a:pt x="9033319" y="0"/>
                  </a:cubicBezTo>
                  <a:cubicBezTo>
                    <a:pt x="9195062" y="-12402"/>
                    <a:pt x="9291284" y="-14165"/>
                    <a:pt x="9434841" y="0"/>
                  </a:cubicBezTo>
                  <a:cubicBezTo>
                    <a:pt x="9578398" y="14165"/>
                    <a:pt x="9880425" y="30943"/>
                    <a:pt x="10085582" y="0"/>
                  </a:cubicBezTo>
                  <a:cubicBezTo>
                    <a:pt x="10323475" y="7327"/>
                    <a:pt x="10513048" y="213133"/>
                    <a:pt x="10479272" y="393690"/>
                  </a:cubicBezTo>
                  <a:cubicBezTo>
                    <a:pt x="10476883" y="610270"/>
                    <a:pt x="10458727" y="748142"/>
                    <a:pt x="10479272" y="871352"/>
                  </a:cubicBezTo>
                  <a:cubicBezTo>
                    <a:pt x="10499817" y="994562"/>
                    <a:pt x="10460715" y="1253324"/>
                    <a:pt x="10479272" y="1380508"/>
                  </a:cubicBezTo>
                  <a:cubicBezTo>
                    <a:pt x="10497829" y="1507692"/>
                    <a:pt x="10491607" y="1830415"/>
                    <a:pt x="10479272" y="1968400"/>
                  </a:cubicBezTo>
                  <a:cubicBezTo>
                    <a:pt x="10488302" y="2184222"/>
                    <a:pt x="10255730" y="2353204"/>
                    <a:pt x="10085582" y="2362090"/>
                  </a:cubicBezTo>
                  <a:cubicBezTo>
                    <a:pt x="9931477" y="2360799"/>
                    <a:pt x="9819322" y="2364249"/>
                    <a:pt x="9684061" y="2362090"/>
                  </a:cubicBezTo>
                  <a:cubicBezTo>
                    <a:pt x="9548800" y="2359931"/>
                    <a:pt x="9231903" y="2331308"/>
                    <a:pt x="8894864" y="2362090"/>
                  </a:cubicBezTo>
                  <a:cubicBezTo>
                    <a:pt x="8557825" y="2392872"/>
                    <a:pt x="8311413" y="2333272"/>
                    <a:pt x="8105667" y="2362090"/>
                  </a:cubicBezTo>
                  <a:cubicBezTo>
                    <a:pt x="7899921" y="2390908"/>
                    <a:pt x="7538154" y="2385444"/>
                    <a:pt x="7316470" y="2362090"/>
                  </a:cubicBezTo>
                  <a:cubicBezTo>
                    <a:pt x="7094786" y="2338736"/>
                    <a:pt x="6804434" y="2346896"/>
                    <a:pt x="6430354" y="2362090"/>
                  </a:cubicBezTo>
                  <a:cubicBezTo>
                    <a:pt x="6056274" y="2377284"/>
                    <a:pt x="6116855" y="2355714"/>
                    <a:pt x="5834995" y="2362090"/>
                  </a:cubicBezTo>
                  <a:cubicBezTo>
                    <a:pt x="5553135" y="2368466"/>
                    <a:pt x="5514727" y="2345596"/>
                    <a:pt x="5239636" y="2362090"/>
                  </a:cubicBezTo>
                  <a:cubicBezTo>
                    <a:pt x="4964545" y="2378584"/>
                    <a:pt x="4853960" y="2353322"/>
                    <a:pt x="4547358" y="2362090"/>
                  </a:cubicBezTo>
                  <a:cubicBezTo>
                    <a:pt x="4240756" y="2370858"/>
                    <a:pt x="4286208" y="2347504"/>
                    <a:pt x="4145837" y="2362090"/>
                  </a:cubicBezTo>
                  <a:cubicBezTo>
                    <a:pt x="4005466" y="2376676"/>
                    <a:pt x="3617502" y="2337433"/>
                    <a:pt x="3356640" y="2362090"/>
                  </a:cubicBezTo>
                  <a:cubicBezTo>
                    <a:pt x="3095778" y="2386747"/>
                    <a:pt x="3053758" y="2351463"/>
                    <a:pt x="2858200" y="2362090"/>
                  </a:cubicBezTo>
                  <a:cubicBezTo>
                    <a:pt x="2662642" y="2372717"/>
                    <a:pt x="2228310" y="2398146"/>
                    <a:pt x="2069003" y="2362090"/>
                  </a:cubicBezTo>
                  <a:cubicBezTo>
                    <a:pt x="1909696" y="2326034"/>
                    <a:pt x="1789531" y="2349499"/>
                    <a:pt x="1570563" y="2362090"/>
                  </a:cubicBezTo>
                  <a:cubicBezTo>
                    <a:pt x="1351595" y="2374681"/>
                    <a:pt x="1302890" y="2379084"/>
                    <a:pt x="1072122" y="2362090"/>
                  </a:cubicBezTo>
                  <a:cubicBezTo>
                    <a:pt x="841354" y="2345096"/>
                    <a:pt x="732542" y="2388148"/>
                    <a:pt x="393690" y="2362090"/>
                  </a:cubicBezTo>
                  <a:cubicBezTo>
                    <a:pt x="133255" y="2368383"/>
                    <a:pt x="51326" y="2184695"/>
                    <a:pt x="0" y="1968400"/>
                  </a:cubicBezTo>
                  <a:cubicBezTo>
                    <a:pt x="-13786" y="1857541"/>
                    <a:pt x="19091" y="1695928"/>
                    <a:pt x="0" y="1427750"/>
                  </a:cubicBezTo>
                  <a:cubicBezTo>
                    <a:pt x="-19091" y="1159572"/>
                    <a:pt x="-20562" y="1052872"/>
                    <a:pt x="0" y="918593"/>
                  </a:cubicBezTo>
                  <a:cubicBezTo>
                    <a:pt x="20562" y="784314"/>
                    <a:pt x="-13712" y="558425"/>
                    <a:pt x="0" y="393690"/>
                  </a:cubicBezTo>
                  <a:close/>
                </a:path>
                <a:path w="10479272" h="2362090" stroke="0" extrusionOk="0">
                  <a:moveTo>
                    <a:pt x="0" y="393690"/>
                  </a:moveTo>
                  <a:cubicBezTo>
                    <a:pt x="39971" y="171501"/>
                    <a:pt x="181544" y="-6893"/>
                    <a:pt x="393690" y="0"/>
                  </a:cubicBezTo>
                  <a:cubicBezTo>
                    <a:pt x="557579" y="2244"/>
                    <a:pt x="768309" y="12996"/>
                    <a:pt x="892130" y="0"/>
                  </a:cubicBezTo>
                  <a:cubicBezTo>
                    <a:pt x="1015951" y="-12996"/>
                    <a:pt x="1279913" y="-14641"/>
                    <a:pt x="1390570" y="0"/>
                  </a:cubicBezTo>
                  <a:cubicBezTo>
                    <a:pt x="1501227" y="14641"/>
                    <a:pt x="1821377" y="11432"/>
                    <a:pt x="2179767" y="0"/>
                  </a:cubicBezTo>
                  <a:cubicBezTo>
                    <a:pt x="2538157" y="-11432"/>
                    <a:pt x="2611796" y="784"/>
                    <a:pt x="2775126" y="0"/>
                  </a:cubicBezTo>
                  <a:cubicBezTo>
                    <a:pt x="2938456" y="-784"/>
                    <a:pt x="3406169" y="-31307"/>
                    <a:pt x="3661242" y="0"/>
                  </a:cubicBezTo>
                  <a:cubicBezTo>
                    <a:pt x="3916315" y="31307"/>
                    <a:pt x="4088690" y="12257"/>
                    <a:pt x="4256601" y="0"/>
                  </a:cubicBezTo>
                  <a:cubicBezTo>
                    <a:pt x="4424512" y="-12257"/>
                    <a:pt x="4604450" y="-6183"/>
                    <a:pt x="4948879" y="0"/>
                  </a:cubicBezTo>
                  <a:cubicBezTo>
                    <a:pt x="5293308" y="6183"/>
                    <a:pt x="5197026" y="-13396"/>
                    <a:pt x="5350400" y="0"/>
                  </a:cubicBezTo>
                  <a:cubicBezTo>
                    <a:pt x="5503774" y="13396"/>
                    <a:pt x="5632492" y="18290"/>
                    <a:pt x="5751922" y="0"/>
                  </a:cubicBezTo>
                  <a:cubicBezTo>
                    <a:pt x="5871352" y="-18290"/>
                    <a:pt x="6184723" y="-17335"/>
                    <a:pt x="6444200" y="0"/>
                  </a:cubicBezTo>
                  <a:cubicBezTo>
                    <a:pt x="6703677" y="17335"/>
                    <a:pt x="6709033" y="9041"/>
                    <a:pt x="6845721" y="0"/>
                  </a:cubicBezTo>
                  <a:cubicBezTo>
                    <a:pt x="6982409" y="-9041"/>
                    <a:pt x="7214737" y="6310"/>
                    <a:pt x="7441080" y="0"/>
                  </a:cubicBezTo>
                  <a:cubicBezTo>
                    <a:pt x="7667423" y="-6310"/>
                    <a:pt x="7818852" y="-24295"/>
                    <a:pt x="8036439" y="0"/>
                  </a:cubicBezTo>
                  <a:cubicBezTo>
                    <a:pt x="8254026" y="24295"/>
                    <a:pt x="8336705" y="5338"/>
                    <a:pt x="8534879" y="0"/>
                  </a:cubicBezTo>
                  <a:cubicBezTo>
                    <a:pt x="8733053" y="-5338"/>
                    <a:pt x="8811612" y="14021"/>
                    <a:pt x="8936401" y="0"/>
                  </a:cubicBezTo>
                  <a:cubicBezTo>
                    <a:pt x="9061190" y="-14021"/>
                    <a:pt x="9223373" y="-7641"/>
                    <a:pt x="9434841" y="0"/>
                  </a:cubicBezTo>
                  <a:cubicBezTo>
                    <a:pt x="9646309" y="7641"/>
                    <a:pt x="9844859" y="-26450"/>
                    <a:pt x="10085582" y="0"/>
                  </a:cubicBezTo>
                  <a:cubicBezTo>
                    <a:pt x="10294019" y="16606"/>
                    <a:pt x="10436443" y="178076"/>
                    <a:pt x="10479272" y="393690"/>
                  </a:cubicBezTo>
                  <a:cubicBezTo>
                    <a:pt x="10489104" y="634944"/>
                    <a:pt x="10486140" y="728553"/>
                    <a:pt x="10479272" y="918593"/>
                  </a:cubicBezTo>
                  <a:cubicBezTo>
                    <a:pt x="10472404" y="1108633"/>
                    <a:pt x="10481735" y="1222148"/>
                    <a:pt x="10479272" y="1459244"/>
                  </a:cubicBezTo>
                  <a:cubicBezTo>
                    <a:pt x="10476809" y="1696340"/>
                    <a:pt x="10493152" y="1725408"/>
                    <a:pt x="10479272" y="1968400"/>
                  </a:cubicBezTo>
                  <a:cubicBezTo>
                    <a:pt x="10484428" y="2184141"/>
                    <a:pt x="10309320" y="2371595"/>
                    <a:pt x="10085582" y="2362090"/>
                  </a:cubicBezTo>
                  <a:cubicBezTo>
                    <a:pt x="9994157" y="2351499"/>
                    <a:pt x="9850888" y="2375340"/>
                    <a:pt x="9684061" y="2362090"/>
                  </a:cubicBezTo>
                  <a:cubicBezTo>
                    <a:pt x="9517234" y="2348840"/>
                    <a:pt x="9408278" y="2360442"/>
                    <a:pt x="9185621" y="2362090"/>
                  </a:cubicBezTo>
                  <a:cubicBezTo>
                    <a:pt x="8962964" y="2363738"/>
                    <a:pt x="8901254" y="2351909"/>
                    <a:pt x="8687180" y="2362090"/>
                  </a:cubicBezTo>
                  <a:cubicBezTo>
                    <a:pt x="8473106" y="2372271"/>
                    <a:pt x="8272684" y="2380886"/>
                    <a:pt x="7897984" y="2362090"/>
                  </a:cubicBezTo>
                  <a:cubicBezTo>
                    <a:pt x="7523284" y="2343294"/>
                    <a:pt x="7595868" y="2344016"/>
                    <a:pt x="7399543" y="2362090"/>
                  </a:cubicBezTo>
                  <a:cubicBezTo>
                    <a:pt x="7203218" y="2380164"/>
                    <a:pt x="7112942" y="2361468"/>
                    <a:pt x="6998022" y="2362090"/>
                  </a:cubicBezTo>
                  <a:cubicBezTo>
                    <a:pt x="6883102" y="2362712"/>
                    <a:pt x="6515119" y="2380068"/>
                    <a:pt x="6305744" y="2362090"/>
                  </a:cubicBezTo>
                  <a:cubicBezTo>
                    <a:pt x="6096369" y="2344112"/>
                    <a:pt x="5740787" y="2368960"/>
                    <a:pt x="5516547" y="2362090"/>
                  </a:cubicBezTo>
                  <a:cubicBezTo>
                    <a:pt x="5292307" y="2355220"/>
                    <a:pt x="5197074" y="2361369"/>
                    <a:pt x="5018107" y="2362090"/>
                  </a:cubicBezTo>
                  <a:cubicBezTo>
                    <a:pt x="4839140" y="2362811"/>
                    <a:pt x="4647984" y="2345068"/>
                    <a:pt x="4422748" y="2362090"/>
                  </a:cubicBezTo>
                  <a:cubicBezTo>
                    <a:pt x="4197512" y="2379112"/>
                    <a:pt x="4164461" y="2376040"/>
                    <a:pt x="4021227" y="2362090"/>
                  </a:cubicBezTo>
                  <a:cubicBezTo>
                    <a:pt x="3877993" y="2348140"/>
                    <a:pt x="3640936" y="2382845"/>
                    <a:pt x="3522787" y="2362090"/>
                  </a:cubicBezTo>
                  <a:cubicBezTo>
                    <a:pt x="3404638" y="2341335"/>
                    <a:pt x="2871248" y="2357873"/>
                    <a:pt x="2636671" y="2362090"/>
                  </a:cubicBezTo>
                  <a:cubicBezTo>
                    <a:pt x="2402094" y="2366307"/>
                    <a:pt x="2366557" y="2366190"/>
                    <a:pt x="2235149" y="2362090"/>
                  </a:cubicBezTo>
                  <a:cubicBezTo>
                    <a:pt x="2103741" y="2357990"/>
                    <a:pt x="1705153" y="2343063"/>
                    <a:pt x="1542871" y="2362090"/>
                  </a:cubicBezTo>
                  <a:cubicBezTo>
                    <a:pt x="1380589" y="2381117"/>
                    <a:pt x="753078" y="2359541"/>
                    <a:pt x="393690" y="2362090"/>
                  </a:cubicBezTo>
                  <a:cubicBezTo>
                    <a:pt x="207974" y="2384084"/>
                    <a:pt x="-16340" y="2163752"/>
                    <a:pt x="0" y="1968400"/>
                  </a:cubicBezTo>
                  <a:cubicBezTo>
                    <a:pt x="-14335" y="1790740"/>
                    <a:pt x="-19409" y="1693678"/>
                    <a:pt x="0" y="1459244"/>
                  </a:cubicBezTo>
                  <a:cubicBezTo>
                    <a:pt x="19409" y="1224810"/>
                    <a:pt x="-11834" y="1075567"/>
                    <a:pt x="0" y="950088"/>
                  </a:cubicBezTo>
                  <a:cubicBezTo>
                    <a:pt x="11834" y="824609"/>
                    <a:pt x="-1530" y="518938"/>
                    <a:pt x="0" y="393690"/>
                  </a:cubicBezTo>
                  <a:close/>
                </a:path>
              </a:pathLst>
            </a:custGeom>
            <a:solidFill>
              <a:schemeClr val="accent4">
                <a:lumMod val="20000"/>
                <a:lumOff val="80000"/>
              </a:schemeClr>
            </a:solidFill>
            <a:ln w="57150">
              <a:solidFill>
                <a:srgbClr val="69C4B7"/>
              </a:solidFill>
              <a:prstDash val="sysDot"/>
              <a:extLst>
                <a:ext uri="{C807C97D-BFC1-408E-A445-0C87EB9F89A2}">
                  <ask:lineSketchStyleProps xmlns:ask="http://schemas.microsoft.com/office/drawing/2018/sketchyshapes" sd="208073682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1070048" y="4353751"/>
              <a:ext cx="9780330" cy="1384995"/>
            </a:xfrm>
            <a:prstGeom prst="rect">
              <a:avLst/>
            </a:prstGeom>
            <a:noFill/>
          </p:spPr>
          <p:txBody>
            <a:bodyPr wrap="square">
              <a:spAutoFit/>
            </a:bodyPr>
            <a:lstStyle/>
            <a:p>
              <a:pPr marL="342900" lvl="0" indent="-342900" algn="just">
                <a:buFont typeface="Wingdings" panose="05000000000000000000" pitchFamily="2" charset="2"/>
                <a:buChar char="q"/>
              </a:pP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DC: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Khung</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kĩ</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năng</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thế</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kỉ</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XXI”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chỉ</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dẫn</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giúp</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thu</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hẹp</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khoảng</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cách</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giữa</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việc</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đào</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tạo</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ở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đại</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học</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với</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nhu</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cầu</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doanh</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nghiệp</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endParaRPr lang="en-US" sz="2800"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sp>
        <p:nvSpPr>
          <p:cNvPr id="13" name="Hộp Văn bản 12">
            <a:extLst>
              <a:ext uri="{FF2B5EF4-FFF2-40B4-BE49-F238E27FC236}">
                <a16:creationId xmlns:a16="http://schemas.microsoft.com/office/drawing/2014/main" id="{B2B857B7-D24C-CC36-90A2-8E170F398FF3}"/>
              </a:ext>
            </a:extLst>
          </p:cNvPr>
          <p:cNvSpPr txBox="1"/>
          <p:nvPr/>
        </p:nvSpPr>
        <p:spPr>
          <a:xfrm>
            <a:off x="1285441" y="1831270"/>
            <a:ext cx="6097772" cy="1815882"/>
          </a:xfrm>
          <a:prstGeom prst="rect">
            <a:avLst/>
          </a:prstGeom>
          <a:noFill/>
        </p:spPr>
        <p:txBody>
          <a:bodyPr wrap="square">
            <a:spAutoFit/>
          </a:bodyPr>
          <a:lstStyle/>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Lí</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lẽ</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p>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Thiếu</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kĩ</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năng</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làm</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việc</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vấn</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đề</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p>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Ba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khối</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kĩ</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năng</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yếu</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cho</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sinh</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viên</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p>
        </p:txBody>
      </p:sp>
    </p:spTree>
    <p:extLst>
      <p:ext uri="{BB962C8B-B14F-4D97-AF65-F5344CB8AC3E}">
        <p14:creationId xmlns:p14="http://schemas.microsoft.com/office/powerpoint/2010/main" val="3069921590"/>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a.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thống</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luận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điểm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lí</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lẽ</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dẫn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chứng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81217" cy="523220"/>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Luận điểm 3. Người trẻ cần chuẩn bị hành trang về thái độ.</a:t>
            </a:r>
            <a:endParaRPr lang="en-US" sz="2800" b="1" dirty="0">
              <a:solidFill>
                <a:srgbClr val="008876"/>
              </a:solidFill>
              <a:latin typeface="#9Slide03 Arima Madurai" panose="00000500000000000000" pitchFamily="2" charset="0"/>
              <a:cs typeface="#9Slide03 Arima Madurai" panose="00000500000000000000" pitchFamily="2" charset="0"/>
            </a:endParaRPr>
          </a:p>
        </p:txBody>
      </p:sp>
      <p:grpSp>
        <p:nvGrpSpPr>
          <p:cNvPr id="15" name="Nhóm 14">
            <a:extLst>
              <a:ext uri="{FF2B5EF4-FFF2-40B4-BE49-F238E27FC236}">
                <a16:creationId xmlns:a16="http://schemas.microsoft.com/office/drawing/2014/main" id="{AE2824F8-5945-C8F9-A85C-73FCEC7266C3}"/>
              </a:ext>
            </a:extLst>
          </p:cNvPr>
          <p:cNvGrpSpPr/>
          <p:nvPr/>
        </p:nvGrpSpPr>
        <p:grpSpPr>
          <a:xfrm>
            <a:off x="876300" y="3834426"/>
            <a:ext cx="10479272" cy="2362090"/>
            <a:chOff x="876300" y="3834426"/>
            <a:chExt cx="10479272" cy="2362090"/>
          </a:xfrm>
        </p:grpSpPr>
        <p:sp>
          <p:nvSpPr>
            <p:cNvPr id="7" name="Hình chữ nhật: Góc Tròn 6">
              <a:extLst>
                <a:ext uri="{FF2B5EF4-FFF2-40B4-BE49-F238E27FC236}">
                  <a16:creationId xmlns:a16="http://schemas.microsoft.com/office/drawing/2014/main" id="{8FEBA2F3-0CE2-34E6-5093-6810A4060B99}"/>
                </a:ext>
              </a:extLst>
            </p:cNvPr>
            <p:cNvSpPr/>
            <p:nvPr/>
          </p:nvSpPr>
          <p:spPr>
            <a:xfrm>
              <a:off x="876300" y="3834426"/>
              <a:ext cx="10479272" cy="2362090"/>
            </a:xfrm>
            <a:custGeom>
              <a:avLst/>
              <a:gdLst>
                <a:gd name="connsiteX0" fmla="*/ 0 w 10479272"/>
                <a:gd name="connsiteY0" fmla="*/ 393690 h 2362090"/>
                <a:gd name="connsiteX1" fmla="*/ 393690 w 10479272"/>
                <a:gd name="connsiteY1" fmla="*/ 0 h 2362090"/>
                <a:gd name="connsiteX2" fmla="*/ 795211 w 10479272"/>
                <a:gd name="connsiteY2" fmla="*/ 0 h 2362090"/>
                <a:gd name="connsiteX3" fmla="*/ 1584408 w 10479272"/>
                <a:gd name="connsiteY3" fmla="*/ 0 h 2362090"/>
                <a:gd name="connsiteX4" fmla="*/ 2082848 w 10479272"/>
                <a:gd name="connsiteY4" fmla="*/ 0 h 2362090"/>
                <a:gd name="connsiteX5" fmla="*/ 2678207 w 10479272"/>
                <a:gd name="connsiteY5" fmla="*/ 0 h 2362090"/>
                <a:gd name="connsiteX6" fmla="*/ 3273566 w 10479272"/>
                <a:gd name="connsiteY6" fmla="*/ 0 h 2362090"/>
                <a:gd name="connsiteX7" fmla="*/ 3675088 w 10479272"/>
                <a:gd name="connsiteY7" fmla="*/ 0 h 2362090"/>
                <a:gd name="connsiteX8" fmla="*/ 4173528 w 10479272"/>
                <a:gd name="connsiteY8" fmla="*/ 0 h 2362090"/>
                <a:gd name="connsiteX9" fmla="*/ 4768887 w 10479272"/>
                <a:gd name="connsiteY9" fmla="*/ 0 h 2362090"/>
                <a:gd name="connsiteX10" fmla="*/ 5655003 w 10479272"/>
                <a:gd name="connsiteY10" fmla="*/ 0 h 2362090"/>
                <a:gd name="connsiteX11" fmla="*/ 6056524 w 10479272"/>
                <a:gd name="connsiteY11" fmla="*/ 0 h 2362090"/>
                <a:gd name="connsiteX12" fmla="*/ 6748802 w 10479272"/>
                <a:gd name="connsiteY12" fmla="*/ 0 h 2362090"/>
                <a:gd name="connsiteX13" fmla="*/ 7247242 w 10479272"/>
                <a:gd name="connsiteY13" fmla="*/ 0 h 2362090"/>
                <a:gd name="connsiteX14" fmla="*/ 7648763 w 10479272"/>
                <a:gd name="connsiteY14" fmla="*/ 0 h 2362090"/>
                <a:gd name="connsiteX15" fmla="*/ 8437960 w 10479272"/>
                <a:gd name="connsiteY15" fmla="*/ 0 h 2362090"/>
                <a:gd name="connsiteX16" fmla="*/ 9033319 w 10479272"/>
                <a:gd name="connsiteY16" fmla="*/ 0 h 2362090"/>
                <a:gd name="connsiteX17" fmla="*/ 9434841 w 10479272"/>
                <a:gd name="connsiteY17" fmla="*/ 0 h 2362090"/>
                <a:gd name="connsiteX18" fmla="*/ 10085582 w 10479272"/>
                <a:gd name="connsiteY18" fmla="*/ 0 h 2362090"/>
                <a:gd name="connsiteX19" fmla="*/ 10479272 w 10479272"/>
                <a:gd name="connsiteY19" fmla="*/ 393690 h 2362090"/>
                <a:gd name="connsiteX20" fmla="*/ 10479272 w 10479272"/>
                <a:gd name="connsiteY20" fmla="*/ 871352 h 2362090"/>
                <a:gd name="connsiteX21" fmla="*/ 10479272 w 10479272"/>
                <a:gd name="connsiteY21" fmla="*/ 1380508 h 2362090"/>
                <a:gd name="connsiteX22" fmla="*/ 10479272 w 10479272"/>
                <a:gd name="connsiteY22" fmla="*/ 1968400 h 2362090"/>
                <a:gd name="connsiteX23" fmla="*/ 10085582 w 10479272"/>
                <a:gd name="connsiteY23" fmla="*/ 2362090 h 2362090"/>
                <a:gd name="connsiteX24" fmla="*/ 9684061 w 10479272"/>
                <a:gd name="connsiteY24" fmla="*/ 2362090 h 2362090"/>
                <a:gd name="connsiteX25" fmla="*/ 8894864 w 10479272"/>
                <a:gd name="connsiteY25" fmla="*/ 2362090 h 2362090"/>
                <a:gd name="connsiteX26" fmla="*/ 8105667 w 10479272"/>
                <a:gd name="connsiteY26" fmla="*/ 2362090 h 2362090"/>
                <a:gd name="connsiteX27" fmla="*/ 7316470 w 10479272"/>
                <a:gd name="connsiteY27" fmla="*/ 2362090 h 2362090"/>
                <a:gd name="connsiteX28" fmla="*/ 6430354 w 10479272"/>
                <a:gd name="connsiteY28" fmla="*/ 2362090 h 2362090"/>
                <a:gd name="connsiteX29" fmla="*/ 5834995 w 10479272"/>
                <a:gd name="connsiteY29" fmla="*/ 2362090 h 2362090"/>
                <a:gd name="connsiteX30" fmla="*/ 5239636 w 10479272"/>
                <a:gd name="connsiteY30" fmla="*/ 2362090 h 2362090"/>
                <a:gd name="connsiteX31" fmla="*/ 4547358 w 10479272"/>
                <a:gd name="connsiteY31" fmla="*/ 2362090 h 2362090"/>
                <a:gd name="connsiteX32" fmla="*/ 4145837 w 10479272"/>
                <a:gd name="connsiteY32" fmla="*/ 2362090 h 2362090"/>
                <a:gd name="connsiteX33" fmla="*/ 3356640 w 10479272"/>
                <a:gd name="connsiteY33" fmla="*/ 2362090 h 2362090"/>
                <a:gd name="connsiteX34" fmla="*/ 2858200 w 10479272"/>
                <a:gd name="connsiteY34" fmla="*/ 2362090 h 2362090"/>
                <a:gd name="connsiteX35" fmla="*/ 2069003 w 10479272"/>
                <a:gd name="connsiteY35" fmla="*/ 2362090 h 2362090"/>
                <a:gd name="connsiteX36" fmla="*/ 1570563 w 10479272"/>
                <a:gd name="connsiteY36" fmla="*/ 2362090 h 2362090"/>
                <a:gd name="connsiteX37" fmla="*/ 1072122 w 10479272"/>
                <a:gd name="connsiteY37" fmla="*/ 2362090 h 2362090"/>
                <a:gd name="connsiteX38" fmla="*/ 393690 w 10479272"/>
                <a:gd name="connsiteY38" fmla="*/ 2362090 h 2362090"/>
                <a:gd name="connsiteX39" fmla="*/ 0 w 10479272"/>
                <a:gd name="connsiteY39" fmla="*/ 1968400 h 2362090"/>
                <a:gd name="connsiteX40" fmla="*/ 0 w 10479272"/>
                <a:gd name="connsiteY40" fmla="*/ 1427750 h 2362090"/>
                <a:gd name="connsiteX41" fmla="*/ 0 w 10479272"/>
                <a:gd name="connsiteY41" fmla="*/ 918593 h 2362090"/>
                <a:gd name="connsiteX42" fmla="*/ 0 w 10479272"/>
                <a:gd name="connsiteY42" fmla="*/ 393690 h 23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9272" h="2362090" fill="none" extrusionOk="0">
                  <a:moveTo>
                    <a:pt x="0" y="393690"/>
                  </a:moveTo>
                  <a:cubicBezTo>
                    <a:pt x="4235" y="170709"/>
                    <a:pt x="181753" y="-23387"/>
                    <a:pt x="393690" y="0"/>
                  </a:cubicBezTo>
                  <a:cubicBezTo>
                    <a:pt x="560867" y="11476"/>
                    <a:pt x="695037" y="16707"/>
                    <a:pt x="795211" y="0"/>
                  </a:cubicBezTo>
                  <a:cubicBezTo>
                    <a:pt x="895385" y="-16707"/>
                    <a:pt x="1307906" y="12192"/>
                    <a:pt x="1584408" y="0"/>
                  </a:cubicBezTo>
                  <a:cubicBezTo>
                    <a:pt x="1860910" y="-12192"/>
                    <a:pt x="1921043" y="8420"/>
                    <a:pt x="2082848" y="0"/>
                  </a:cubicBezTo>
                  <a:cubicBezTo>
                    <a:pt x="2244653" y="-8420"/>
                    <a:pt x="2460631" y="-16520"/>
                    <a:pt x="2678207" y="0"/>
                  </a:cubicBezTo>
                  <a:cubicBezTo>
                    <a:pt x="2895783" y="16520"/>
                    <a:pt x="3089668" y="12463"/>
                    <a:pt x="3273566" y="0"/>
                  </a:cubicBezTo>
                  <a:cubicBezTo>
                    <a:pt x="3457464" y="-12463"/>
                    <a:pt x="3569771" y="-19882"/>
                    <a:pt x="3675088" y="0"/>
                  </a:cubicBezTo>
                  <a:cubicBezTo>
                    <a:pt x="3780405" y="19882"/>
                    <a:pt x="4044317" y="16875"/>
                    <a:pt x="4173528" y="0"/>
                  </a:cubicBezTo>
                  <a:cubicBezTo>
                    <a:pt x="4302739" y="-16875"/>
                    <a:pt x="4626621" y="-16139"/>
                    <a:pt x="4768887" y="0"/>
                  </a:cubicBezTo>
                  <a:cubicBezTo>
                    <a:pt x="4911153" y="16139"/>
                    <a:pt x="5331050" y="-5538"/>
                    <a:pt x="5655003" y="0"/>
                  </a:cubicBezTo>
                  <a:cubicBezTo>
                    <a:pt x="5978956" y="5538"/>
                    <a:pt x="5879618" y="18340"/>
                    <a:pt x="6056524" y="0"/>
                  </a:cubicBezTo>
                  <a:cubicBezTo>
                    <a:pt x="6233430" y="-18340"/>
                    <a:pt x="6479028" y="-5213"/>
                    <a:pt x="6748802" y="0"/>
                  </a:cubicBezTo>
                  <a:cubicBezTo>
                    <a:pt x="7018576" y="5213"/>
                    <a:pt x="7016919" y="-11527"/>
                    <a:pt x="7247242" y="0"/>
                  </a:cubicBezTo>
                  <a:cubicBezTo>
                    <a:pt x="7477565" y="11527"/>
                    <a:pt x="7457079" y="7713"/>
                    <a:pt x="7648763" y="0"/>
                  </a:cubicBezTo>
                  <a:cubicBezTo>
                    <a:pt x="7840447" y="-7713"/>
                    <a:pt x="8140595" y="-29407"/>
                    <a:pt x="8437960" y="0"/>
                  </a:cubicBezTo>
                  <a:cubicBezTo>
                    <a:pt x="8735325" y="29407"/>
                    <a:pt x="8871576" y="12402"/>
                    <a:pt x="9033319" y="0"/>
                  </a:cubicBezTo>
                  <a:cubicBezTo>
                    <a:pt x="9195062" y="-12402"/>
                    <a:pt x="9291284" y="-14165"/>
                    <a:pt x="9434841" y="0"/>
                  </a:cubicBezTo>
                  <a:cubicBezTo>
                    <a:pt x="9578398" y="14165"/>
                    <a:pt x="9880425" y="30943"/>
                    <a:pt x="10085582" y="0"/>
                  </a:cubicBezTo>
                  <a:cubicBezTo>
                    <a:pt x="10323475" y="7327"/>
                    <a:pt x="10513048" y="213133"/>
                    <a:pt x="10479272" y="393690"/>
                  </a:cubicBezTo>
                  <a:cubicBezTo>
                    <a:pt x="10476883" y="610270"/>
                    <a:pt x="10458727" y="748142"/>
                    <a:pt x="10479272" y="871352"/>
                  </a:cubicBezTo>
                  <a:cubicBezTo>
                    <a:pt x="10499817" y="994562"/>
                    <a:pt x="10460715" y="1253324"/>
                    <a:pt x="10479272" y="1380508"/>
                  </a:cubicBezTo>
                  <a:cubicBezTo>
                    <a:pt x="10497829" y="1507692"/>
                    <a:pt x="10491607" y="1830415"/>
                    <a:pt x="10479272" y="1968400"/>
                  </a:cubicBezTo>
                  <a:cubicBezTo>
                    <a:pt x="10488302" y="2184222"/>
                    <a:pt x="10255730" y="2353204"/>
                    <a:pt x="10085582" y="2362090"/>
                  </a:cubicBezTo>
                  <a:cubicBezTo>
                    <a:pt x="9931477" y="2360799"/>
                    <a:pt x="9819322" y="2364249"/>
                    <a:pt x="9684061" y="2362090"/>
                  </a:cubicBezTo>
                  <a:cubicBezTo>
                    <a:pt x="9548800" y="2359931"/>
                    <a:pt x="9231903" y="2331308"/>
                    <a:pt x="8894864" y="2362090"/>
                  </a:cubicBezTo>
                  <a:cubicBezTo>
                    <a:pt x="8557825" y="2392872"/>
                    <a:pt x="8311413" y="2333272"/>
                    <a:pt x="8105667" y="2362090"/>
                  </a:cubicBezTo>
                  <a:cubicBezTo>
                    <a:pt x="7899921" y="2390908"/>
                    <a:pt x="7538154" y="2385444"/>
                    <a:pt x="7316470" y="2362090"/>
                  </a:cubicBezTo>
                  <a:cubicBezTo>
                    <a:pt x="7094786" y="2338736"/>
                    <a:pt x="6804434" y="2346896"/>
                    <a:pt x="6430354" y="2362090"/>
                  </a:cubicBezTo>
                  <a:cubicBezTo>
                    <a:pt x="6056274" y="2377284"/>
                    <a:pt x="6116855" y="2355714"/>
                    <a:pt x="5834995" y="2362090"/>
                  </a:cubicBezTo>
                  <a:cubicBezTo>
                    <a:pt x="5553135" y="2368466"/>
                    <a:pt x="5514727" y="2345596"/>
                    <a:pt x="5239636" y="2362090"/>
                  </a:cubicBezTo>
                  <a:cubicBezTo>
                    <a:pt x="4964545" y="2378584"/>
                    <a:pt x="4853960" y="2353322"/>
                    <a:pt x="4547358" y="2362090"/>
                  </a:cubicBezTo>
                  <a:cubicBezTo>
                    <a:pt x="4240756" y="2370858"/>
                    <a:pt x="4286208" y="2347504"/>
                    <a:pt x="4145837" y="2362090"/>
                  </a:cubicBezTo>
                  <a:cubicBezTo>
                    <a:pt x="4005466" y="2376676"/>
                    <a:pt x="3617502" y="2337433"/>
                    <a:pt x="3356640" y="2362090"/>
                  </a:cubicBezTo>
                  <a:cubicBezTo>
                    <a:pt x="3095778" y="2386747"/>
                    <a:pt x="3053758" y="2351463"/>
                    <a:pt x="2858200" y="2362090"/>
                  </a:cubicBezTo>
                  <a:cubicBezTo>
                    <a:pt x="2662642" y="2372717"/>
                    <a:pt x="2228310" y="2398146"/>
                    <a:pt x="2069003" y="2362090"/>
                  </a:cubicBezTo>
                  <a:cubicBezTo>
                    <a:pt x="1909696" y="2326034"/>
                    <a:pt x="1789531" y="2349499"/>
                    <a:pt x="1570563" y="2362090"/>
                  </a:cubicBezTo>
                  <a:cubicBezTo>
                    <a:pt x="1351595" y="2374681"/>
                    <a:pt x="1302890" y="2379084"/>
                    <a:pt x="1072122" y="2362090"/>
                  </a:cubicBezTo>
                  <a:cubicBezTo>
                    <a:pt x="841354" y="2345096"/>
                    <a:pt x="732542" y="2388148"/>
                    <a:pt x="393690" y="2362090"/>
                  </a:cubicBezTo>
                  <a:cubicBezTo>
                    <a:pt x="133255" y="2368383"/>
                    <a:pt x="51326" y="2184695"/>
                    <a:pt x="0" y="1968400"/>
                  </a:cubicBezTo>
                  <a:cubicBezTo>
                    <a:pt x="-13786" y="1857541"/>
                    <a:pt x="19091" y="1695928"/>
                    <a:pt x="0" y="1427750"/>
                  </a:cubicBezTo>
                  <a:cubicBezTo>
                    <a:pt x="-19091" y="1159572"/>
                    <a:pt x="-20562" y="1052872"/>
                    <a:pt x="0" y="918593"/>
                  </a:cubicBezTo>
                  <a:cubicBezTo>
                    <a:pt x="20562" y="784314"/>
                    <a:pt x="-13712" y="558425"/>
                    <a:pt x="0" y="393690"/>
                  </a:cubicBezTo>
                  <a:close/>
                </a:path>
                <a:path w="10479272" h="2362090" stroke="0" extrusionOk="0">
                  <a:moveTo>
                    <a:pt x="0" y="393690"/>
                  </a:moveTo>
                  <a:cubicBezTo>
                    <a:pt x="39971" y="171501"/>
                    <a:pt x="181544" y="-6893"/>
                    <a:pt x="393690" y="0"/>
                  </a:cubicBezTo>
                  <a:cubicBezTo>
                    <a:pt x="557579" y="2244"/>
                    <a:pt x="768309" y="12996"/>
                    <a:pt x="892130" y="0"/>
                  </a:cubicBezTo>
                  <a:cubicBezTo>
                    <a:pt x="1015951" y="-12996"/>
                    <a:pt x="1279913" y="-14641"/>
                    <a:pt x="1390570" y="0"/>
                  </a:cubicBezTo>
                  <a:cubicBezTo>
                    <a:pt x="1501227" y="14641"/>
                    <a:pt x="1821377" y="11432"/>
                    <a:pt x="2179767" y="0"/>
                  </a:cubicBezTo>
                  <a:cubicBezTo>
                    <a:pt x="2538157" y="-11432"/>
                    <a:pt x="2611796" y="784"/>
                    <a:pt x="2775126" y="0"/>
                  </a:cubicBezTo>
                  <a:cubicBezTo>
                    <a:pt x="2938456" y="-784"/>
                    <a:pt x="3406169" y="-31307"/>
                    <a:pt x="3661242" y="0"/>
                  </a:cubicBezTo>
                  <a:cubicBezTo>
                    <a:pt x="3916315" y="31307"/>
                    <a:pt x="4088690" y="12257"/>
                    <a:pt x="4256601" y="0"/>
                  </a:cubicBezTo>
                  <a:cubicBezTo>
                    <a:pt x="4424512" y="-12257"/>
                    <a:pt x="4604450" y="-6183"/>
                    <a:pt x="4948879" y="0"/>
                  </a:cubicBezTo>
                  <a:cubicBezTo>
                    <a:pt x="5293308" y="6183"/>
                    <a:pt x="5197026" y="-13396"/>
                    <a:pt x="5350400" y="0"/>
                  </a:cubicBezTo>
                  <a:cubicBezTo>
                    <a:pt x="5503774" y="13396"/>
                    <a:pt x="5632492" y="18290"/>
                    <a:pt x="5751922" y="0"/>
                  </a:cubicBezTo>
                  <a:cubicBezTo>
                    <a:pt x="5871352" y="-18290"/>
                    <a:pt x="6184723" y="-17335"/>
                    <a:pt x="6444200" y="0"/>
                  </a:cubicBezTo>
                  <a:cubicBezTo>
                    <a:pt x="6703677" y="17335"/>
                    <a:pt x="6709033" y="9041"/>
                    <a:pt x="6845721" y="0"/>
                  </a:cubicBezTo>
                  <a:cubicBezTo>
                    <a:pt x="6982409" y="-9041"/>
                    <a:pt x="7214737" y="6310"/>
                    <a:pt x="7441080" y="0"/>
                  </a:cubicBezTo>
                  <a:cubicBezTo>
                    <a:pt x="7667423" y="-6310"/>
                    <a:pt x="7818852" y="-24295"/>
                    <a:pt x="8036439" y="0"/>
                  </a:cubicBezTo>
                  <a:cubicBezTo>
                    <a:pt x="8254026" y="24295"/>
                    <a:pt x="8336705" y="5338"/>
                    <a:pt x="8534879" y="0"/>
                  </a:cubicBezTo>
                  <a:cubicBezTo>
                    <a:pt x="8733053" y="-5338"/>
                    <a:pt x="8811612" y="14021"/>
                    <a:pt x="8936401" y="0"/>
                  </a:cubicBezTo>
                  <a:cubicBezTo>
                    <a:pt x="9061190" y="-14021"/>
                    <a:pt x="9223373" y="-7641"/>
                    <a:pt x="9434841" y="0"/>
                  </a:cubicBezTo>
                  <a:cubicBezTo>
                    <a:pt x="9646309" y="7641"/>
                    <a:pt x="9844859" y="-26450"/>
                    <a:pt x="10085582" y="0"/>
                  </a:cubicBezTo>
                  <a:cubicBezTo>
                    <a:pt x="10294019" y="16606"/>
                    <a:pt x="10436443" y="178076"/>
                    <a:pt x="10479272" y="393690"/>
                  </a:cubicBezTo>
                  <a:cubicBezTo>
                    <a:pt x="10489104" y="634944"/>
                    <a:pt x="10486140" y="728553"/>
                    <a:pt x="10479272" y="918593"/>
                  </a:cubicBezTo>
                  <a:cubicBezTo>
                    <a:pt x="10472404" y="1108633"/>
                    <a:pt x="10481735" y="1222148"/>
                    <a:pt x="10479272" y="1459244"/>
                  </a:cubicBezTo>
                  <a:cubicBezTo>
                    <a:pt x="10476809" y="1696340"/>
                    <a:pt x="10493152" y="1725408"/>
                    <a:pt x="10479272" y="1968400"/>
                  </a:cubicBezTo>
                  <a:cubicBezTo>
                    <a:pt x="10484428" y="2184141"/>
                    <a:pt x="10309320" y="2371595"/>
                    <a:pt x="10085582" y="2362090"/>
                  </a:cubicBezTo>
                  <a:cubicBezTo>
                    <a:pt x="9994157" y="2351499"/>
                    <a:pt x="9850888" y="2375340"/>
                    <a:pt x="9684061" y="2362090"/>
                  </a:cubicBezTo>
                  <a:cubicBezTo>
                    <a:pt x="9517234" y="2348840"/>
                    <a:pt x="9408278" y="2360442"/>
                    <a:pt x="9185621" y="2362090"/>
                  </a:cubicBezTo>
                  <a:cubicBezTo>
                    <a:pt x="8962964" y="2363738"/>
                    <a:pt x="8901254" y="2351909"/>
                    <a:pt x="8687180" y="2362090"/>
                  </a:cubicBezTo>
                  <a:cubicBezTo>
                    <a:pt x="8473106" y="2372271"/>
                    <a:pt x="8272684" y="2380886"/>
                    <a:pt x="7897984" y="2362090"/>
                  </a:cubicBezTo>
                  <a:cubicBezTo>
                    <a:pt x="7523284" y="2343294"/>
                    <a:pt x="7595868" y="2344016"/>
                    <a:pt x="7399543" y="2362090"/>
                  </a:cubicBezTo>
                  <a:cubicBezTo>
                    <a:pt x="7203218" y="2380164"/>
                    <a:pt x="7112942" y="2361468"/>
                    <a:pt x="6998022" y="2362090"/>
                  </a:cubicBezTo>
                  <a:cubicBezTo>
                    <a:pt x="6883102" y="2362712"/>
                    <a:pt x="6515119" y="2380068"/>
                    <a:pt x="6305744" y="2362090"/>
                  </a:cubicBezTo>
                  <a:cubicBezTo>
                    <a:pt x="6096369" y="2344112"/>
                    <a:pt x="5740787" y="2368960"/>
                    <a:pt x="5516547" y="2362090"/>
                  </a:cubicBezTo>
                  <a:cubicBezTo>
                    <a:pt x="5292307" y="2355220"/>
                    <a:pt x="5197074" y="2361369"/>
                    <a:pt x="5018107" y="2362090"/>
                  </a:cubicBezTo>
                  <a:cubicBezTo>
                    <a:pt x="4839140" y="2362811"/>
                    <a:pt x="4647984" y="2345068"/>
                    <a:pt x="4422748" y="2362090"/>
                  </a:cubicBezTo>
                  <a:cubicBezTo>
                    <a:pt x="4197512" y="2379112"/>
                    <a:pt x="4164461" y="2376040"/>
                    <a:pt x="4021227" y="2362090"/>
                  </a:cubicBezTo>
                  <a:cubicBezTo>
                    <a:pt x="3877993" y="2348140"/>
                    <a:pt x="3640936" y="2382845"/>
                    <a:pt x="3522787" y="2362090"/>
                  </a:cubicBezTo>
                  <a:cubicBezTo>
                    <a:pt x="3404638" y="2341335"/>
                    <a:pt x="2871248" y="2357873"/>
                    <a:pt x="2636671" y="2362090"/>
                  </a:cubicBezTo>
                  <a:cubicBezTo>
                    <a:pt x="2402094" y="2366307"/>
                    <a:pt x="2366557" y="2366190"/>
                    <a:pt x="2235149" y="2362090"/>
                  </a:cubicBezTo>
                  <a:cubicBezTo>
                    <a:pt x="2103741" y="2357990"/>
                    <a:pt x="1705153" y="2343063"/>
                    <a:pt x="1542871" y="2362090"/>
                  </a:cubicBezTo>
                  <a:cubicBezTo>
                    <a:pt x="1380589" y="2381117"/>
                    <a:pt x="753078" y="2359541"/>
                    <a:pt x="393690" y="2362090"/>
                  </a:cubicBezTo>
                  <a:cubicBezTo>
                    <a:pt x="207974" y="2384084"/>
                    <a:pt x="-16340" y="2163752"/>
                    <a:pt x="0" y="1968400"/>
                  </a:cubicBezTo>
                  <a:cubicBezTo>
                    <a:pt x="-14335" y="1790740"/>
                    <a:pt x="-19409" y="1693678"/>
                    <a:pt x="0" y="1459244"/>
                  </a:cubicBezTo>
                  <a:cubicBezTo>
                    <a:pt x="19409" y="1224810"/>
                    <a:pt x="-11834" y="1075567"/>
                    <a:pt x="0" y="950088"/>
                  </a:cubicBezTo>
                  <a:cubicBezTo>
                    <a:pt x="11834" y="824609"/>
                    <a:pt x="-1530" y="518938"/>
                    <a:pt x="0" y="393690"/>
                  </a:cubicBezTo>
                  <a:close/>
                </a:path>
              </a:pathLst>
            </a:custGeom>
            <a:solidFill>
              <a:schemeClr val="accent4">
                <a:lumMod val="20000"/>
                <a:lumOff val="80000"/>
              </a:schemeClr>
            </a:solidFill>
            <a:ln w="57150">
              <a:solidFill>
                <a:srgbClr val="69C4B7"/>
              </a:solidFill>
              <a:prstDash val="sysDot"/>
              <a:extLst>
                <a:ext uri="{C807C97D-BFC1-408E-A445-0C87EB9F89A2}">
                  <ask:lineSketchStyleProps xmlns:ask="http://schemas.microsoft.com/office/drawing/2018/sketchyshapes" sd="208073682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1070048" y="4353751"/>
              <a:ext cx="9780330" cy="954107"/>
            </a:xfrm>
            <a:prstGeom prst="rect">
              <a:avLst/>
            </a:prstGeom>
            <a:noFill/>
          </p:spPr>
          <p:txBody>
            <a:bodyPr wrap="square">
              <a:spAutoFit/>
            </a:bodyPr>
            <a:lstStyle/>
            <a:p>
              <a:pPr marL="342900" lvl="0" indent="-342900" algn="just">
                <a:buFont typeface="Wingdings" panose="05000000000000000000" pitchFamily="2" charset="2"/>
                <a:buChar char="q"/>
              </a:pPr>
              <a:r>
                <a:rPr lang="vi-VN"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DC: Có thể thấy trong khung kĩ năng của công dân thế kỉ XXI đã ẩn chứa một phần thái độ mà những người trẻ cần có.</a:t>
              </a:r>
              <a:endParaRPr lang="en-US" sz="2800"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sp>
        <p:nvSpPr>
          <p:cNvPr id="13" name="Hộp Văn bản 12">
            <a:extLst>
              <a:ext uri="{FF2B5EF4-FFF2-40B4-BE49-F238E27FC236}">
                <a16:creationId xmlns:a16="http://schemas.microsoft.com/office/drawing/2014/main" id="{B2B857B7-D24C-CC36-90A2-8E170F398FF3}"/>
              </a:ext>
            </a:extLst>
          </p:cNvPr>
          <p:cNvSpPr txBox="1"/>
          <p:nvPr/>
        </p:nvSpPr>
        <p:spPr>
          <a:xfrm>
            <a:off x="1327971" y="1797784"/>
            <a:ext cx="8906597" cy="1815882"/>
          </a:xfrm>
          <a:prstGeom prst="rect">
            <a:avLst/>
          </a:prstGeom>
          <a:noFill/>
        </p:spPr>
        <p:txBody>
          <a:bodyPr wrap="square">
            <a:spAutoFit/>
          </a:bodyPr>
          <a:lstStyle/>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Lí</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lẽ</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p>
          <a:p>
            <a:r>
              <a:rPr lang="vi-VN"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Thái độ là hành trang không thể thiếu.</a:t>
            </a:r>
          </a:p>
          <a:p>
            <a:r>
              <a:rPr lang="vi-VN"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Thái độ mà người trẻ cần có: sẵn sàng, chủ động, có sự chuẩn bị, thay vì hoang mang sợ hãi, nghi hoặc.</a:t>
            </a:r>
          </a:p>
        </p:txBody>
      </p:sp>
    </p:spTree>
    <p:extLst>
      <p:ext uri="{BB962C8B-B14F-4D97-AF65-F5344CB8AC3E}">
        <p14:creationId xmlns:p14="http://schemas.microsoft.com/office/powerpoint/2010/main" val="3434560692"/>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b. </a:t>
              </a:r>
              <a:r>
                <a:rPr lang="en-US" sz="2800" dirty="0" err="1">
                  <a:ln w="0"/>
                  <a:solidFill>
                    <a:srgbClr val="6D5111"/>
                  </a:solidFill>
                  <a:latin typeface="#9Slide03 SFU Futura_01" panose="00000700000000000000" pitchFamily="2" charset="0"/>
                  <a:cs typeface="#9Slide03 Arima Madurai Bold" panose="00000800000000000000" pitchFamily="2" charset="0"/>
                </a:rPr>
                <a:t>Mối</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quan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giữa</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các</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yếu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tố</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974355" y="1366773"/>
            <a:ext cx="6256955" cy="1815882"/>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Các luận điểm trong bài văn nghị luận cần được liên kết chặt chẽ với nhau, nhưng cũng phải rành mạch,</a:t>
            </a:r>
            <a:r>
              <a:rPr lang="en-US" sz="2800" b="1" dirty="0">
                <a:solidFill>
                  <a:srgbClr val="008876"/>
                </a:solidFill>
                <a:latin typeface="#9Slide03 Arima Madurai" panose="00000500000000000000" pitchFamily="2" charset="0"/>
                <a:cs typeface="#9Slide03 Arima Madurai" panose="00000500000000000000" pitchFamily="2" charset="0"/>
              </a:rPr>
              <a:t> </a:t>
            </a:r>
            <a:r>
              <a:rPr lang="vi-VN" sz="2800" b="1" dirty="0">
                <a:solidFill>
                  <a:srgbClr val="008876"/>
                </a:solidFill>
                <a:latin typeface="#9Slide03 Arima Madurai" panose="00000500000000000000" pitchFamily="2" charset="0"/>
                <a:cs typeface="#9Slide03 Arima Madurai" panose="00000500000000000000" pitchFamily="2" charset="0"/>
              </a:rPr>
              <a:t>không trùng lặp. </a:t>
            </a:r>
          </a:p>
        </p:txBody>
      </p:sp>
      <p:sp>
        <p:nvSpPr>
          <p:cNvPr id="14" name="Hộp Văn bản 10">
            <a:extLst>
              <a:ext uri="{FF2B5EF4-FFF2-40B4-BE49-F238E27FC236}">
                <a16:creationId xmlns:a16="http://schemas.microsoft.com/office/drawing/2014/main" id="{1A4730CD-8131-4200-B43E-8156C2B935E3}"/>
              </a:ext>
            </a:extLst>
          </p:cNvPr>
          <p:cNvSpPr txBox="1"/>
          <p:nvPr/>
        </p:nvSpPr>
        <p:spPr>
          <a:xfrm>
            <a:off x="943412" y="3148750"/>
            <a:ext cx="5661337" cy="1384995"/>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Luận điểm nêu trước chuẩn bị cơ sở cho luận điểm nêu sau để dẫn tới kết luận. </a:t>
            </a:r>
          </a:p>
        </p:txBody>
      </p:sp>
      <p:sp>
        <p:nvSpPr>
          <p:cNvPr id="16" name="Hộp Văn bản 10">
            <a:extLst>
              <a:ext uri="{FF2B5EF4-FFF2-40B4-BE49-F238E27FC236}">
                <a16:creationId xmlns:a16="http://schemas.microsoft.com/office/drawing/2014/main" id="{CAE0DA52-F50A-4B95-AA0E-319376D73D61}"/>
              </a:ext>
            </a:extLst>
          </p:cNvPr>
          <p:cNvSpPr txBox="1"/>
          <p:nvPr/>
        </p:nvSpPr>
        <p:spPr>
          <a:xfrm>
            <a:off x="974355" y="4549282"/>
            <a:ext cx="5157997" cy="1384995"/>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Lí lẽ và bằng chứng chứng minh cho luận điểm, luận điểm chứng minh cho luận đề.</a:t>
            </a:r>
          </a:p>
        </p:txBody>
      </p:sp>
      <p:pic>
        <p:nvPicPr>
          <p:cNvPr id="2" name="Picture 1">
            <a:extLst>
              <a:ext uri="{FF2B5EF4-FFF2-40B4-BE49-F238E27FC236}">
                <a16:creationId xmlns:a16="http://schemas.microsoft.com/office/drawing/2014/main" id="{A78EA897-2EC7-48EC-8ACA-43A41A6C9F8E}"/>
              </a:ext>
            </a:extLst>
          </p:cNvPr>
          <p:cNvPicPr>
            <a:picLocks noChangeAspect="1"/>
          </p:cNvPicPr>
          <p:nvPr/>
        </p:nvPicPr>
        <p:blipFill>
          <a:blip r:embed="rId3"/>
          <a:stretch>
            <a:fillRect/>
          </a:stretch>
        </p:blipFill>
        <p:spPr>
          <a:xfrm>
            <a:off x="8004251" y="3092278"/>
            <a:ext cx="2912427" cy="2882934"/>
          </a:xfrm>
          <a:prstGeom prst="rect">
            <a:avLst/>
          </a:prstGeom>
        </p:spPr>
      </p:pic>
    </p:spTree>
    <p:extLst>
      <p:ext uri="{BB962C8B-B14F-4D97-AF65-F5344CB8AC3E}">
        <p14:creationId xmlns:p14="http://schemas.microsoft.com/office/powerpoint/2010/main" val="3041928156"/>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2AC333-7100-4A41-92CB-888484F40A7F}"/>
              </a:ext>
            </a:extLst>
          </p:cNvPr>
          <p:cNvPicPr>
            <a:picLocks noChangeAspect="1"/>
          </p:cNvPicPr>
          <p:nvPr/>
        </p:nvPicPr>
        <p:blipFill>
          <a:blip r:embed="rId2"/>
          <a:stretch>
            <a:fillRect/>
          </a:stretch>
        </p:blipFill>
        <p:spPr>
          <a:xfrm>
            <a:off x="647612" y="211115"/>
            <a:ext cx="10595296" cy="6435770"/>
          </a:xfrm>
          <a:prstGeom prst="rect">
            <a:avLst/>
          </a:prstGeom>
        </p:spPr>
      </p:pic>
    </p:spTree>
    <p:extLst>
      <p:ext uri="{BB962C8B-B14F-4D97-AF65-F5344CB8AC3E}">
        <p14:creationId xmlns:p14="http://schemas.microsoft.com/office/powerpoint/2010/main" val="68449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2. </a:t>
              </a:r>
              <a:r>
                <a:rPr lang="en-US" sz="2800" dirty="0" err="1">
                  <a:ln w="0"/>
                  <a:solidFill>
                    <a:srgbClr val="6D5111"/>
                  </a:solidFill>
                  <a:latin typeface="#9Slide03 SFU Futura_01" panose="00000700000000000000" pitchFamily="2" charset="0"/>
                  <a:cs typeface="#9Slide03 Arima Madurai Bold" panose="00000800000000000000" pitchFamily="2" charset="0"/>
                </a:rPr>
                <a:t>Yếu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tố</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thuyết</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minh</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tác</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dụng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943412" y="1920570"/>
            <a:ext cx="6229175" cy="1384995"/>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Yếu tố thuyết minh: khối các môn học cốt lõi mà sinh viên...</a:t>
            </a:r>
            <a:r>
              <a:rPr lang="en-US" sz="2800" b="1" dirty="0">
                <a:solidFill>
                  <a:srgbClr val="008876"/>
                </a:solidFill>
                <a:latin typeface="#9Slide03 Arima Madurai" panose="00000500000000000000" pitchFamily="2" charset="0"/>
                <a:cs typeface="#9Slide03 Arima Madurai" panose="00000500000000000000" pitchFamily="2" charset="0"/>
              </a:rPr>
              <a:t> </a:t>
            </a:r>
            <a:r>
              <a:rPr lang="vi-VN" sz="2800" b="1" dirty="0">
                <a:solidFill>
                  <a:srgbClr val="008876"/>
                </a:solidFill>
                <a:latin typeface="#9Slide03 Arima Madurai" panose="00000500000000000000" pitchFamily="2" charset="0"/>
                <a:cs typeface="#9Slide03 Arima Madurai" panose="00000500000000000000" pitchFamily="2" charset="0"/>
              </a:rPr>
              <a:t>;</a:t>
            </a:r>
            <a:r>
              <a:rPr lang="en-US" sz="2800" b="1" dirty="0">
                <a:solidFill>
                  <a:srgbClr val="008876"/>
                </a:solidFill>
                <a:latin typeface="#9Slide03 Arima Madurai" panose="00000500000000000000" pitchFamily="2" charset="0"/>
                <a:cs typeface="#9Slide03 Arima Madurai" panose="00000500000000000000" pitchFamily="2" charset="0"/>
              </a:rPr>
              <a:t> </a:t>
            </a:r>
            <a:r>
              <a:rPr lang="vi-VN" sz="2800" b="1" dirty="0">
                <a:solidFill>
                  <a:srgbClr val="008876"/>
                </a:solidFill>
                <a:latin typeface="#9Slide03 Arima Madurai" panose="00000500000000000000" pitchFamily="2" charset="0"/>
                <a:cs typeface="#9Slide03 Arima Madurai" panose="00000500000000000000" pitchFamily="2" charset="0"/>
              </a:rPr>
              <a:t>khối kiến thức chung liên ngành bbao gồm: Hiểu biết...</a:t>
            </a:r>
          </a:p>
        </p:txBody>
      </p:sp>
      <p:sp>
        <p:nvSpPr>
          <p:cNvPr id="14" name="Hộp Văn bản 10">
            <a:extLst>
              <a:ext uri="{FF2B5EF4-FFF2-40B4-BE49-F238E27FC236}">
                <a16:creationId xmlns:a16="http://schemas.microsoft.com/office/drawing/2014/main" id="{1A4730CD-8131-4200-B43E-8156C2B935E3}"/>
              </a:ext>
            </a:extLst>
          </p:cNvPr>
          <p:cNvSpPr txBox="1"/>
          <p:nvPr/>
        </p:nvSpPr>
        <p:spPr>
          <a:xfrm>
            <a:off x="974355" y="3660403"/>
            <a:ext cx="6391179" cy="1918474"/>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=&gt;  cung cấp tri thức về nguồn gốc, cấu tạo, vai trò, ý nghĩa của việc cần phải có những hành trang vào thế kỉ XXI.</a:t>
            </a:r>
          </a:p>
          <a:p>
            <a:pPr algn="just">
              <a:spcAft>
                <a:spcPts val="800"/>
              </a:spcAft>
            </a:pPr>
            <a:endParaRPr lang="vi-VN" sz="2800" b="1" dirty="0">
              <a:solidFill>
                <a:srgbClr val="008876"/>
              </a:solidFill>
              <a:latin typeface="#9Slide03 Arima Madurai" panose="00000500000000000000" pitchFamily="2" charset="0"/>
              <a:cs typeface="#9Slide03 Arima Madurai" panose="00000500000000000000" pitchFamily="2" charset="0"/>
            </a:endParaRPr>
          </a:p>
        </p:txBody>
      </p:sp>
      <p:pic>
        <p:nvPicPr>
          <p:cNvPr id="2" name="Picture 1">
            <a:extLst>
              <a:ext uri="{FF2B5EF4-FFF2-40B4-BE49-F238E27FC236}">
                <a16:creationId xmlns:a16="http://schemas.microsoft.com/office/drawing/2014/main" id="{DE60804B-5785-4505-B1C5-A7D55D46F7A0}"/>
              </a:ext>
            </a:extLst>
          </p:cNvPr>
          <p:cNvPicPr>
            <a:picLocks noChangeAspect="1"/>
          </p:cNvPicPr>
          <p:nvPr/>
        </p:nvPicPr>
        <p:blipFill>
          <a:blip r:embed="rId3"/>
          <a:stretch>
            <a:fillRect/>
          </a:stretch>
        </p:blipFill>
        <p:spPr>
          <a:xfrm>
            <a:off x="8865443" y="3529032"/>
            <a:ext cx="2408129" cy="2383743"/>
          </a:xfrm>
          <a:prstGeom prst="rect">
            <a:avLst/>
          </a:prstGeom>
        </p:spPr>
      </p:pic>
    </p:spTree>
    <p:extLst>
      <p:ext uri="{BB962C8B-B14F-4D97-AF65-F5344CB8AC3E}">
        <p14:creationId xmlns:p14="http://schemas.microsoft.com/office/powerpoint/2010/main" val="2411280363"/>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vi-VN" sz="2800" dirty="0">
                  <a:ln w="0"/>
                  <a:solidFill>
                    <a:srgbClr val="6D5111"/>
                  </a:solidFill>
                  <a:latin typeface="#9Slide03 SFU Futura_01" panose="00000700000000000000" pitchFamily="2" charset="0"/>
                  <a:cs typeface="#9Slide03 Arima Madurai Bold" panose="00000800000000000000" pitchFamily="2" charset="0"/>
                </a:rPr>
                <a:t>3. Mục đích và thái độ của người viết</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876300" y="1803095"/>
            <a:ext cx="6724126" cy="1815882"/>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Mục đích: Khẳng định sự bất định của thế giới trong tương lai và nhắc nhở người trẻ về việc chuẩn bị những hành trang (tri thức, kĩ năng, thái độ) cho thế kỉ mới. </a:t>
            </a:r>
          </a:p>
        </p:txBody>
      </p:sp>
      <p:sp>
        <p:nvSpPr>
          <p:cNvPr id="14" name="Hộp Văn bản 10">
            <a:extLst>
              <a:ext uri="{FF2B5EF4-FFF2-40B4-BE49-F238E27FC236}">
                <a16:creationId xmlns:a16="http://schemas.microsoft.com/office/drawing/2014/main" id="{1A4730CD-8131-4200-B43E-8156C2B935E3}"/>
              </a:ext>
            </a:extLst>
          </p:cNvPr>
          <p:cNvSpPr txBox="1"/>
          <p:nvPr/>
        </p:nvSpPr>
        <p:spPr>
          <a:xfrm>
            <a:off x="1083413" y="4146964"/>
            <a:ext cx="6080786" cy="954107"/>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Thái độ: kiên quyết, mạnh mẽ và dứt khoát.</a:t>
            </a:r>
          </a:p>
        </p:txBody>
      </p:sp>
      <p:pic>
        <p:nvPicPr>
          <p:cNvPr id="2" name="Picture 1">
            <a:extLst>
              <a:ext uri="{FF2B5EF4-FFF2-40B4-BE49-F238E27FC236}">
                <a16:creationId xmlns:a16="http://schemas.microsoft.com/office/drawing/2014/main" id="{822729BB-6267-47E4-99EA-31C0FAA71B8A}"/>
              </a:ext>
            </a:extLst>
          </p:cNvPr>
          <p:cNvPicPr>
            <a:picLocks noChangeAspect="1"/>
          </p:cNvPicPr>
          <p:nvPr/>
        </p:nvPicPr>
        <p:blipFill>
          <a:blip r:embed="rId3"/>
          <a:stretch>
            <a:fillRect/>
          </a:stretch>
        </p:blipFill>
        <p:spPr>
          <a:xfrm>
            <a:off x="8188869" y="3514986"/>
            <a:ext cx="2404674" cy="2388297"/>
          </a:xfrm>
          <a:prstGeom prst="rect">
            <a:avLst/>
          </a:prstGeom>
        </p:spPr>
      </p:pic>
    </p:spTree>
    <p:extLst>
      <p:ext uri="{BB962C8B-B14F-4D97-AF65-F5344CB8AC3E}">
        <p14:creationId xmlns:p14="http://schemas.microsoft.com/office/powerpoint/2010/main" val="3998962045"/>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32" y="0"/>
            <a:ext cx="12192000" cy="6858000"/>
          </a:xfrm>
          <a:prstGeom prst="rect">
            <a:avLst/>
          </a:prstGeom>
        </p:spPr>
      </p:pic>
      <p:pic>
        <p:nvPicPr>
          <p:cNvPr id="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7715" y="277158"/>
            <a:ext cx="5139813" cy="2476163"/>
          </a:xfrm>
          <a:prstGeom prst="rect">
            <a:avLst/>
          </a:prstGeom>
        </p:spPr>
      </p:pic>
      <p:pic>
        <p:nvPicPr>
          <p:cNvPr id="10" name="Picture 7"/>
          <p:cNvPicPr>
            <a:picLocks noChangeAspect="1"/>
          </p:cNvPicPr>
          <p:nvPr/>
        </p:nvPicPr>
        <p:blipFill>
          <a:blip r:embed="rId6"/>
          <a:srcRect/>
          <a:stretch>
            <a:fillRect/>
          </a:stretch>
        </p:blipFill>
        <p:spPr>
          <a:xfrm>
            <a:off x="144730" y="3030479"/>
            <a:ext cx="3761999" cy="3843678"/>
          </a:xfrm>
          <a:prstGeom prst="rect">
            <a:avLst/>
          </a:prstGeom>
        </p:spPr>
      </p:pic>
      <p:sp>
        <p:nvSpPr>
          <p:cNvPr id="12" name="Hình chữ nhật 13">
            <a:extLst>
              <a:ext uri="{FF2B5EF4-FFF2-40B4-BE49-F238E27FC236}">
                <a16:creationId xmlns:a16="http://schemas.microsoft.com/office/drawing/2014/main" id="{9E087D65-5890-72FD-AE8A-E0CB30A8DEC2}"/>
              </a:ext>
            </a:extLst>
          </p:cNvPr>
          <p:cNvSpPr/>
          <p:nvPr/>
        </p:nvSpPr>
        <p:spPr>
          <a:xfrm>
            <a:off x="3369863" y="591575"/>
            <a:ext cx="8763805" cy="1446550"/>
          </a:xfrm>
          <a:prstGeom prst="rect">
            <a:avLst/>
          </a:prstGeom>
          <a:noFill/>
        </p:spPr>
        <p:txBody>
          <a:bodyPr wrap="square" lIns="91440" tIns="45720" rIns="91440" bIns="45720">
            <a:spAutoFit/>
          </a:bodyPr>
          <a:lstStyle/>
          <a:p>
            <a:pPr algn="ctr"/>
            <a:r>
              <a:rPr lang="vi-VN" sz="4400" b="1" dirty="0">
                <a:ln w="0"/>
                <a:solidFill>
                  <a:srgbClr val="008876"/>
                </a:solidFill>
                <a:latin typeface="Times New Roman" panose="02020603050405020304" pitchFamily="18" charset="0"/>
                <a:cs typeface="Times New Roman" panose="02020603050405020304" pitchFamily="18" charset="0"/>
              </a:rPr>
              <a:t>VĂN BẢN 2: NGƯỜI TRẺ VÀ HÀNH TRANG VÀO THẾ KỈ XXI </a:t>
            </a:r>
          </a:p>
        </p:txBody>
      </p:sp>
      <p:sp>
        <p:nvSpPr>
          <p:cNvPr id="13" name="Hình chữ nhật 14">
            <a:extLst>
              <a:ext uri="{FF2B5EF4-FFF2-40B4-BE49-F238E27FC236}">
                <a16:creationId xmlns:a16="http://schemas.microsoft.com/office/drawing/2014/main" id="{FDD6F1DA-AF65-E90F-00F5-F40A8609750E}"/>
              </a:ext>
            </a:extLst>
          </p:cNvPr>
          <p:cNvSpPr/>
          <p:nvPr/>
        </p:nvSpPr>
        <p:spPr>
          <a:xfrm>
            <a:off x="6624834" y="3965253"/>
            <a:ext cx="5283901" cy="1323439"/>
          </a:xfrm>
          <a:prstGeom prst="rect">
            <a:avLst/>
          </a:prstGeom>
          <a:noFill/>
        </p:spPr>
        <p:txBody>
          <a:bodyPr wrap="square" lIns="91440" tIns="45720" rIns="91440" bIns="45720">
            <a:spAutoFit/>
          </a:bodyPr>
          <a:lstStyle/>
          <a:p>
            <a:pPr algn="ctr"/>
            <a:r>
              <a:rPr lang="en-US" sz="4000" dirty="0" err="1">
                <a:ln w="0"/>
                <a:solidFill>
                  <a:srgbClr val="6D5111"/>
                </a:solidFill>
                <a:latin typeface="Times New Roman" panose="02020603050405020304" pitchFamily="18" charset="0"/>
                <a:cs typeface="Times New Roman" panose="02020603050405020304" pitchFamily="18" charset="0"/>
              </a:rPr>
              <a:t>Đỗ</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Thị</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Ngọc</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Quyên</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Nguyễn</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Đức</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Dũng</a:t>
            </a:r>
            <a:endParaRPr lang="en-US" sz="4000" dirty="0">
              <a:ln w="0"/>
              <a:solidFill>
                <a:srgbClr val="6D51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289529"/>
      </p:ext>
    </p:extLst>
  </p:cSld>
  <p:clrMapOvr>
    <a:masterClrMapping/>
  </p:clrMapOvr>
  <p:transition spd="slow" advTm="521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extLst>
    <p:ext uri="{E180D4A7-C9FB-4DFB-919C-405C955672EB}">
      <p14:showEvtLst xmlns:p14="http://schemas.microsoft.com/office/powerpoint/2010/main">
        <p14:playEvt time="19" objId="1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4114451" y="477777"/>
            <a:ext cx="2949080" cy="584775"/>
            <a:chOff x="685800" y="480582"/>
            <a:chExt cx="4152900" cy="58477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41529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微软雅黑"/>
                <a:cs typeface="+mn-cs"/>
              </a:endParaRPr>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480582"/>
              <a:ext cx="3485975" cy="584775"/>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III. </a:t>
              </a:r>
              <a:r>
                <a:rPr kumimoji="0" lang="en-US" sz="3200" b="0" i="0" u="none" strike="noStrike" kern="1200" cap="none" spc="0" normalizeH="0" baseline="0" noProof="0" dirty="0" err="1">
                  <a:ln w="0"/>
                  <a:solidFill>
                    <a:srgbClr val="6D5111"/>
                  </a:solidFill>
                  <a:effectLst/>
                  <a:uLnTx/>
                  <a:uFillTx/>
                  <a:latin typeface="#9Slide03 SFU Futura_01" panose="00000700000000000000" pitchFamily="2" charset="0"/>
                  <a:cs typeface="#9Slide03 Arima Madurai Bold" panose="00000800000000000000" pitchFamily="2" charset="0"/>
                </a:rPr>
                <a:t>Tổng</a:t>
              </a:r>
              <a:r>
                <a:rPr kumimoji="0" lang="en-US" sz="3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 </a:t>
              </a:r>
              <a:r>
                <a:rPr kumimoji="0" lang="en-US" sz="3200" b="0" i="0" u="none" strike="noStrike" kern="1200" cap="none" spc="0" normalizeH="0" baseline="0" noProof="0" dirty="0" err="1">
                  <a:ln w="0"/>
                  <a:solidFill>
                    <a:srgbClr val="6D5111"/>
                  </a:solidFill>
                  <a:effectLst/>
                  <a:uLnTx/>
                  <a:uFillTx/>
                  <a:latin typeface="#9Slide03 SFU Futura_01" panose="00000700000000000000" pitchFamily="2" charset="0"/>
                  <a:cs typeface="#9Slide03 Arima Madurai Bold" panose="00000800000000000000" pitchFamily="2" charset="0"/>
                </a:rPr>
                <a:t>kết</a:t>
              </a:r>
              <a:endParaRPr kumimoji="0" lang="en-US" sz="3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720556" y="1148879"/>
            <a:ext cx="4797742" cy="2657138"/>
          </a:xfrm>
          <a:prstGeom prst="rect">
            <a:avLst/>
          </a:prstGeom>
          <a:noFill/>
        </p:spPr>
        <p:txBody>
          <a:bodyPr wrap="square">
            <a:spAutoFit/>
          </a:bodyPr>
          <a:lstStyle/>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1. Nội dung</a:t>
            </a:r>
          </a:p>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 Văn bản đề cập đến những hành trang cần thiết mà người trẻ cần chuẩn bị cho thế kỉ XXI.</a:t>
            </a:r>
          </a:p>
        </p:txBody>
      </p:sp>
      <p:pic>
        <p:nvPicPr>
          <p:cNvPr id="6" name="Hình ảnh 5" descr="Ảnh có chứa vật thể ngoài trời, đóng&#10;&#10;Mô tả được tạo tự động">
            <a:extLst>
              <a:ext uri="{FF2B5EF4-FFF2-40B4-BE49-F238E27FC236}">
                <a16:creationId xmlns:a16="http://schemas.microsoft.com/office/drawing/2014/main" id="{8C563463-9F1C-DD0A-894D-A0ACA4338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643" y="3429000"/>
            <a:ext cx="3906484" cy="3375801"/>
          </a:xfrm>
          <a:prstGeom prst="rect">
            <a:avLst/>
          </a:prstGeom>
        </p:spPr>
      </p:pic>
      <p:sp>
        <p:nvSpPr>
          <p:cNvPr id="8" name="Hộp Văn bản 10">
            <a:extLst>
              <a:ext uri="{FF2B5EF4-FFF2-40B4-BE49-F238E27FC236}">
                <a16:creationId xmlns:a16="http://schemas.microsoft.com/office/drawing/2014/main" id="{C4DCFCD5-4248-4466-AA88-EC744F9A99CC}"/>
              </a:ext>
            </a:extLst>
          </p:cNvPr>
          <p:cNvSpPr txBox="1"/>
          <p:nvPr/>
        </p:nvSpPr>
        <p:spPr>
          <a:xfrm>
            <a:off x="5847127" y="1259175"/>
            <a:ext cx="5888312" cy="4339650"/>
          </a:xfrm>
          <a:prstGeom prst="rect">
            <a:avLst/>
          </a:prstGeom>
          <a:noFill/>
        </p:spPr>
        <p:txBody>
          <a:bodyPr wrap="square">
            <a:spAutoFit/>
          </a:bodyPr>
          <a:lstStyle/>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2. Nghệ thuật</a:t>
            </a:r>
          </a:p>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 Sử dụng vốn từ ngữ, sự hiểu biết sâu rộng đã làm nên sức hấp dẫn đặc biệt của văn bản nghị luận.</a:t>
            </a:r>
          </a:p>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 Hệ thống lí lẽ, dẫn chứng chặt chẽ, có sức thuyết phục cao.</a:t>
            </a:r>
          </a:p>
          <a:p>
            <a:pPr lvl="0" algn="just">
              <a:spcAft>
                <a:spcPts val="800"/>
              </a:spcAft>
            </a:pPr>
            <a:endParaRPr lang="vi-VN" sz="3200" b="1" dirty="0">
              <a:solidFill>
                <a:srgbClr val="008876"/>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314951951"/>
      </p:ext>
    </p:extLst>
  </p:cSld>
  <p:clrMapOvr>
    <a:masterClrMapping/>
  </p:clrMapOvr>
  <mc:AlternateContent xmlns:mc="http://schemas.openxmlformats.org/markup-compatibility/2006" xmlns:p14="http://schemas.microsoft.com/office/powerpoint/2010/main">
    <mc:Choice Requires="p14">
      <p:transition spd="slow" p14:dur="3000" advTm="3842">
        <p14:shred/>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1597361" y="2121195"/>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algn="ctr"/>
              <a:r>
                <a:rPr lang="en-US" sz="7200" cap="none" spc="0" dirty="0" err="1">
                  <a:ln w="0"/>
                  <a:solidFill>
                    <a:srgbClr val="6D5111"/>
                  </a:solidFill>
                  <a:latin typeface="Times New Roman" panose="02020603050405020304" pitchFamily="18" charset="0"/>
                  <a:cs typeface="Times New Roman" panose="02020603050405020304" pitchFamily="18" charset="0"/>
                </a:rPr>
                <a:t>LUYỆN</a:t>
              </a:r>
              <a:r>
                <a:rPr lang="en-US" sz="7200" cap="none" spc="0" dirty="0">
                  <a:ln w="0"/>
                  <a:solidFill>
                    <a:srgbClr val="6D5111"/>
                  </a:solidFill>
                  <a:latin typeface="#9Slide03 SFU Futura_01" panose="00000700000000000000" pitchFamily="2" charset="0"/>
                  <a:cs typeface="#9Slide03 Arima Madurai Bold" panose="00000800000000000000" pitchFamily="2" charset="0"/>
                </a:rPr>
                <a:t> TẬP</a:t>
              </a:r>
              <a:endParaRPr lang="vi-VN" sz="7200" cap="none" spc="0" dirty="0">
                <a:ln w="0"/>
                <a:solidFill>
                  <a:srgbClr val="6D5111"/>
                </a:solidFill>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2168907336"/>
      </p:ext>
    </p:extLst>
  </p:cSld>
  <p:clrMapOvr>
    <a:masterClrMapping/>
  </p:clrMapOvr>
  <p:transition spd="slow" advTm="52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71B7AE3-5A2F-8569-B3E4-54B1B3FFCB84}"/>
              </a:ext>
            </a:extLst>
          </p:cNvPr>
          <p:cNvSpPr txBox="1"/>
          <p:nvPr/>
        </p:nvSpPr>
        <p:spPr>
          <a:xfrm>
            <a:off x="871870" y="2051119"/>
            <a:ext cx="587980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rPr>
              <a:t>TRÒ</a:t>
            </a:r>
            <a:r>
              <a:rPr kumimoji="0" lang="en-US" sz="3600" b="1" i="0" u="none" strike="noStrike" kern="1200" cap="none" spc="0" normalizeH="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rPr>
              <a:t> CHƠI VƯỢT QUA THỬ THÁCH</a:t>
            </a:r>
            <a:endParaRPr kumimoji="0" lang="en-US" sz="3600" b="1" i="0" u="none" strike="noStrike" kern="1200" cap="none" spc="0" normalizeH="0" baseline="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endParaRPr>
          </a:p>
        </p:txBody>
      </p:sp>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Nhiệm vụ</a:t>
            </a:r>
            <a:endParaRPr kumimoji="0" lang="vi-VN" sz="44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pic>
        <p:nvPicPr>
          <p:cNvPr id="5" name="图片 4">
            <a:extLst>
              <a:ext uri="{FF2B5EF4-FFF2-40B4-BE49-F238E27FC236}">
                <a16:creationId xmlns:a16="http://schemas.microsoft.com/office/drawing/2014/main" id="{9CB74016-313B-C4B8-48DB-2DD981F90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580" y="362708"/>
            <a:ext cx="6477000" cy="6477000"/>
          </a:xfrm>
          <a:prstGeom prst="rect">
            <a:avLst/>
          </a:prstGeom>
        </p:spPr>
      </p:pic>
    </p:spTree>
    <p:extLst>
      <p:ext uri="{BB962C8B-B14F-4D97-AF65-F5344CB8AC3E}">
        <p14:creationId xmlns:p14="http://schemas.microsoft.com/office/powerpoint/2010/main" val="1248397067"/>
      </p:ext>
    </p:extLst>
  </p:cSld>
  <p:clrMapOvr>
    <a:masterClrMapping/>
  </p:clrMapOvr>
  <mc:AlternateContent xmlns:mc="http://schemas.openxmlformats.org/markup-compatibility/2006" xmlns:p14="http://schemas.microsoft.com/office/powerpoint/2010/main">
    <mc:Choice Requires="p14">
      <p:transition spd="slow" p14:dur="1500" advTm="3842">
        <p14:window dir="vert"/>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1304398" y="2534781"/>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algn="ctr"/>
              <a:r>
                <a:rPr lang="en-US" sz="7200" cap="none" spc="0" dirty="0">
                  <a:ln w="0"/>
                  <a:solidFill>
                    <a:srgbClr val="6D5111"/>
                  </a:solidFill>
                  <a:latin typeface="#9Slide03 SFU Futura_01" panose="00000700000000000000" pitchFamily="2" charset="0"/>
                  <a:cs typeface="#9Slide03 Arima Madurai Bold" panose="00000800000000000000" pitchFamily="2" charset="0"/>
                </a:rPr>
                <a:t>VẬN DỤNG</a:t>
              </a:r>
              <a:endParaRPr lang="vi-VN" sz="7200" cap="none" spc="0" dirty="0">
                <a:ln w="0"/>
                <a:solidFill>
                  <a:srgbClr val="6D5111"/>
                </a:solidFill>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3447147079"/>
      </p:ext>
    </p:extLst>
  </p:cSld>
  <p:clrMapOvr>
    <a:masterClrMapping/>
  </p:clrMapOvr>
  <p:transition spd="slow" advTm="52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71B7AE3-5A2F-8569-B3E4-54B1B3FFCB84}"/>
              </a:ext>
            </a:extLst>
          </p:cNvPr>
          <p:cNvSpPr txBox="1"/>
          <p:nvPr/>
        </p:nvSpPr>
        <p:spPr>
          <a:xfrm>
            <a:off x="767013" y="1690062"/>
            <a:ext cx="5910234"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rPr>
              <a:t>Viết đoạn văn (khoảng 150 chữ) trình bày suy nghĩ về việc cần thiết phải chuẩn bị hành trang khi bước vào thế kỉ XXI.</a:t>
            </a:r>
            <a:endParaRPr kumimoji="0" lang="en-US" sz="6000" b="0" i="0" u="none" strike="noStrike" kern="1200" cap="none" spc="0" normalizeH="0" baseline="0" noProof="0" dirty="0">
              <a:ln>
                <a:noFill/>
              </a:ln>
              <a:solidFill>
                <a:prstClr val="black"/>
              </a:solidFill>
              <a:effectLst/>
              <a:uLnTx/>
              <a:uFillTx/>
              <a:latin typeface="微软雅黑"/>
              <a:cs typeface="+mn-cs"/>
            </a:endParaRPr>
          </a:p>
        </p:txBody>
      </p:sp>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Nhiệm vụ</a:t>
            </a:r>
            <a:endParaRPr kumimoji="0" lang="vi-VN" sz="4400" b="1"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pic>
        <p:nvPicPr>
          <p:cNvPr id="8" name="图片 4">
            <a:extLst>
              <a:ext uri="{FF2B5EF4-FFF2-40B4-BE49-F238E27FC236}">
                <a16:creationId xmlns:a16="http://schemas.microsoft.com/office/drawing/2014/main" id="{614714AB-76C4-F4D8-E08F-3D917BAE4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328" y="1297249"/>
            <a:ext cx="5370872" cy="5333276"/>
          </a:xfrm>
          <a:prstGeom prst="rect">
            <a:avLst/>
          </a:prstGeom>
        </p:spPr>
      </p:pic>
    </p:spTree>
    <p:extLst>
      <p:ext uri="{BB962C8B-B14F-4D97-AF65-F5344CB8AC3E}">
        <p14:creationId xmlns:p14="http://schemas.microsoft.com/office/powerpoint/2010/main" val="1692693405"/>
      </p:ext>
    </p:extLst>
  </p:cSld>
  <p:clrMapOvr>
    <a:masterClrMapping/>
  </p:clrMapOvr>
  <p:transition spd="slow" advTm="384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7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1304398" y="2534781"/>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cs typeface="+mn-cs"/>
              </a:endParaRPr>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HẸN GẶP LẠI</a:t>
              </a:r>
              <a:endParaRPr kumimoji="0" lang="vi-VN" sz="7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3957489050"/>
      </p:ext>
    </p:extLst>
  </p:cSld>
  <p:clrMapOvr>
    <a:masterClrMapping/>
  </p:clrMapOvr>
  <p:transition spd="slow" advTm="52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A742DF1D-E747-B5BE-21AD-EB7C18E34751}"/>
              </a:ext>
            </a:extLst>
          </p:cNvPr>
          <p:cNvGrpSpPr/>
          <p:nvPr/>
        </p:nvGrpSpPr>
        <p:grpSpPr>
          <a:xfrm>
            <a:off x="349676" y="1151534"/>
            <a:ext cx="2957912" cy="3818860"/>
            <a:chOff x="897816" y="1354804"/>
            <a:chExt cx="3305175" cy="4267200"/>
          </a:xfrm>
        </p:grpSpPr>
        <p:pic>
          <p:nvPicPr>
            <p:cNvPr id="3" name="图片 2">
              <a:extLst>
                <a:ext uri="{FF2B5EF4-FFF2-40B4-BE49-F238E27FC236}">
                  <a16:creationId xmlns:a16="http://schemas.microsoft.com/office/drawing/2014/main" id="{D907D206-639A-46CB-87C0-4D59CCA5A4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7816" y="1354804"/>
              <a:ext cx="3305175" cy="4267200"/>
            </a:xfrm>
            <a:prstGeom prst="rect">
              <a:avLst/>
            </a:prstGeom>
          </p:spPr>
        </p:pic>
        <p:sp>
          <p:nvSpPr>
            <p:cNvPr id="4" name="PA-文本框 3">
              <a:extLst>
                <a:ext uri="{FF2B5EF4-FFF2-40B4-BE49-F238E27FC236}">
                  <a16:creationId xmlns:a16="http://schemas.microsoft.com/office/drawing/2014/main" id="{2330F456-C26F-4DBE-9DCE-477BEFB7AF29}"/>
                </a:ext>
              </a:extLst>
            </p:cNvPr>
            <p:cNvSpPr txBox="1"/>
            <p:nvPr>
              <p:custDataLst>
                <p:tags r:id="rId1"/>
              </p:custDataLst>
            </p:nvPr>
          </p:nvSpPr>
          <p:spPr>
            <a:xfrm>
              <a:off x="1716422" y="2153370"/>
              <a:ext cx="1546162" cy="859775"/>
            </a:xfrm>
            <a:prstGeom prst="rect">
              <a:avLst/>
            </a:prstGeom>
            <a:noFill/>
          </p:spPr>
          <p:txBody>
            <a:bodyPr wrap="none" rtlCol="0">
              <a:spAutoFit/>
            </a:bodyPr>
            <a:lstStyle/>
            <a:p>
              <a:r>
                <a:rPr lang="en-US" altLang="zh-CN"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rPr>
                <a:t>Mục</a:t>
              </a:r>
              <a:endParaRPr lang="zh-CN" altLang="en-US"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endParaRPr>
            </a:p>
          </p:txBody>
        </p:sp>
        <p:sp>
          <p:nvSpPr>
            <p:cNvPr id="5" name="PA-文本框 4">
              <a:extLst>
                <a:ext uri="{FF2B5EF4-FFF2-40B4-BE49-F238E27FC236}">
                  <a16:creationId xmlns:a16="http://schemas.microsoft.com/office/drawing/2014/main" id="{8D77F4AC-FF01-4AEE-B93F-F6C452D7295E}"/>
                </a:ext>
              </a:extLst>
            </p:cNvPr>
            <p:cNvSpPr txBox="1"/>
            <p:nvPr>
              <p:custDataLst>
                <p:tags r:id="rId2"/>
              </p:custDataLst>
            </p:nvPr>
          </p:nvSpPr>
          <p:spPr>
            <a:xfrm>
              <a:off x="1777323" y="3811710"/>
              <a:ext cx="1424360" cy="859775"/>
            </a:xfrm>
            <a:prstGeom prst="rect">
              <a:avLst/>
            </a:prstGeom>
            <a:noFill/>
          </p:spPr>
          <p:txBody>
            <a:bodyPr wrap="none" rtlCol="0">
              <a:spAutoFit/>
            </a:bodyPr>
            <a:lstStyle/>
            <a:p>
              <a:r>
                <a:rPr lang="en-US" altLang="zh-CN"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rPr>
                <a:t>tiêu</a:t>
              </a:r>
              <a:endParaRPr lang="zh-CN" altLang="en-US"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endParaRPr>
            </a:p>
          </p:txBody>
        </p:sp>
      </p:grpSp>
      <p:grpSp>
        <p:nvGrpSpPr>
          <p:cNvPr id="22" name="Nhóm 21">
            <a:extLst>
              <a:ext uri="{FF2B5EF4-FFF2-40B4-BE49-F238E27FC236}">
                <a16:creationId xmlns:a16="http://schemas.microsoft.com/office/drawing/2014/main" id="{9A3B2028-E86B-2CFF-32D4-F62C0F9C45E8}"/>
              </a:ext>
            </a:extLst>
          </p:cNvPr>
          <p:cNvGrpSpPr/>
          <p:nvPr/>
        </p:nvGrpSpPr>
        <p:grpSpPr>
          <a:xfrm>
            <a:off x="3740276" y="1435309"/>
            <a:ext cx="7369450" cy="1200329"/>
            <a:chOff x="4311489" y="993148"/>
            <a:chExt cx="7369450" cy="1200329"/>
          </a:xfrm>
        </p:grpSpPr>
        <p:grpSp>
          <p:nvGrpSpPr>
            <p:cNvPr id="34" name="Nhóm 33">
              <a:extLst>
                <a:ext uri="{FF2B5EF4-FFF2-40B4-BE49-F238E27FC236}">
                  <a16:creationId xmlns:a16="http://schemas.microsoft.com/office/drawing/2014/main" id="{2D022D12-2EFC-8BF0-001F-E3FEE732EEEE}"/>
                </a:ext>
              </a:extLst>
            </p:cNvPr>
            <p:cNvGrpSpPr/>
            <p:nvPr/>
          </p:nvGrpSpPr>
          <p:grpSpPr>
            <a:xfrm>
              <a:off x="4311489" y="1253732"/>
              <a:ext cx="442161" cy="442161"/>
              <a:chOff x="3013420" y="5190460"/>
              <a:chExt cx="294168" cy="294168"/>
            </a:xfrm>
          </p:grpSpPr>
          <p:sp>
            <p:nvSpPr>
              <p:cNvPr id="36" name="Hình chữ nhật: Góc Tròn 35">
                <a:extLst>
                  <a:ext uri="{FF2B5EF4-FFF2-40B4-BE49-F238E27FC236}">
                    <a16:creationId xmlns:a16="http://schemas.microsoft.com/office/drawing/2014/main" id="{B1DCE093-FC1C-77BE-7E13-DA4EAF55C9F7}"/>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ưu đồ: Đường kết nối 38">
                <a:extLst>
                  <a:ext uri="{FF2B5EF4-FFF2-40B4-BE49-F238E27FC236}">
                    <a16:creationId xmlns:a16="http://schemas.microsoft.com/office/drawing/2014/main" id="{79D5A40F-3791-2F06-400D-ECA84F80345D}"/>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Hộp Văn bản 22">
              <a:extLst>
                <a:ext uri="{FF2B5EF4-FFF2-40B4-BE49-F238E27FC236}">
                  <a16:creationId xmlns:a16="http://schemas.microsoft.com/office/drawing/2014/main" id="{A3E1B3CA-A8E2-0501-4A4E-3C1B95BFC956}"/>
                </a:ext>
              </a:extLst>
            </p:cNvPr>
            <p:cNvSpPr txBox="1"/>
            <p:nvPr/>
          </p:nvSpPr>
          <p:spPr>
            <a:xfrm>
              <a:off x="4894709" y="993148"/>
              <a:ext cx="6786230" cy="1200329"/>
            </a:xfrm>
            <a:prstGeom prst="rect">
              <a:avLst/>
            </a:prstGeom>
            <a:noFill/>
          </p:spPr>
          <p:txBody>
            <a:bodyPr wrap="square">
              <a:spAutoFit/>
            </a:bodyPr>
            <a:lstStyle/>
            <a:p>
              <a:pPr lvl="0"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Nhận diện và phân tích được lí lẽ, bằng chứng trong văn bản Người trẻ và những hành trang vào thế kỉ XXI.</a:t>
              </a:r>
            </a:p>
          </p:txBody>
        </p:sp>
      </p:grpSp>
      <p:grpSp>
        <p:nvGrpSpPr>
          <p:cNvPr id="24" name="Nhóm 23">
            <a:extLst>
              <a:ext uri="{FF2B5EF4-FFF2-40B4-BE49-F238E27FC236}">
                <a16:creationId xmlns:a16="http://schemas.microsoft.com/office/drawing/2014/main" id="{66583C5F-8DB0-5291-9321-E1ADB5AFA700}"/>
              </a:ext>
            </a:extLst>
          </p:cNvPr>
          <p:cNvGrpSpPr/>
          <p:nvPr/>
        </p:nvGrpSpPr>
        <p:grpSpPr>
          <a:xfrm>
            <a:off x="3732371" y="2750136"/>
            <a:ext cx="7353580" cy="1200329"/>
            <a:chOff x="4311489" y="2035473"/>
            <a:chExt cx="7353580" cy="1200329"/>
          </a:xfrm>
        </p:grpSpPr>
        <p:grpSp>
          <p:nvGrpSpPr>
            <p:cNvPr id="10" name="Nhóm 9">
              <a:extLst>
                <a:ext uri="{FF2B5EF4-FFF2-40B4-BE49-F238E27FC236}">
                  <a16:creationId xmlns:a16="http://schemas.microsoft.com/office/drawing/2014/main" id="{D86FE995-2F3E-BBFC-2E88-CC8894AAFD01}"/>
                </a:ext>
              </a:extLst>
            </p:cNvPr>
            <p:cNvGrpSpPr/>
            <p:nvPr/>
          </p:nvGrpSpPr>
          <p:grpSpPr>
            <a:xfrm>
              <a:off x="4311489" y="2193477"/>
              <a:ext cx="442161" cy="442161"/>
              <a:chOff x="3013420" y="5190460"/>
              <a:chExt cx="294168" cy="294168"/>
            </a:xfrm>
          </p:grpSpPr>
          <p:sp>
            <p:nvSpPr>
              <p:cNvPr id="11" name="Hình chữ nhật: Góc Tròn 10">
                <a:extLst>
                  <a:ext uri="{FF2B5EF4-FFF2-40B4-BE49-F238E27FC236}">
                    <a16:creationId xmlns:a16="http://schemas.microsoft.com/office/drawing/2014/main" id="{858C22F5-29E9-2C8C-F8B4-78D0CD764EB0}"/>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ưu đồ: Đường kết nối 11">
                <a:extLst>
                  <a:ext uri="{FF2B5EF4-FFF2-40B4-BE49-F238E27FC236}">
                    <a16:creationId xmlns:a16="http://schemas.microsoft.com/office/drawing/2014/main" id="{2CF57511-FEBC-D1D3-6403-3B06DB9A92DA}"/>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Hộp Văn bản 24">
              <a:extLst>
                <a:ext uri="{FF2B5EF4-FFF2-40B4-BE49-F238E27FC236}">
                  <a16:creationId xmlns:a16="http://schemas.microsoft.com/office/drawing/2014/main" id="{58B94389-8460-0CBA-AEC1-175980292782}"/>
                </a:ext>
              </a:extLst>
            </p:cNvPr>
            <p:cNvSpPr txBox="1"/>
            <p:nvPr/>
          </p:nvSpPr>
          <p:spPr>
            <a:xfrm>
              <a:off x="4878839" y="2035473"/>
              <a:ext cx="6786230" cy="1200329"/>
            </a:xfrm>
            <a:prstGeom prst="rect">
              <a:avLst/>
            </a:prstGeom>
            <a:noFill/>
          </p:spPr>
          <p:txBody>
            <a:bodyPr wrap="square">
              <a:spAutoFit/>
            </a:bodyPr>
            <a:lstStyle/>
            <a:p>
              <a:pPr lvl="0"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Xác định và phân tích được tính thuyết phục của lí lẽ, bằng chứng trong văn bản Người trẻ và những hành trang vào thế kỉ XXI.</a:t>
              </a:r>
            </a:p>
          </p:txBody>
        </p:sp>
      </p:grpSp>
      <p:grpSp>
        <p:nvGrpSpPr>
          <p:cNvPr id="26" name="Nhóm 25">
            <a:extLst>
              <a:ext uri="{FF2B5EF4-FFF2-40B4-BE49-F238E27FC236}">
                <a16:creationId xmlns:a16="http://schemas.microsoft.com/office/drawing/2014/main" id="{C180AF33-3BA1-CB99-0F44-1B7C53D1AE94}"/>
              </a:ext>
            </a:extLst>
          </p:cNvPr>
          <p:cNvGrpSpPr/>
          <p:nvPr/>
        </p:nvGrpSpPr>
        <p:grpSpPr>
          <a:xfrm>
            <a:off x="3740276" y="4222362"/>
            <a:ext cx="7353580" cy="1200329"/>
            <a:chOff x="4311489" y="3090365"/>
            <a:chExt cx="7353580" cy="1200329"/>
          </a:xfrm>
        </p:grpSpPr>
        <p:grpSp>
          <p:nvGrpSpPr>
            <p:cNvPr id="13" name="Nhóm 12">
              <a:extLst>
                <a:ext uri="{FF2B5EF4-FFF2-40B4-BE49-F238E27FC236}">
                  <a16:creationId xmlns:a16="http://schemas.microsoft.com/office/drawing/2014/main" id="{5517C82C-80A8-E151-D556-97B2E88FEB21}"/>
                </a:ext>
              </a:extLst>
            </p:cNvPr>
            <p:cNvGrpSpPr/>
            <p:nvPr/>
          </p:nvGrpSpPr>
          <p:grpSpPr>
            <a:xfrm>
              <a:off x="4311489" y="3133222"/>
              <a:ext cx="442161" cy="442161"/>
              <a:chOff x="3013420" y="5190460"/>
              <a:chExt cx="294168" cy="294168"/>
            </a:xfrm>
          </p:grpSpPr>
          <p:sp>
            <p:nvSpPr>
              <p:cNvPr id="14" name="Hình chữ nhật: Góc Tròn 13">
                <a:extLst>
                  <a:ext uri="{FF2B5EF4-FFF2-40B4-BE49-F238E27FC236}">
                    <a16:creationId xmlns:a16="http://schemas.microsoft.com/office/drawing/2014/main" id="{EC57A4EA-5926-A8FB-DE67-FE3A89222D69}"/>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ưu đồ: Đường kết nối 14">
                <a:extLst>
                  <a:ext uri="{FF2B5EF4-FFF2-40B4-BE49-F238E27FC236}">
                    <a16:creationId xmlns:a16="http://schemas.microsoft.com/office/drawing/2014/main" id="{8FBE519E-F271-D4DA-A254-791BD3D428D3}"/>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Hộp Văn bản 26">
              <a:extLst>
                <a:ext uri="{FF2B5EF4-FFF2-40B4-BE49-F238E27FC236}">
                  <a16:creationId xmlns:a16="http://schemas.microsoft.com/office/drawing/2014/main" id="{1CF15B84-5E4D-47F8-A23F-05AD8D5239F5}"/>
                </a:ext>
              </a:extLst>
            </p:cNvPr>
            <p:cNvSpPr txBox="1"/>
            <p:nvPr/>
          </p:nvSpPr>
          <p:spPr>
            <a:xfrm>
              <a:off x="4878839" y="3090365"/>
              <a:ext cx="6786230" cy="1200329"/>
            </a:xfrm>
            <a:prstGeom prst="rect">
              <a:avLst/>
            </a:prstGeom>
            <a:noFill/>
          </p:spPr>
          <p:txBody>
            <a:bodyPr wrap="square">
              <a:spAutoFit/>
            </a:bodyPr>
            <a:lstStyle/>
            <a:p>
              <a:pPr lvl="0"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Xác định và phân tích được yếu tố thuyết minh, miêu tả, tự sự trong văn bản Người trẻ và những hành trang vào thế kỉ XXI.</a:t>
              </a:r>
            </a:p>
          </p:txBody>
        </p:sp>
      </p:grpSp>
      <p:pic>
        <p:nvPicPr>
          <p:cNvPr id="6" name="Picture 5">
            <a:extLst>
              <a:ext uri="{FF2B5EF4-FFF2-40B4-BE49-F238E27FC236}">
                <a16:creationId xmlns:a16="http://schemas.microsoft.com/office/drawing/2014/main" id="{7C30B6CF-E5AF-4888-A9A3-77B74F602C0B}"/>
              </a:ext>
            </a:extLst>
          </p:cNvPr>
          <p:cNvPicPr>
            <a:picLocks noChangeAspect="1"/>
          </p:cNvPicPr>
          <p:nvPr/>
        </p:nvPicPr>
        <p:blipFill>
          <a:blip r:embed="rId6"/>
          <a:stretch>
            <a:fillRect/>
          </a:stretch>
        </p:blipFill>
        <p:spPr>
          <a:xfrm>
            <a:off x="-231361" y="5595374"/>
            <a:ext cx="5285690" cy="1072989"/>
          </a:xfrm>
          <a:prstGeom prst="rect">
            <a:avLst/>
          </a:prstGeom>
        </p:spPr>
      </p:pic>
    </p:spTree>
    <p:extLst>
      <p:ext uri="{BB962C8B-B14F-4D97-AF65-F5344CB8AC3E}">
        <p14:creationId xmlns:p14="http://schemas.microsoft.com/office/powerpoint/2010/main" val="507270358"/>
      </p:ext>
    </p:extLst>
  </p:cSld>
  <p:clrMapOvr>
    <a:masterClrMapping/>
  </p:clrMapOvr>
  <p:transition spd="slow" advTm="52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750" fill="hold"/>
                                        <p:tgtEl>
                                          <p:spTgt spid="22"/>
                                        </p:tgtEl>
                                        <p:attrNameLst>
                                          <p:attrName>ppt_w</p:attrName>
                                        </p:attrNameLst>
                                      </p:cBhvr>
                                      <p:tavLst>
                                        <p:tav tm="0">
                                          <p:val>
                                            <p:fltVal val="0"/>
                                          </p:val>
                                        </p:tav>
                                        <p:tav tm="100000">
                                          <p:val>
                                            <p:strVal val="#ppt_w"/>
                                          </p:val>
                                        </p:tav>
                                      </p:tavLst>
                                    </p:anim>
                                    <p:anim calcmode="lin" valueType="num">
                                      <p:cBhvr>
                                        <p:cTn id="13" dur="750" fill="hold"/>
                                        <p:tgtEl>
                                          <p:spTgt spid="22"/>
                                        </p:tgtEl>
                                        <p:attrNameLst>
                                          <p:attrName>ppt_h</p:attrName>
                                        </p:attrNameLst>
                                      </p:cBhvr>
                                      <p:tavLst>
                                        <p:tav tm="0">
                                          <p:val>
                                            <p:fltVal val="0"/>
                                          </p:val>
                                        </p:tav>
                                        <p:tav tm="100000">
                                          <p:val>
                                            <p:strVal val="#ppt_h"/>
                                          </p:val>
                                        </p:tav>
                                      </p:tavLst>
                                    </p:anim>
                                    <p:anim calcmode="lin" valueType="num">
                                      <p:cBhvr>
                                        <p:cTn id="14" dur="750" fill="hold"/>
                                        <p:tgtEl>
                                          <p:spTgt spid="22"/>
                                        </p:tgtEl>
                                        <p:attrNameLst>
                                          <p:attrName>style.rotation</p:attrName>
                                        </p:attrNameLst>
                                      </p:cBhvr>
                                      <p:tavLst>
                                        <p:tav tm="0">
                                          <p:val>
                                            <p:fltVal val="360"/>
                                          </p:val>
                                        </p:tav>
                                        <p:tav tm="100000">
                                          <p:val>
                                            <p:fltVal val="0"/>
                                          </p:val>
                                        </p:tav>
                                      </p:tavLst>
                                    </p:anim>
                                    <p:animEffect transition="in" filter="fade">
                                      <p:cBhvr>
                                        <p:cTn id="15" dur="750"/>
                                        <p:tgtEl>
                                          <p:spTgt spid="22"/>
                                        </p:tgtEl>
                                      </p:cBhvr>
                                    </p:animEffect>
                                  </p:childTnLst>
                                </p:cTn>
                              </p:par>
                            </p:childTnLst>
                          </p:cTn>
                        </p:par>
                        <p:par>
                          <p:cTn id="16" fill="hold">
                            <p:stCondLst>
                              <p:cond delay="750"/>
                            </p:stCondLst>
                            <p:childTnLst>
                              <p:par>
                                <p:cTn id="17" presetID="49" presetClass="entr" presetSubtype="0" decel="10000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750" fill="hold"/>
                                        <p:tgtEl>
                                          <p:spTgt spid="24"/>
                                        </p:tgtEl>
                                        <p:attrNameLst>
                                          <p:attrName>ppt_w</p:attrName>
                                        </p:attrNameLst>
                                      </p:cBhvr>
                                      <p:tavLst>
                                        <p:tav tm="0">
                                          <p:val>
                                            <p:fltVal val="0"/>
                                          </p:val>
                                        </p:tav>
                                        <p:tav tm="100000">
                                          <p:val>
                                            <p:strVal val="#ppt_w"/>
                                          </p:val>
                                        </p:tav>
                                      </p:tavLst>
                                    </p:anim>
                                    <p:anim calcmode="lin" valueType="num">
                                      <p:cBhvr>
                                        <p:cTn id="20" dur="750" fill="hold"/>
                                        <p:tgtEl>
                                          <p:spTgt spid="24"/>
                                        </p:tgtEl>
                                        <p:attrNameLst>
                                          <p:attrName>ppt_h</p:attrName>
                                        </p:attrNameLst>
                                      </p:cBhvr>
                                      <p:tavLst>
                                        <p:tav tm="0">
                                          <p:val>
                                            <p:fltVal val="0"/>
                                          </p:val>
                                        </p:tav>
                                        <p:tav tm="100000">
                                          <p:val>
                                            <p:strVal val="#ppt_h"/>
                                          </p:val>
                                        </p:tav>
                                      </p:tavLst>
                                    </p:anim>
                                    <p:anim calcmode="lin" valueType="num">
                                      <p:cBhvr>
                                        <p:cTn id="21" dur="750" fill="hold"/>
                                        <p:tgtEl>
                                          <p:spTgt spid="24"/>
                                        </p:tgtEl>
                                        <p:attrNameLst>
                                          <p:attrName>style.rotation</p:attrName>
                                        </p:attrNameLst>
                                      </p:cBhvr>
                                      <p:tavLst>
                                        <p:tav tm="0">
                                          <p:val>
                                            <p:fltVal val="360"/>
                                          </p:val>
                                        </p:tav>
                                        <p:tav tm="100000">
                                          <p:val>
                                            <p:fltVal val="0"/>
                                          </p:val>
                                        </p:tav>
                                      </p:tavLst>
                                    </p:anim>
                                    <p:animEffect transition="in" filter="fade">
                                      <p:cBhvr>
                                        <p:cTn id="22" dur="750"/>
                                        <p:tgtEl>
                                          <p:spTgt spid="24"/>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 calcmode="lin" valueType="num">
                                      <p:cBhvr>
                                        <p:cTn id="28" dur="750" fill="hold"/>
                                        <p:tgtEl>
                                          <p:spTgt spid="26"/>
                                        </p:tgtEl>
                                        <p:attrNameLst>
                                          <p:attrName>style.rotation</p:attrName>
                                        </p:attrNameLst>
                                      </p:cBhvr>
                                      <p:tavLst>
                                        <p:tav tm="0">
                                          <p:val>
                                            <p:fltVal val="360"/>
                                          </p:val>
                                        </p:tav>
                                        <p:tav tm="100000">
                                          <p:val>
                                            <p:fltVal val="0"/>
                                          </p:val>
                                        </p:tav>
                                      </p:tavLst>
                                    </p:anim>
                                    <p:animEffect transition="in" filter="fade">
                                      <p:cBhvr>
                                        <p:cTn id="2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2147777" y="2179674"/>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algn="ctr"/>
              <a:r>
                <a:rPr lang="en-US" sz="7200" b="1" cap="none" spc="0" dirty="0">
                  <a:ln w="0"/>
                  <a:solidFill>
                    <a:srgbClr val="6D5111"/>
                  </a:solidFill>
                  <a:latin typeface="Times New Roman" panose="02020603050405020304" pitchFamily="18" charset="0"/>
                  <a:cs typeface="Times New Roman" panose="02020603050405020304" pitchFamily="18" charset="0"/>
                </a:rPr>
                <a:t>KHỞI ĐỘNG</a:t>
              </a:r>
              <a:endParaRPr lang="vi-VN" sz="7200" b="1" cap="none" spc="0" dirty="0">
                <a:ln w="0"/>
                <a:solidFill>
                  <a:srgbClr val="6D511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15015501"/>
      </p:ext>
    </p:extLst>
  </p:cSld>
  <p:clrMapOvr>
    <a:masterClrMapping/>
  </p:clrMapOvr>
  <p:transition spd="slow" advTm="52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71B7AE3-5A2F-8569-B3E4-54B1B3FFCB84}"/>
              </a:ext>
            </a:extLst>
          </p:cNvPr>
          <p:cNvSpPr txBox="1"/>
          <p:nvPr/>
        </p:nvSpPr>
        <p:spPr>
          <a:xfrm>
            <a:off x="1771150" y="1350028"/>
            <a:ext cx="8386578" cy="1569660"/>
          </a:xfrm>
          <a:prstGeom prst="rect">
            <a:avLst/>
          </a:prstGeom>
          <a:noFill/>
        </p:spPr>
        <p:txBody>
          <a:bodyPr wrap="square">
            <a:spAutoFit/>
          </a:bodyPr>
          <a:lstStyle/>
          <a:p>
            <a:pPr algn="ctr"/>
            <a:r>
              <a:rPr lang="vi-VN" sz="3200" b="1" dirty="0">
                <a:latin typeface="Times New Roman" panose="02020603050405020304" pitchFamily="18" charset="0"/>
                <a:ea typeface="Yu Mincho" panose="02020400000000000000" pitchFamily="18" charset="-128"/>
                <a:cs typeface="Times New Roman" panose="02020603050405020304" pitchFamily="18" charset="0"/>
              </a:rPr>
              <a:t>+ Bạn quan tâm điều gì về tương lai? </a:t>
            </a:r>
          </a:p>
          <a:p>
            <a:pPr algn="ctr"/>
            <a:r>
              <a:rPr lang="vi-VN" sz="3200" b="1" dirty="0">
                <a:latin typeface="Times New Roman" panose="02020603050405020304" pitchFamily="18" charset="0"/>
                <a:ea typeface="Yu Mincho" panose="02020400000000000000" pitchFamily="18" charset="-128"/>
                <a:cs typeface="Times New Roman" panose="02020603050405020304" pitchFamily="18" charset="0"/>
              </a:rPr>
              <a:t>+ Bạn đã trau dồi những kĩ năng gì để chuẩn bị cho tương lai của chính mình?</a:t>
            </a:r>
          </a:p>
        </p:txBody>
      </p:sp>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algn="ctr"/>
            <a:r>
              <a:rPr lang="en-US" sz="4400" b="1" cap="none" spc="0" dirty="0">
                <a:ln w="0"/>
                <a:solidFill>
                  <a:srgbClr val="6D5111"/>
                </a:solidFill>
                <a:latin typeface="Times New Roman" panose="02020603050405020304" pitchFamily="18" charset="0"/>
                <a:cs typeface="Times New Roman" panose="02020603050405020304" pitchFamily="18" charset="0"/>
              </a:rPr>
              <a:t>Nhiệm vụ</a:t>
            </a:r>
            <a:endParaRPr lang="vi-VN" sz="4400" b="1" cap="none" spc="0" dirty="0">
              <a:ln w="0"/>
              <a:solidFill>
                <a:srgbClr val="6D5111"/>
              </a:solidFill>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32D68C03-1E0A-6D27-F182-C5F5D3B36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602" y="3078437"/>
            <a:ext cx="3251200" cy="3251200"/>
          </a:xfrm>
          <a:prstGeom prst="rect">
            <a:avLst/>
          </a:prstGeom>
        </p:spPr>
      </p:pic>
      <p:pic>
        <p:nvPicPr>
          <p:cNvPr id="12" name="Hình ảnh 11">
            <a:extLst>
              <a:ext uri="{FF2B5EF4-FFF2-40B4-BE49-F238E27FC236}">
                <a16:creationId xmlns:a16="http://schemas.microsoft.com/office/drawing/2014/main" id="{6A49A190-0998-C8B7-4906-FF5EFC920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702" y="3134377"/>
            <a:ext cx="2168923" cy="3253384"/>
          </a:xfrm>
          <a:prstGeom prst="rect">
            <a:avLst/>
          </a:prstGeom>
        </p:spPr>
      </p:pic>
      <p:pic>
        <p:nvPicPr>
          <p:cNvPr id="13" name="图片 3">
            <a:extLst>
              <a:ext uri="{FF2B5EF4-FFF2-40B4-BE49-F238E27FC236}">
                <a16:creationId xmlns:a16="http://schemas.microsoft.com/office/drawing/2014/main" id="{EC4F0D7F-E9FB-722F-B18D-166185DE1F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1602" t="10025" r="23278" b="6549"/>
          <a:stretch/>
        </p:blipFill>
        <p:spPr>
          <a:xfrm>
            <a:off x="8364338" y="2507954"/>
            <a:ext cx="3460564" cy="3928207"/>
          </a:xfrm>
          <a:prstGeom prst="rect">
            <a:avLst/>
          </a:prstGeom>
        </p:spPr>
      </p:pic>
      <p:pic>
        <p:nvPicPr>
          <p:cNvPr id="15" name="Hình ảnh 14">
            <a:extLst>
              <a:ext uri="{FF2B5EF4-FFF2-40B4-BE49-F238E27FC236}">
                <a16:creationId xmlns:a16="http://schemas.microsoft.com/office/drawing/2014/main" id="{4DE77C9A-6809-F159-6DB4-B36A44FFC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869" y="3078437"/>
            <a:ext cx="3416794" cy="3416794"/>
          </a:xfrm>
          <a:prstGeom prst="rect">
            <a:avLst/>
          </a:prstGeom>
        </p:spPr>
      </p:pic>
    </p:spTree>
    <p:extLst>
      <p:ext uri="{BB962C8B-B14F-4D97-AF65-F5344CB8AC3E}">
        <p14:creationId xmlns:p14="http://schemas.microsoft.com/office/powerpoint/2010/main" val="1033910916"/>
      </p:ext>
    </p:extLst>
  </p:cSld>
  <p:clrMapOvr>
    <a:masterClrMapping/>
  </p:clrMapOvr>
  <mc:AlternateContent xmlns:mc="http://schemas.openxmlformats.org/markup-compatibility/2006" xmlns:p14="http://schemas.microsoft.com/office/powerpoint/2010/main">
    <mc:Choice Requires="p14">
      <p:transition spd="slow" p14:dur="1600" advTm="3842">
        <p:blinds dir="vert"/>
      </p:transition>
    </mc:Choice>
    <mc:Fallback xmlns:a14="http://schemas.microsoft.com/office/drawing/2010/main" xmlns:a16="http://schemas.microsoft.com/office/drawing/2014/main" xmlns="">
      <p:transition spd="slow" advTm="38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750" fill="hold"/>
                                        <p:tgtEl>
                                          <p:spTgt spid="15"/>
                                        </p:tgtEl>
                                        <p:attrNameLst>
                                          <p:attrName>ppt_w</p:attrName>
                                        </p:attrNameLst>
                                      </p:cBhvr>
                                      <p:tavLst>
                                        <p:tav tm="0">
                                          <p:val>
                                            <p:fltVal val="0"/>
                                          </p:val>
                                        </p:tav>
                                        <p:tav tm="100000">
                                          <p:val>
                                            <p:strVal val="#ppt_w"/>
                                          </p:val>
                                        </p:tav>
                                      </p:tavLst>
                                    </p:anim>
                                    <p:anim calcmode="lin" valueType="num">
                                      <p:cBhvr>
                                        <p:cTn id="24" dur="750" fill="hold"/>
                                        <p:tgtEl>
                                          <p:spTgt spid="15"/>
                                        </p:tgtEl>
                                        <p:attrNameLst>
                                          <p:attrName>ppt_h</p:attrName>
                                        </p:attrNameLst>
                                      </p:cBhvr>
                                      <p:tavLst>
                                        <p:tav tm="0">
                                          <p:val>
                                            <p:fltVal val="0"/>
                                          </p:val>
                                        </p:tav>
                                        <p:tav tm="100000">
                                          <p:val>
                                            <p:strVal val="#ppt_h"/>
                                          </p:val>
                                        </p:tav>
                                      </p:tavLst>
                                    </p:anim>
                                    <p:animEffect transition="in" filter="fade">
                                      <p:cBhvr>
                                        <p:cTn id="25" dur="75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750" fill="hold"/>
                                        <p:tgtEl>
                                          <p:spTgt spid="12"/>
                                        </p:tgtEl>
                                        <p:attrNameLst>
                                          <p:attrName>ppt_w</p:attrName>
                                        </p:attrNameLst>
                                      </p:cBhvr>
                                      <p:tavLst>
                                        <p:tav tm="0">
                                          <p:val>
                                            <p:fltVal val="0"/>
                                          </p:val>
                                        </p:tav>
                                        <p:tav tm="100000">
                                          <p:val>
                                            <p:strVal val="#ppt_w"/>
                                          </p:val>
                                        </p:tav>
                                      </p:tavLst>
                                    </p:anim>
                                    <p:anim calcmode="lin" valueType="num">
                                      <p:cBhvr>
                                        <p:cTn id="29" dur="750" fill="hold"/>
                                        <p:tgtEl>
                                          <p:spTgt spid="12"/>
                                        </p:tgtEl>
                                        <p:attrNameLst>
                                          <p:attrName>ppt_h</p:attrName>
                                        </p:attrNameLst>
                                      </p:cBhvr>
                                      <p:tavLst>
                                        <p:tav tm="0">
                                          <p:val>
                                            <p:fltVal val="0"/>
                                          </p:val>
                                        </p:tav>
                                        <p:tav tm="100000">
                                          <p:val>
                                            <p:strVal val="#ppt_h"/>
                                          </p:val>
                                        </p:tav>
                                      </p:tavLst>
                                    </p:anim>
                                    <p:animEffect transition="in" filter="fade">
                                      <p:cBhvr>
                                        <p:cTn id="30" dur="75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2147777" y="2179674"/>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610315"/>
              <a:ext cx="6408590" cy="1754326"/>
            </a:xfrm>
            <a:prstGeom prst="rect">
              <a:avLst/>
            </a:prstGeom>
            <a:noFill/>
          </p:spPr>
          <p:txBody>
            <a:bodyPr wrap="square" lIns="91440" tIns="45720" rIns="91440" bIns="45720">
              <a:spAutoFit/>
            </a:bodyPr>
            <a:lstStyle/>
            <a:p>
              <a:pPr algn="ctr"/>
              <a:r>
                <a:rPr lang="en-US" sz="5400" cap="none" spc="0" dirty="0">
                  <a:ln w="0"/>
                  <a:solidFill>
                    <a:srgbClr val="6D5111"/>
                  </a:solidFill>
                  <a:latin typeface="#9Slide03 SFU Futura_01" panose="00000700000000000000" pitchFamily="2" charset="0"/>
                  <a:cs typeface="#9Slide03 Arima Madurai Bold" panose="00000800000000000000" pitchFamily="2" charset="0"/>
                </a:rPr>
                <a:t>HÌNH THÀNH KIẾN THỨC MỚI</a:t>
              </a:r>
              <a:endParaRPr lang="vi-VN" sz="5400" cap="none" spc="0" dirty="0">
                <a:ln w="0"/>
                <a:solidFill>
                  <a:srgbClr val="6D5111"/>
                </a:solidFill>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1432661968"/>
      </p:ext>
    </p:extLst>
  </p:cSld>
  <p:clrMapOvr>
    <a:masterClrMapping/>
  </p:clrMapOvr>
  <p:transition spd="slow" advTm="521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algn="ctr"/>
            <a:r>
              <a:rPr lang="en-US" sz="4400" cap="none" spc="0" dirty="0">
                <a:ln w="0"/>
                <a:solidFill>
                  <a:srgbClr val="6D5111"/>
                </a:solidFill>
                <a:latin typeface="#9Slide03 SFU Futura_01" panose="00000700000000000000" pitchFamily="2" charset="0"/>
                <a:cs typeface="#9Slide03 Arima Madurai Bold" panose="00000800000000000000" pitchFamily="2" charset="0"/>
              </a:rPr>
              <a:t>Nhiệm vụ</a:t>
            </a:r>
            <a:endParaRPr lang="vi-VN" sz="4400" cap="none" spc="0" dirty="0">
              <a:ln w="0"/>
              <a:solidFill>
                <a:srgbClr val="6D5111"/>
              </a:solidFill>
              <a:latin typeface="#9Slide03 SFU Futura_01" panose="00000700000000000000" pitchFamily="2" charset="0"/>
              <a:cs typeface="#9Slide03 Arima Madurai Bold" panose="00000800000000000000" pitchFamily="2" charset="0"/>
            </a:endParaRPr>
          </a:p>
        </p:txBody>
      </p:sp>
      <p:sp>
        <p:nvSpPr>
          <p:cNvPr id="9" name="Hộp Văn bản 8">
            <a:extLst>
              <a:ext uri="{FF2B5EF4-FFF2-40B4-BE49-F238E27FC236}">
                <a16:creationId xmlns:a16="http://schemas.microsoft.com/office/drawing/2014/main" id="{123F4401-F23D-231D-CF81-09AA40E5F1D3}"/>
              </a:ext>
            </a:extLst>
          </p:cNvPr>
          <p:cNvSpPr txBox="1"/>
          <p:nvPr/>
        </p:nvSpPr>
        <p:spPr>
          <a:xfrm>
            <a:off x="8687435" y="1803035"/>
            <a:ext cx="2374900" cy="3916457"/>
          </a:xfrm>
          <a:prstGeom prst="rect">
            <a:avLst/>
          </a:prstGeom>
          <a:noFill/>
        </p:spPr>
        <p:txBody>
          <a:bodyPr wrap="square">
            <a:spAutoFit/>
          </a:bodyPr>
          <a:lstStyle/>
          <a:p>
            <a:pPr algn="just">
              <a:lnSpc>
                <a:spcPct val="150000"/>
              </a:lnSpc>
              <a:spcAft>
                <a:spcPts val="800"/>
              </a:spcAft>
            </a:pPr>
            <a:r>
              <a:rPr lang="en-US" sz="2800" b="1" dirty="0">
                <a:effectLst/>
                <a:latin typeface="#9Slide03 Arima Madurai" panose="00000500000000000000" pitchFamily="2" charset="0"/>
                <a:ea typeface="Yu Mincho" panose="02020400000000000000" pitchFamily="18" charset="-128"/>
                <a:cs typeface="#9Slide03 Arima Madurai" panose="00000500000000000000" pitchFamily="2" charset="0"/>
              </a:rPr>
              <a:t>HS thực hiện phiếu học tập tại nhà và đến lớp chia sẻ kết quả </a:t>
            </a:r>
            <a:r>
              <a:rPr lang="en-US" sz="2800" b="1" dirty="0" err="1">
                <a:effectLst/>
                <a:latin typeface="#9Slide03 Arima Madurai" panose="00000500000000000000" pitchFamily="2" charset="0"/>
                <a:ea typeface="Yu Mincho" panose="02020400000000000000" pitchFamily="18" charset="-128"/>
                <a:cs typeface="#9Slide03 Arima Madurai" panose="00000500000000000000" pitchFamily="2" charset="0"/>
              </a:rPr>
              <a:t>nghiệm</a:t>
            </a:r>
            <a:r>
              <a:rPr lang="en-US" sz="2800" b="1" dirty="0">
                <a:effectLst/>
                <a:latin typeface="#9Slide03 Arima Madurai" panose="00000500000000000000" pitchFamily="2" charset="0"/>
                <a:ea typeface="Yu Mincho" panose="02020400000000000000" pitchFamily="18" charset="-128"/>
                <a:cs typeface="#9Slide03 Arima Madurai" panose="00000500000000000000" pitchFamily="2" charset="0"/>
              </a:rPr>
              <a:t> </a:t>
            </a:r>
            <a:r>
              <a:rPr lang="en-US" sz="2800" b="1" dirty="0" err="1">
                <a:effectLst/>
                <a:latin typeface="#9Slide03 Arima Madurai" panose="00000500000000000000" pitchFamily="2" charset="0"/>
                <a:ea typeface="Yu Mincho" panose="02020400000000000000" pitchFamily="18" charset="-128"/>
                <a:cs typeface="#9Slide03 Arima Madurai" panose="00000500000000000000" pitchFamily="2" charset="0"/>
              </a:rPr>
              <a:t>thu</a:t>
            </a:r>
            <a:r>
              <a:rPr lang="en-US" sz="2800" b="1" dirty="0">
                <a:effectLst/>
                <a:latin typeface="#9Slide03 Arima Madurai" panose="00000500000000000000" pitchFamily="2" charset="0"/>
                <a:ea typeface="Yu Mincho" panose="02020400000000000000" pitchFamily="18" charset="-128"/>
                <a:cs typeface="#9Slide03 Arima Madurai" panose="00000500000000000000" pitchFamily="2" charset="0"/>
              </a:rPr>
              <a:t>.</a:t>
            </a:r>
            <a:endParaRPr lang="en-US" sz="2000" b="1"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pic>
        <p:nvPicPr>
          <p:cNvPr id="2" name="Picture 1">
            <a:extLst>
              <a:ext uri="{FF2B5EF4-FFF2-40B4-BE49-F238E27FC236}">
                <a16:creationId xmlns:a16="http://schemas.microsoft.com/office/drawing/2014/main" id="{7F9ED6E5-736C-46AF-89DA-076D541FA589}"/>
              </a:ext>
            </a:extLst>
          </p:cNvPr>
          <p:cNvPicPr>
            <a:picLocks noChangeAspect="1"/>
          </p:cNvPicPr>
          <p:nvPr/>
        </p:nvPicPr>
        <p:blipFill>
          <a:blip r:embed="rId3"/>
          <a:stretch>
            <a:fillRect/>
          </a:stretch>
        </p:blipFill>
        <p:spPr>
          <a:xfrm>
            <a:off x="794105" y="1446638"/>
            <a:ext cx="7410328" cy="4629250"/>
          </a:xfrm>
          <a:prstGeom prst="rect">
            <a:avLst/>
          </a:prstGeom>
        </p:spPr>
      </p:pic>
    </p:spTree>
    <p:extLst>
      <p:ext uri="{BB962C8B-B14F-4D97-AF65-F5344CB8AC3E}">
        <p14:creationId xmlns:p14="http://schemas.microsoft.com/office/powerpoint/2010/main" val="7748673"/>
      </p:ext>
    </p:extLst>
  </p:cSld>
  <p:clrMapOvr>
    <a:masterClrMapping/>
  </p:clrMapOvr>
  <mc:AlternateContent xmlns:mc="http://schemas.openxmlformats.org/markup-compatibility/2006" xmlns:p14="http://schemas.microsoft.com/office/powerpoint/2010/main">
    <mc:Choice Requires="p14">
      <p:transition spd="slow" p14:dur="1500" advTm="3842">
        <p:split orient="vert"/>
      </p:transition>
    </mc:Choice>
    <mc:Fallback xmlns="">
      <p:transition spd="slow" advTm="384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569200" cy="523220"/>
            <a:chOff x="685800" y="511359"/>
            <a:chExt cx="7569200"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5692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7569200"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 </a:t>
              </a:r>
              <a:r>
                <a:rPr lang="en-US" sz="2800" dirty="0" err="1">
                  <a:ln w="0"/>
                  <a:solidFill>
                    <a:srgbClr val="6D5111"/>
                  </a:solidFill>
                  <a:latin typeface="#9Slide03 SFU Futura_01" panose="00000700000000000000" pitchFamily="2" charset="0"/>
                  <a:cs typeface="#9Slide03 Arima Madurai Bold" panose="00000800000000000000" pitchFamily="2" charset="0"/>
                </a:rPr>
                <a:t>Tìm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hiểu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chung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82700" y="1343102"/>
            <a:ext cx="1765300" cy="523220"/>
          </a:xfrm>
          <a:prstGeom prst="rect">
            <a:avLst/>
          </a:prstGeom>
          <a:noFill/>
        </p:spPr>
        <p:txBody>
          <a:bodyPr wrap="square">
            <a:spAutoFit/>
          </a:bodyPr>
          <a:lstStyle/>
          <a:p>
            <a:pPr algn="just">
              <a:spcAft>
                <a:spcPts val="800"/>
              </a:spcAft>
            </a:pPr>
            <a:r>
              <a:rPr lang="en-US" sz="2800" b="1" dirty="0">
                <a:solidFill>
                  <a:srgbClr val="008876"/>
                </a:solidFill>
                <a:effectLst/>
                <a:latin typeface="#9Slide03 Arima Madurai" panose="00000500000000000000" pitchFamily="2" charset="0"/>
                <a:ea typeface="Times New Roman" panose="02020603050405020304" pitchFamily="18" charset="0"/>
                <a:cs typeface="#9Slide03 Arima Madurai" panose="00000500000000000000" pitchFamily="2" charset="0"/>
              </a:rPr>
              <a:t>1. Tác giả</a:t>
            </a:r>
            <a:endParaRPr lang="en-US" sz="2000" dirty="0">
              <a:solidFill>
                <a:srgbClr val="008876"/>
              </a:solidFill>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nvGrpSpPr>
          <p:cNvPr id="39" name="Nhóm 38">
            <a:extLst>
              <a:ext uri="{FF2B5EF4-FFF2-40B4-BE49-F238E27FC236}">
                <a16:creationId xmlns:a16="http://schemas.microsoft.com/office/drawing/2014/main" id="{E40D3201-29A6-3442-9974-669B9C98EF5B}"/>
              </a:ext>
            </a:extLst>
          </p:cNvPr>
          <p:cNvGrpSpPr/>
          <p:nvPr/>
        </p:nvGrpSpPr>
        <p:grpSpPr>
          <a:xfrm>
            <a:off x="3817088" y="1962016"/>
            <a:ext cx="7687340" cy="461665"/>
            <a:chOff x="3645809" y="1962016"/>
            <a:chExt cx="7858619" cy="461665"/>
          </a:xfrm>
        </p:grpSpPr>
        <p:grpSp>
          <p:nvGrpSpPr>
            <p:cNvPr id="7" name="Nhóm 6">
              <a:extLst>
                <a:ext uri="{FF2B5EF4-FFF2-40B4-BE49-F238E27FC236}">
                  <a16:creationId xmlns:a16="http://schemas.microsoft.com/office/drawing/2014/main" id="{9DDD14C9-2329-BF38-81E2-0DBA8B0549C3}"/>
                </a:ext>
              </a:extLst>
            </p:cNvPr>
            <p:cNvGrpSpPr/>
            <p:nvPr/>
          </p:nvGrpSpPr>
          <p:grpSpPr>
            <a:xfrm>
              <a:off x="3645809" y="1962016"/>
              <a:ext cx="369180" cy="369180"/>
              <a:chOff x="3013420" y="5190460"/>
              <a:chExt cx="294168" cy="294168"/>
            </a:xfrm>
          </p:grpSpPr>
          <p:sp>
            <p:nvSpPr>
              <p:cNvPr id="8" name="Hình chữ nhật: Góc Tròn 7">
                <a:extLst>
                  <a:ext uri="{FF2B5EF4-FFF2-40B4-BE49-F238E27FC236}">
                    <a16:creationId xmlns:a16="http://schemas.microsoft.com/office/drawing/2014/main" id="{DE16434E-FA4F-BC10-B819-338A1519D472}"/>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ưu đồ: Đường kết nối 8">
                <a:extLst>
                  <a:ext uri="{FF2B5EF4-FFF2-40B4-BE49-F238E27FC236}">
                    <a16:creationId xmlns:a16="http://schemas.microsoft.com/office/drawing/2014/main" id="{F7B83B1C-14F7-F8F3-064B-A34BFBC4C779}"/>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Hộp Văn bản 11">
              <a:extLst>
                <a:ext uri="{FF2B5EF4-FFF2-40B4-BE49-F238E27FC236}">
                  <a16:creationId xmlns:a16="http://schemas.microsoft.com/office/drawing/2014/main" id="{B3D89435-84B3-BDB2-3838-C1540B3ED48D}"/>
                </a:ext>
              </a:extLst>
            </p:cNvPr>
            <p:cNvSpPr txBox="1"/>
            <p:nvPr/>
          </p:nvSpPr>
          <p:spPr>
            <a:xfrm>
              <a:off x="3830399" y="1962016"/>
              <a:ext cx="7674029" cy="461665"/>
            </a:xfrm>
            <a:prstGeom prst="rect">
              <a:avLst/>
            </a:prstGeom>
            <a:noFill/>
          </p:spPr>
          <p:txBody>
            <a:bodyPr wrap="square">
              <a:spAutoFit/>
            </a:bodyPr>
            <a:lstStyle/>
            <a:p>
              <a:pPr indent="233363" algn="just">
                <a:spcAft>
                  <a:spcPts val="800"/>
                </a:spcAft>
              </a:pP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Đỗ</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Thị</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Ngọc</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Quyên</a:t>
              </a:r>
              <a:endParaRPr lang="en-US" sz="2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grpSp>
      <p:grpSp>
        <p:nvGrpSpPr>
          <p:cNvPr id="38" name="Nhóm 37">
            <a:extLst>
              <a:ext uri="{FF2B5EF4-FFF2-40B4-BE49-F238E27FC236}">
                <a16:creationId xmlns:a16="http://schemas.microsoft.com/office/drawing/2014/main" id="{0082DD4A-2654-B413-2B53-91A446DC617C}"/>
              </a:ext>
            </a:extLst>
          </p:cNvPr>
          <p:cNvGrpSpPr/>
          <p:nvPr/>
        </p:nvGrpSpPr>
        <p:grpSpPr>
          <a:xfrm>
            <a:off x="3817087" y="3151178"/>
            <a:ext cx="7687342" cy="461665"/>
            <a:chOff x="3645808" y="3163064"/>
            <a:chExt cx="7858621" cy="461665"/>
          </a:xfrm>
        </p:grpSpPr>
        <p:sp>
          <p:nvSpPr>
            <p:cNvPr id="14" name="Hộp Văn bản 13">
              <a:extLst>
                <a:ext uri="{FF2B5EF4-FFF2-40B4-BE49-F238E27FC236}">
                  <a16:creationId xmlns:a16="http://schemas.microsoft.com/office/drawing/2014/main" id="{EBF73E25-89AF-0B5A-9387-B73B9AE718D6}"/>
                </a:ext>
              </a:extLst>
            </p:cNvPr>
            <p:cNvSpPr txBox="1"/>
            <p:nvPr/>
          </p:nvSpPr>
          <p:spPr>
            <a:xfrm>
              <a:off x="3830400" y="3163064"/>
              <a:ext cx="7674029" cy="461665"/>
            </a:xfrm>
            <a:prstGeom prst="rect">
              <a:avLst/>
            </a:prstGeom>
            <a:noFill/>
          </p:spPr>
          <p:txBody>
            <a:bodyPr wrap="square">
              <a:spAutoFit/>
            </a:bodyPr>
            <a:lstStyle/>
            <a:p>
              <a:pPr indent="233363" algn="just">
                <a:spcAft>
                  <a:spcPts val="800"/>
                </a:spcAft>
              </a:pP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Nguyễn</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Đức</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Dũng</a:t>
              </a:r>
              <a:endParaRPr lang="en-US" sz="2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grpSp>
          <p:nvGrpSpPr>
            <p:cNvPr id="27" name="Nhóm 26">
              <a:extLst>
                <a:ext uri="{FF2B5EF4-FFF2-40B4-BE49-F238E27FC236}">
                  <a16:creationId xmlns:a16="http://schemas.microsoft.com/office/drawing/2014/main" id="{3E1ABCC5-F863-F44D-AE65-DE5C76CD80AB}"/>
                </a:ext>
              </a:extLst>
            </p:cNvPr>
            <p:cNvGrpSpPr/>
            <p:nvPr/>
          </p:nvGrpSpPr>
          <p:grpSpPr>
            <a:xfrm>
              <a:off x="3645808" y="3163084"/>
              <a:ext cx="369180" cy="369180"/>
              <a:chOff x="3013420" y="5190460"/>
              <a:chExt cx="294168" cy="294168"/>
            </a:xfrm>
          </p:grpSpPr>
          <p:sp>
            <p:nvSpPr>
              <p:cNvPr id="28" name="Hình chữ nhật: Góc Tròn 27">
                <a:extLst>
                  <a:ext uri="{FF2B5EF4-FFF2-40B4-BE49-F238E27FC236}">
                    <a16:creationId xmlns:a16="http://schemas.microsoft.com/office/drawing/2014/main" id="{01BE24ED-CA9F-6B8D-5471-FB82E6E675DA}"/>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ưu đồ: Đường kết nối 28">
                <a:extLst>
                  <a:ext uri="{FF2B5EF4-FFF2-40B4-BE49-F238E27FC236}">
                    <a16:creationId xmlns:a16="http://schemas.microsoft.com/office/drawing/2014/main" id="{857BDA18-7CF9-5ED6-C166-591FF5024B91}"/>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Nhóm 36">
            <a:extLst>
              <a:ext uri="{FF2B5EF4-FFF2-40B4-BE49-F238E27FC236}">
                <a16:creationId xmlns:a16="http://schemas.microsoft.com/office/drawing/2014/main" id="{69FB204D-54FA-28AE-735C-3584B199727B}"/>
              </a:ext>
            </a:extLst>
          </p:cNvPr>
          <p:cNvGrpSpPr/>
          <p:nvPr/>
        </p:nvGrpSpPr>
        <p:grpSpPr>
          <a:xfrm>
            <a:off x="3819705" y="4340340"/>
            <a:ext cx="7684724" cy="461665"/>
            <a:chOff x="3648484" y="4223622"/>
            <a:chExt cx="7855945" cy="461665"/>
          </a:xfrm>
        </p:grpSpPr>
        <p:sp>
          <p:nvSpPr>
            <p:cNvPr id="15" name="Hộp Văn bản 14">
              <a:extLst>
                <a:ext uri="{FF2B5EF4-FFF2-40B4-BE49-F238E27FC236}">
                  <a16:creationId xmlns:a16="http://schemas.microsoft.com/office/drawing/2014/main" id="{57EBBE0B-1BBF-2AC5-3AD8-5917316740C0}"/>
                </a:ext>
              </a:extLst>
            </p:cNvPr>
            <p:cNvSpPr txBox="1"/>
            <p:nvPr/>
          </p:nvSpPr>
          <p:spPr>
            <a:xfrm>
              <a:off x="3830401" y="4223622"/>
              <a:ext cx="7674028" cy="461665"/>
            </a:xfrm>
            <a:prstGeom prst="rect">
              <a:avLst/>
            </a:prstGeom>
            <a:noFill/>
          </p:spPr>
          <p:txBody>
            <a:bodyPr wrap="square">
              <a:spAutoFit/>
            </a:bodyPr>
            <a:lstStyle/>
            <a:p>
              <a:pPr indent="233363" algn="just">
                <a:spcAft>
                  <a:spcPts val="800"/>
                </a:spcAft>
              </a:pP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Đều</a:t>
              </a:r>
              <a:r>
                <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effectLst/>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effectLst/>
                  <a:latin typeface="#9Slide03 Arima Madurai" panose="00000500000000000000" pitchFamily="2" charset="0"/>
                  <a:ea typeface="Times New Roman" panose="02020603050405020304" pitchFamily="18" charset="0"/>
                  <a:cs typeface="#9Slide03 Arima Madurai" panose="00000500000000000000" pitchFamily="2" charset="0"/>
                </a:rPr>
                <a:t>nhà</a:t>
              </a:r>
              <a:r>
                <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effectLst/>
                  <a:latin typeface="#9Slide03 Arima Madurai" panose="00000500000000000000" pitchFamily="2" charset="0"/>
                  <a:ea typeface="Times New Roman" panose="02020603050405020304" pitchFamily="18" charset="0"/>
                  <a:cs typeface="#9Slide03 Arima Madurai" panose="00000500000000000000" pitchFamily="2" charset="0"/>
                </a:rPr>
                <a:t>báo</a:t>
              </a:r>
              <a:endParaRPr lang="en-US" sz="2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grpSp>
          <p:nvGrpSpPr>
            <p:cNvPr id="30" name="Nhóm 29">
              <a:extLst>
                <a:ext uri="{FF2B5EF4-FFF2-40B4-BE49-F238E27FC236}">
                  <a16:creationId xmlns:a16="http://schemas.microsoft.com/office/drawing/2014/main" id="{FAECC8EC-D899-F391-7BA2-CC2A79D92CCD}"/>
                </a:ext>
              </a:extLst>
            </p:cNvPr>
            <p:cNvGrpSpPr/>
            <p:nvPr/>
          </p:nvGrpSpPr>
          <p:grpSpPr>
            <a:xfrm>
              <a:off x="3648484" y="4223622"/>
              <a:ext cx="369180" cy="369180"/>
              <a:chOff x="3013420" y="5190460"/>
              <a:chExt cx="294168" cy="294168"/>
            </a:xfrm>
          </p:grpSpPr>
          <p:sp>
            <p:nvSpPr>
              <p:cNvPr id="31" name="Hình chữ nhật: Góc Tròn 30">
                <a:extLst>
                  <a:ext uri="{FF2B5EF4-FFF2-40B4-BE49-F238E27FC236}">
                    <a16:creationId xmlns:a16="http://schemas.microsoft.com/office/drawing/2014/main" id="{822EFB14-A1A0-F477-60BB-9C484DF4A059}"/>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ưu đồ: Đường kết nối 31">
                <a:extLst>
                  <a:ext uri="{FF2B5EF4-FFF2-40B4-BE49-F238E27FC236}">
                    <a16:creationId xmlns:a16="http://schemas.microsoft.com/office/drawing/2014/main" id="{7EB8B003-D739-B690-1C77-21BD49DB388E}"/>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a:extLst>
              <a:ext uri="{FF2B5EF4-FFF2-40B4-BE49-F238E27FC236}">
                <a16:creationId xmlns:a16="http://schemas.microsoft.com/office/drawing/2014/main" id="{1784CF5D-34DE-4F27-A5CE-EB11771FE6D2}"/>
              </a:ext>
            </a:extLst>
          </p:cNvPr>
          <p:cNvPicPr>
            <a:picLocks noChangeAspect="1"/>
          </p:cNvPicPr>
          <p:nvPr/>
        </p:nvPicPr>
        <p:blipFill>
          <a:blip r:embed="rId3"/>
          <a:stretch>
            <a:fillRect/>
          </a:stretch>
        </p:blipFill>
        <p:spPr>
          <a:xfrm>
            <a:off x="7751041" y="2558798"/>
            <a:ext cx="3462828" cy="3932261"/>
          </a:xfrm>
          <a:prstGeom prst="rect">
            <a:avLst/>
          </a:prstGeom>
        </p:spPr>
      </p:pic>
    </p:spTree>
    <p:extLst>
      <p:ext uri="{BB962C8B-B14F-4D97-AF65-F5344CB8AC3E}">
        <p14:creationId xmlns:p14="http://schemas.microsoft.com/office/powerpoint/2010/main" val="2086151044"/>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750" fill="hold"/>
                                        <p:tgtEl>
                                          <p:spTgt spid="39"/>
                                        </p:tgtEl>
                                        <p:attrNameLst>
                                          <p:attrName>ppt_w</p:attrName>
                                        </p:attrNameLst>
                                      </p:cBhvr>
                                      <p:tavLst>
                                        <p:tav tm="0">
                                          <p:val>
                                            <p:fltVal val="0"/>
                                          </p:val>
                                        </p:tav>
                                        <p:tav tm="100000">
                                          <p:val>
                                            <p:strVal val="#ppt_w"/>
                                          </p:val>
                                        </p:tav>
                                      </p:tavLst>
                                    </p:anim>
                                    <p:anim calcmode="lin" valueType="num">
                                      <p:cBhvr>
                                        <p:cTn id="18" dur="750" fill="hold"/>
                                        <p:tgtEl>
                                          <p:spTgt spid="39"/>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750" fill="hold"/>
                                        <p:tgtEl>
                                          <p:spTgt spid="38"/>
                                        </p:tgtEl>
                                        <p:attrNameLst>
                                          <p:attrName>ppt_w</p:attrName>
                                        </p:attrNameLst>
                                      </p:cBhvr>
                                      <p:tavLst>
                                        <p:tav tm="0">
                                          <p:val>
                                            <p:fltVal val="0"/>
                                          </p:val>
                                        </p:tav>
                                        <p:tav tm="100000">
                                          <p:val>
                                            <p:strVal val="#ppt_w"/>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750" fill="hold"/>
                                        <p:tgtEl>
                                          <p:spTgt spid="37"/>
                                        </p:tgtEl>
                                        <p:attrNameLst>
                                          <p:attrName>ppt_w</p:attrName>
                                        </p:attrNameLst>
                                      </p:cBhvr>
                                      <p:tavLst>
                                        <p:tav tm="0">
                                          <p:val>
                                            <p:fltVal val="0"/>
                                          </p:val>
                                        </p:tav>
                                        <p:tav tm="100000">
                                          <p:val>
                                            <p:strVal val="#ppt_w"/>
                                          </p:val>
                                        </p:tav>
                                      </p:tavLst>
                                    </p:anim>
                                    <p:anim calcmode="lin" valueType="num">
                                      <p:cBhvr>
                                        <p:cTn id="26" dur="75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569200" cy="523220"/>
            <a:chOff x="685800" y="511359"/>
            <a:chExt cx="7569200"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5692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7569200"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 </a:t>
              </a:r>
              <a:r>
                <a:rPr lang="en-US" sz="2800" dirty="0" err="1">
                  <a:ln w="0"/>
                  <a:solidFill>
                    <a:srgbClr val="6D5111"/>
                  </a:solidFill>
                  <a:latin typeface="#9Slide03 SFU Futura_01" panose="00000700000000000000" pitchFamily="2" charset="0"/>
                  <a:cs typeface="#9Slide03 Arima Madurai Bold" panose="00000800000000000000" pitchFamily="2" charset="0"/>
                </a:rPr>
                <a:t>Tìm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hiểu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chung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82700" y="1343102"/>
            <a:ext cx="2311400" cy="684803"/>
          </a:xfrm>
          <a:prstGeom prst="rect">
            <a:avLst/>
          </a:prstGeom>
          <a:noFill/>
        </p:spPr>
        <p:txBody>
          <a:bodyPr wrap="square">
            <a:spAutoFit/>
          </a:bodyPr>
          <a:lstStyle/>
          <a:p>
            <a:pPr algn="just">
              <a:lnSpc>
                <a:spcPct val="150000"/>
              </a:lnSpc>
              <a:spcAft>
                <a:spcPts val="800"/>
              </a:spcAft>
            </a:pPr>
            <a:r>
              <a:rPr lang="en-US" sz="2800" b="1" dirty="0">
                <a:solidFill>
                  <a:srgbClr val="008876"/>
                </a:solidFill>
                <a:latin typeface="#9Slide03 Arima Madurai" panose="00000500000000000000" pitchFamily="2" charset="0"/>
                <a:cs typeface="#9Slide03 Arima Madurai" panose="00000500000000000000" pitchFamily="2" charset="0"/>
              </a:rPr>
              <a:t>2. Tác phẩm </a:t>
            </a:r>
          </a:p>
        </p:txBody>
      </p:sp>
      <p:sp>
        <p:nvSpPr>
          <p:cNvPr id="8" name="Hộp Văn bản 7">
            <a:extLst>
              <a:ext uri="{FF2B5EF4-FFF2-40B4-BE49-F238E27FC236}">
                <a16:creationId xmlns:a16="http://schemas.microsoft.com/office/drawing/2014/main" id="{18455CCD-53CD-6EE7-C3E4-0E93FC18B88D}"/>
              </a:ext>
            </a:extLst>
          </p:cNvPr>
          <p:cNvSpPr txBox="1"/>
          <p:nvPr/>
        </p:nvSpPr>
        <p:spPr>
          <a:xfrm>
            <a:off x="511729" y="2744216"/>
            <a:ext cx="4651529" cy="3709349"/>
          </a:xfrm>
          <a:prstGeom prst="rect">
            <a:avLst/>
          </a:prstGeom>
          <a:noFill/>
        </p:spPr>
        <p:txBody>
          <a:bodyPr wrap="square">
            <a:spAutoFit/>
          </a:bodyPr>
          <a:lstStyle/>
          <a:p>
            <a:pPr algn="just">
              <a:lnSpc>
                <a:spcPct val="150000"/>
              </a:lnSpc>
              <a:spcAft>
                <a:spcPts val="800"/>
              </a:spcAft>
            </a:pPr>
            <a:r>
              <a:rPr lang="vi-VN" sz="3200" dirty="0">
                <a:latin typeface="#9Slide03 Arima Madurai" panose="00000500000000000000" pitchFamily="2" charset="0"/>
                <a:ea typeface="Times New Roman" panose="02020603050405020304" pitchFamily="18" charset="0"/>
                <a:cs typeface="#9Slide03 Arima Madurai" panose="00000500000000000000" pitchFamily="2" charset="0"/>
              </a:rPr>
              <a:t>Người trẻ và những hành trang vào thế kỉ XXI trích từ trang web của Bộ Khoa học và Công nghệ, ngày 9/9/2021.</a:t>
            </a:r>
            <a:endParaRPr lang="en-US" sz="32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sp>
        <p:nvSpPr>
          <p:cNvPr id="12" name="Hộp Văn bản 11">
            <a:extLst>
              <a:ext uri="{FF2B5EF4-FFF2-40B4-BE49-F238E27FC236}">
                <a16:creationId xmlns:a16="http://schemas.microsoft.com/office/drawing/2014/main" id="{4C4A6911-00CE-6064-1CB3-31AD3682BF2C}"/>
              </a:ext>
            </a:extLst>
          </p:cNvPr>
          <p:cNvSpPr txBox="1"/>
          <p:nvPr/>
        </p:nvSpPr>
        <p:spPr>
          <a:xfrm>
            <a:off x="5577749" y="3336267"/>
            <a:ext cx="5901071" cy="1672253"/>
          </a:xfrm>
          <a:prstGeom prst="rect">
            <a:avLst/>
          </a:prstGeom>
          <a:noFill/>
        </p:spPr>
        <p:txBody>
          <a:bodyPr wrap="square">
            <a:spAutoFit/>
          </a:bodyPr>
          <a:lstStyle/>
          <a:p>
            <a:pPr marL="457200" indent="-457200" algn="just">
              <a:spcAft>
                <a:spcPts val="800"/>
              </a:spcAft>
              <a:buFont typeface="Wingdings" panose="05000000000000000000" pitchFamily="2" charset="2"/>
              <a:buChar char="q"/>
            </a:pPr>
            <a:r>
              <a:rPr lang="vi-VN" sz="3200" b="1" dirty="0">
                <a:solidFill>
                  <a:srgbClr val="6D5111"/>
                </a:solidFill>
                <a:latin typeface="#9Slide03 SFU Futura_05" panose="00000800000000000000" pitchFamily="2" charset="0"/>
                <a:cs typeface="#9Slide03 Arima Madurai" panose="00000500000000000000" pitchFamily="2" charset="0"/>
              </a:rPr>
              <a:t>- Thể loại: Văn bản nghị luận.</a:t>
            </a:r>
          </a:p>
          <a:p>
            <a:pPr marL="457200" indent="-457200" algn="just">
              <a:spcAft>
                <a:spcPts val="800"/>
              </a:spcAft>
              <a:buFont typeface="Wingdings" panose="05000000000000000000" pitchFamily="2" charset="2"/>
              <a:buChar char="q"/>
            </a:pPr>
            <a:r>
              <a:rPr lang="vi-VN" sz="3200" b="1" dirty="0">
                <a:solidFill>
                  <a:srgbClr val="6D5111"/>
                </a:solidFill>
                <a:latin typeface="#9Slide03 SFU Futura_05" panose="00000800000000000000" pitchFamily="2" charset="0"/>
                <a:cs typeface="#9Slide03 Arima Madurai" panose="00000500000000000000" pitchFamily="2" charset="0"/>
              </a:rPr>
              <a:t>- Phương thức biểu đạt: nghị luận, thuyết minh.</a:t>
            </a:r>
          </a:p>
        </p:txBody>
      </p:sp>
      <p:sp>
        <p:nvSpPr>
          <p:cNvPr id="6" name="Hình chữ nhật 5">
            <a:extLst>
              <a:ext uri="{FF2B5EF4-FFF2-40B4-BE49-F238E27FC236}">
                <a16:creationId xmlns:a16="http://schemas.microsoft.com/office/drawing/2014/main" id="{1688F484-8C8B-D88D-71C5-1A4F7E456D3D}"/>
              </a:ext>
            </a:extLst>
          </p:cNvPr>
          <p:cNvSpPr/>
          <p:nvPr/>
        </p:nvSpPr>
        <p:spPr>
          <a:xfrm>
            <a:off x="5246976" y="2552320"/>
            <a:ext cx="45719" cy="3743683"/>
          </a:xfrm>
          <a:prstGeom prst="rect">
            <a:avLst/>
          </a:prstGeom>
          <a:solidFill>
            <a:srgbClr val="00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ộp Văn bản 13">
            <a:extLst>
              <a:ext uri="{FF2B5EF4-FFF2-40B4-BE49-F238E27FC236}">
                <a16:creationId xmlns:a16="http://schemas.microsoft.com/office/drawing/2014/main" id="{3D7FFC39-47C5-47E0-C510-13CEB35F1EE8}"/>
              </a:ext>
            </a:extLst>
          </p:cNvPr>
          <p:cNvSpPr txBox="1"/>
          <p:nvPr/>
        </p:nvSpPr>
        <p:spPr>
          <a:xfrm>
            <a:off x="1779773" y="2233438"/>
            <a:ext cx="2311400" cy="510778"/>
          </a:xfrm>
          <a:prstGeom prst="roundRect">
            <a:avLst/>
          </a:prstGeom>
          <a:solidFill>
            <a:srgbClr val="F8B9CA"/>
          </a:solidFill>
        </p:spPr>
        <p:txBody>
          <a:bodyPr wrap="square">
            <a:spAutoFit/>
          </a:bodyPr>
          <a:lstStyle/>
          <a:p>
            <a:pPr algn="ct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Xuất xứ</a:t>
            </a:r>
            <a:endParaRPr lang="en-US" sz="2400" dirty="0">
              <a:solidFill>
                <a:schemeClr val="bg1"/>
              </a:solidFill>
              <a:latin typeface="#9Slide03 Arima Madurai" panose="00000500000000000000" pitchFamily="2" charset="0"/>
              <a:cs typeface="#9Slide03 Arima Madurai" panose="00000500000000000000" pitchFamily="2" charset="0"/>
            </a:endParaRPr>
          </a:p>
        </p:txBody>
      </p:sp>
      <p:sp>
        <p:nvSpPr>
          <p:cNvPr id="15" name="Hộp Văn bản 14">
            <a:extLst>
              <a:ext uri="{FF2B5EF4-FFF2-40B4-BE49-F238E27FC236}">
                <a16:creationId xmlns:a16="http://schemas.microsoft.com/office/drawing/2014/main" id="{C9575F05-9153-2F8B-1EC1-A525DA9BF105}"/>
              </a:ext>
            </a:extLst>
          </p:cNvPr>
          <p:cNvSpPr txBox="1"/>
          <p:nvPr/>
        </p:nvSpPr>
        <p:spPr>
          <a:xfrm>
            <a:off x="7556797" y="2233438"/>
            <a:ext cx="2311400" cy="919401"/>
          </a:xfrm>
          <a:prstGeom prst="roundRect">
            <a:avLst/>
          </a:prstGeom>
          <a:solidFill>
            <a:srgbClr val="F8B9CA"/>
          </a:solidFill>
        </p:spPr>
        <p:txBody>
          <a:bodyPr wrap="square">
            <a:spAutoFit/>
          </a:bodyPr>
          <a:lstStyle/>
          <a:p>
            <a:pPr algn="ctr"/>
            <a:r>
              <a:rPr lang="en-US" sz="2400" b="1" dirty="0" err="1">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Thể</a:t>
            </a: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b="1" dirty="0" err="1">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loại</a:t>
            </a: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b="1" dirty="0" err="1">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 PTBĐ</a:t>
            </a:r>
            <a:endParaRPr lang="en-US" sz="2400" dirty="0">
              <a:solidFill>
                <a:schemeClr val="bg1"/>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94551306"/>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6"/>
</p:tagLst>
</file>

<file path=ppt/tags/tag3.xml><?xml version="1.0" encoding="utf-8"?>
<p:tagLst xmlns:a="http://schemas.openxmlformats.org/drawingml/2006/main" xmlns:r="http://schemas.openxmlformats.org/officeDocument/2006/relationships" xmlns:p="http://schemas.openxmlformats.org/presentationml/2006/main">
  <p:tag name="PA" val="v5.2.6"/>
</p:tagLst>
</file>

<file path=ppt/theme/theme1.xml><?xml version="1.0" encoding="utf-8"?>
<a:theme xmlns:a="http://schemas.openxmlformats.org/drawingml/2006/main" name="第一PPT，www.1ppt.com">
  <a:themeElements>
    <a:clrScheme name="自定义 2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69083"/>
      </a:hlink>
      <a:folHlink>
        <a:srgbClr val="954F72"/>
      </a:folHlink>
    </a:clrScheme>
    <a:fontScheme name="5mt10kbn">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 K10_CTST_Bài 3. Nắng đã hanh rồi</Template>
  <TotalTime>83</TotalTime>
  <Words>1156</Words>
  <PresentationFormat>Widescreen</PresentationFormat>
  <Paragraphs>106</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等线</vt:lpstr>
      <vt:lpstr>微软雅黑</vt:lpstr>
      <vt:lpstr>#9Slide03 Arima Madurai</vt:lpstr>
      <vt:lpstr>#9Slide03 SFU Futura_01</vt:lpstr>
      <vt:lpstr>#9Slide03 SFU Futura_05</vt:lpstr>
      <vt:lpstr>Arial</vt:lpstr>
      <vt:lpstr>Calibri</vt:lpstr>
      <vt:lpstr>Times New Roman</vt:lpstr>
      <vt:lpstr>Wingdings</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2023-08-09T15:18:57Z</dcterms:created>
  <dcterms:modified xsi:type="dcterms:W3CDTF">2023-08-10T07:10:04Z</dcterms:modified>
</cp:coreProperties>
</file>