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8"/>
  </p:notesMasterIdLst>
  <p:sldIdLst>
    <p:sldId id="301" r:id="rId3"/>
    <p:sldId id="315" r:id="rId4"/>
    <p:sldId id="324" r:id="rId5"/>
    <p:sldId id="361" r:id="rId6"/>
    <p:sldId id="372" r:id="rId7"/>
    <p:sldId id="366" r:id="rId8"/>
    <p:sldId id="364" r:id="rId9"/>
    <p:sldId id="373" r:id="rId10"/>
    <p:sldId id="365" r:id="rId11"/>
    <p:sldId id="345" r:id="rId12"/>
    <p:sldId id="370" r:id="rId13"/>
    <p:sldId id="374" r:id="rId14"/>
    <p:sldId id="317" r:id="rId15"/>
    <p:sldId id="376" r:id="rId16"/>
    <p:sldId id="319" r:id="rId17"/>
    <p:sldId id="320" r:id="rId18"/>
    <p:sldId id="377" r:id="rId19"/>
    <p:sldId id="321" r:id="rId20"/>
    <p:sldId id="322" r:id="rId21"/>
    <p:sldId id="323" r:id="rId22"/>
    <p:sldId id="378" r:id="rId23"/>
    <p:sldId id="316" r:id="rId24"/>
    <p:sldId id="325" r:id="rId25"/>
    <p:sldId id="327" r:id="rId26"/>
    <p:sldId id="326" r:id="rId27"/>
  </p:sldIdLst>
  <p:sldSz cx="24384000" cy="13716000"/>
  <p:notesSz cx="6858000" cy="9144000"/>
  <p:custDataLst>
    <p:tags r:id="rId2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242452"/>
    <a:srgbClr val="E7F7FF"/>
    <a:srgbClr val="D6F7FE"/>
    <a:srgbClr val="EEF7E9"/>
    <a:srgbClr val="0000FF"/>
    <a:srgbClr val="135F82"/>
    <a:srgbClr val="FFFFFF"/>
    <a:srgbClr val="008000"/>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0" d="100"/>
          <a:sy n="30" d="100"/>
        </p:scale>
        <p:origin x="138" y="3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02-May-22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65966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47981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2805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72056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15939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27964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72056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410468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95815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67320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40902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33254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777887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73973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75963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55393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462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26799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7860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2236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02-May-22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02-May-22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png"/><Relationship Id="rId9" Type="http://schemas.openxmlformats.org/officeDocument/2006/relationships/image" Target="../media/image100.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35.png"/><Relationship Id="rId4" Type="http://schemas.openxmlformats.org/officeDocument/2006/relationships/image" Target="../media/image22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6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300.png"/></Relationships>
</file>

<file path=ppt/slides/_rels/slide2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6"/>
            <a:ext cx="22808130" cy="11677584"/>
            <a:chOff x="1447797" y="1793812"/>
            <a:chExt cx="22808130" cy="11677584"/>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2"/>
              <a:ext cx="22808130" cy="11677584"/>
              <a:chOff x="1447797" y="1793812"/>
              <a:chExt cx="22808130" cy="116775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a:solidFill>
                      <a:srgbClr val="FF0000"/>
                    </a:solidFill>
                    <a:latin typeface="+mj-lt"/>
                  </a:rPr>
                  <a:t>CHƯƠNG </a:t>
                </a:r>
                <a:r>
                  <a:rPr lang="en-US" sz="4800" b="1">
                    <a:solidFill>
                      <a:srgbClr val="FF0000"/>
                    </a:solidFill>
                    <a:latin typeface="Times New Roman" panose="02020603050405020304" pitchFamily="18" charset="0"/>
                    <a:cs typeface="Times New Roman" panose="02020603050405020304" pitchFamily="18" charset="0"/>
                  </a:rPr>
                  <a:t>VI</a:t>
                </a:r>
                <a:r>
                  <a:rPr lang="vi-VN" sz="4800" b="1">
                    <a:solidFill>
                      <a:srgbClr val="FF0000"/>
                    </a:solidFill>
                    <a:latin typeface="+mj-lt"/>
                  </a:rPr>
                  <a:t>. </a:t>
                </a:r>
                <a:r>
                  <a:rPr lang="en-US" sz="4800" b="1">
                    <a:solidFill>
                      <a:srgbClr val="FF0000"/>
                    </a:solidFill>
                    <a:latin typeface="Times New Roman" panose="02020603050405020304" pitchFamily="18" charset="0"/>
                    <a:cs typeface="Times New Roman" panose="02020603050405020304" pitchFamily="18" charset="0"/>
                  </a:rPr>
                  <a:t>HÀM SỐ, ĐỒ THỊ VÀ ỨNG DỤNG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7" y="5783935"/>
                <a:ext cx="17650380" cy="1112717"/>
                <a:chOff x="7459670" y="7605944"/>
                <a:chExt cx="17652425" cy="1112845"/>
              </a:xfrm>
            </p:grpSpPr>
            <mc:AlternateContent xmlns:mc="http://schemas.openxmlformats.org/markup-compatibility/2006" xmlns:a14="http://schemas.microsoft.com/office/drawing/2010/main">
              <mc:Choice Requires="a14">
                <p:sp>
                  <p:nvSpPr>
                    <p:cNvPr id="57" name="Rectangle 56"/>
                    <p:cNvSpPr/>
                    <p:nvPr/>
                  </p:nvSpPr>
                  <p:spPr>
                    <a:xfrm>
                      <a:off x="9092456" y="7696018"/>
                      <a:ext cx="16019639" cy="1022771"/>
                    </a:xfrm>
                    <a:prstGeom prst="rect">
                      <a:avLst/>
                    </a:prstGeom>
                  </p:spPr>
                  <p:txBody>
                    <a:bodyPr wrap="none">
                      <a:spAutoFit/>
                    </a:bodyPr>
                    <a:lstStyle/>
                    <a:p>
                      <a:pPr>
                        <a:lnSpc>
                          <a:spcPct val="107000"/>
                        </a:lnSpc>
                        <a:spcAft>
                          <a:spcPts val="800"/>
                        </a:spcAft>
                      </a:pPr>
                      <a:r>
                        <a:rPr lang="en-US" sz="4800" b="1" kern="12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endParaRPr lang="en-US" sz="48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9092456" y="7696018"/>
                      <a:ext cx="16019639" cy="1022771"/>
                    </a:xfrm>
                    <a:prstGeom prst="rect">
                      <a:avLst/>
                    </a:prstGeom>
                    <a:blipFill>
                      <a:blip r:embed="rId4"/>
                      <a:stretch>
                        <a:fillRect l="-1712" b="-28571"/>
                      </a:stretch>
                    </a:blipFill>
                  </p:spPr>
                  <p:txBody>
                    <a:bodyPr/>
                    <a:lstStyle/>
                    <a:p>
                      <a:r>
                        <a:rPr lang="en-GB">
                          <a:noFill/>
                        </a:rPr>
                        <a:t> </a:t>
                      </a:r>
                    </a:p>
                  </p:txBody>
                </p:sp>
              </mc:Fallback>
            </mc:AlternateContent>
            <p:grpSp>
              <p:nvGrpSpPr>
                <p:cNvPr id="58" name="Group 26"/>
                <p:cNvGrpSpPr/>
                <p:nvPr/>
              </p:nvGrpSpPr>
              <p:grpSpPr>
                <a:xfrm>
                  <a:off x="7459670" y="7605944"/>
                  <a:ext cx="1392615" cy="905764"/>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7" name="Group 67"/>
              <p:cNvGrpSpPr/>
              <p:nvPr/>
            </p:nvGrpSpPr>
            <p:grpSpPr>
              <a:xfrm>
                <a:off x="1447803" y="9356599"/>
                <a:ext cx="4118388" cy="914400"/>
                <a:chOff x="7459670" y="7898830"/>
                <a:chExt cx="5324734" cy="914506"/>
              </a:xfrm>
            </p:grpSpPr>
            <p:sp>
              <p:nvSpPr>
                <p:cNvPr id="48" name="Rectangle 47"/>
                <p:cNvSpPr/>
                <p:nvPr/>
              </p:nvSpPr>
              <p:spPr>
                <a:xfrm>
                  <a:off x="9529920" y="7921423"/>
                  <a:ext cx="3254484" cy="831093"/>
                </a:xfrm>
                <a:prstGeom prst="rect">
                  <a:avLst/>
                </a:prstGeom>
              </p:spPr>
              <p:txBody>
                <a:bodyPr wrap="none">
                  <a:spAutoFit/>
                </a:bodyPr>
                <a:lstStyle/>
                <a:p>
                  <a:pPr>
                    <a:lnSpc>
                      <a:spcPct val="100000"/>
                    </a:lnSpc>
                    <a:spcBef>
                      <a:spcPct val="0"/>
                    </a:spcBef>
                    <a:buNone/>
                    <a:defRPr/>
                  </a:pPr>
                  <a:r>
                    <a:rPr lang="en-US" sz="4800" b="1" spc="-150">
                      <a:solidFill>
                        <a:srgbClr val="242452"/>
                      </a:solidFill>
                      <a:latin typeface="Times New Roman" panose="02020603050405020304" pitchFamily="18" charset="0"/>
                      <a:ea typeface="Tahoma" panose="020B0604030504040204" pitchFamily="34" charset="0"/>
                      <a:cs typeface="Times New Roman" panose="02020603050405020304" pitchFamily="18" charset="0"/>
                    </a:rPr>
                    <a:t>BÀI TẬP</a:t>
                  </a:r>
                  <a:endParaRPr lang="en-US" sz="4800" b="1" spc="-150" dirty="0">
                    <a:solidFill>
                      <a:srgbClr val="242452"/>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9" name="Group 32"/>
                <p:cNvGrpSpPr/>
                <p:nvPr/>
              </p:nvGrpSpPr>
              <p:grpSpPr>
                <a:xfrm>
                  <a:off x="7459670" y="7898830"/>
                  <a:ext cx="1800329" cy="914506"/>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254682" y="3048000"/>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5"/>
            <a:stretch>
              <a:fillRect/>
            </a:stretch>
          </p:blipFill>
          <p:spPr>
            <a:xfrm>
              <a:off x="61141" y="138049"/>
              <a:ext cx="6776932" cy="824094"/>
            </a:xfrm>
            <a:prstGeom prst="rect">
              <a:avLst/>
            </a:prstGeom>
          </p:spPr>
        </p:pic>
        <p:sp>
          <p:nvSpPr>
            <p:cNvPr id="64" name="TextBox 321">
              <a:extLst>
                <a:ext uri="{FF2B5EF4-FFF2-40B4-BE49-F238E27FC236}">
                  <a16:creationId xmlns:a16="http://schemas.microsoft.com/office/drawing/2014/main" id="{1416244C-1D11-455E-A7D0-4B93D1F3B2AE}"/>
                </a:ext>
              </a:extLst>
            </p:cNvPr>
            <p:cNvSpPr txBox="1"/>
            <p:nvPr/>
          </p:nvSpPr>
          <p:spPr>
            <a:xfrm>
              <a:off x="1095280" y="232873"/>
              <a:ext cx="4687622"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PHƯƠNG TRÌNH QUI VỀ </a:t>
              </a:r>
            </a:p>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PHƯƠNG TRÌNH BẬC NHẤT BẬC HAI</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18</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F88B646-FC77-4053-86E9-615F6E5CDC4D}"/>
                  </a:ext>
                </a:extLst>
              </p:cNvPr>
              <p:cNvSpPr txBox="1"/>
              <p:nvPr/>
            </p:nvSpPr>
            <p:spPr>
              <a:xfrm>
                <a:off x="2809455" y="7758008"/>
                <a:ext cx="14325600" cy="977255"/>
              </a:xfrm>
              <a:prstGeom prst="rect">
                <a:avLst/>
              </a:prstGeom>
              <a:noFill/>
            </p:spPr>
            <p:txBody>
              <a:bodyPr wrap="square">
                <a:spAutoFit/>
              </a:bodyPr>
              <a:lstStyle/>
              <a:p>
                <a:pPr>
                  <a:lnSpc>
                    <a:spcPct val="107000"/>
                  </a:lnSpc>
                  <a:spcAft>
                    <a:spcPts val="800"/>
                  </a:spcAft>
                </a:pPr>
                <a:r>
                  <a:rPr lang="en-US" sz="4800" b="1" kern="12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800" b="1" i="1" kern="120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kern="1200" smtClean="0">
                        <a:solidFill>
                          <a:srgbClr val="242452"/>
                        </a:solidFill>
                        <a:effectLst/>
                        <a:latin typeface="Cambria Math" panose="02040503050406030204" pitchFamily="18" charset="0"/>
                        <a:ea typeface="Calibri" panose="020F0502020204030204" pitchFamily="34" charset="0"/>
                        <a:cs typeface="Times New Roman" panose="02020603050405020304" pitchFamily="18" charset="0"/>
                      </a:rPr>
                      <m:t>𝒆</m:t>
                    </m:r>
                  </m:oMath>
                </a14:m>
                <a:endParaRPr lang="en-US" sz="4800">
                  <a:solidFill>
                    <a:srgbClr val="24245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AF88B646-FC77-4053-86E9-615F6E5CDC4D}"/>
                  </a:ext>
                </a:extLst>
              </p:cNvPr>
              <p:cNvSpPr txBox="1">
                <a:spLocks noRot="1" noChangeAspect="1" noMove="1" noResize="1" noEditPoints="1" noAdjustHandles="1" noChangeArrowheads="1" noChangeShapeType="1" noTextEdit="1"/>
              </p:cNvSpPr>
              <p:nvPr/>
            </p:nvSpPr>
            <p:spPr>
              <a:xfrm>
                <a:off x="2809455" y="7758008"/>
                <a:ext cx="14325600" cy="977255"/>
              </a:xfrm>
              <a:prstGeom prst="rect">
                <a:avLst/>
              </a:prstGeom>
              <a:blipFill>
                <a:blip r:embed="rId6"/>
                <a:stretch>
                  <a:fillRect l="-1957" b="-33125"/>
                </a:stretch>
              </a:blipFill>
            </p:spPr>
            <p:txBody>
              <a:bodyPr/>
              <a:lstStyle/>
              <a:p>
                <a:r>
                  <a:rPr lang="en-GB">
                    <a:noFill/>
                  </a:rPr>
                  <a:t> </a:t>
                </a:r>
              </a:p>
            </p:txBody>
          </p:sp>
        </mc:Fallback>
      </mc:AlternateContent>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57200" y="1747073"/>
            <a:ext cx="23545800" cy="1128312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algn="just">
              <a:lnSpc>
                <a:spcPct val="130000"/>
              </a:lnSpc>
            </a:pPr>
            <a:endParaRPr lang="en-US" dirty="0"/>
          </a:p>
          <a:p>
            <a:pPr marL="182880" indent="0" algn="just">
              <a:lnSpc>
                <a:spcPct val="130000"/>
              </a:lnSpc>
              <a:buNone/>
            </a:pPr>
            <a:r>
              <a:rPr lang="en-US" b="1"/>
              <a:t>Bác Việt sống và làm việc tại trạm hải đăng cách bờ biển 4 km. Hằng tuần bác chèo thuyền vào vị trí gần nhất trên bờ biển là bến Bính để nhận hàng hàng hóa do cơ quan cung cấp. </a:t>
            </a:r>
          </a:p>
          <a:p>
            <a:pPr marL="182880" indent="0" algn="just">
              <a:lnSpc>
                <a:spcPct val="130000"/>
              </a:lnSpc>
              <a:spcBef>
                <a:spcPts val="0"/>
              </a:spcBef>
              <a:buNone/>
            </a:pPr>
            <a:r>
              <a:rPr lang="en-US" b="1"/>
              <a:t>Tuần này, do trục trặc về vận chuyển nên toàn bộ số hàng vẫn đang nằm ở thôn Hoành, bên bờ biển cách bến Bính 9,25 km và sẽ được anh Nam vận chuyển trên con đường dọc bờ biển tới bến Bính bằng xe kéo. Bác Việt đã gọi điện thống nhất với anh Nam là họ sẽ gặp nhau ở vị trí nào đó giữa bến Bính và thôn Hoành để hai người có mặt tại đó cùng lúc, không mất thời gian chờ nhau. Tìm vị trí hai người dự định gặp nhau, biết rằng vận tốc của anh Nam là 5 km/h và của bác Việt là 4 km/h. Ngoài ra giả thiết rằng đường bờ biển từ thôn Hoành đến bến Bính là đường thẳng và bác Việt cũng luôn chèo thuyền tới một điểm trên bờ biển theo một đường thẳng.</a:t>
            </a:r>
          </a:p>
          <a:p>
            <a:pPr marL="182880" indent="0" algn="just">
              <a:lnSpc>
                <a:spcPct val="130000"/>
              </a:lnSpc>
              <a:buNone/>
            </a:pPr>
            <a:endParaRPr lang="en-US" dirty="0"/>
          </a:p>
        </p:txBody>
      </p:sp>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47074"/>
            <a:ext cx="4572000" cy="1060174"/>
            <a:chOff x="224" y="592"/>
            <a:chExt cx="8505" cy="1600"/>
          </a:xfrm>
        </p:grpSpPr>
        <p:grpSp>
          <p:nvGrpSpPr>
            <p:cNvPr id="18" name="Group 24"/>
            <p:cNvGrpSpPr>
              <a:grpSpLocks/>
            </p:cNvGrpSpPr>
            <p:nvPr/>
          </p:nvGrpSpPr>
          <p:grpSpPr bwMode="auto">
            <a:xfrm>
              <a:off x="224" y="592"/>
              <a:ext cx="8505" cy="1599"/>
              <a:chOff x="315" y="602"/>
              <a:chExt cx="11966" cy="1978"/>
            </a:xfrm>
          </p:grpSpPr>
          <p:sp>
            <p:nvSpPr>
              <p:cNvPr id="20" name="Arrow: Pentagon 25"/>
              <p:cNvSpPr>
                <a:spLocks noChangeArrowheads="1"/>
              </p:cNvSpPr>
              <p:nvPr/>
            </p:nvSpPr>
            <p:spPr bwMode="auto">
              <a:xfrm>
                <a:off x="2045" y="620"/>
                <a:ext cx="10237" cy="196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627" cy="1961"/>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386" y="103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alt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4973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barn(inVertical)">
                                      <p:cBhvr>
                                        <p:cTn id="18" dur="500"/>
                                        <p:tgtEl>
                                          <p:spTgt spid="9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barn(inVertical)">
                                      <p:cBhvr>
                                        <p:cTn id="21"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752599"/>
                <a:ext cx="11414758" cy="112013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a:t>		</a:t>
                </a:r>
                <a:endParaRPr lang="en-GB" b="1"/>
              </a:p>
              <a:p>
                <a:pPr marL="182880" indent="0" algn="just">
                  <a:lnSpc>
                    <a:spcPct val="130000"/>
                  </a:lnSpc>
                  <a:buNone/>
                </a:pPr>
                <a:r>
                  <a:rPr lang="en-US" b="1"/>
                  <a:t>Trạm hải đăng ở vị trí A; bến Bính ở B và thôn Hoành ở C. </a:t>
                </a:r>
              </a:p>
              <a:p>
                <a:pPr marL="182880" indent="0" algn="just">
                  <a:lnSpc>
                    <a:spcPct val="130000"/>
                  </a:lnSpc>
                  <a:buNone/>
                </a:pPr>
                <a:r>
                  <a:rPr lang="en-US" b="1"/>
                  <a:t>Giả sử bác Việt chèo thuyền cập bến ở vị trí M và ta đặt </a:t>
                </a:r>
                <a:r>
                  <a:rPr lang="en-US" b="1" i="1"/>
                  <a:t>BM = </a:t>
                </a:r>
                <a14:m>
                  <m:oMath xmlns:m="http://schemas.openxmlformats.org/officeDocument/2006/math">
                    <m:r>
                      <a:rPr lang="en-US" b="1" i="1">
                        <a:latin typeface="Cambria Math" panose="02040503050406030204" pitchFamily="18" charset="0"/>
                      </a:rPr>
                      <m:t>𝒙</m:t>
                    </m:r>
                  </m:oMath>
                </a14:m>
                <a:r>
                  <a:rPr lang="en-US" b="1" i="1"/>
                  <a:t> (</a:t>
                </a:r>
                <a14:m>
                  <m:oMath xmlns:m="http://schemas.openxmlformats.org/officeDocument/2006/math">
                    <m:r>
                      <a:rPr lang="en-US" b="1" i="1">
                        <a:latin typeface="Cambria Math" panose="02040503050406030204" pitchFamily="18" charset="0"/>
                      </a:rPr>
                      <m:t>𝒙</m:t>
                    </m:r>
                  </m:oMath>
                </a14:m>
                <a:r>
                  <a:rPr lang="en-US" b="1" i="1"/>
                  <a:t> &gt; 0).</a:t>
                </a:r>
              </a:p>
              <a:p>
                <a:pPr marL="182880" indent="0" algn="just">
                  <a:lnSpc>
                    <a:spcPct val="130000"/>
                  </a:lnSpc>
                  <a:buNone/>
                </a:pPr>
                <a:r>
                  <a:rPr lang="en-US" b="1" i="1"/>
                  <a:t> </a:t>
                </a:r>
                <a:r>
                  <a:rPr lang="en-US" b="1"/>
                  <a:t>Để hai người không phải chờ nhau thì thời gian chèo thuyền bằng thời gian kéo xe nên ta có phương trình:</a:t>
                </a:r>
              </a:p>
              <a:p>
                <a:pPr marL="182880" indent="0" algn="just">
                  <a:lnSpc>
                    <a:spcPct val="130000"/>
                  </a:lnSpc>
                  <a:buNone/>
                </a:pPr>
                <a:r>
                  <a:rPr lang="en-US" b="1"/>
                  <a:t>	</a:t>
                </a:r>
                <a14:m>
                  <m:oMath xmlns:m="http://schemas.openxmlformats.org/officeDocument/2006/math">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rad>
                      </m:num>
                      <m:den>
                        <m:r>
                          <a:rPr lang="en-US" b="1" i="1">
                            <a:latin typeface="Cambria Math" panose="02040503050406030204" pitchFamily="18" charset="0"/>
                          </a:rPr>
                          <m:t>𝟒</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m:t>
                        </m:r>
                        <m:r>
                          <a:rPr lang="en-US" b="1" i="1">
                            <a:latin typeface="Cambria Math" panose="02040503050406030204" pitchFamily="18" charset="0"/>
                          </a:rPr>
                          <m:t>𝒙</m:t>
                        </m:r>
                      </m:num>
                      <m:den>
                        <m:r>
                          <a:rPr lang="en-US" b="1" i="1">
                            <a:latin typeface="Cambria Math" panose="02040503050406030204" pitchFamily="18" charset="0"/>
                          </a:rPr>
                          <m:t>𝟓</m:t>
                        </m:r>
                      </m:den>
                    </m:f>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𝟏</m:t>
                        </m:r>
                      </m:e>
                    </m:d>
                  </m:oMath>
                </a14:m>
                <a:r>
                  <a:rPr lang="en-US" b="1"/>
                  <a:t> </a:t>
                </a:r>
              </a:p>
              <a:p>
                <a:pPr marL="182880" indent="0" algn="just">
                  <a:lnSpc>
                    <a:spcPct val="130000"/>
                  </a:lnSpc>
                  <a:buNone/>
                </a:pP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752599"/>
                <a:ext cx="11414758" cy="11201399"/>
              </a:xfrm>
              <a:prstGeom prst="rect">
                <a:avLst/>
              </a:prstGeom>
              <a:blipFill>
                <a:blip r:embed="rId3"/>
                <a:stretch>
                  <a:fillRect l="-800" r="-2348"/>
                </a:stretch>
              </a:blipFill>
              <a:ln>
                <a:solidFill>
                  <a:srgbClr val="00B0F0"/>
                </a:solidFill>
              </a:ln>
            </p:spPr>
            <p:txBody>
              <a:bodyPr/>
              <a:lstStyle/>
              <a:p>
                <a:r>
                  <a:rPr lang="en-GB">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52600"/>
            <a:ext cx="3886065" cy="921026"/>
            <a:chOff x="224" y="592"/>
            <a:chExt cx="7229" cy="1390"/>
          </a:xfrm>
        </p:grpSpPr>
        <p:grpSp>
          <p:nvGrpSpPr>
            <p:cNvPr id="18" name="Group 24"/>
            <p:cNvGrpSpPr>
              <a:grpSpLocks/>
            </p:cNvGrpSpPr>
            <p:nvPr/>
          </p:nvGrpSpPr>
          <p:grpSpPr bwMode="auto">
            <a:xfrm>
              <a:off x="224" y="592"/>
              <a:ext cx="7128" cy="1275"/>
              <a:chOff x="315" y="602"/>
              <a:chExt cx="10029" cy="1577"/>
            </a:xfrm>
          </p:grpSpPr>
          <p:sp>
            <p:nvSpPr>
              <p:cNvPr id="20" name="Arrow: Pentagon 25"/>
              <p:cNvSpPr>
                <a:spLocks noChangeArrowheads="1"/>
              </p:cNvSpPr>
              <p:nvPr/>
            </p:nvSpPr>
            <p:spPr bwMode="auto">
              <a:xfrm>
                <a:off x="2045" y="620"/>
                <a:ext cx="8299" cy="1559"/>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532" cy="1576"/>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627" cy="1577"/>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487" y="82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Content Placeholder 2">
            <a:extLst>
              <a:ext uri="{FF2B5EF4-FFF2-40B4-BE49-F238E27FC236}">
                <a16:creationId xmlns:a16="http://schemas.microsoft.com/office/drawing/2014/main" id="{FBBA37A7-0B16-4FF5-B7E6-A1B34B950515}"/>
              </a:ext>
            </a:extLst>
          </p:cNvPr>
          <p:cNvSpPr txBox="1">
            <a:spLocks/>
          </p:cNvSpPr>
          <p:nvPr/>
        </p:nvSpPr>
        <p:spPr>
          <a:xfrm>
            <a:off x="12513345" y="1752599"/>
            <a:ext cx="11414758" cy="112014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r>
              <a:rPr lang="en-US" b="1"/>
              <a:t>Ta mô hình hóa bài toán như hình vẽ bên dưới:</a:t>
            </a:r>
            <a:endParaRPr lang="en-US" b="1" dirty="0"/>
          </a:p>
        </p:txBody>
      </p:sp>
      <p:pic>
        <p:nvPicPr>
          <p:cNvPr id="14" name="Picture 13">
            <a:extLst>
              <a:ext uri="{FF2B5EF4-FFF2-40B4-BE49-F238E27FC236}">
                <a16:creationId xmlns:a16="http://schemas.microsoft.com/office/drawing/2014/main" id="{A7B6E1A9-DCC6-43A2-B881-13B0CDC1599A}"/>
              </a:ext>
            </a:extLst>
          </p:cNvPr>
          <p:cNvPicPr>
            <a:picLocks noChangeAspect="1"/>
          </p:cNvPicPr>
          <p:nvPr/>
        </p:nvPicPr>
        <p:blipFill>
          <a:blip r:embed="rId4"/>
          <a:stretch>
            <a:fillRect/>
          </a:stretch>
        </p:blipFill>
        <p:spPr>
          <a:xfrm>
            <a:off x="13271863" y="4403204"/>
            <a:ext cx="10241280" cy="7407796"/>
          </a:xfrm>
          <a:prstGeom prst="rect">
            <a:avLst/>
          </a:prstGeom>
          <a:noFill/>
          <a:ln>
            <a:noFill/>
          </a:ln>
        </p:spPr>
      </p:pic>
    </p:spTree>
    <p:extLst>
      <p:ext uri="{BB962C8B-B14F-4D97-AF65-F5344CB8AC3E}">
        <p14:creationId xmlns:p14="http://schemas.microsoft.com/office/powerpoint/2010/main" val="284857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1" end="1"/>
                                            </p:txEl>
                                          </p:spTgt>
                                        </p:tgtEl>
                                        <p:attrNameLst>
                                          <p:attrName>style.visibility</p:attrName>
                                        </p:attrNameLst>
                                      </p:cBhvr>
                                      <p:to>
                                        <p:strVal val="visible"/>
                                      </p:to>
                                    </p:set>
                                    <p:anim calcmode="lin" valueType="num">
                                      <p:cBhvr additive="base">
                                        <p:cTn id="1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anim calcmode="lin" valueType="num">
                                      <p:cBhvr additive="base">
                                        <p:cTn id="2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3" end="3"/>
                                            </p:txEl>
                                          </p:spTgt>
                                        </p:tgtEl>
                                        <p:attrNameLst>
                                          <p:attrName>style.visibility</p:attrName>
                                        </p:attrNameLst>
                                      </p:cBhvr>
                                      <p:to>
                                        <p:strVal val="visible"/>
                                      </p:to>
                                    </p:set>
                                    <p:anim calcmode="lin" valueType="num">
                                      <p:cBhvr additive="base">
                                        <p:cTn id="3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 calcmode="lin" valueType="num">
                                      <p:cBhvr additive="base">
                                        <p:cTn id="37"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1752599"/>
                <a:ext cx="12804500" cy="11430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endParaRPr lang="en-US" b="1"/>
              </a:p>
              <a:p>
                <a:pPr marL="274320" indent="0">
                  <a:lnSpc>
                    <a:spcPct val="100000"/>
                  </a:lnSpc>
                  <a:buNone/>
                </a:pPr>
                <a:r>
                  <a:rPr lang="en-US" b="1"/>
                  <a:t>Giải phương trình này sẽ tìm đươc vị trí hai </a:t>
                </a:r>
              </a:p>
              <a:p>
                <a:pPr marL="274320" indent="0">
                  <a:lnSpc>
                    <a:spcPct val="100000"/>
                  </a:lnSpc>
                  <a:buNone/>
                </a:pPr>
                <a:r>
                  <a:rPr lang="en-US" b="1"/>
                  <a:t>người dự định gặp nhau: </a:t>
                </a:r>
              </a:p>
              <a:p>
                <a:pPr marL="274320" indent="0">
                  <a:lnSpc>
                    <a:spcPct val="130000"/>
                  </a:lnSpc>
                  <a:buNone/>
                </a:pPr>
                <a:r>
                  <a:rPr lang="en-US" b="1"/>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𝟏</m:t>
                        </m:r>
                      </m:e>
                    </m:d>
                    <m:r>
                      <a:rPr lang="en-US" b="1" i="1">
                        <a:latin typeface="Cambria Math" panose="02040503050406030204" pitchFamily="18" charset="0"/>
                      </a:rPr>
                      <m:t>⇔</m:t>
                    </m:r>
                    <m:r>
                      <a:rPr lang="en-US" b="1" i="1">
                        <a:latin typeface="Cambria Math" panose="02040503050406030204" pitchFamily="18" charset="0"/>
                      </a:rPr>
                      <m:t>𝟓</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rad>
                    <m:r>
                      <a:rPr lang="en-US" b="1" i="1">
                        <a:latin typeface="Cambria Math" panose="02040503050406030204" pitchFamily="18" charset="0"/>
                      </a:rPr>
                      <m:t>=</m:t>
                    </m:r>
                    <m:r>
                      <a:rPr lang="en-US" b="1" i="1">
                        <a:latin typeface="Cambria Math" panose="02040503050406030204" pitchFamily="18" charset="0"/>
                      </a:rPr>
                      <m:t>𝟑𝟕</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oMath>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𝟐𝟓</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e>
                      </m:d>
                      <m:r>
                        <a:rPr lang="en-US" b="1" i="1">
                          <a:latin typeface="Cambria Math" panose="02040503050406030204" pitchFamily="18" charset="0"/>
                        </a:rPr>
                        <m:t>=</m:t>
                      </m:r>
                      <m:r>
                        <a:rPr lang="en-US" b="1" i="1">
                          <a:latin typeface="Cambria Math" panose="02040503050406030204" pitchFamily="18" charset="0"/>
                        </a:rPr>
                        <m:t>𝟏𝟑𝟔𝟗</m:t>
                      </m:r>
                      <m:r>
                        <a:rPr lang="en-US" b="1" i="1">
                          <a:latin typeface="Cambria Math" panose="02040503050406030204" pitchFamily="18" charset="0"/>
                        </a:rPr>
                        <m:t>−</m:t>
                      </m:r>
                      <m:r>
                        <a:rPr lang="en-US" b="1" i="1">
                          <a:latin typeface="Cambria Math" panose="02040503050406030204" pitchFamily="18" charset="0"/>
                        </a:rPr>
                        <m:t>𝟐𝟗𝟔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m:oMathPara>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𝟗</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𝟐𝟗𝟔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𝟗𝟔𝟗</m:t>
                      </m:r>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i="1">
                  <a:latin typeface="Cambria Math" panose="02040503050406030204" pitchFamily="18" charset="0"/>
                </a:endParaRPr>
              </a:p>
              <a:p>
                <a:pPr marL="274320" indent="0">
                  <a:lnSpc>
                    <a:spcPct val="130000"/>
                  </a:lnSpc>
                  <a:buNone/>
                </a:pPr>
                <a14:m>
                  <m:oMathPara xmlns:m="http://schemas.openxmlformats.org/officeDocument/2006/math">
                    <m:oMathParaPr>
                      <m:jc m:val="left"/>
                    </m:oMathParaPr>
                    <m:oMath xmlns:m="http://schemas.openxmlformats.org/officeDocument/2006/math">
                      <m:r>
                        <a:rPr lang="en-US" b="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m:rPr>
                                  <m:nor/>
                                </m:rPr>
                                <a:rPr lang="en-US" b="1"/>
                                <m:t>           </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𝟑𝟐𝟑</m:t>
                                  </m:r>
                                </m:num>
                                <m:den>
                                  <m:r>
                                    <a:rPr lang="en-US" b="1" i="1">
                                      <a:latin typeface="Cambria Math" panose="02040503050406030204" pitchFamily="18" charset="0"/>
                                    </a:rPr>
                                    <m:t>𝟗</m:t>
                                  </m:r>
                                </m:den>
                              </m:f>
                              <m:d>
                                <m:dPr>
                                  <m:ctrlPr>
                                    <a:rPr lang="en-US" b="1" i="1">
                                      <a:latin typeface="Cambria Math" panose="02040503050406030204" pitchFamily="18" charset="0"/>
                                    </a:rPr>
                                  </m:ctrlPr>
                                </m:dPr>
                                <m:e>
                                  <m:r>
                                    <a:rPr lang="en-US" b="1" i="1">
                                      <a:latin typeface="Cambria Math" panose="02040503050406030204" pitchFamily="18" charset="0"/>
                                    </a:rPr>
                                    <m:t>𝒍</m:t>
                                  </m:r>
                                </m:e>
                              </m:d>
                              <m:r>
                                <m:rPr>
                                  <m:nor/>
                                </m:rPr>
                                <a:rPr lang="en-US" b="1"/>
                                <m:t>   </m:t>
                              </m:r>
                            </m:e>
                          </m:eqArr>
                        </m:e>
                      </m:d>
                    </m:oMath>
                  </m:oMathPara>
                </a14:m>
                <a:endParaRPr lang="en-US" b="1" i="1">
                  <a:latin typeface="Cambria Math" panose="02040503050406030204" pitchFamily="18" charset="0"/>
                </a:endParaRPr>
              </a:p>
              <a:p>
                <a:pPr marL="274320" indent="0">
                  <a:lnSpc>
                    <a:spcPct val="130000"/>
                  </a:lnSpc>
                  <a:buNone/>
                </a:pPr>
                <a:r>
                  <a:rPr lang="en-US" b="1"/>
                  <a:t>Vậy vị trí hai người hẹn gặp cách bến Bính 3 km. </a:t>
                </a:r>
              </a:p>
              <a:p>
                <a:pPr marL="274320" indent="0">
                  <a:lnSpc>
                    <a:spcPct val="130000"/>
                  </a:lnSpc>
                  <a:buNone/>
                </a:pPr>
                <a:br>
                  <a:rPr lang="en-US" b="1" i="1">
                    <a:latin typeface="Cambria Math" panose="02040503050406030204" pitchFamily="18" charset="0"/>
                  </a:rPr>
                </a:br>
                <a:br>
                  <a:rPr lang="en-US" b="1" i="1">
                    <a:latin typeface="Cambria Math" panose="02040503050406030204" pitchFamily="18" charset="0"/>
                  </a:rPr>
                </a:br>
                <a:br>
                  <a:rPr lang="en-US" b="1" i="1">
                    <a:latin typeface="Cambria Math" panose="02040503050406030204" pitchFamily="18" charset="0"/>
                  </a:rPr>
                </a:br>
                <a:endParaRPr lang="en-US" b="1"/>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1752599"/>
                <a:ext cx="12804500" cy="11430001"/>
              </a:xfrm>
              <a:prstGeom prst="rect">
                <a:avLst/>
              </a:prstGeom>
              <a:blipFill>
                <a:blip r:embed="rId3"/>
                <a:stretch>
                  <a:fillRect r="-1997"/>
                </a:stretch>
              </a:blipFill>
              <a:ln>
                <a:solidFill>
                  <a:srgbClr val="00B0F0"/>
                </a:solidFill>
              </a:ln>
            </p:spPr>
            <p:txBody>
              <a:bodyPr/>
              <a:lstStyle/>
              <a:p>
                <a:r>
                  <a:rPr lang="en-GB">
                    <a:noFill/>
                  </a:rPr>
                  <a:t> </a:t>
                </a:r>
              </a:p>
            </p:txBody>
          </p:sp>
        </mc:Fallback>
      </mc:AlternateContent>
      <p:sp>
        <p:nvSpPr>
          <p:cNvPr id="3" name="Rectangle 1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57"/>
          <p:cNvGrpSpPr>
            <a:grpSpLocks/>
          </p:cNvGrpSpPr>
          <p:nvPr/>
        </p:nvGrpSpPr>
        <p:grpSpPr bwMode="auto">
          <a:xfrm>
            <a:off x="838200" y="1752600"/>
            <a:ext cx="3886065" cy="921026"/>
            <a:chOff x="224" y="592"/>
            <a:chExt cx="7229" cy="1390"/>
          </a:xfrm>
        </p:grpSpPr>
        <p:grpSp>
          <p:nvGrpSpPr>
            <p:cNvPr id="18" name="Group 24"/>
            <p:cNvGrpSpPr>
              <a:grpSpLocks/>
            </p:cNvGrpSpPr>
            <p:nvPr/>
          </p:nvGrpSpPr>
          <p:grpSpPr bwMode="auto">
            <a:xfrm>
              <a:off x="224" y="592"/>
              <a:ext cx="7128" cy="1275"/>
              <a:chOff x="315" y="602"/>
              <a:chExt cx="10029" cy="1577"/>
            </a:xfrm>
          </p:grpSpPr>
          <p:sp>
            <p:nvSpPr>
              <p:cNvPr id="20" name="Arrow: Pentagon 25"/>
              <p:cNvSpPr>
                <a:spLocks noChangeArrowheads="1"/>
              </p:cNvSpPr>
              <p:nvPr/>
            </p:nvSpPr>
            <p:spPr bwMode="auto">
              <a:xfrm>
                <a:off x="2045" y="620"/>
                <a:ext cx="8299" cy="1559"/>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Arrow: Chevron 26"/>
              <p:cNvSpPr>
                <a:spLocks noChangeArrowheads="1"/>
              </p:cNvSpPr>
              <p:nvPr/>
            </p:nvSpPr>
            <p:spPr bwMode="auto">
              <a:xfrm>
                <a:off x="315" y="603"/>
                <a:ext cx="1532" cy="1576"/>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27"/>
              <p:cNvSpPr>
                <a:spLocks noChangeArrowheads="1"/>
              </p:cNvSpPr>
              <p:nvPr/>
            </p:nvSpPr>
            <p:spPr bwMode="auto">
              <a:xfrm>
                <a:off x="1162" y="602"/>
                <a:ext cx="1627" cy="1577"/>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487" y="822"/>
              <a:ext cx="4966"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b="1">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13" name="Content Placeholder 2">
            <a:extLst>
              <a:ext uri="{FF2B5EF4-FFF2-40B4-BE49-F238E27FC236}">
                <a16:creationId xmlns:a16="http://schemas.microsoft.com/office/drawing/2014/main" id="{FBBA37A7-0B16-4FF5-B7E6-A1B34B950515}"/>
              </a:ext>
            </a:extLst>
          </p:cNvPr>
          <p:cNvSpPr txBox="1">
            <a:spLocks/>
          </p:cNvSpPr>
          <p:nvPr/>
        </p:nvSpPr>
        <p:spPr>
          <a:xfrm>
            <a:off x="13966312" y="1828799"/>
            <a:ext cx="9961790" cy="113537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endParaRPr lang="en-US" b="1" dirty="0"/>
          </a:p>
        </p:txBody>
      </p:sp>
      <p:pic>
        <p:nvPicPr>
          <p:cNvPr id="14" name="Picture 13">
            <a:extLst>
              <a:ext uri="{FF2B5EF4-FFF2-40B4-BE49-F238E27FC236}">
                <a16:creationId xmlns:a16="http://schemas.microsoft.com/office/drawing/2014/main" id="{A7B6E1A9-DCC6-43A2-B881-13B0CDC1599A}"/>
              </a:ext>
            </a:extLst>
          </p:cNvPr>
          <p:cNvPicPr>
            <a:picLocks noChangeAspect="1"/>
          </p:cNvPicPr>
          <p:nvPr/>
        </p:nvPicPr>
        <p:blipFill>
          <a:blip r:embed="rId4"/>
          <a:stretch>
            <a:fillRect/>
          </a:stretch>
        </p:blipFill>
        <p:spPr>
          <a:xfrm>
            <a:off x="14521032" y="2175013"/>
            <a:ext cx="9024767" cy="6435587"/>
          </a:xfrm>
          <a:prstGeom prst="rect">
            <a:avLst/>
          </a:prstGeom>
          <a:noFill/>
          <a:ln>
            <a:noFill/>
          </a:ln>
        </p:spPr>
      </p:pic>
    </p:spTree>
    <p:extLst>
      <p:ext uri="{BB962C8B-B14F-4D97-AF65-F5344CB8AC3E}">
        <p14:creationId xmlns:p14="http://schemas.microsoft.com/office/powerpoint/2010/main" val="231286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2264061"/>
            <a:ext cx="23088600" cy="304133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540468"/>
                <a:ext cx="23088600" cy="77945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0000FF"/>
                    </a:solidFill>
                  </a:rPr>
                  <a:t>Lời giải</a:t>
                </a:r>
              </a:p>
              <a:p>
                <a:pPr marL="274320" indent="0">
                  <a:buNone/>
                </a:pPr>
                <a:r>
                  <a:rPr lang="en-US" b="1"/>
                  <a:t>a)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đều thỏa mãn.</a:t>
                </a:r>
                <a:endParaRPr lang="en-GB" b="1"/>
              </a:p>
              <a:p>
                <a:pPr marL="274320" indent="0">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m:t>
                        </m:r>
                      </m:e>
                    </m:d>
                  </m:oMath>
                </a14:m>
                <a:r>
                  <a:rPr lang="en-US" b="1"/>
                  <a:t>.</a:t>
                </a:r>
                <a:endParaRPr lang="en-GB" b="1"/>
              </a:p>
              <a:p>
                <a:pPr marL="0" indent="0" algn="ctr">
                  <a:buNone/>
                </a:pPr>
                <a:endParaRPr lang="en-GB" b="1">
                  <a:solidFill>
                    <a:srgbClr val="0000FF"/>
                  </a:solidFill>
                </a:endParaRPr>
              </a:p>
              <a:p>
                <a:pPr marL="0" indent="0">
                  <a:buNone/>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540468"/>
                <a:ext cx="23088600" cy="7794532"/>
              </a:xfrm>
              <a:prstGeom prst="rect">
                <a:avLst/>
              </a:prstGeom>
              <a:blipFill>
                <a:blip r:embed="rId3"/>
                <a:stretch>
                  <a:fillRect t="-2576" r="-238"/>
                </a:stretch>
              </a:blipFill>
              <a:ln>
                <a:solidFill>
                  <a:srgbClr val="00B0F0"/>
                </a:solidFill>
              </a:ln>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54E2F751-CA7E-42E0-A15C-5F325A8F58C7}"/>
              </a:ext>
            </a:extLst>
          </p:cNvPr>
          <p:cNvGrpSpPr/>
          <p:nvPr/>
        </p:nvGrpSpPr>
        <p:grpSpPr>
          <a:xfrm>
            <a:off x="838200" y="2364492"/>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6.21</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879918110"/>
                  </p:ext>
                </p:extLst>
              </p:nvPr>
            </p:nvGraphicFramePr>
            <p:xfrm>
              <a:off x="4466819" y="2499136"/>
              <a:ext cx="19078982" cy="2707069"/>
            </p:xfrm>
            <a:graphic>
              <a:graphicData uri="http://schemas.openxmlformats.org/drawingml/2006/table">
                <a:tbl>
                  <a:tblPr firstRow="1" bandRow="1">
                    <a:tableStyleId>{5C22544A-7EE6-4342-B048-85BDC9FD1C3A}</a:tableStyleId>
                  </a:tblPr>
                  <a:tblGrid>
                    <a:gridCol w="19078982">
                      <a:extLst>
                        <a:ext uri="{9D8B030D-6E8A-4147-A177-3AD203B41FA5}">
                          <a16:colId xmlns:a16="http://schemas.microsoft.com/office/drawing/2014/main" val="442423946"/>
                        </a:ext>
                      </a:extLst>
                    </a:gridCol>
                  </a:tblGrid>
                  <a:tr h="2359375">
                    <a:tc>
                      <a:txBody>
                        <a:bodyPr/>
                        <a:lstStyle/>
                        <a:p>
                          <a:pPr marL="190500" marR="0">
                            <a:lnSpc>
                              <a:spcPct val="107000"/>
                            </a:lnSpc>
                            <a:spcBef>
                              <a:spcPts val="0"/>
                            </a:spcBef>
                            <a:spcAft>
                              <a:spcPts val="800"/>
                            </a:spcAf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Giải các phương trình sau:</a:t>
                          </a:r>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07645" marR="0">
                            <a:lnSpc>
                              <a:spcPct val="107000"/>
                            </a:lnSpc>
                            <a:spcBef>
                              <a:spcPts val="0"/>
                            </a:spcBef>
                            <a:spcAft>
                              <a:spcPts val="800"/>
                            </a:spcAft>
                            <a:tabLst>
                              <a:tab pos="3268345" algn="l"/>
                            </a:tabLs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oMath>
                          </a14:m>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07645" marR="0">
                            <a:lnSpc>
                              <a:spcPct val="106000"/>
                            </a:lnSpc>
                            <a:spcBef>
                              <a:spcPts val="0"/>
                            </a:spcBef>
                            <a:spcAft>
                              <a:spcPts val="0"/>
                            </a:spcAft>
                            <a:tabLst>
                              <a:tab pos="3268345" algn="l"/>
                            </a:tabLst>
                          </a:pPr>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𝟑</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e>
                              </m:rad>
                            </m:oMath>
                          </a14:m>
                          <a:r>
                            <a:rPr lang="en-US"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endParaRPr lang="en-GB"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879918110"/>
                  </p:ext>
                </p:extLst>
              </p:nvPr>
            </p:nvGraphicFramePr>
            <p:xfrm>
              <a:off x="4466819" y="2499136"/>
              <a:ext cx="19078982" cy="2707069"/>
            </p:xfrm>
            <a:graphic>
              <a:graphicData uri="http://schemas.openxmlformats.org/drawingml/2006/table">
                <a:tbl>
                  <a:tblPr firstRow="1" bandRow="1">
                    <a:tableStyleId>{5C22544A-7EE6-4342-B048-85BDC9FD1C3A}</a:tableStyleId>
                  </a:tblPr>
                  <a:tblGrid>
                    <a:gridCol w="19078982">
                      <a:extLst>
                        <a:ext uri="{9D8B030D-6E8A-4147-A177-3AD203B41FA5}">
                          <a16:colId xmlns:a16="http://schemas.microsoft.com/office/drawing/2014/main" val="442423946"/>
                        </a:ext>
                      </a:extLst>
                    </a:gridCol>
                  </a:tblGrid>
                  <a:tr h="2707069">
                    <a:tc>
                      <a:txBody>
                        <a:bodyPr/>
                        <a:lstStyle/>
                        <a:p>
                          <a:endParaRPr lang="en-US"/>
                        </a:p>
                      </a:txBody>
                      <a:tcPr>
                        <a:blipFill>
                          <a:blip r:embed="rId4"/>
                          <a:stretch>
                            <a:fillRect l="-32" t="-4484" r="-128" b="-10762"/>
                          </a:stretch>
                        </a:blipFill>
                      </a:tcPr>
                    </a:tc>
                    <a:extLst>
                      <a:ext uri="{0D108BD9-81ED-4DB2-BD59-A6C34878D82A}">
                        <a16:rowId xmlns:a16="http://schemas.microsoft.com/office/drawing/2014/main" val="1581287189"/>
                      </a:ext>
                    </a:extLst>
                  </a:tr>
                </a:tbl>
              </a:graphicData>
            </a:graphic>
          </p:graphicFrame>
        </mc:Fallback>
      </mc:AlternateContent>
      <p:sp>
        <p:nvSpPr>
          <p:cNvPr id="19" name="TextBox 18">
            <a:extLst>
              <a:ext uri="{FF2B5EF4-FFF2-40B4-BE49-F238E27FC236}">
                <a16:creationId xmlns:a16="http://schemas.microsoft.com/office/drawing/2014/main" id="{0F2A2EDF-4FA9-46BE-BB4E-5F7B4F42E18D}"/>
              </a:ext>
            </a:extLst>
          </p:cNvPr>
          <p:cNvSpPr txBox="1"/>
          <p:nvPr/>
        </p:nvSpPr>
        <p:spPr>
          <a:xfrm>
            <a:off x="2955289" y="1456606"/>
            <a:ext cx="12719956" cy="829394"/>
          </a:xfrm>
          <a:prstGeom prst="rect">
            <a:avLst/>
          </a:prstGeom>
          <a:noFill/>
        </p:spPr>
        <p:txBody>
          <a:bodyPr wrap="square">
            <a:spAutoFit/>
          </a:bodyPr>
          <a:lstStyle/>
          <a:p>
            <a:pPr marL="0" marR="0">
              <a:lnSpc>
                <a:spcPct val="107000"/>
              </a:lnSpc>
              <a:spcBef>
                <a:spcPts val="0"/>
              </a:spcBef>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3. </a:t>
            </a: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BÀI TẬP</a:t>
            </a:r>
            <a:endParaRPr lang="en-GB" sz="480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375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up)">
                                      <p:cBhvr>
                                        <p:cTn id="13" dur="10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0" end="0"/>
                                            </p:txEl>
                                          </p:spTgt>
                                        </p:tgtEl>
                                        <p:attrNameLst>
                                          <p:attrName>style.visibility</p:attrName>
                                        </p:attrNameLst>
                                      </p:cBhvr>
                                      <p:to>
                                        <p:strVal val="visible"/>
                                      </p:to>
                                    </p:set>
                                    <p:anim calcmode="lin" valueType="num">
                                      <p:cBhvr additive="base">
                                        <p:cTn id="34"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1" end="1"/>
                                            </p:txEl>
                                          </p:spTgt>
                                        </p:tgtEl>
                                        <p:attrNameLst>
                                          <p:attrName>style.visibility</p:attrName>
                                        </p:attrNameLst>
                                      </p:cBhvr>
                                      <p:to>
                                        <p:strVal val="visible"/>
                                      </p:to>
                                    </p:set>
                                    <p:anim calcmode="lin" valueType="num">
                                      <p:cBhvr additive="base">
                                        <p:cTn id="40"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
                                            <p:txEl>
                                              <p:pRg st="2" end="2"/>
                                            </p:txEl>
                                          </p:spTgt>
                                        </p:tgtEl>
                                        <p:attrNameLst>
                                          <p:attrName>style.visibility</p:attrName>
                                        </p:attrNameLst>
                                      </p:cBhvr>
                                      <p:to>
                                        <p:strVal val="visible"/>
                                      </p:to>
                                    </p:set>
                                    <p:anim calcmode="lin" valueType="num">
                                      <p:cBhvr additive="base">
                                        <p:cTn id="46"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
                                            <p:txEl>
                                              <p:pRg st="3" end="3"/>
                                            </p:txEl>
                                          </p:spTgt>
                                        </p:tgtEl>
                                        <p:attrNameLst>
                                          <p:attrName>style.visibility</p:attrName>
                                        </p:attrNameLst>
                                      </p:cBhvr>
                                      <p:to>
                                        <p:strVal val="visible"/>
                                      </p:to>
                                    </p:set>
                                    <p:anim calcmode="lin" valueType="num">
                                      <p:cBhvr additive="base">
                                        <p:cTn id="52"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
                                            <p:txEl>
                                              <p:pRg st="4" end="4"/>
                                            </p:txEl>
                                          </p:spTgt>
                                        </p:tgtEl>
                                        <p:attrNameLst>
                                          <p:attrName>style.visibility</p:attrName>
                                        </p:attrNameLst>
                                      </p:cBhvr>
                                      <p:to>
                                        <p:strVal val="visible"/>
                                      </p:to>
                                    </p:set>
                                    <p:anim calcmode="lin" valueType="num">
                                      <p:cBhvr additive="base">
                                        <p:cTn id="58"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9">
                                            <p:txEl>
                                              <p:pRg st="5" end="5"/>
                                            </p:txEl>
                                          </p:spTgt>
                                        </p:tgtEl>
                                        <p:attrNameLst>
                                          <p:attrName>style.visibility</p:attrName>
                                        </p:attrNameLst>
                                      </p:cBhvr>
                                      <p:to>
                                        <p:strVal val="visible"/>
                                      </p:to>
                                    </p:set>
                                    <p:anim calcmode="lin" valueType="num">
                                      <p:cBhvr additive="base">
                                        <p:cTn id="64"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9">
                                            <p:txEl>
                                              <p:pRg st="6" end="6"/>
                                            </p:txEl>
                                          </p:spTgt>
                                        </p:tgtEl>
                                        <p:attrNameLst>
                                          <p:attrName>style.visibility</p:attrName>
                                        </p:attrNameLst>
                                      </p:cBhvr>
                                      <p:to>
                                        <p:strVal val="visible"/>
                                      </p:to>
                                    </p:set>
                                    <p:anim calcmode="lin" valueType="num">
                                      <p:cBhvr additive="base">
                                        <p:cTn id="70"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59971" y="1905000"/>
                <a:ext cx="22838229" cy="1404257"/>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spcBef>
                    <a:spcPts val="1200"/>
                  </a:spcBef>
                </a:pPr>
                <a:r>
                  <a:rPr lang="en-US" b="1"/>
                  <a:t>b) </a:t>
                </a:r>
                <a14:m>
                  <m:oMath xmlns:m="http://schemas.openxmlformats.org/officeDocument/2006/math">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e>
                    </m:rad>
                  </m:oMath>
                </a14:m>
                <a:endParaRPr lang="en-GB" b="1"/>
              </a:p>
              <a:p>
                <a:pPr marL="274320">
                  <a:spcBef>
                    <a:spcPts val="1200"/>
                  </a:spcBef>
                </a:pPr>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59971" y="1905000"/>
                <a:ext cx="22838229" cy="1404257"/>
              </a:xfrm>
              <a:prstGeom prst="rect">
                <a:avLst/>
              </a:prstGeom>
              <a:blipFill>
                <a:blip r:embed="rId3"/>
                <a:stretch>
                  <a:fillRect l="-187" b="-27586"/>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9971" y="3657600"/>
                <a:ext cx="22838229" cy="9601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855663">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oMath>
                </a14:m>
                <a:endParaRPr lang="en-GB" b="1"/>
              </a:p>
              <a:p>
                <a:pPr marL="274320" indent="855663">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𝟑</m:t>
                            </m:r>
                          </m:den>
                        </m:f>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971" y="3657600"/>
                <a:ext cx="22838229" cy="96012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25355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7076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c)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rad>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707600" cy="1506793"/>
              </a:xfrm>
              <a:prstGeom prst="rect">
                <a:avLst/>
              </a:prstGeom>
              <a:blipFill>
                <a:blip r:embed="rId3"/>
                <a:stretch>
                  <a:fillRect l="-215"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05200"/>
                <a:ext cx="22707600"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endParaRPr lang="en-GB" b="1"/>
              </a:p>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30000"/>
                  </a:lnSpc>
                  <a:spcBef>
                    <a:spcPts val="0"/>
                  </a:spcBef>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𝟐</m:t>
                                </m:r>
                              </m:num>
                              <m:den>
                                <m:r>
                                  <a:rPr lang="en-US" b="1" i="1">
                                    <a:latin typeface="Cambria Math" panose="02040503050406030204" pitchFamily="18" charset="0"/>
                                  </a:rPr>
                                  <m:t>𝟑</m:t>
                                </m:r>
                              </m:den>
                            </m:f>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lnSpc>
                    <a:spcPct val="130000"/>
                  </a:lnSpc>
                  <a:spcBef>
                    <a:spcPts val="0"/>
                  </a:spcBef>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giá trị này không thỏa mãn.</a:t>
                </a:r>
                <a:endParaRPr lang="en-GB" b="1"/>
              </a:p>
              <a:p>
                <a:pPr marL="274320" indent="0">
                  <a:lnSpc>
                    <a:spcPct val="130000"/>
                  </a:lnSpc>
                  <a:spcBef>
                    <a:spcPts val="0"/>
                  </a:spcBef>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m:t>
                    </m:r>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05200"/>
                <a:ext cx="22707600" cy="97536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000437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820671"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d)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rad>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820671" cy="1506793"/>
              </a:xfrm>
              <a:prstGeom prst="rect">
                <a:avLst/>
              </a:prstGeom>
              <a:blipFill>
                <a:blip r:embed="rId3"/>
                <a:stretch>
                  <a:fillRect l="-214"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77529" y="3886200"/>
                <a:ext cx="22820671"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𝟐</m:t>
                        </m:r>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77529" y="3886200"/>
                <a:ext cx="22820671" cy="83820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407009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2816457" cy="304133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23545800" cy="822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buNone/>
                </a:pPr>
                <a:r>
                  <a:rPr lang="en-US" b="1">
                    <a:solidFill>
                      <a:srgbClr val="0000FF"/>
                    </a:solidFill>
                  </a:rPr>
                  <a:t>Lời giải</a:t>
                </a:r>
              </a:p>
              <a:p>
                <a:pPr marL="274320" indent="0">
                  <a:buNone/>
                </a:pPr>
                <a:r>
                  <a:rPr lang="en-US" b="1"/>
                  <a:t>a)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𝟔</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𝟏𝟑</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𝟔</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𝟒</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𝟏𝟔</m:t>
                    </m:r>
                  </m:oMath>
                </a14:m>
                <a:endParaRPr lang="en-GB" b="1"/>
              </a:p>
              <a:p>
                <a:pPr marL="274320" indent="0">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𝟑𝟑</m:t>
                                    </m:r>
                                  </m:e>
                                </m:rad>
                              </m:num>
                              <m:den>
                                <m:r>
                                  <a:rPr lang="en-US" b="1" i="1">
                                    <a:latin typeface="Cambria Math" panose="02040503050406030204" pitchFamily="18" charset="0"/>
                                  </a:rPr>
                                  <m:t>𝟒</m:t>
                                </m:r>
                              </m:den>
                            </m:f>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𝟑𝟑</m:t>
                                    </m:r>
                                  </m:e>
                                </m:rad>
                              </m:num>
                              <m:den>
                                <m:r>
                                  <a:rPr lang="en-US" b="1" i="1">
                                    <a:latin typeface="Cambria Math" panose="02040503050406030204" pitchFamily="18" charset="0"/>
                                  </a:rPr>
                                  <m:t>𝟒</m:t>
                                </m:r>
                              </m:den>
                            </m:f>
                          </m:e>
                        </m:eqArr>
                      </m:e>
                    </m:d>
                  </m:oMath>
                </a14:m>
                <a:endParaRPr lang="en-GB" b="1"/>
              </a:p>
              <a:p>
                <a:pPr marL="274320" indent="0">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đều thỏa mãn.</a:t>
                </a:r>
                <a:endParaRPr lang="en-GB" b="1"/>
              </a:p>
              <a:p>
                <a:pPr marL="274320" indent="0">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𝟑𝟒</m:t>
                                </m:r>
                              </m:e>
                            </m:rad>
                          </m:num>
                          <m:den>
                            <m:r>
                              <a:rPr lang="en-US" b="1" i="1">
                                <a:latin typeface="Cambria Math" panose="02040503050406030204" pitchFamily="18" charset="0"/>
                              </a:rPr>
                              <m:t>𝟒</m:t>
                            </m:r>
                          </m:den>
                        </m:f>
                      </m:e>
                    </m:d>
                  </m:oMath>
                </a14:m>
                <a:r>
                  <a:rPr lang="en-GB" b="1"/>
                  <a:t>.</a:t>
                </a:r>
              </a:p>
              <a:p>
                <a:pPr marL="274320" indent="0" algn="ctr">
                  <a:buNone/>
                </a:pPr>
                <a:endParaRPr lang="en-GB" b="1">
                  <a:solidFill>
                    <a:srgbClr val="0000FF"/>
                  </a:solidFill>
                </a:endParaRPr>
              </a:p>
              <a:p>
                <a:pPr marL="274320" indent="0">
                  <a:buNone/>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23545800" cy="8229600"/>
              </a:xfrm>
              <a:prstGeom prst="rect">
                <a:avLst/>
              </a:prstGeom>
              <a:blipFill>
                <a:blip r:embed="rId3"/>
                <a:stretch>
                  <a:fillRect t="-2441"/>
                </a:stretch>
              </a:blipFill>
              <a:ln>
                <a:solidFill>
                  <a:srgbClr val="00B0F0"/>
                </a:solidFill>
              </a:ln>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54E2F751-CA7E-42E0-A15C-5F325A8F58C7}"/>
              </a:ext>
            </a:extLst>
          </p:cNvPr>
          <p:cNvGrpSpPr/>
          <p:nvPr/>
        </p:nvGrpSpPr>
        <p:grpSpPr>
          <a:xfrm>
            <a:off x="838200" y="1970840"/>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6.21</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182900" y="1979802"/>
              <a:ext cx="19471757" cy="2941130"/>
            </p:xfrm>
            <a:graphic>
              <a:graphicData uri="http://schemas.openxmlformats.org/drawingml/2006/table">
                <a:tbl>
                  <a:tblPr firstRow="1" bandRow="1">
                    <a:tableStyleId>{5C22544A-7EE6-4342-B048-85BDC9FD1C3A}</a:tableStyleId>
                  </a:tblPr>
                  <a:tblGrid>
                    <a:gridCol w="19471757">
                      <a:extLst>
                        <a:ext uri="{9D8B030D-6E8A-4147-A177-3AD203B41FA5}">
                          <a16:colId xmlns:a16="http://schemas.microsoft.com/office/drawing/2014/main" val="442423946"/>
                        </a:ext>
                      </a:extLst>
                    </a:gridCol>
                  </a:tblGrid>
                  <a:tr h="2359375">
                    <a:tc>
                      <a:txBody>
                        <a:bodyPr/>
                        <a:lstStyle/>
                        <a:p>
                          <a:pPr marL="247650" marR="0">
                            <a:lnSpc>
                              <a:spcPct val="107000"/>
                            </a:lnSpc>
                            <a:spcBef>
                              <a:spcPts val="0"/>
                            </a:spcBef>
                            <a:spcAft>
                              <a:spcPts val="800"/>
                            </a:spcAft>
                          </a:pPr>
                          <a:r>
                            <a:rPr lang="en-US" sz="4800" b="1">
                              <a:effectLst/>
                            </a:rPr>
                            <a:t>Giải các phương trình sau:</a:t>
                          </a:r>
                          <a:endParaRPr lang="en-GB" sz="4800" b="1">
                            <a:effectLst/>
                          </a:endParaRPr>
                        </a:p>
                        <a:p>
                          <a:pPr marL="207645" marR="0">
                            <a:lnSpc>
                              <a:spcPct val="107000"/>
                            </a:lnSpc>
                            <a:spcBef>
                              <a:spcPts val="0"/>
                            </a:spcBef>
                            <a:spcAft>
                              <a:spcPts val="800"/>
                            </a:spcAft>
                            <a:tabLst>
                              <a:tab pos="3268345" algn="l"/>
                            </a:tabLst>
                          </a:pPr>
                          <a:r>
                            <a:rPr lang="en-US" sz="4800" b="1">
                              <a:effectLst/>
                            </a:rPr>
                            <a:t>a)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𝟔</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𝟏𝟑</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𝟏𝟑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𝟐</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𝟒</m:t>
                              </m:r>
                            </m:oMath>
                          </a14:m>
                          <a:r>
                            <a:rPr lang="en-US" sz="4800" b="1">
                              <a:effectLst/>
                            </a:rPr>
                            <a:t>	b)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𝟐</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𝟓</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𝟑</m:t>
                              </m:r>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oMath>
                          </a14:m>
                          <a:endParaRPr lang="en-GB" sz="4800" b="1">
                            <a:effectLst/>
                          </a:endParaRPr>
                        </a:p>
                        <a:p>
                          <a:pPr marL="207645" marR="0">
                            <a:lnSpc>
                              <a:spcPct val="106000"/>
                            </a:lnSpc>
                            <a:spcBef>
                              <a:spcPts val="0"/>
                            </a:spcBef>
                            <a:spcAft>
                              <a:spcPts val="0"/>
                            </a:spcAft>
                            <a:tabLst>
                              <a:tab pos="3268345" algn="l"/>
                            </a:tabLst>
                          </a:pPr>
                          <a:r>
                            <a:rPr lang="en-US" sz="4800" b="1">
                              <a:effectLst/>
                            </a:rPr>
                            <a:t>c)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i="1" smtClean="0">
                                      <a:effectLst/>
                                      <a:latin typeface="Cambria Math" panose="02040503050406030204" pitchFamily="18" charset="0"/>
                                    </a:rPr>
                                    <m:t>𝟑</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𝟏𝟕</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𝟐𝟑</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𝟑</m:t>
                              </m:r>
                            </m:oMath>
                          </a14:m>
                          <a:r>
                            <a:rPr lang="en-US" sz="4800" b="1">
                              <a:effectLst/>
                            </a:rPr>
                            <a:t>	d) </a:t>
                          </a:r>
                          <a14:m>
                            <m:oMath xmlns:m="http://schemas.openxmlformats.org/officeDocument/2006/math">
                              <m:rad>
                                <m:radPr>
                                  <m:degHide m:val="on"/>
                                  <m:ctrlPr>
                                    <a:rPr lang="en-GB" sz="4800" b="1" i="1">
                                      <a:effectLst/>
                                      <a:latin typeface="Cambria Math" panose="02040503050406030204" pitchFamily="18" charset="0"/>
                                    </a:rPr>
                                  </m:ctrlPr>
                                </m:radPr>
                                <m:deg/>
                                <m:e>
                                  <m:r>
                                    <a:rPr lang="en-US" sz="4800" b="1" smtClean="0">
                                      <a:effectLst/>
                                      <a:latin typeface="Cambria Math" panose="02040503050406030204" pitchFamily="18" charset="0"/>
                                    </a:rPr>
                                    <m:t>−</m:t>
                                  </m:r>
                                  <m:sSup>
                                    <m:sSupPr>
                                      <m:ctrlPr>
                                        <a:rPr lang="en-GB" sz="4800" b="1" i="1">
                                          <a:effectLst/>
                                          <a:latin typeface="Cambria Math" panose="02040503050406030204" pitchFamily="18" charset="0"/>
                                        </a:rPr>
                                      </m:ctrlPr>
                                    </m:sSupPr>
                                    <m:e>
                                      <m:r>
                                        <a:rPr lang="en-US" sz="4800" b="1" i="1" smtClean="0">
                                          <a:effectLst/>
                                          <a:latin typeface="Cambria Math" panose="02040503050406030204" pitchFamily="18" charset="0"/>
                                        </a:rPr>
                                        <m:t>𝒙</m:t>
                                      </m:r>
                                    </m:e>
                                    <m:sup>
                                      <m:r>
                                        <a:rPr lang="en-US" sz="4800" b="1" i="1" smtClean="0">
                                          <a:effectLst/>
                                          <a:latin typeface="Cambria Math" panose="02040503050406030204" pitchFamily="18" charset="0"/>
                                        </a:rPr>
                                        <m:t>𝟐</m:t>
                                      </m:r>
                                    </m:sup>
                                  </m:sSup>
                                  <m:r>
                                    <a:rPr lang="en-US" sz="4800" b="1" smtClean="0">
                                      <a:effectLst/>
                                      <a:latin typeface="Cambria Math" panose="02040503050406030204" pitchFamily="18" charset="0"/>
                                    </a:rPr>
                                    <m:t>+</m:t>
                                  </m:r>
                                  <m:r>
                                    <a:rPr lang="en-US" sz="4800" b="1" i="1" smtClean="0">
                                      <a:effectLst/>
                                      <a:latin typeface="Cambria Math" panose="02040503050406030204" pitchFamily="18" charset="0"/>
                                    </a:rPr>
                                    <m:t>𝟐</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𝟒</m:t>
                                  </m:r>
                                </m:e>
                              </m:rad>
                              <m:r>
                                <a:rPr lang="en-US" sz="4800" b="1" smtClean="0">
                                  <a:effectLst/>
                                  <a:latin typeface="Cambria Math" panose="02040503050406030204" pitchFamily="18" charset="0"/>
                                </a:rPr>
                                <m:t>=</m:t>
                              </m:r>
                              <m:r>
                                <a:rPr lang="en-US" sz="4800" b="1" i="1" smtClean="0">
                                  <a:effectLst/>
                                  <a:latin typeface="Cambria Math" panose="02040503050406030204" pitchFamily="18" charset="0"/>
                                </a:rPr>
                                <m:t>𝒙</m:t>
                              </m:r>
                              <m:r>
                                <a:rPr lang="en-US" sz="4800" b="1" smtClean="0">
                                  <a:effectLst/>
                                  <a:latin typeface="Cambria Math" panose="02040503050406030204" pitchFamily="18" charset="0"/>
                                </a:rPr>
                                <m:t>−</m:t>
                              </m:r>
                              <m:r>
                                <a:rPr lang="en-US" sz="4800" b="1" i="1">
                                  <a:effectLst/>
                                  <a:latin typeface="Cambria Math" panose="02040503050406030204" pitchFamily="18" charset="0"/>
                                </a:rPr>
                                <m:t>𝟐</m:t>
                              </m:r>
                            </m:oMath>
                          </a14:m>
                          <a:endParaRPr lang="en-GB" sz="4800" b="1">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182900" y="1979802"/>
              <a:ext cx="19471757" cy="2941130"/>
            </p:xfrm>
            <a:graphic>
              <a:graphicData uri="http://schemas.openxmlformats.org/drawingml/2006/table">
                <a:tbl>
                  <a:tblPr firstRow="1" bandRow="1">
                    <a:tableStyleId>{5C22544A-7EE6-4342-B048-85BDC9FD1C3A}</a:tableStyleId>
                  </a:tblPr>
                  <a:tblGrid>
                    <a:gridCol w="19471757">
                      <a:extLst>
                        <a:ext uri="{9D8B030D-6E8A-4147-A177-3AD203B41FA5}">
                          <a16:colId xmlns:a16="http://schemas.microsoft.com/office/drawing/2014/main" val="442423946"/>
                        </a:ext>
                      </a:extLst>
                    </a:gridCol>
                  </a:tblGrid>
                  <a:tr h="2941130">
                    <a:tc>
                      <a:txBody>
                        <a:bodyPr/>
                        <a:lstStyle/>
                        <a:p>
                          <a:endParaRPr lang="en-US"/>
                        </a:p>
                      </a:txBody>
                      <a:tcPr>
                        <a:blipFill>
                          <a:blip r:embed="rId4"/>
                          <a:stretch>
                            <a:fillRect l="-31" t="-3926" r="-125" b="-11157"/>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2677475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up)">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
                                            <p:txEl>
                                              <p:pRg st="0" end="0"/>
                                            </p:txEl>
                                          </p:spTgt>
                                        </p:tgtEl>
                                        <p:attrNameLst>
                                          <p:attrName>style.visibility</p:attrName>
                                        </p:attrNameLst>
                                      </p:cBhvr>
                                      <p:to>
                                        <p:strVal val="visible"/>
                                      </p:to>
                                    </p:set>
                                    <p:anim calcmode="lin" valueType="num">
                                      <p:cBhvr additive="base">
                                        <p:cTn id="28"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1" end="1"/>
                                            </p:txEl>
                                          </p:spTgt>
                                        </p:tgtEl>
                                        <p:attrNameLst>
                                          <p:attrName>style.visibility</p:attrName>
                                        </p:attrNameLst>
                                      </p:cBhvr>
                                      <p:to>
                                        <p:strVal val="visible"/>
                                      </p:to>
                                    </p:set>
                                    <p:anim calcmode="lin" valueType="num">
                                      <p:cBhvr additive="base">
                                        <p:cTn id="34"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2" end="2"/>
                                            </p:txEl>
                                          </p:spTgt>
                                        </p:tgtEl>
                                        <p:attrNameLst>
                                          <p:attrName>style.visibility</p:attrName>
                                        </p:attrNameLst>
                                      </p:cBhvr>
                                      <p:to>
                                        <p:strVal val="visible"/>
                                      </p:to>
                                    </p:set>
                                    <p:anim calcmode="lin" valueType="num">
                                      <p:cBhvr additive="base">
                                        <p:cTn id="40"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
                                            <p:txEl>
                                              <p:pRg st="3" end="3"/>
                                            </p:txEl>
                                          </p:spTgt>
                                        </p:tgtEl>
                                        <p:attrNameLst>
                                          <p:attrName>style.visibility</p:attrName>
                                        </p:attrNameLst>
                                      </p:cBhvr>
                                      <p:to>
                                        <p:strVal val="visible"/>
                                      </p:to>
                                    </p:set>
                                    <p:anim calcmode="lin" valueType="num">
                                      <p:cBhvr additive="base">
                                        <p:cTn id="46"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
                                            <p:txEl>
                                              <p:pRg st="4" end="4"/>
                                            </p:txEl>
                                          </p:spTgt>
                                        </p:tgtEl>
                                        <p:attrNameLst>
                                          <p:attrName>style.visibility</p:attrName>
                                        </p:attrNameLst>
                                      </p:cBhvr>
                                      <p:to>
                                        <p:strVal val="visible"/>
                                      </p:to>
                                    </p:set>
                                    <p:anim calcmode="lin" valueType="num">
                                      <p:cBhvr additive="base">
                                        <p:cTn id="52"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9">
                                            <p:txEl>
                                              <p:pRg st="5" end="5"/>
                                            </p:txEl>
                                          </p:spTgt>
                                        </p:tgtEl>
                                        <p:attrNameLst>
                                          <p:attrName>style.visibility</p:attrName>
                                        </p:attrNameLst>
                                      </p:cBhvr>
                                      <p:to>
                                        <p:strVal val="visible"/>
                                      </p:to>
                                    </p:set>
                                    <p:animEffect transition="in" filter="fade">
                                      <p:cBhvr>
                                        <p:cTn id="58" dur="1000"/>
                                        <p:tgtEl>
                                          <p:spTgt spid="99">
                                            <p:txEl>
                                              <p:pRg st="5" end="5"/>
                                            </p:txEl>
                                          </p:spTgt>
                                        </p:tgtEl>
                                      </p:cBhvr>
                                    </p:animEffect>
                                    <p:anim calcmode="lin" valueType="num">
                                      <p:cBhvr>
                                        <p:cTn id="59"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9362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b)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𝒙</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936200" cy="1506793"/>
              </a:xfrm>
              <a:prstGeom prst="rect">
                <a:avLst/>
              </a:prstGeom>
              <a:blipFill>
                <a:blip r:embed="rId3"/>
                <a:stretch>
                  <a:fillRect l="-213"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05200"/>
                <a:ext cx="22936200"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GB" b="1"/>
              </a:p>
              <a:p>
                <a:pPr marL="274320" indent="0">
                  <a:lnSpc>
                    <a:spcPct val="10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cả hai giá trị này không thỏa mãn.</a:t>
                </a:r>
                <a:endParaRPr lang="en-GB" b="1"/>
              </a:p>
              <a:p>
                <a:pPr marL="274320" indent="0">
                  <a:lnSpc>
                    <a:spcPct val="100000"/>
                  </a:lnSpc>
                  <a:buNone/>
                </a:pPr>
                <a:r>
                  <a:rPr lang="en-US" b="1"/>
                  <a:t>Vậy tập nghiệm của phương trình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m:t>
                    </m:r>
                  </m:oMath>
                </a14:m>
                <a:r>
                  <a:rPr lang="en-GB"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05200"/>
                <a:ext cx="22936200" cy="97536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94800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9362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c)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𝟐𝟑</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936200" cy="1506793"/>
              </a:xfrm>
              <a:prstGeom prst="rect">
                <a:avLst/>
              </a:prstGeom>
              <a:blipFill>
                <a:blip r:embed="rId3"/>
                <a:stretch>
                  <a:fillRect l="-213"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2936200" cy="9677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𝟐𝟑</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marL="274320" indent="0">
                  <a:lnSpc>
                    <a:spcPct val="100000"/>
                  </a:lnSpc>
                  <a:spcBef>
                    <a:spcPts val="0"/>
                  </a:spcBef>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e>
                        </m:eqArr>
                      </m:e>
                    </m:d>
                  </m:oMath>
                </a14:m>
                <a:r>
                  <a:rPr lang="en-US" b="1"/>
                  <a:t>.</a:t>
                </a:r>
                <a:endParaRPr lang="en-GB" b="1"/>
              </a:p>
              <a:p>
                <a:pPr marL="274320" indent="0">
                  <a:lnSpc>
                    <a:spcPct val="100000"/>
                  </a:lnSpc>
                  <a:buNone/>
                </a:pPr>
                <a:r>
                  <a:rPr lang="en-US" b="1"/>
                  <a:t>Thay lần lượt hai giá trị này của x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𝟐</m:t>
                            </m:r>
                          </m:den>
                        </m:f>
                      </m:e>
                    </m:d>
                  </m:oMath>
                </a14:m>
                <a:r>
                  <a:rPr lang="en-GB"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2936200" cy="96774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01255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11353800" cy="9921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581400"/>
                <a:ext cx="11630891" cy="9837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ctr">
                  <a:buNone/>
                </a:pP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Lời giải</a:t>
                </a:r>
              </a:p>
              <a:p>
                <a:pPr marL="182880" lvl="0" indent="0" algn="just">
                  <a:buNone/>
                </a:pPr>
                <a:r>
                  <a:rPr lang="en-US" sz="4400" b="1">
                    <a:latin typeface="Tahoma" panose="020B0604030504040204" pitchFamily="34" charset="0"/>
                    <a:ea typeface="Tahoma" panose="020B0604030504040204" pitchFamily="34" charset="0"/>
                    <a:cs typeface="Tahoma" panose="020B0604030504040204" pitchFamily="34" charset="0"/>
                  </a:rPr>
                  <a:t>a) Bình phương hai vế của phương trình ta được</a:t>
                </a:r>
              </a:p>
              <a:p>
                <a:pPr marL="182880" indent="0" algn="just">
                  <a:buNone/>
                </a:pPr>
                <a:r>
                  <a:rPr lang="en-US" sz="4400" b="1"/>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endParaRPr lang="en-US" sz="4400" b="1"/>
              </a:p>
              <a:p>
                <a:pPr marL="182880" indent="0" algn="just">
                  <a:buNone/>
                </a:pPr>
                <a:r>
                  <a:rPr lang="en-US" sz="4400" b="1"/>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r>
                      <a:rPr lang="en-US" sz="4400" b="1">
                        <a:latin typeface="Cambria Math" panose="02040503050406030204" pitchFamily="18" charset="0"/>
                      </a:rPr>
                      <m:t> </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e>
                        </m:eqArr>
                      </m:e>
                    </m:d>
                  </m:oMath>
                </a14:m>
                <a:endParaRPr lang="en-US" sz="4400" b="1">
                  <a:latin typeface="Tahoma" panose="020B0604030504040204" pitchFamily="34" charset="0"/>
                  <a:ea typeface="Tahoma" panose="020B0604030504040204" pitchFamily="34" charset="0"/>
                  <a:cs typeface="Tahoma" panose="020B0604030504040204" pitchFamily="34" charset="0"/>
                </a:endParaRPr>
              </a:p>
              <a:p>
                <a:pPr marL="182880" lvl="0" indent="0" algn="just">
                  <a:buNone/>
                </a:pPr>
                <a:r>
                  <a:rPr lang="en-US" sz="4400" b="1">
                    <a:latin typeface="Tahoma" panose="020B0604030504040204" pitchFamily="34" charset="0"/>
                    <a:ea typeface="Tahoma" panose="020B0604030504040204" pitchFamily="34" charset="0"/>
                    <a:cs typeface="Tahoma" panose="020B0604030504040204" pitchFamily="34" charset="0"/>
                  </a:rPr>
                  <a:t>b) Thay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 vào phương trình ban đầu thấy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 thỏa mãn phương trình đã cho.</a:t>
                </a:r>
              </a:p>
              <a:p>
                <a:pPr marL="182880" algn="just"/>
                <a:r>
                  <a:rPr lang="en-US" sz="4400" b="1">
                    <a:latin typeface="Tahoma" panose="020B0604030504040204" pitchFamily="34" charset="0"/>
                    <a:ea typeface="Tahoma" panose="020B0604030504040204" pitchFamily="34" charset="0"/>
                    <a:cs typeface="Tahoma" panose="020B0604030504040204" pitchFamily="34" charset="0"/>
                  </a:rPr>
                  <a:t>Vậy nghiệm của phương trình đã cho là</a:t>
                </a:r>
              </a:p>
              <a:p>
                <a:pPr marL="182880" indent="0" algn="just">
                  <a:buNone/>
                </a:pP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a:latin typeface="Tahoma" panose="020B0604030504040204" pitchFamily="34" charset="0"/>
                    <a:ea typeface="Tahoma" panose="020B0604030504040204" pitchFamily="34" charset="0"/>
                    <a:cs typeface="Tahoma" panose="020B0604030504040204" pitchFamily="34" charset="0"/>
                  </a:rPr>
                  <a:t>.</a:t>
                </a:r>
              </a:p>
              <a:p>
                <a:pPr marL="182880" algn="just"/>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581400"/>
                <a:ext cx="11630891" cy="9837740"/>
              </a:xfrm>
              <a:prstGeom prst="rect">
                <a:avLst/>
              </a:prstGeom>
              <a:blipFill>
                <a:blip r:embed="rId4"/>
                <a:stretch>
                  <a:fillRect l="-1832" t="-1920" r="-3403"/>
                </a:stretch>
              </a:blipFill>
              <a:ln>
                <a:solidFill>
                  <a:srgbClr val="00B0F0"/>
                </a:solidFill>
              </a:ln>
            </p:spPr>
            <p:txBody>
              <a:bodyPr/>
              <a:lstStyle/>
              <a:p>
                <a:r>
                  <a:rPr lang="en-GB">
                    <a:noFill/>
                  </a:rPr>
                  <a:t> </a:t>
                </a:r>
              </a:p>
            </p:txBody>
          </p:sp>
        </mc:Fallback>
      </mc:AlternateContent>
      <p:grpSp>
        <p:nvGrpSpPr>
          <p:cNvPr id="6" name="Group 320"/>
          <p:cNvGrpSpPr>
            <a:grpSpLocks/>
          </p:cNvGrpSpPr>
          <p:nvPr/>
        </p:nvGrpSpPr>
        <p:grpSpPr bwMode="auto">
          <a:xfrm>
            <a:off x="1066800" y="3810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HĐ1:</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aphicFrame>
        <p:nvGraphicFramePr>
          <p:cNvPr id="4" name="Object 3">
            <a:extLst>
              <a:ext uri="{FF2B5EF4-FFF2-40B4-BE49-F238E27FC236}">
                <a16:creationId xmlns:a16="http://schemas.microsoft.com/office/drawing/2014/main" id="{DBD37DE9-3C02-4524-A08B-0522C7210B13}"/>
              </a:ext>
            </a:extLst>
          </p:cNvPr>
          <p:cNvGraphicFramePr>
            <a:graphicFrameLocks noChangeAspect="1"/>
          </p:cNvGraphicFramePr>
          <p:nvPr>
            <p:extLst>
              <p:ext uri="{D42A27DB-BD31-4B8C-83A1-F6EECF244321}">
                <p14:modId xmlns:p14="http://schemas.microsoft.com/office/powerpoint/2010/main" val="3012751728"/>
              </p:ext>
            </p:extLst>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051" name="Equation" r:id="rId5" imgW="126835" imgH="139518" progId="Equation.DSMT4">
                  <p:embed/>
                </p:oleObj>
              </mc:Choice>
              <mc:Fallback>
                <p:oleObj name="Equation" r:id="rId5" imgW="126835" imgH="139518"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1909E1F2-8AD7-4799-ACD1-8F224D9C06C3}"/>
              </a:ext>
            </a:extLst>
          </p:cNvPr>
          <p:cNvGraphicFramePr>
            <a:graphicFrameLocks noChangeAspect="1"/>
          </p:cNvGraphicFramePr>
          <p:nvPr>
            <p:extLst>
              <p:ext uri="{D42A27DB-BD31-4B8C-83A1-F6EECF244321}">
                <p14:modId xmlns:p14="http://schemas.microsoft.com/office/powerpoint/2010/main" val="4283601597"/>
              </p:ext>
            </p:extLst>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052" name="Equation" r:id="rId7" imgW="126835" imgH="139518" progId="Equation.DSMT4">
                  <p:embed/>
                </p:oleObj>
              </mc:Choice>
              <mc:Fallback>
                <p:oleObj name="Equation" r:id="rId7" imgW="126835" imgH="139518"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24" name="TextBox 321">
                <a:extLst>
                  <a:ext uri="{FF2B5EF4-FFF2-40B4-BE49-F238E27FC236}">
                    <a16:creationId xmlns:a16="http://schemas.microsoft.com/office/drawing/2014/main" id="{F1960FC5-F9D2-4DAC-8983-9DBC9D97C347}"/>
                  </a:ext>
                </a:extLst>
              </p:cNvPr>
              <p:cNvSpPr txBox="1"/>
              <p:nvPr/>
            </p:nvSpPr>
            <p:spPr>
              <a:xfrm>
                <a:off x="1232237" y="4511138"/>
                <a:ext cx="10654963" cy="8908002"/>
              </a:xfrm>
              <a:prstGeom prst="rect">
                <a:avLst/>
              </a:prstGeom>
              <a:noFill/>
            </p:spPr>
            <p:txBody>
              <a:bodyPr wrap="square" rtlCol="0">
                <a:noAutofit/>
              </a:bodyPr>
              <a:lstStyle/>
              <a:p>
                <a:pPr marL="91440" algn="just">
                  <a:lnSpc>
                    <a:spcPct val="107000"/>
                  </a:lnSpc>
                  <a:spcAft>
                    <a:spcPts val="800"/>
                  </a:spcAft>
                </a:pPr>
                <a:r>
                  <a:rPr lang="en-US" sz="4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a:effectLst/>
                    <a:latin typeface="Tahoma" panose="020B0604030504040204" pitchFamily="34" charset="0"/>
                    <a:ea typeface="Tahoma" panose="020B0604030504040204" pitchFamily="34" charset="0"/>
                    <a:cs typeface="Tahoma" panose="020B0604030504040204" pitchFamily="34" charset="0"/>
                  </a:rPr>
                  <a:t>Cho phương trình</a:t>
                </a:r>
              </a:p>
              <a:p>
                <a:pPr marL="91440" algn="just">
                  <a:lnSpc>
                    <a:spcPct val="107000"/>
                  </a:lnSpc>
                  <a:spcAft>
                    <a:spcPts val="800"/>
                  </a:spcAft>
                </a:pPr>
                <a:r>
                  <a:rPr lang="en-US" sz="4400" b="1" kern="120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kern="1200">
                            <a:effectLst/>
                            <a:latin typeface="Cambria Math" panose="02040503050406030204" pitchFamily="18" charset="0"/>
                            <a:ea typeface="Cascadia Mono"/>
                            <a:cs typeface="Times New Roman" panose="02020603050405020304" pitchFamily="18" charset="0"/>
                          </a:rPr>
                        </m:ctrlPr>
                      </m:radPr>
                      <m:deg/>
                      <m:e>
                        <m:sSup>
                          <m:sSupPr>
                            <m:ctrlPr>
                              <a:rPr lang="en-US" sz="4400" b="1" i="1" kern="1200">
                                <a:effectLst/>
                                <a:latin typeface="Cambria Math" panose="02040503050406030204" pitchFamily="18" charset="0"/>
                                <a:ea typeface="Cascadia Mono"/>
                                <a:cs typeface="Times New Roman" panose="02020603050405020304" pitchFamily="18" charset="0"/>
                              </a:rPr>
                            </m:ctrlPr>
                          </m:sSupPr>
                          <m:e>
                            <m:r>
                              <a:rPr lang="en-US" sz="4400" b="1" i="1" kern="1200">
                                <a:effectLst/>
                                <a:latin typeface="Cambria Math" panose="02040503050406030204" pitchFamily="18" charset="0"/>
                                <a:ea typeface="Cascadia Mono"/>
                                <a:cs typeface="Times New Roman" panose="02020603050405020304" pitchFamily="18" charset="0"/>
                              </a:rPr>
                              <m:t>𝒙</m:t>
                            </m:r>
                          </m:e>
                          <m:sup>
                            <m:r>
                              <a:rPr lang="en-US" sz="4400" b="1" i="1" kern="1200">
                                <a:effectLst/>
                                <a:latin typeface="Cambria Math" panose="02040503050406030204" pitchFamily="18" charset="0"/>
                                <a:ea typeface="Cascadia Mono"/>
                                <a:cs typeface="Times New Roman" panose="02020603050405020304" pitchFamily="18" charset="0"/>
                              </a:rPr>
                              <m:t>𝟐</m:t>
                            </m:r>
                          </m:sup>
                        </m:sSup>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𝟑</m:t>
                        </m:r>
                        <m:r>
                          <a:rPr lang="en-US" sz="4400" b="1" i="1" kern="1200">
                            <a:effectLst/>
                            <a:latin typeface="Cambria Math" panose="02040503050406030204" pitchFamily="18" charset="0"/>
                            <a:ea typeface="Cascadia Mono"/>
                            <a:cs typeface="Times New Roman" panose="02020603050405020304" pitchFamily="18" charset="0"/>
                          </a:rPr>
                          <m:t>𝒙</m:t>
                        </m:r>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e>
                    </m:rad>
                    <m:r>
                      <a:rPr lang="en-US" sz="4400" b="1" i="1" kern="1200">
                        <a:effectLst/>
                        <a:latin typeface="Cambria Math" panose="02040503050406030204" pitchFamily="18" charset="0"/>
                        <a:ea typeface="Cascadia Mono"/>
                        <a:cs typeface="Times New Roman" panose="02020603050405020304" pitchFamily="18" charset="0"/>
                      </a:rPr>
                      <m:t>=</m:t>
                    </m:r>
                    <m:rad>
                      <m:radPr>
                        <m:degHide m:val="on"/>
                        <m:ctrlPr>
                          <a:rPr lang="en-US" sz="4400" b="1" i="1" kern="1200">
                            <a:effectLst/>
                            <a:latin typeface="Cambria Math" panose="02040503050406030204" pitchFamily="18" charset="0"/>
                            <a:ea typeface="Cascadia Mono"/>
                            <a:cs typeface="Times New Roman" panose="02020603050405020304" pitchFamily="18" charset="0"/>
                          </a:rPr>
                        </m:ctrlPr>
                      </m:radPr>
                      <m:deg/>
                      <m:e>
                        <m:r>
                          <a:rPr lang="en-US" sz="4400" b="1" i="1" kern="1200">
                            <a:effectLst/>
                            <a:latin typeface="Cambria Math" panose="02040503050406030204" pitchFamily="18" charset="0"/>
                            <a:ea typeface="Cascadia Mono"/>
                            <a:cs typeface="Times New Roman" panose="02020603050405020304" pitchFamily="18" charset="0"/>
                          </a:rPr>
                          <m:t>−</m:t>
                        </m:r>
                        <m:sSup>
                          <m:sSupPr>
                            <m:ctrlPr>
                              <a:rPr lang="en-US" sz="4400" b="1" i="1" kern="1200">
                                <a:effectLst/>
                                <a:latin typeface="Cambria Math" panose="02040503050406030204" pitchFamily="18" charset="0"/>
                                <a:ea typeface="Cascadia Mono"/>
                                <a:cs typeface="Times New Roman" panose="02020603050405020304" pitchFamily="18" charset="0"/>
                              </a:rPr>
                            </m:ctrlPr>
                          </m:sSupPr>
                          <m:e>
                            <m:r>
                              <a:rPr lang="en-US" sz="4400" b="1" i="1" kern="1200">
                                <a:effectLst/>
                                <a:latin typeface="Cambria Math" panose="02040503050406030204" pitchFamily="18" charset="0"/>
                                <a:ea typeface="Cascadia Mono"/>
                                <a:cs typeface="Times New Roman" panose="02020603050405020304" pitchFamily="18" charset="0"/>
                              </a:rPr>
                              <m:t>𝒙</m:t>
                            </m:r>
                          </m:e>
                          <m:sup>
                            <m:r>
                              <a:rPr lang="en-US" sz="4400" b="1" i="1" kern="1200">
                                <a:effectLst/>
                                <a:latin typeface="Cambria Math" panose="02040503050406030204" pitchFamily="18" charset="0"/>
                                <a:ea typeface="Cascadia Mono"/>
                                <a:cs typeface="Times New Roman" panose="02020603050405020304" pitchFamily="18" charset="0"/>
                              </a:rPr>
                              <m:t>𝟐</m:t>
                            </m:r>
                          </m:sup>
                        </m:sSup>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r>
                          <a:rPr lang="en-US" sz="4400" b="1" i="1" kern="1200">
                            <a:effectLst/>
                            <a:latin typeface="Cambria Math" panose="02040503050406030204" pitchFamily="18" charset="0"/>
                            <a:ea typeface="Cascadia Mono"/>
                            <a:cs typeface="Times New Roman" panose="02020603050405020304" pitchFamily="18" charset="0"/>
                          </a:rPr>
                          <m:t>𝒙</m:t>
                        </m:r>
                        <m:r>
                          <a:rPr lang="en-US" sz="4400" b="1" i="1" kern="1200">
                            <a:effectLst/>
                            <a:latin typeface="Cambria Math" panose="02040503050406030204" pitchFamily="18" charset="0"/>
                            <a:ea typeface="Cascadia Mono"/>
                            <a:cs typeface="Times New Roman" panose="02020603050405020304" pitchFamily="18" charset="0"/>
                          </a:rPr>
                          <m:t>+</m:t>
                        </m:r>
                        <m:r>
                          <a:rPr lang="en-US" sz="4400" b="1" i="1" kern="1200">
                            <a:effectLst/>
                            <a:latin typeface="Cambria Math" panose="02040503050406030204" pitchFamily="18" charset="0"/>
                            <a:ea typeface="Cascadia Mono"/>
                            <a:cs typeface="Times New Roman" panose="02020603050405020304" pitchFamily="18" charset="0"/>
                          </a:rPr>
                          <m:t>𝟐</m:t>
                        </m:r>
                      </m:e>
                    </m:rad>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91440" lvl="0" indent="-342900" algn="just">
                  <a:lnSpc>
                    <a:spcPct val="150000"/>
                  </a:lnSpc>
                  <a:buFont typeface="+mj-lt"/>
                  <a:buAutoNum type="alphaLcParenR"/>
                </a:pPr>
                <a:r>
                  <a:rPr lang="en-US" sz="4400" b="1" kern="1200">
                    <a:effectLst/>
                    <a:latin typeface="Tahoma" panose="020B0604030504040204" pitchFamily="34" charset="0"/>
                    <a:ea typeface="Tahoma" panose="020B0604030504040204" pitchFamily="34" charset="0"/>
                    <a:cs typeface="Tahoma" panose="020B0604030504040204" pitchFamily="34" charset="0"/>
                  </a:rPr>
                  <a:t> Bình phương hai vế phương trình để khử căn và giải phương trình bậc hai nhận được.</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91440" lvl="0" indent="-342900" algn="just">
                  <a:lnSpc>
                    <a:spcPct val="150000"/>
                  </a:lnSpc>
                  <a:buFont typeface="+mj-lt"/>
                  <a:buAutoNum type="alphaLcParenR"/>
                </a:pPr>
                <a:r>
                  <a:rPr lang="en-US" sz="4400" b="1" kern="1200">
                    <a:effectLst/>
                    <a:latin typeface="Tahoma" panose="020B0604030504040204" pitchFamily="34" charset="0"/>
                    <a:ea typeface="Tahoma" panose="020B0604030504040204" pitchFamily="34" charset="0"/>
                    <a:cs typeface="Tahoma" panose="020B0604030504040204" pitchFamily="34" charset="0"/>
                  </a:rPr>
                  <a:t> Thử lại các giá trị tìm được ở câu a có thỏa mãn phương trình đã cho hay không.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TextBox 321">
                <a:extLst>
                  <a:ext uri="{FF2B5EF4-FFF2-40B4-BE49-F238E27FC236}">
                    <a16:creationId xmlns:a16="http://schemas.microsoft.com/office/drawing/2014/main" id="{F1960FC5-F9D2-4DAC-8983-9DBC9D97C347}"/>
                  </a:ext>
                </a:extLst>
              </p:cNvPr>
              <p:cNvSpPr txBox="1">
                <a:spLocks noRot="1" noChangeAspect="1" noMove="1" noResize="1" noEditPoints="1" noAdjustHandles="1" noChangeArrowheads="1" noChangeShapeType="1" noTextEdit="1"/>
              </p:cNvSpPr>
              <p:nvPr/>
            </p:nvSpPr>
            <p:spPr>
              <a:xfrm>
                <a:off x="1232237" y="4511138"/>
                <a:ext cx="10654963" cy="8908002"/>
              </a:xfrm>
              <a:prstGeom prst="rect">
                <a:avLst/>
              </a:prstGeom>
              <a:blipFill>
                <a:blip r:embed="rId8"/>
                <a:stretch>
                  <a:fillRect l="-2346" t="-1574" r="-23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85B00D49-A39D-47BB-A41F-91E10750B1C1}"/>
                  </a:ext>
                </a:extLst>
              </p:cNvPr>
              <p:cNvSpPr/>
              <p:nvPr/>
            </p:nvSpPr>
            <p:spPr>
              <a:xfrm>
                <a:off x="609600" y="2133600"/>
                <a:ext cx="15593564" cy="945195"/>
              </a:xfrm>
              <a:prstGeom prst="rect">
                <a:avLst/>
              </a:prstGeom>
            </p:spPr>
            <p:txBody>
              <a:bodyPr wrap="none">
                <a:spAutoFit/>
              </a:bodyPr>
              <a:lstStyle/>
              <a:p>
                <a:pPr>
                  <a:lnSpc>
                    <a:spcPct val="107000"/>
                  </a:lnSpc>
                  <a:spcAft>
                    <a:spcPts val="800"/>
                  </a:spcAft>
                </a:pPr>
                <a:r>
                  <a:rPr lang="en-US" sz="4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1. PHƯƠNG TRÌNH DẠNG </a:t>
                </a:r>
                <a14:m>
                  <m:oMath xmlns:m="http://schemas.openxmlformats.org/officeDocument/2006/math">
                    <m:rad>
                      <m:radPr>
                        <m:degHide m:val="on"/>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endPar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id="{85B00D49-A39D-47BB-A41F-91E10750B1C1}"/>
                  </a:ext>
                </a:extLst>
              </p:cNvPr>
              <p:cNvSpPr>
                <a:spLocks noRot="1" noChangeAspect="1" noMove="1" noResize="1" noEditPoints="1" noAdjustHandles="1" noChangeArrowheads="1" noChangeShapeType="1" noTextEdit="1"/>
              </p:cNvSpPr>
              <p:nvPr/>
            </p:nvSpPr>
            <p:spPr>
              <a:xfrm>
                <a:off x="609600" y="2133600"/>
                <a:ext cx="15593564" cy="945195"/>
              </a:xfrm>
              <a:prstGeom prst="rect">
                <a:avLst/>
              </a:prstGeom>
              <a:blipFill>
                <a:blip r:embed="rId9"/>
                <a:stretch>
                  <a:fillRect l="-1564" b="-26452"/>
                </a:stretch>
              </a:blipFill>
            </p:spPr>
            <p:txBody>
              <a:bodyPr/>
              <a:lstStyle/>
              <a:p>
                <a:r>
                  <a:rPr lang="en-GB">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1000"/>
                                  </p:stCondLst>
                                  <p:childTnLst>
                                    <p:set>
                                      <p:cBhvr>
                                        <p:cTn id="20" dur="1" fill="hold">
                                          <p:stCondLst>
                                            <p:cond delay="0"/>
                                          </p:stCondLst>
                                        </p:cTn>
                                        <p:tgtEl>
                                          <p:spTgt spid="24">
                                            <p:txEl>
                                              <p:pRg st="0" end="0"/>
                                            </p:txEl>
                                          </p:spTgt>
                                        </p:tgtEl>
                                        <p:attrNameLst>
                                          <p:attrName>style.visibility</p:attrName>
                                        </p:attrNameLst>
                                      </p:cBhvr>
                                      <p:to>
                                        <p:strVal val="visible"/>
                                      </p:to>
                                    </p:set>
                                    <p:anim calcmode="lin" valueType="num">
                                      <p:cBhvr additive="base">
                                        <p:cTn id="2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100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1000"/>
                                  </p:stCondLst>
                                  <p:childTnLst>
                                    <p:set>
                                      <p:cBhvr>
                                        <p:cTn id="32" dur="1" fill="hold">
                                          <p:stCondLst>
                                            <p:cond delay="0"/>
                                          </p:stCondLst>
                                        </p:cTn>
                                        <p:tgtEl>
                                          <p:spTgt spid="24">
                                            <p:txEl>
                                              <p:pRg st="2" end="2"/>
                                            </p:txEl>
                                          </p:spTgt>
                                        </p:tgtEl>
                                        <p:attrNameLst>
                                          <p:attrName>style.visibility</p:attrName>
                                        </p:attrNameLst>
                                      </p:cBhvr>
                                      <p:to>
                                        <p:strVal val="visible"/>
                                      </p:to>
                                    </p:set>
                                    <p:anim calcmode="lin" valueType="num">
                                      <p:cBhvr additive="base">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1000"/>
                                  </p:stCondLst>
                                  <p:childTnLst>
                                    <p:set>
                                      <p:cBhvr>
                                        <p:cTn id="38" dur="1" fill="hold">
                                          <p:stCondLst>
                                            <p:cond delay="0"/>
                                          </p:stCondLst>
                                        </p:cTn>
                                        <p:tgtEl>
                                          <p:spTgt spid="24">
                                            <p:txEl>
                                              <p:pRg st="3" end="3"/>
                                            </p:txEl>
                                          </p:spTgt>
                                        </p:tgtEl>
                                        <p:attrNameLst>
                                          <p:attrName>style.visibility</p:attrName>
                                        </p:attrNameLst>
                                      </p:cBhvr>
                                      <p:to>
                                        <p:strVal val="visible"/>
                                      </p:to>
                                    </p:set>
                                    <p:anim calcmode="lin" valueType="num">
                                      <p:cBhvr additive="base">
                                        <p:cTn id="39"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100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up)">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100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up)">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100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up)">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100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wipe(up)">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100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wipe(up)">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1000"/>
                                  </p:stCondLst>
                                  <p:childTnLst>
                                    <p:set>
                                      <p:cBhvr>
                                        <p:cTn id="74" dur="1" fill="hold">
                                          <p:stCondLst>
                                            <p:cond delay="0"/>
                                          </p:stCondLst>
                                        </p:cTn>
                                        <p:tgtEl>
                                          <p:spTgt spid="7">
                                            <p:txEl>
                                              <p:pRg st="5" end="5"/>
                                            </p:txEl>
                                          </p:spTgt>
                                        </p:tgtEl>
                                        <p:attrNameLst>
                                          <p:attrName>style.visibility</p:attrName>
                                        </p:attrNameLst>
                                      </p:cBhvr>
                                      <p:to>
                                        <p:strVal val="visible"/>
                                      </p:to>
                                    </p:set>
                                    <p:animEffect transition="in" filter="wipe(up)">
                                      <p:cBhvr>
                                        <p:cTn id="75" dur="500"/>
                                        <p:tgtEl>
                                          <p:spTgt spid="7">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100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wipe(up)">
                                      <p:cBhvr>
                                        <p:cTn id="8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769807"/>
                <a:ext cx="22820671"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50000"/>
                  </a:lnSpc>
                </a:pPr>
                <a:r>
                  <a:rPr lang="en-US" b="1"/>
                  <a:t>d) </a:t>
                </a:r>
                <a14:m>
                  <m:oMath xmlns:m="http://schemas.openxmlformats.org/officeDocument/2006/math">
                    <m:rad>
                      <m:radPr>
                        <m:degHide m:val="on"/>
                        <m:ctrlPr>
                          <a:rPr lang="en-GB" b="1" i="1">
                            <a:latin typeface="Cambria Math" panose="02040503050406030204" pitchFamily="18" charset="0"/>
                          </a:rPr>
                        </m:ctrlPr>
                      </m:radPr>
                      <m:deg/>
                      <m:e>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endParaRPr lang="en-GB" b="1"/>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769807"/>
                <a:ext cx="22820671" cy="1506793"/>
              </a:xfrm>
              <a:prstGeom prst="rect">
                <a:avLst/>
              </a:prstGeom>
              <a:blipFill>
                <a:blip r:embed="rId3"/>
                <a:stretch>
                  <a:fillRect l="-214" b="-18800"/>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77529" y="3886200"/>
                <a:ext cx="22820671" cy="906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𝟎</m:t>
                    </m:r>
                  </m:oMath>
                </a14:m>
                <a:endParaRPr lang="en-GB" b="1"/>
              </a:p>
              <a:p>
                <a:pPr marL="274320" indent="0">
                  <a:lnSpc>
                    <a:spcPct val="10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qArr>
                      </m:e>
                    </m:d>
                  </m:oMath>
                </a14:m>
                <a:endParaRPr lang="en-GB" b="1"/>
              </a:p>
              <a:p>
                <a:pPr marL="274320" indent="0">
                  <a:lnSpc>
                    <a:spcPct val="100000"/>
                  </a:lnSpc>
                  <a:buNone/>
                </a:pPr>
                <a:r>
                  <a:rPr lang="en-US" b="1"/>
                  <a:t>Thay lần lượt hai giá trị này của x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 thỏa mãn.</a:t>
                </a:r>
                <a:endParaRPr lang="en-GB" b="1"/>
              </a:p>
              <a:p>
                <a:pPr marL="274320" indent="0">
                  <a:lnSpc>
                    <a:spcPct val="10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GB" b="1" i="1">
                            <a:latin typeface="Cambria Math" panose="02040503050406030204" pitchFamily="18" charset="0"/>
                          </a:rPr>
                        </m:ctrlPr>
                      </m:dPr>
                      <m:e>
                        <m:r>
                          <a:rPr lang="en-US" b="1" i="1">
                            <a:latin typeface="Cambria Math" panose="02040503050406030204" pitchFamily="18" charset="0"/>
                          </a:rPr>
                          <m:t>𝟑</m:t>
                        </m:r>
                      </m:e>
                    </m:d>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77529" y="3886200"/>
                <a:ext cx="22820671" cy="906780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279731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6595237"/>
                <a:ext cx="11811000" cy="673976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0000FF"/>
                    </a:solidFill>
                  </a:rPr>
                  <a:t>Lời giải</a:t>
                </a:r>
                <a:endParaRPr lang="en-GB"/>
              </a:p>
              <a:p>
                <a:pPr marL="0" indent="0" algn="ctr">
                  <a:buNone/>
                </a:pPr>
                <a:r>
                  <a:rPr lang="en-US" b="1" i="1"/>
                  <a:t>Hướng dẫn:</a:t>
                </a:r>
                <a:r>
                  <a:rPr lang="en-US" b="1"/>
                  <a:t> Sử dụng định lí Pytago để tìm </a:t>
                </a:r>
                <a14:m>
                  <m:oMath xmlns:m="http://schemas.openxmlformats.org/officeDocument/2006/math">
                    <m:r>
                      <a:rPr lang="en-US" b="1" i="1">
                        <a:latin typeface="Cambria Math" panose="02040503050406030204" pitchFamily="18" charset="0"/>
                      </a:rPr>
                      <m:t>𝒙</m:t>
                    </m:r>
                  </m:oMath>
                </a14:m>
                <a:r>
                  <a:rPr lang="en-US" b="1"/>
                  <a:t>. </a:t>
                </a:r>
                <a:endParaRPr lang="en-GB" b="1"/>
              </a:p>
              <a:p>
                <a:r>
                  <a:rPr lang="en-US" b="1"/>
                  <a:t>Ta có: </a:t>
                </a:r>
                <a14:m>
                  <m:oMath xmlns:m="http://schemas.openxmlformats.org/officeDocument/2006/math">
                    <m:r>
                      <a:rPr lang="en-US" b="1" i="1">
                        <a:latin typeface="Cambria Math" panose="02040503050406030204" pitchFamily="18" charset="0"/>
                      </a:rPr>
                      <m:t>𝑯𝑫</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oMath>
                </a14:m>
                <a:r>
                  <a:rPr lang="en-US" b="1"/>
                  <a:t> . </a:t>
                </a:r>
              </a:p>
              <a:p>
                <a:pPr marL="0" indent="0">
                  <a:buNone/>
                </a:pPr>
                <a:r>
                  <a:rPr lang="en-US" b="1"/>
                  <a:t>Điều kiện: </a:t>
                </a:r>
                <a14:m>
                  <m:oMath xmlns:m="http://schemas.openxmlformats.org/officeDocument/2006/math">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&gt;</m:t>
                            </m:r>
                            <m:r>
                              <a:rPr lang="en-US" b="1" i="1">
                                <a:latin typeface="Cambria Math" panose="02040503050406030204" pitchFamily="18" charset="0"/>
                              </a:rPr>
                              <m:t>𝟎</m:t>
                            </m:r>
                          </m:e>
                          <m:e>
                            <m:r>
                              <a:rPr lang="en-US" b="1" i="1">
                                <a:latin typeface="Cambria Math" panose="02040503050406030204" pitchFamily="18" charset="0"/>
                              </a:rPr>
                              <m:t>&amp;</m:t>
                            </m:r>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&gt;</m:t>
                            </m:r>
                            <m:r>
                              <a:rPr lang="en-US" b="1" i="1">
                                <a:latin typeface="Cambria Math" panose="02040503050406030204" pitchFamily="18" charset="0"/>
                              </a:rPr>
                              <m:t>𝟎</m:t>
                            </m:r>
                          </m:e>
                        </m:eqArr>
                      </m:e>
                    </m:d>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&lt;</m:t>
                    </m:r>
                    <m:r>
                      <a:rPr lang="en-US" b="1" i="1">
                        <a:latin typeface="Cambria Math" panose="02040503050406030204" pitchFamily="18" charset="0"/>
                      </a:rPr>
                      <m:t>𝒙</m:t>
                    </m:r>
                    <m:r>
                      <a:rPr lang="en-US" b="1" i="1">
                        <a:latin typeface="Cambria Math" panose="02040503050406030204" pitchFamily="18" charset="0"/>
                      </a:rPr>
                      <m:t>&lt;</m:t>
                    </m:r>
                    <m:r>
                      <a:rPr lang="en-US" b="1" i="1">
                        <a:latin typeface="Cambria Math" panose="02040503050406030204" pitchFamily="18" charset="0"/>
                      </a:rPr>
                      <m:t>𝟓</m:t>
                    </m:r>
                    <m:r>
                      <m:rPr>
                        <m:nor/>
                      </m:rPr>
                      <a:rPr lang="en-US" b="1"/>
                      <m:t>  </m:t>
                    </m:r>
                    <m:d>
                      <m:dPr>
                        <m:ctrlPr>
                          <a:rPr lang="en-GB" b="1" i="1">
                            <a:latin typeface="Cambria Math" panose="02040503050406030204" pitchFamily="18" charset="0"/>
                          </a:rPr>
                        </m:ctrlPr>
                      </m:dPr>
                      <m:e>
                        <m:r>
                          <a:rPr lang="en-US" b="1" i="1">
                            <a:latin typeface="Cambria Math" panose="02040503050406030204" pitchFamily="18" charset="0"/>
                          </a:rPr>
                          <m:t>∗</m:t>
                        </m:r>
                      </m:e>
                    </m:d>
                  </m:oMath>
                </a14:m>
                <a:endParaRPr lang="en-GB" b="1"/>
              </a:p>
              <a:p>
                <a:r>
                  <a:rPr lang="en-US" b="1"/>
                  <a:t>Xét tam giác vuông </a:t>
                </a:r>
                <a14:m>
                  <m:oMath xmlns:m="http://schemas.openxmlformats.org/officeDocument/2006/math">
                    <m:r>
                      <a:rPr lang="en-US" b="1" i="1">
                        <a:latin typeface="Cambria Math" panose="02040503050406030204" pitchFamily="18" charset="0"/>
                      </a:rPr>
                      <m:t>𝑩𝑯𝑪</m:t>
                    </m:r>
                  </m:oMath>
                </a14:m>
                <a:r>
                  <a:rPr lang="en-US" b="1"/>
                  <a:t>, ta có </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𝑯</m:t>
                      </m:r>
                      <m:sSup>
                        <m:sSupPr>
                          <m:ctrlPr>
                            <a:rPr lang="en-GB"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𝑯</m:t>
                      </m:r>
                      <m:sSup>
                        <m:sSupPr>
                          <m:ctrlPr>
                            <a:rPr lang="en-GB"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𝑩</m:t>
                      </m:r>
                      <m:sSup>
                        <m:sSupPr>
                          <m:ctrlPr>
                            <a:rPr lang="en-GB"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oMath>
                  </m:oMathPara>
                </a14:m>
                <a:endParaRPr lang="en-GB" b="1"/>
              </a:p>
              <a:p>
                <a:pPr marL="0" indent="0">
                  <a:buNone/>
                </a:pPr>
                <a:endParaRPr lang="en-US"/>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6595237"/>
                <a:ext cx="11811000" cy="6739763"/>
              </a:xfrm>
              <a:prstGeom prst="rect">
                <a:avLst/>
              </a:prstGeom>
              <a:blipFill>
                <a:blip r:embed="rId3"/>
                <a:stretch>
                  <a:fillRect l="-2321" t="-2978" r="-2166"/>
                </a:stretch>
              </a:blipFill>
              <a:ln>
                <a:solidFill>
                  <a:srgbClr val="00B0F0"/>
                </a:solid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DF6C40BF-EF5A-A650-7B2E-FF2CC163967D}"/>
              </a:ext>
            </a:extLst>
          </p:cNvPr>
          <p:cNvGrpSpPr/>
          <p:nvPr/>
        </p:nvGrpSpPr>
        <p:grpSpPr>
          <a:xfrm>
            <a:off x="381000" y="1879600"/>
            <a:ext cx="23524029" cy="4571800"/>
            <a:chOff x="381000" y="1879600"/>
            <a:chExt cx="23524029" cy="457180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524029" cy="4571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a:p>
              <a:endParaRPr lang="en-US"/>
            </a:p>
            <a:p>
              <a:endParaRPr lang="en-US"/>
            </a:p>
            <a:p>
              <a:endParaRPr lang="en-GB"/>
            </a:p>
            <a:p>
              <a:r>
                <a:rPr lang="en-US"/>
                <a:t> </a:t>
              </a:r>
            </a:p>
          </p:txBody>
        </p:sp>
        <p:grpSp>
          <p:nvGrpSpPr>
            <p:cNvPr id="13" name="Group 12">
              <a:extLst>
                <a:ext uri="{FF2B5EF4-FFF2-40B4-BE49-F238E27FC236}">
                  <a16:creationId xmlns:a16="http://schemas.microsoft.com/office/drawing/2014/main" id="{54E2F751-CA7E-42E0-A15C-5F325A8F58C7}"/>
                </a:ext>
              </a:extLst>
            </p:cNvPr>
            <p:cNvGrpSpPr/>
            <p:nvPr/>
          </p:nvGrpSpPr>
          <p:grpSpPr>
            <a:xfrm>
              <a:off x="838200" y="1970840"/>
              <a:ext cx="4279533" cy="818280"/>
              <a:chOff x="22440" y="53427"/>
              <a:chExt cx="994085" cy="535029"/>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2440" y="59287"/>
                <a:ext cx="850471" cy="529169"/>
                <a:chOff x="31572" y="60276"/>
                <a:chExt cx="1196628" cy="654872"/>
              </a:xfrm>
            </p:grpSpPr>
            <p:sp>
              <p:nvSpPr>
                <p:cNvPr id="16" name="Arrow: Pentagon 15">
                  <a:extLst>
                    <a:ext uri="{FF2B5EF4-FFF2-40B4-BE49-F238E27FC236}">
                      <a16:creationId xmlns:a16="http://schemas.microsoft.com/office/drawing/2014/main" id="{EEF1C59D-C865-4C9A-9F33-BC37CB2713DD}"/>
                    </a:ext>
                  </a:extLst>
                </p:cNvPr>
                <p:cNvSpPr/>
                <p:nvPr/>
              </p:nvSpPr>
              <p:spPr>
                <a:xfrm>
                  <a:off x="204585" y="62042"/>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6273" y="60276"/>
                  <a:ext cx="162630" cy="320624"/>
                </a:xfrm>
                <a:prstGeom prst="chevron">
                  <a:avLst/>
                </a:prstGeom>
                <a:solidFill>
                  <a:srgbClr val="FFC000"/>
                </a:solidFill>
                <a:ln w="12700" cap="flat" cmpd="sng" algn="ctr">
                  <a:noFill/>
                  <a:prstDash val="solid"/>
                  <a:miter lim="800000"/>
                </a:ln>
                <a:effectLst/>
              </p:spPr>
              <p:txBody>
                <a:bodyPr rtlCol="0" anchor="ctr"/>
                <a:lstStyle/>
                <a:p>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14453" y="53427"/>
                <a:ext cx="802072" cy="518422"/>
              </a:xfrm>
              <a:prstGeom prst="rect">
                <a:avLst/>
              </a:prstGeom>
              <a:noFill/>
            </p:spPr>
            <p:txBody>
              <a:bodyPr wrap="square">
                <a:noAutofit/>
              </a:bodyPr>
              <a:lstStyle/>
              <a:p>
                <a:pPr marL="0" marR="0">
                  <a:lnSpc>
                    <a:spcPct val="107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6.22</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nvGraphicFramePr>
            <p:xfrm>
              <a:off x="4459472" y="1970840"/>
              <a:ext cx="9639388" cy="4480560"/>
            </p:xfrm>
            <a:graphic>
              <a:graphicData uri="http://schemas.openxmlformats.org/drawingml/2006/table">
                <a:tbl>
                  <a:tblPr firstRow="1" bandRow="1">
                    <a:tableStyleId>{5C22544A-7EE6-4342-B048-85BDC9FD1C3A}</a:tableStyleId>
                  </a:tblPr>
                  <a:tblGrid>
                    <a:gridCol w="9639388">
                      <a:extLst>
                        <a:ext uri="{9D8B030D-6E8A-4147-A177-3AD203B41FA5}">
                          <a16:colId xmlns:a16="http://schemas.microsoft.com/office/drawing/2014/main" val="442423946"/>
                        </a:ext>
                      </a:extLst>
                    </a:gridCol>
                  </a:tblGrid>
                  <a:tr h="3940382">
                    <a:tc>
                      <a:txBody>
                        <a:bodyPr/>
                        <a:lstStyle/>
                        <a:p>
                          <a:pPr algn="just"/>
                          <a:r>
                            <a:rPr lang="en-US" sz="4800" b="1" kern="1200">
                              <a:solidFill>
                                <a:schemeClr val="lt1"/>
                              </a:solidFill>
                              <a:effectLst/>
                              <a:latin typeface="+mn-lt"/>
                              <a:ea typeface="+mn-ea"/>
                              <a:cs typeface="+mn-cs"/>
                            </a:rPr>
                            <a:t>Cho tứ giác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𝑨𝑩𝑪𝑫</m:t>
                              </m:r>
                            </m:oMath>
                          </a14:m>
                          <a:r>
                            <a:rPr lang="en-US" sz="4800" b="1" kern="1200">
                              <a:solidFill>
                                <a:schemeClr val="lt1"/>
                              </a:solidFill>
                              <a:effectLst/>
                              <a:latin typeface="+mn-lt"/>
                              <a:ea typeface="+mn-ea"/>
                              <a:cs typeface="+mn-cs"/>
                            </a:rPr>
                            <a:t> có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𝑪𝑫</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𝟐</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𝑩𝑪</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𝟏𝟑</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𝑪𝑫</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𝟖</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𝑫𝑨</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𝟓</m:t>
                              </m:r>
                              <m:r>
                                <a:rPr lang="en-US" sz="4800" b="1" i="1" kern="1200">
                                  <a:solidFill>
                                    <a:schemeClr val="lt1"/>
                                  </a:solidFill>
                                  <a:effectLst/>
                                  <a:latin typeface="Cambria Math" panose="02040503050406030204" pitchFamily="18" charset="0"/>
                                  <a:ea typeface="+mn-ea"/>
                                  <a:cs typeface="+mn-cs"/>
                                </a:rPr>
                                <m:t>.</m:t>
                              </m:r>
                            </m:oMath>
                          </a14:m>
                          <a:r>
                            <a:rPr lang="en-US" sz="4800" b="1" kern="1200">
                              <a:solidFill>
                                <a:schemeClr val="lt1"/>
                              </a:solidFill>
                              <a:effectLst/>
                              <a:latin typeface="+mn-lt"/>
                              <a:ea typeface="+mn-ea"/>
                              <a:cs typeface="+mn-cs"/>
                            </a:rPr>
                            <a:t> Gọi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𝑯</m:t>
                              </m:r>
                            </m:oMath>
                          </a14:m>
                          <a:r>
                            <a:rPr lang="en-US" sz="4800" b="1" kern="1200">
                              <a:solidFill>
                                <a:schemeClr val="lt1"/>
                              </a:solidFill>
                              <a:effectLst/>
                              <a:latin typeface="+mn-lt"/>
                              <a:ea typeface="+mn-ea"/>
                              <a:cs typeface="+mn-cs"/>
                            </a:rPr>
                            <a:t> là giao điểm của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m:t>
                              </m:r>
                            </m:oMath>
                          </a14:m>
                          <a:r>
                            <a:rPr lang="en-US" sz="4800" b="1" kern="1200">
                              <a:solidFill>
                                <a:schemeClr val="lt1"/>
                              </a:solidFill>
                              <a:effectLst/>
                              <a:latin typeface="+mn-lt"/>
                              <a:ea typeface="+mn-ea"/>
                              <a:cs typeface="+mn-cs"/>
                            </a:rPr>
                            <a:t> và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𝑪𝑫</m:t>
                              </m:r>
                            </m:oMath>
                          </a14:m>
                          <a:r>
                            <a:rPr lang="en-US" sz="4800" b="1" kern="1200">
                              <a:solidFill>
                                <a:schemeClr val="lt1"/>
                              </a:solidFill>
                              <a:effectLst/>
                              <a:latin typeface="+mn-lt"/>
                              <a:ea typeface="+mn-ea"/>
                              <a:cs typeface="+mn-cs"/>
                            </a:rPr>
                            <a:t> và đặt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𝒙</m:t>
                              </m:r>
                              <m:r>
                                <a:rPr lang="en-US" sz="4800" b="1" i="1" kern="1200">
                                  <a:solidFill>
                                    <a:schemeClr val="lt1"/>
                                  </a:solidFill>
                                  <a:effectLst/>
                                  <a:latin typeface="Cambria Math" panose="02040503050406030204" pitchFamily="18" charset="0"/>
                                  <a:ea typeface="+mn-ea"/>
                                  <a:cs typeface="+mn-cs"/>
                                </a:rPr>
                                <m:t>=</m:t>
                              </m:r>
                              <m:r>
                                <a:rPr lang="en-US" sz="4800" b="1" i="1" kern="1200">
                                  <a:solidFill>
                                    <a:schemeClr val="lt1"/>
                                  </a:solidFill>
                                  <a:effectLst/>
                                  <a:latin typeface="Cambria Math" panose="02040503050406030204" pitchFamily="18" charset="0"/>
                                  <a:ea typeface="+mn-ea"/>
                                  <a:cs typeface="+mn-cs"/>
                                </a:rPr>
                                <m:t>𝑨𝑯</m:t>
                              </m:r>
                            </m:oMath>
                          </a14:m>
                          <a:r>
                            <a:rPr lang="en-US" sz="4800" b="1" kern="1200">
                              <a:solidFill>
                                <a:schemeClr val="lt1"/>
                              </a:solidFill>
                              <a:effectLst/>
                              <a:latin typeface="+mn-lt"/>
                              <a:ea typeface="+mn-ea"/>
                              <a:cs typeface="+mn-cs"/>
                            </a:rPr>
                            <a:t>. Hãy thiết lập một phuơng trình để tính độ dài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𝒙</m:t>
                              </m:r>
                            </m:oMath>
                          </a14:m>
                          <a:r>
                            <a:rPr lang="en-US" sz="4800" b="1" kern="1200">
                              <a:solidFill>
                                <a:schemeClr val="lt1"/>
                              </a:solidFill>
                              <a:effectLst/>
                              <a:latin typeface="+mn-lt"/>
                              <a:ea typeface="+mn-ea"/>
                              <a:cs typeface="+mn-cs"/>
                            </a:rPr>
                            <a:t>, từ đó tính diện tích tứ giác </a:t>
                          </a:r>
                          <a14:m>
                            <m:oMath xmlns:m="http://schemas.openxmlformats.org/officeDocument/2006/math">
                              <m:r>
                                <a:rPr lang="en-US" sz="4800" b="1" i="1" kern="1200">
                                  <a:solidFill>
                                    <a:schemeClr val="lt1"/>
                                  </a:solidFill>
                                  <a:effectLst/>
                                  <a:latin typeface="Cambria Math" panose="02040503050406030204" pitchFamily="18" charset="0"/>
                                  <a:ea typeface="+mn-ea"/>
                                  <a:cs typeface="+mn-cs"/>
                                </a:rPr>
                                <m:t>𝑨𝑩𝑪𝑫</m:t>
                              </m:r>
                              <m:r>
                                <a:rPr lang="en-US" sz="4800" b="1" i="1" kern="1200">
                                  <a:solidFill>
                                    <a:schemeClr val="lt1"/>
                                  </a:solidFill>
                                  <a:effectLst/>
                                  <a:latin typeface="Cambria Math" panose="02040503050406030204" pitchFamily="18" charset="0"/>
                                  <a:ea typeface="+mn-ea"/>
                                  <a:cs typeface="+mn-cs"/>
                                </a:rPr>
                                <m:t>.</m:t>
                              </m:r>
                            </m:oMath>
                          </a14:m>
                          <a:endParaRPr lang="en-GB" sz="4800" b="1" kern="1200">
                            <a:solidFill>
                              <a:schemeClr val="lt1"/>
                            </a:solidFill>
                            <a:effectLst/>
                            <a:latin typeface="+mn-lt"/>
                            <a:ea typeface="+mn-ea"/>
                            <a:cs typeface="+mn-cs"/>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1845477234"/>
                  </p:ext>
                </p:extLst>
              </p:nvPr>
            </p:nvGraphicFramePr>
            <p:xfrm>
              <a:off x="4459472" y="1970840"/>
              <a:ext cx="9639388" cy="4480560"/>
            </p:xfrm>
            <a:graphic>
              <a:graphicData uri="http://schemas.openxmlformats.org/drawingml/2006/table">
                <a:tbl>
                  <a:tblPr firstRow="1" bandRow="1">
                    <a:tableStyleId>{5C22544A-7EE6-4342-B048-85BDC9FD1C3A}</a:tableStyleId>
                  </a:tblPr>
                  <a:tblGrid>
                    <a:gridCol w="9639388">
                      <a:extLst>
                        <a:ext uri="{9D8B030D-6E8A-4147-A177-3AD203B41FA5}">
                          <a16:colId xmlns:a16="http://schemas.microsoft.com/office/drawing/2014/main" val="442423946"/>
                        </a:ext>
                      </a:extLst>
                    </a:gridCol>
                  </a:tblGrid>
                  <a:tr h="4480560">
                    <a:tc>
                      <a:txBody>
                        <a:bodyPr/>
                        <a:lstStyle/>
                        <a:p>
                          <a:endParaRPr lang="en-US"/>
                        </a:p>
                      </a:txBody>
                      <a:tcPr>
                        <a:blipFill>
                          <a:blip r:embed="rId4"/>
                          <a:stretch>
                            <a:fillRect l="-63" t="-2989" r="-253" b="-7201"/>
                          </a:stretch>
                        </a:blipFill>
                      </a:tcPr>
                    </a:tc>
                    <a:extLst>
                      <a:ext uri="{0D108BD9-81ED-4DB2-BD59-A6C34878D82A}">
                        <a16:rowId xmlns:a16="http://schemas.microsoft.com/office/drawing/2014/main" val="1581287189"/>
                      </a:ext>
                    </a:extLst>
                  </a:tr>
                </a:tbl>
              </a:graphicData>
            </a:graphic>
          </p:graphicFrame>
        </mc:Fallback>
      </mc:AlternateContent>
      <p:pic>
        <p:nvPicPr>
          <p:cNvPr id="12" name="Picture 11">
            <a:extLst>
              <a:ext uri="{FF2B5EF4-FFF2-40B4-BE49-F238E27FC236}">
                <a16:creationId xmlns:a16="http://schemas.microsoft.com/office/drawing/2014/main" id="{B7869B6F-A4D7-49B3-97FE-F5F74F3EFF40}"/>
              </a:ext>
            </a:extLst>
          </p:cNvPr>
          <p:cNvPicPr>
            <a:picLocks noChangeAspect="1"/>
          </p:cNvPicPr>
          <p:nvPr/>
        </p:nvPicPr>
        <p:blipFill>
          <a:blip r:embed="rId5"/>
          <a:stretch>
            <a:fillRect/>
          </a:stretch>
        </p:blipFill>
        <p:spPr>
          <a:xfrm>
            <a:off x="14203108" y="1970840"/>
            <a:ext cx="9557852" cy="4326763"/>
          </a:xfrm>
          <a:prstGeom prst="rect">
            <a:avLst/>
          </a:prstGeom>
          <a:noFill/>
          <a:ln>
            <a:noFill/>
          </a:ln>
        </p:spPr>
      </p:pic>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420600" y="6591301"/>
                <a:ext cx="11484429" cy="6743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𝟖</m:t>
                              </m:r>
                            </m:e>
                          </m:d>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m:t>
                      </m:r>
                      <m:sSup>
                        <m:sSupPr>
                          <m:ctrlPr>
                            <a:rPr lang="en-GB" b="1" i="1">
                              <a:latin typeface="Cambria Math" panose="02040503050406030204" pitchFamily="18" charset="0"/>
                            </a:rPr>
                          </m:ctrlPr>
                        </m:sSupPr>
                        <m:e>
                          <m:r>
                            <a:rPr lang="en-US" b="1" i="1">
                              <a:latin typeface="Cambria Math" panose="02040503050406030204" pitchFamily="18" charset="0"/>
                            </a:rPr>
                            <m:t>𝟑</m:t>
                          </m:r>
                        </m:e>
                        <m:sup>
                          <m:r>
                            <a:rPr lang="en-US" b="1" i="1">
                              <a:latin typeface="Cambria Math" panose="02040503050406030204" pitchFamily="18" charset="0"/>
                            </a:rPr>
                            <m:t>𝟐</m:t>
                          </m:r>
                        </m:sup>
                      </m:sSup>
                    </m:oMath>
                  </m:oMathPara>
                </a14:m>
                <a:endParaRPr lang="en-GB" b="1">
                  <a:solidFill>
                    <a:srgbClr val="0000FF"/>
                  </a:solidFill>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𝟏𝟔</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𝟔𝟒</m:t>
                      </m:r>
                      <m:r>
                        <a:rPr lang="en-US" b="1" i="1">
                          <a:latin typeface="Cambria Math" panose="02040503050406030204" pitchFamily="18" charset="0"/>
                        </a:rPr>
                        <m:t>−</m:t>
                      </m:r>
                      <m:r>
                        <a:rPr lang="en-US" b="1" i="1">
                          <a:latin typeface="Cambria Math" panose="02040503050406030204" pitchFamily="18" charset="0"/>
                        </a:rPr>
                        <m:t>𝟏𝟔𝟗</m:t>
                      </m:r>
                      <m:r>
                        <a:rPr lang="en-US" b="1" i="1">
                          <a:latin typeface="Cambria Math" panose="02040503050406030204" pitchFamily="18" charset="0"/>
                        </a:rPr>
                        <m:t>=</m:t>
                      </m:r>
                      <m:r>
                        <a:rPr lang="en-US" b="1" i="1">
                          <a:latin typeface="Cambria Math" panose="02040503050406030204" pitchFamily="18" charset="0"/>
                        </a:rPr>
                        <m:t>𝟎</m:t>
                      </m:r>
                    </m:oMath>
                  </m:oMathPara>
                </a14:m>
                <a:br>
                  <a:rPr lang="en-GB" b="1"/>
                </a:br>
                <a:endParaRPr lang="en-GB">
                  <a:solidFill>
                    <a:srgbClr val="0000FF"/>
                  </a:solidFill>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𝟏𝟔</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𝟕𝟔</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oMath>
                  </m:oMathPara>
                </a14:m>
                <a:endParaRPr lang="en-US" b="1" i="1">
                  <a:latin typeface="Cambria Math" panose="02040503050406030204" pitchFamily="18" charset="0"/>
                </a:endParaRPr>
              </a:p>
              <a:p>
                <a:pPr marL="0" indent="0">
                  <a:lnSpc>
                    <a:spcPct val="13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𝟒</m:t>
                      </m:r>
                      <m:rad>
                        <m:radPr>
                          <m:degHide m:val="on"/>
                          <m:ctrlPr>
                            <a:rPr lang="en-GB" b="1" i="1">
                              <a:latin typeface="Cambria Math" panose="02040503050406030204" pitchFamily="18" charset="0"/>
                            </a:rPr>
                          </m:ctrlPr>
                        </m:radPr>
                        <m:deg/>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𝒙</m:t>
                      </m:r>
                      <m:r>
                        <m:rPr>
                          <m:nor/>
                        </m:rPr>
                        <a:rPr lang="en-US" b="1"/>
                        <m:t>     </m:t>
                      </m:r>
                      <m:d>
                        <m:dPr>
                          <m:ctrlPr>
                            <a:rPr lang="en-GB" b="1" i="1">
                              <a:latin typeface="Cambria Math" panose="02040503050406030204" pitchFamily="18" charset="0"/>
                            </a:rPr>
                          </m:ctrlPr>
                        </m:dPr>
                        <m:e>
                          <m:r>
                            <a:rPr lang="en-US" b="1" i="1">
                              <a:latin typeface="Cambria Math" panose="02040503050406030204" pitchFamily="18" charset="0"/>
                            </a:rPr>
                            <m:t>𝟏</m:t>
                          </m:r>
                        </m:e>
                      </m:d>
                    </m:oMath>
                  </m:oMathPara>
                </a14:m>
                <a:br>
                  <a:rPr lang="en-US" b="1" i="1">
                    <a:latin typeface="Cambria Math" panose="02040503050406030204" pitchFamily="18" charset="0"/>
                  </a:rPr>
                </a:br>
                <a:endParaRPr lang="en-US"/>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420600" y="6591301"/>
                <a:ext cx="11484429" cy="6743699"/>
              </a:xfrm>
              <a:prstGeom prst="rect">
                <a:avLst/>
              </a:prstGeom>
              <a:blipFill>
                <a:blip r:embed="rId6"/>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05928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up)">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9">
                                            <p:txEl>
                                              <p:pRg st="0" end="0"/>
                                            </p:txEl>
                                          </p:spTgt>
                                        </p:tgtEl>
                                        <p:attrNameLst>
                                          <p:attrName>style.visibility</p:attrName>
                                        </p:attrNameLst>
                                      </p:cBhvr>
                                      <p:to>
                                        <p:strVal val="visible"/>
                                      </p:to>
                                    </p:set>
                                    <p:anim calcmode="lin" valueType="num">
                                      <p:cBhvr additive="base">
                                        <p:cTn id="30"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9">
                                            <p:txEl>
                                              <p:pRg st="1" end="1"/>
                                            </p:txEl>
                                          </p:spTgt>
                                        </p:tgtEl>
                                        <p:attrNameLst>
                                          <p:attrName>style.visibility</p:attrName>
                                        </p:attrNameLst>
                                      </p:cBhvr>
                                      <p:to>
                                        <p:strVal val="visible"/>
                                      </p:to>
                                    </p:set>
                                    <p:anim calcmode="lin" valueType="num">
                                      <p:cBhvr additive="base">
                                        <p:cTn id="36"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9">
                                            <p:txEl>
                                              <p:pRg st="2" end="2"/>
                                            </p:txEl>
                                          </p:spTgt>
                                        </p:tgtEl>
                                        <p:attrNameLst>
                                          <p:attrName>style.visibility</p:attrName>
                                        </p:attrNameLst>
                                      </p:cBhvr>
                                      <p:to>
                                        <p:strVal val="visible"/>
                                      </p:to>
                                    </p:set>
                                    <p:anim calcmode="lin" valueType="num">
                                      <p:cBhvr additive="base">
                                        <p:cTn id="42"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9">
                                            <p:txEl>
                                              <p:pRg st="3" end="3"/>
                                            </p:txEl>
                                          </p:spTgt>
                                        </p:tgtEl>
                                        <p:attrNameLst>
                                          <p:attrName>style.visibility</p:attrName>
                                        </p:attrNameLst>
                                      </p:cBhvr>
                                      <p:to>
                                        <p:strVal val="visible"/>
                                      </p:to>
                                    </p:set>
                                    <p:animEffect transition="in" filter="fade">
                                      <p:cBhvr>
                                        <p:cTn id="48" dur="1000"/>
                                        <p:tgtEl>
                                          <p:spTgt spid="99">
                                            <p:txEl>
                                              <p:pRg st="3" end="3"/>
                                            </p:txEl>
                                          </p:spTgt>
                                        </p:tgtEl>
                                      </p:cBhvr>
                                    </p:animEffect>
                                    <p:anim calcmode="lin" valueType="num">
                                      <p:cBhvr>
                                        <p:cTn id="4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9">
                                            <p:txEl>
                                              <p:pRg st="4" end="4"/>
                                            </p:txEl>
                                          </p:spTgt>
                                        </p:tgtEl>
                                        <p:attrNameLst>
                                          <p:attrName>style.visibility</p:attrName>
                                        </p:attrNameLst>
                                      </p:cBhvr>
                                      <p:to>
                                        <p:strVal val="visible"/>
                                      </p:to>
                                    </p:set>
                                    <p:animEffect transition="in" filter="fade">
                                      <p:cBhvr>
                                        <p:cTn id="55" dur="1000"/>
                                        <p:tgtEl>
                                          <p:spTgt spid="99">
                                            <p:txEl>
                                              <p:pRg st="4" end="4"/>
                                            </p:txEl>
                                          </p:spTgt>
                                        </p:tgtEl>
                                      </p:cBhvr>
                                    </p:animEffect>
                                    <p:anim calcmode="lin" valueType="num">
                                      <p:cBhvr>
                                        <p:cTn id="5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99">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9">
                                            <p:txEl>
                                              <p:pRg st="5" end="5"/>
                                            </p:txEl>
                                          </p:spTgt>
                                        </p:tgtEl>
                                        <p:attrNameLst>
                                          <p:attrName>style.visibility</p:attrName>
                                        </p:attrNameLst>
                                      </p:cBhvr>
                                      <p:to>
                                        <p:strVal val="visible"/>
                                      </p:to>
                                    </p:set>
                                    <p:animEffect transition="in" filter="fade">
                                      <p:cBhvr>
                                        <p:cTn id="60" dur="1000"/>
                                        <p:tgtEl>
                                          <p:spTgt spid="99">
                                            <p:txEl>
                                              <p:pRg st="5" end="5"/>
                                            </p:txEl>
                                          </p:spTgt>
                                        </p:tgtEl>
                                      </p:cBhvr>
                                    </p:animEffect>
                                    <p:anim calcmode="lin" valueType="num">
                                      <p:cBhvr>
                                        <p:cTn id="61"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anim calcmode="lin" valueType="num">
                                      <p:cBhvr additive="base">
                                        <p:cTn id="7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9">
                                            <p:txEl>
                                              <p:pRg st="2" end="2"/>
                                            </p:txEl>
                                          </p:spTgt>
                                        </p:tgtEl>
                                        <p:attrNameLst>
                                          <p:attrName>style.visibility</p:attrName>
                                        </p:attrNameLst>
                                      </p:cBhvr>
                                      <p:to>
                                        <p:strVal val="visible"/>
                                      </p:to>
                                    </p:set>
                                    <p:anim calcmode="lin" valueType="num">
                                      <p:cBhvr additive="base">
                                        <p:cTn id="8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xEl>
                                              <p:pRg st="3" end="3"/>
                                            </p:txEl>
                                          </p:spTgt>
                                        </p:tgtEl>
                                        <p:attrNameLst>
                                          <p:attrName>style.visibility</p:attrName>
                                        </p:attrNameLst>
                                      </p:cBhvr>
                                      <p:to>
                                        <p:strVal val="visible"/>
                                      </p:to>
                                    </p:set>
                                    <p:anim calcmode="lin" valueType="num">
                                      <p:cBhvr additive="base">
                                        <p:cTn id="9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09" y="1981200"/>
                <a:ext cx="123166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 indent="0">
                  <a:lnSpc>
                    <a:spcPct val="130000"/>
                  </a:lnSpc>
                  <a:buNone/>
                </a:pPr>
                <a:r>
                  <a:rPr lang="en-US" b="1"/>
                  <a:t>Bình phương hai vế của phương trình ta được </a:t>
                </a:r>
                <a14:m>
                  <m:oMath xmlns:m="http://schemas.openxmlformats.org/officeDocument/2006/math">
                    <m:r>
                      <a:rPr lang="en-US" b="1" i="1">
                        <a:latin typeface="Cambria Math" panose="02040503050406030204" pitchFamily="18" charset="0"/>
                      </a:rPr>
                      <m:t>𝟏𝟔</m:t>
                    </m:r>
                    <m:d>
                      <m:dPr>
                        <m:ctrlPr>
                          <a:rPr lang="en-GB" b="1" i="1">
                            <a:latin typeface="Cambria Math" panose="02040503050406030204" pitchFamily="18" charset="0"/>
                          </a:rPr>
                        </m:ctrlPr>
                      </m:dPr>
                      <m:e>
                        <m:r>
                          <a:rPr lang="en-US" b="1" i="1">
                            <a:latin typeface="Cambria Math" panose="02040503050406030204" pitchFamily="18" charset="0"/>
                          </a:rPr>
                          <m:t>𝟐𝟓</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d>
                    <m:r>
                      <a:rPr lang="en-US" b="1" i="1">
                        <a:latin typeface="Cambria Math" panose="02040503050406030204" pitchFamily="18" charset="0"/>
                      </a:rPr>
                      <m:t>=</m:t>
                    </m:r>
                    <m:r>
                      <a:rPr lang="en-US" b="1" i="1">
                        <a:latin typeface="Cambria Math" panose="02040503050406030204" pitchFamily="18" charset="0"/>
                      </a:rPr>
                      <m:t>𝟑𝟔𝟏</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GB" b="1"/>
              </a:p>
              <a:p>
                <a:pPr marL="91440" indent="0">
                  <a:lnSpc>
                    <a:spcPct val="130000"/>
                  </a:lnSpc>
                  <a:buNone/>
                </a:pPr>
                <a:r>
                  <a:rPr lang="en-US" b="1"/>
                  <a:t>Sau khi thu gọn ta được </a:t>
                </a:r>
                <a14:m>
                  <m:oMath xmlns:m="http://schemas.openxmlformats.org/officeDocument/2006/math">
                    <m:r>
                      <a:rPr lang="en-US" b="1" i="1">
                        <a:latin typeface="Cambria Math" panose="02040503050406030204" pitchFamily="18" charset="0"/>
                      </a:rPr>
                      <m:t>𝟏𝟕</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𝟑𝟗</m:t>
                    </m:r>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pPr marL="91440" indent="0">
                  <a:lnSpc>
                    <a:spcPct val="130000"/>
                  </a:lnSpc>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𝟏𝟑</m:t>
                                  </m:r>
                                </m:num>
                                <m:den>
                                  <m:r>
                                    <a:rPr lang="en-US" b="1" i="1">
                                      <a:latin typeface="Cambria Math" panose="02040503050406030204" pitchFamily="18" charset="0"/>
                                    </a:rPr>
                                    <m:t>𝟏𝟕</m:t>
                                  </m:r>
                                </m:den>
                              </m:f>
                            </m:e>
                          </m:eqArr>
                        </m:e>
                      </m:d>
                    </m:oMath>
                  </m:oMathPara>
                </a14:m>
                <a:endParaRPr lang="en-GB" b="1"/>
              </a:p>
              <a:p>
                <a:pPr marL="91440" indent="0">
                  <a:lnSpc>
                    <a:spcPct val="130000"/>
                  </a:lnSpc>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a:t>
                </a:r>
                <a14:m>
                  <m:oMath xmlns:m="http://schemas.openxmlformats.org/officeDocument/2006/math">
                    <m:d>
                      <m:dPr>
                        <m:ctrlPr>
                          <a:rPr lang="en-GB" b="1" i="1">
                            <a:latin typeface="Cambria Math" panose="02040503050406030204" pitchFamily="18" charset="0"/>
                          </a:rPr>
                        </m:ctrlPr>
                      </m:dPr>
                      <m:e>
                        <m:r>
                          <a:rPr lang="en-US" b="1" i="1">
                            <a:latin typeface="Cambria Math" panose="02040503050406030204" pitchFamily="18" charset="0"/>
                          </a:rPr>
                          <m:t>𝟏</m:t>
                        </m:r>
                      </m:e>
                    </m:d>
                  </m:oMath>
                </a14:m>
                <a:r>
                  <a:rPr lang="en-US" b="1"/>
                  <a:t>và kết hợp với điều kiện </a:t>
                </a:r>
                <a14:m>
                  <m:oMath xmlns:m="http://schemas.openxmlformats.org/officeDocument/2006/math">
                    <m:d>
                      <m:dPr>
                        <m:ctrlPr>
                          <a:rPr lang="en-GB" b="1" i="1">
                            <a:latin typeface="Cambria Math" panose="02040503050406030204" pitchFamily="18" charset="0"/>
                          </a:rPr>
                        </m:ctrlPr>
                      </m:dPr>
                      <m:e>
                        <m:r>
                          <a:rPr lang="en-US" b="1" i="1">
                            <a:latin typeface="Cambria Math" panose="02040503050406030204" pitchFamily="18" charset="0"/>
                          </a:rPr>
                          <m:t>∗</m:t>
                        </m:r>
                      </m:e>
                    </m:d>
                  </m:oMath>
                </a14:m>
                <a:r>
                  <a:rPr lang="en-US" b="1"/>
                  <a:t>,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 thỏa mãn.</a:t>
                </a:r>
                <a:endParaRPr lang="en-GB" b="1"/>
              </a:p>
              <a:p>
                <a:pPr marL="91440" indent="0">
                  <a:lnSpc>
                    <a:spcPct val="130000"/>
                  </a:lnSpc>
                  <a:buNone/>
                </a:pPr>
                <a:r>
                  <a:rPr lang="en-US" b="1"/>
                  <a:t>Vậy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GB" b="1"/>
                  <a:t>.</a:t>
                </a:r>
              </a:p>
              <a:p>
                <a:pPr marL="91440">
                  <a:lnSpc>
                    <a:spcPct val="130000"/>
                  </a:lnSpc>
                </a:pPr>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2509" y="1981200"/>
                <a:ext cx="12316691" cy="11411749"/>
              </a:xfrm>
              <a:prstGeom prst="rect">
                <a:avLst/>
              </a:prstGeom>
              <a:blipFill>
                <a:blip r:embed="rId3"/>
                <a:stretch>
                  <a:fillRect l="-1484" r="-742"/>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877800" y="1981200"/>
                <a:ext cx="111736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i="1"/>
                  <a:t>Hướng dẫn:</a:t>
                </a:r>
                <a:r>
                  <a:rPr lang="en-US" b="1"/>
                  <a:t> Để tính diện tích tứ giác </a:t>
                </a:r>
                <a14:m>
                  <m:oMath xmlns:m="http://schemas.openxmlformats.org/officeDocument/2006/math">
                    <m:r>
                      <a:rPr lang="en-US" b="1" i="1">
                        <a:latin typeface="Cambria Math" panose="02040503050406030204" pitchFamily="18" charset="0"/>
                      </a:rPr>
                      <m:t>𝑨𝑩𝑪𝑫</m:t>
                    </m:r>
                  </m:oMath>
                </a14:m>
                <a:r>
                  <a:rPr lang="en-US" b="1"/>
                  <a:t>, ta áp dụng công thức tính diện tích tam giác cho </a:t>
                </a:r>
                <a14:m>
                  <m:oMath xmlns:m="http://schemas.openxmlformats.org/officeDocument/2006/math">
                    <m:r>
                      <a:rPr lang="en-US" b="1" i="1">
                        <a:latin typeface="Cambria Math" panose="02040503050406030204" pitchFamily="18" charset="0"/>
                      </a:rPr>
                      <m:t>𝜟</m:t>
                    </m:r>
                    <m:r>
                      <a:rPr lang="en-US" b="1" i="1">
                        <a:latin typeface="Cambria Math" panose="02040503050406030204" pitchFamily="18" charset="0"/>
                      </a:rPr>
                      <m:t>𝑩𝑯𝑪</m:t>
                    </m:r>
                    <m:r>
                      <a:rPr lang="en-US" b="1" i="1">
                        <a:latin typeface="Cambria Math" panose="02040503050406030204" pitchFamily="18" charset="0"/>
                      </a:rPr>
                      <m:t>,</m:t>
                    </m:r>
                    <m:r>
                      <a:rPr lang="en-US" b="1" i="1">
                        <a:latin typeface="Cambria Math" panose="02040503050406030204" pitchFamily="18" charset="0"/>
                      </a:rPr>
                      <m:t>𝜟</m:t>
                    </m:r>
                    <m:r>
                      <a:rPr lang="en-US" b="1" i="1">
                        <a:latin typeface="Cambria Math" panose="02040503050406030204" pitchFamily="18" charset="0"/>
                      </a:rPr>
                      <m:t>𝑨𝑯𝑫</m:t>
                    </m:r>
                  </m:oMath>
                </a14:m>
                <a:r>
                  <a:rPr lang="en-US" b="1"/>
                  <a:t>. </a:t>
                </a:r>
                <a:endParaRPr lang="en-GB" b="1"/>
              </a:p>
              <a:p>
                <a:pPr marL="0" indent="0">
                  <a:lnSpc>
                    <a:spcPct val="150000"/>
                  </a:lnSpc>
                  <a:buNone/>
                </a:pPr>
                <a:r>
                  <a:rPr lang="en-US" b="1"/>
                  <a:t>Ta có </a:t>
                </a:r>
                <a14:m>
                  <m:oMath xmlns:m="http://schemas.openxmlformats.org/officeDocument/2006/math">
                    <m:r>
                      <a:rPr lang="en-US" b="1" i="1">
                        <a:latin typeface="Cambria Math" panose="02040503050406030204" pitchFamily="18" charset="0"/>
                      </a:rPr>
                      <m:t>𝑯𝑩</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 </m:t>
                    </m:r>
                    <m:r>
                      <a:rPr lang="en-US" b="1" i="1">
                        <a:latin typeface="Cambria Math" panose="02040503050406030204" pitchFamily="18" charset="0"/>
                      </a:rPr>
                      <m:t>𝑯𝑪</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 </m:t>
                    </m:r>
                    <m:r>
                      <a:rPr lang="en-US" b="1" i="1">
                        <a:latin typeface="Cambria Math" panose="02040503050406030204" pitchFamily="18" charset="0"/>
                      </a:rPr>
                      <m:t>𝑯𝑨</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 </m:t>
                    </m:r>
                    <m:r>
                      <a:rPr lang="en-US" b="1" i="1">
                        <a:latin typeface="Cambria Math" panose="02040503050406030204" pitchFamily="18" charset="0"/>
                      </a:rPr>
                      <m:t>𝑯𝑫</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oMath>
                </a14:m>
                <a:endParaRPr lang="en-GB" b="1"/>
              </a:p>
              <a:p>
                <a:pPr marL="0" indent="0">
                  <a:lnSpc>
                    <a:spcPct val="150000"/>
                  </a:lnSpc>
                  <a:buNone/>
                </a:pPr>
                <a14:m>
                  <m:oMathPara xmlns:m="http://schemas.openxmlformats.org/officeDocument/2006/math">
                    <m:oMathParaPr>
                      <m:jc m:val="left"/>
                    </m:oMathParaPr>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𝑨𝑩𝑪𝑫</m:t>
                          </m:r>
                        </m:sub>
                      </m:sSub>
                      <m:r>
                        <a:rPr lang="en-US" b="1" i="1">
                          <a:latin typeface="Cambria Math" panose="020405030504060302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𝑩𝑯𝑪</m:t>
                          </m:r>
                        </m:sub>
                      </m:sSub>
                      <m:r>
                        <a:rPr lang="en-US" b="1" i="1">
                          <a:latin typeface="Cambria Math" panose="02040503050406030204" pitchFamily="18" charset="0"/>
                        </a:rPr>
                        <m:t>−</m:t>
                      </m:r>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𝑨𝑯𝑫</m:t>
                          </m:r>
                        </m:sub>
                      </m:sSub>
                    </m:oMath>
                  </m:oMathPara>
                </a14:m>
                <a:endParaRPr lang="en-US" b="1" i="1">
                  <a:latin typeface="Cambria Math" panose="02040503050406030204" pitchFamily="18" charset="0"/>
                </a:endParaRPr>
              </a:p>
              <a:p>
                <a:pPr marL="0" indent="0">
                  <a:lnSpc>
                    <a:spcPct val="15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𝑯𝑩</m:t>
                      </m:r>
                      <m:r>
                        <a:rPr lang="en-US" b="1" i="1">
                          <a:latin typeface="Cambria Math" panose="02040503050406030204" pitchFamily="18" charset="0"/>
                        </a:rPr>
                        <m:t>.</m:t>
                      </m:r>
                      <m:r>
                        <a:rPr lang="en-US" b="1" i="1">
                          <a:latin typeface="Cambria Math" panose="02040503050406030204" pitchFamily="18" charset="0"/>
                        </a:rPr>
                        <m:t>𝑯𝑪</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𝑯𝑨</m:t>
                      </m:r>
                      <m:r>
                        <a:rPr lang="en-US" b="1" i="1">
                          <a:latin typeface="Cambria Math" panose="02040503050406030204" pitchFamily="18" charset="0"/>
                        </a:rPr>
                        <m:t>.</m:t>
                      </m:r>
                      <m:r>
                        <a:rPr lang="en-US" b="1" i="1">
                          <a:latin typeface="Cambria Math" panose="02040503050406030204" pitchFamily="18" charset="0"/>
                        </a:rPr>
                        <m:t>𝑯𝑫</m:t>
                      </m:r>
                    </m:oMath>
                  </m:oMathPara>
                </a14:m>
                <a:endParaRPr lang="en-US" b="1" i="1">
                  <a:latin typeface="Cambria Math" panose="02040503050406030204" pitchFamily="18" charset="0"/>
                </a:endParaRPr>
              </a:p>
              <a:p>
                <a:pPr marL="0" indent="0">
                  <a:lnSpc>
                    <a:spcPct val="150000"/>
                  </a:lnSpc>
                  <a:buNone/>
                </a:pPr>
                <a14:m>
                  <m:oMath xmlns:m="http://schemas.openxmlformats.org/officeDocument/2006/math">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d>
                      <m:dPr>
                        <m:ctrlPr>
                          <a:rPr lang="en-GB"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𝟒</m:t>
                        </m:r>
                      </m:e>
                    </m:d>
                    <m:r>
                      <a:rPr lang="en-US" b="1" i="1">
                        <a:latin typeface="Cambria Math" panose="02040503050406030204" pitchFamily="18" charset="0"/>
                      </a:rPr>
                      <m:t>=</m:t>
                    </m:r>
                    <m:r>
                      <a:rPr lang="en-US" b="1" i="1">
                        <a:latin typeface="Cambria Math" panose="02040503050406030204" pitchFamily="18" charset="0"/>
                      </a:rPr>
                      <m:t>𝟐𝟒</m:t>
                    </m:r>
                  </m:oMath>
                </a14:m>
                <a:r>
                  <a:rPr lang="vi-VN" b="1"/>
                  <a:t>.</a:t>
                </a:r>
                <a:endParaRPr lang="en-GB"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877800" y="1981200"/>
                <a:ext cx="11173691" cy="11411749"/>
              </a:xfrm>
              <a:prstGeom prst="rect">
                <a:avLst/>
              </a:prstGeom>
              <a:blipFill>
                <a:blip r:embed="rId4"/>
                <a:stretch>
                  <a:fillRect l="-2454"/>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57200" y="1879600"/>
            <a:ext cx="23545800" cy="11150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20000"/>
              </a:lnSpc>
            </a:pPr>
            <a:endParaRPr lang="en-US"/>
          </a:p>
          <a:p>
            <a:pPr>
              <a:lnSpc>
                <a:spcPct val="120000"/>
              </a:lnSpc>
            </a:pPr>
            <a:endParaRPr lang="en-US"/>
          </a:p>
          <a:p>
            <a:pPr>
              <a:lnSpc>
                <a:spcPct val="120000"/>
              </a:lnSpc>
            </a:pPr>
            <a:endParaRPr lang="en-US"/>
          </a:p>
          <a:p>
            <a:pPr>
              <a:lnSpc>
                <a:spcPct val="120000"/>
              </a:lnSpc>
            </a:pPr>
            <a:endParaRPr lang="en-GB"/>
          </a:p>
          <a:p>
            <a:pPr>
              <a:lnSpc>
                <a:spcPct val="120000"/>
              </a:lnSpc>
            </a:pPr>
            <a:r>
              <a:rPr lang="en-US"/>
              <a:t> </a:t>
            </a:r>
          </a:p>
        </p:txBody>
      </p:sp>
      <p:grpSp>
        <p:nvGrpSpPr>
          <p:cNvPr id="13" name="Group 12">
            <a:extLst>
              <a:ext uri="{FF2B5EF4-FFF2-40B4-BE49-F238E27FC236}">
                <a16:creationId xmlns:a16="http://schemas.microsoft.com/office/drawing/2014/main" id="{54E2F751-CA7E-42E0-A15C-5F325A8F58C7}"/>
              </a:ext>
            </a:extLst>
          </p:cNvPr>
          <p:cNvGrpSpPr/>
          <p:nvPr/>
        </p:nvGrpSpPr>
        <p:grpSpPr>
          <a:xfrm>
            <a:off x="492620" y="1752599"/>
            <a:ext cx="4315260" cy="915819"/>
            <a:chOff x="20834" y="-370456"/>
            <a:chExt cx="1002384" cy="598804"/>
          </a:xfrm>
        </p:grpSpPr>
        <p:grpSp>
          <p:nvGrpSpPr>
            <p:cNvPr id="14" name="Group 13">
              <a:extLst>
                <a:ext uri="{FF2B5EF4-FFF2-40B4-BE49-F238E27FC236}">
                  <a16:creationId xmlns:a16="http://schemas.microsoft.com/office/drawing/2014/main" id="{C30F7589-7DB1-4264-945E-D657C24EDFB2}"/>
                </a:ext>
              </a:extLst>
            </p:cNvPr>
            <p:cNvGrpSpPr/>
            <p:nvPr/>
          </p:nvGrpSpPr>
          <p:grpSpPr>
            <a:xfrm>
              <a:off x="20834" y="-299394"/>
              <a:ext cx="867620" cy="527742"/>
              <a:chOff x="29312" y="-383609"/>
              <a:chExt cx="1220757" cy="653106"/>
            </a:xfrm>
          </p:grpSpPr>
          <p:sp>
            <p:nvSpPr>
              <p:cNvPr id="16" name="Arrow: Pentagon 15">
                <a:extLst>
                  <a:ext uri="{FF2B5EF4-FFF2-40B4-BE49-F238E27FC236}">
                    <a16:creationId xmlns:a16="http://schemas.microsoft.com/office/drawing/2014/main" id="{EEF1C59D-C865-4C9A-9F33-BC37CB2713DD}"/>
                  </a:ext>
                </a:extLst>
              </p:cNvPr>
              <p:cNvSpPr/>
              <p:nvPr/>
            </p:nvSpPr>
            <p:spPr>
              <a:xfrm>
                <a:off x="226454" y="-383609"/>
                <a:ext cx="1023615" cy="653106"/>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20000"/>
                  </a:lnSpc>
                  <a:spcBef>
                    <a:spcPts val="0"/>
                  </a:spcBef>
                  <a:spcAft>
                    <a:spcPts val="800"/>
                  </a:spcAft>
                </a:pPr>
                <a:r>
                  <a:rPr lang="en-GB"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16">
                <a:extLst>
                  <a:ext uri="{FF2B5EF4-FFF2-40B4-BE49-F238E27FC236}">
                    <a16:creationId xmlns:a16="http://schemas.microsoft.com/office/drawing/2014/main" id="{92608ED6-A01B-4689-88D8-42E18377B48C}"/>
                  </a:ext>
                </a:extLst>
              </p:cNvPr>
              <p:cNvSpPr/>
              <p:nvPr/>
            </p:nvSpPr>
            <p:spPr>
              <a:xfrm>
                <a:off x="29312" y="-265639"/>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20000"/>
                  </a:lnSpc>
                </a:pPr>
                <a:endParaRPr lang="en-GB"/>
              </a:p>
            </p:txBody>
          </p:sp>
          <p:sp>
            <p:nvSpPr>
              <p:cNvPr id="18" name="Arrow: Chevron 17">
                <a:extLst>
                  <a:ext uri="{FF2B5EF4-FFF2-40B4-BE49-F238E27FC236}">
                    <a16:creationId xmlns:a16="http://schemas.microsoft.com/office/drawing/2014/main" id="{97739EA9-969F-4FB5-BA4F-77E9A6A48ABF}"/>
                  </a:ext>
                </a:extLst>
              </p:cNvPr>
              <p:cNvSpPr/>
              <p:nvPr/>
            </p:nvSpPr>
            <p:spPr>
              <a:xfrm>
                <a:off x="117959" y="-327921"/>
                <a:ext cx="162630" cy="320624"/>
              </a:xfrm>
              <a:prstGeom prst="chevron">
                <a:avLst/>
              </a:prstGeom>
              <a:solidFill>
                <a:srgbClr val="FFC000"/>
              </a:solidFill>
              <a:ln w="12700" cap="flat" cmpd="sng" algn="ctr">
                <a:noFill/>
                <a:prstDash val="solid"/>
                <a:miter lim="800000"/>
              </a:ln>
              <a:effectLst/>
            </p:spPr>
            <p:txBody>
              <a:bodyPr rtlCol="0" anchor="ctr"/>
              <a:lstStyle/>
              <a:p>
                <a:pPr>
                  <a:lnSpc>
                    <a:spcPct val="120000"/>
                  </a:lnSpc>
                </a:pPr>
                <a:endParaRPr lang="en-GB"/>
              </a:p>
            </p:txBody>
          </p:sp>
        </p:grpSp>
        <p:sp>
          <p:nvSpPr>
            <p:cNvPr id="15" name="TextBox 56">
              <a:extLst>
                <a:ext uri="{FF2B5EF4-FFF2-40B4-BE49-F238E27FC236}">
                  <a16:creationId xmlns:a16="http://schemas.microsoft.com/office/drawing/2014/main" id="{6F095F61-5750-4314-A011-A2870BA3DCF8}"/>
                </a:ext>
              </a:extLst>
            </p:cNvPr>
            <p:cNvSpPr txBox="1"/>
            <p:nvPr/>
          </p:nvSpPr>
          <p:spPr>
            <a:xfrm>
              <a:off x="221146" y="-370456"/>
              <a:ext cx="802072" cy="518422"/>
            </a:xfrm>
            <a:prstGeom prst="rect">
              <a:avLst/>
            </a:prstGeom>
            <a:noFill/>
          </p:spPr>
          <p:txBody>
            <a:bodyPr wrap="square">
              <a:noAutofit/>
            </a:bodyPr>
            <a:lstStyle/>
            <a:p>
              <a:pPr marL="0" marR="0">
                <a:lnSpc>
                  <a:spcPct val="120000"/>
                </a:lnSpc>
                <a:spcBef>
                  <a:spcPts val="0"/>
                </a:spcBef>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Bài  6.23</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4236025645"/>
                  </p:ext>
                </p:extLst>
              </p:nvPr>
            </p:nvGraphicFramePr>
            <p:xfrm>
              <a:off x="465667" y="2795419"/>
              <a:ext cx="23461133" cy="4900781"/>
            </p:xfrm>
            <a:graphic>
              <a:graphicData uri="http://schemas.openxmlformats.org/drawingml/2006/table">
                <a:tbl>
                  <a:tblPr firstRow="1" bandRow="1">
                    <a:tableStyleId>{5C22544A-7EE6-4342-B048-85BDC9FD1C3A}</a:tableStyleId>
                  </a:tblPr>
                  <a:tblGrid>
                    <a:gridCol w="23461133">
                      <a:extLst>
                        <a:ext uri="{9D8B030D-6E8A-4147-A177-3AD203B41FA5}">
                          <a16:colId xmlns:a16="http://schemas.microsoft.com/office/drawing/2014/main" val="442423946"/>
                        </a:ext>
                      </a:extLst>
                    </a:gridCol>
                  </a:tblGrid>
                  <a:tr h="4900781">
                    <a:tc>
                      <a:txBody>
                        <a:bodyPr/>
                        <a:lstStyle/>
                        <a:p>
                          <a:pPr algn="just">
                            <a:lnSpc>
                              <a:spcPct val="120000"/>
                            </a:lnSpc>
                          </a:pPr>
                          <a:r>
                            <a:rPr lang="en-US" sz="4400" b="1" kern="1200">
                              <a:solidFill>
                                <a:schemeClr val="lt1"/>
                              </a:solidFill>
                              <a:effectLst/>
                              <a:latin typeface="+mn-lt"/>
                              <a:ea typeface="+mn-ea"/>
                              <a:cs typeface="+mn-cs"/>
                            </a:rPr>
                            <a:t>Hằng ngày bạn Hùng đều đón bạn Minh đi học tại một vị trí trên lề đường thẳng đến trường. Minh đứng tại vị trí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𝑨</m:t>
                              </m:r>
                            </m:oMath>
                          </a14:m>
                          <a:r>
                            <a:rPr lang="en-US" sz="4400" b="1" kern="1200">
                              <a:solidFill>
                                <a:schemeClr val="lt1"/>
                              </a:solidFill>
                              <a:effectLst/>
                              <a:latin typeface="+mn-lt"/>
                              <a:ea typeface="+mn-ea"/>
                              <a:cs typeface="+mn-cs"/>
                            </a:rPr>
                            <a:t> cách lề đường một khoảng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𝟓𝟎</m:t>
                              </m:r>
                              <m:r>
                                <a:rPr lang="en-US" sz="4400" b="1" i="1" kern="1200">
                                  <a:solidFill>
                                    <a:schemeClr val="lt1"/>
                                  </a:solidFill>
                                  <a:effectLst/>
                                  <a:latin typeface="Cambria Math" panose="02040503050406030204" pitchFamily="18" charset="0"/>
                                  <a:ea typeface="+mn-ea"/>
                                  <a:cs typeface="+mn-cs"/>
                                </a:rPr>
                                <m:t>𝒎</m:t>
                              </m:r>
                            </m:oMath>
                          </a14:m>
                          <a:r>
                            <a:rPr lang="en-US" sz="4400" b="1" kern="1200">
                              <a:solidFill>
                                <a:schemeClr val="lt1"/>
                              </a:solidFill>
                              <a:effectLst/>
                              <a:latin typeface="+mn-lt"/>
                              <a:ea typeface="+mn-ea"/>
                              <a:cs typeface="+mn-cs"/>
                            </a:rPr>
                            <a:t> để chờ Hùng. Khi nhìn thấy Hùng đạp xe đến địa điểm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𝑩</m:t>
                              </m:r>
                            </m:oMath>
                          </a14:m>
                          <a:r>
                            <a:rPr lang="en-US" sz="4400" b="1" kern="1200">
                              <a:solidFill>
                                <a:schemeClr val="lt1"/>
                              </a:solidFill>
                              <a:effectLst/>
                              <a:latin typeface="+mn-lt"/>
                              <a:ea typeface="+mn-ea"/>
                              <a:cs typeface="+mn-cs"/>
                            </a:rPr>
                            <a:t>, cách mình một đoạn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𝟐𝟎𝟎</m:t>
                              </m:r>
                              <m:r>
                                <a:rPr lang="en-US" sz="4400" b="1" i="1" kern="1200">
                                  <a:solidFill>
                                    <a:schemeClr val="lt1"/>
                                  </a:solidFill>
                                  <a:effectLst/>
                                  <a:latin typeface="Cambria Math" panose="02040503050406030204" pitchFamily="18" charset="0"/>
                                  <a:ea typeface="+mn-ea"/>
                                  <a:cs typeface="+mn-cs"/>
                                </a:rPr>
                                <m:t>𝒎</m:t>
                              </m:r>
                            </m:oMath>
                          </a14:m>
                          <a:r>
                            <a:rPr lang="en-US" sz="4400" b="1" kern="1200">
                              <a:solidFill>
                                <a:schemeClr val="lt1"/>
                              </a:solidFill>
                              <a:effectLst/>
                              <a:latin typeface="+mn-lt"/>
                              <a:ea typeface="+mn-ea"/>
                              <a:cs typeface="+mn-cs"/>
                            </a:rPr>
                            <a:t> thì Minh bắt đầu đi bộ ra lề đường để bắt kịp xe. Vận tốc đi bộ của Minh là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𝟓</m:t>
                              </m:r>
                              <m:r>
                                <a:rPr lang="en-US" sz="4400" b="1" i="1" kern="1200">
                                  <a:solidFill>
                                    <a:schemeClr val="lt1"/>
                                  </a:solidFill>
                                  <a:effectLst/>
                                  <a:latin typeface="Cambria Math" panose="02040503050406030204" pitchFamily="18" charset="0"/>
                                  <a:ea typeface="+mn-ea"/>
                                  <a:cs typeface="+mn-cs"/>
                                </a:rPr>
                                <m:t>𝒌𝒎</m:t>
                              </m:r>
                              <m:r>
                                <a:rPr lang="en-US" sz="4400" b="1" i="1" kern="1200">
                                  <a:solidFill>
                                    <a:schemeClr val="lt1"/>
                                  </a:solidFill>
                                  <a:effectLst/>
                                  <a:latin typeface="Cambria Math" panose="02040503050406030204" pitchFamily="18" charset="0"/>
                                  <a:ea typeface="+mn-ea"/>
                                  <a:cs typeface="+mn-cs"/>
                                </a:rPr>
                                <m:t>/</m:t>
                              </m:r>
                              <m:r>
                                <a:rPr lang="en-US" sz="4400" b="1" i="1" kern="1200">
                                  <a:solidFill>
                                    <a:schemeClr val="lt1"/>
                                  </a:solidFill>
                                  <a:effectLst/>
                                  <a:latin typeface="Cambria Math" panose="02040503050406030204" pitchFamily="18" charset="0"/>
                                  <a:ea typeface="+mn-ea"/>
                                  <a:cs typeface="+mn-cs"/>
                                </a:rPr>
                                <m:t>𝒉</m:t>
                              </m:r>
                            </m:oMath>
                          </a14:m>
                          <a:r>
                            <a:rPr lang="en-US" sz="4400" b="1" kern="1200">
                              <a:solidFill>
                                <a:schemeClr val="lt1"/>
                              </a:solidFill>
                              <a:effectLst/>
                              <a:latin typeface="+mn-lt"/>
                              <a:ea typeface="+mn-ea"/>
                              <a:cs typeface="+mn-cs"/>
                            </a:rPr>
                            <a:t>, vận tốc xe đạp của Hùng là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𝟏𝟓</m:t>
                              </m:r>
                              <m:r>
                                <a:rPr lang="en-US" sz="4400" b="1" i="1" kern="1200">
                                  <a:solidFill>
                                    <a:schemeClr val="lt1"/>
                                  </a:solidFill>
                                  <a:effectLst/>
                                  <a:latin typeface="Cambria Math" panose="02040503050406030204" pitchFamily="18" charset="0"/>
                                  <a:ea typeface="+mn-ea"/>
                                  <a:cs typeface="+mn-cs"/>
                                </a:rPr>
                                <m:t>𝒌𝒎</m:t>
                              </m:r>
                              <m:r>
                                <a:rPr lang="en-US" sz="4400" b="1" i="1" kern="1200">
                                  <a:solidFill>
                                    <a:schemeClr val="lt1"/>
                                  </a:solidFill>
                                  <a:effectLst/>
                                  <a:latin typeface="Cambria Math" panose="02040503050406030204" pitchFamily="18" charset="0"/>
                                  <a:ea typeface="+mn-ea"/>
                                  <a:cs typeface="+mn-cs"/>
                                </a:rPr>
                                <m:t>/</m:t>
                              </m:r>
                              <m:r>
                                <a:rPr lang="en-US" sz="4400" b="1" i="1" kern="1200">
                                  <a:solidFill>
                                    <a:schemeClr val="lt1"/>
                                  </a:solidFill>
                                  <a:effectLst/>
                                  <a:latin typeface="Cambria Math" panose="02040503050406030204" pitchFamily="18" charset="0"/>
                                  <a:ea typeface="+mn-ea"/>
                                  <a:cs typeface="+mn-cs"/>
                                </a:rPr>
                                <m:t>𝒉</m:t>
                              </m:r>
                            </m:oMath>
                          </a14:m>
                          <a:r>
                            <a:rPr lang="en-US" sz="4400" b="1" kern="1200">
                              <a:solidFill>
                                <a:schemeClr val="lt1"/>
                              </a:solidFill>
                              <a:effectLst/>
                              <a:latin typeface="+mn-lt"/>
                              <a:ea typeface="+mn-ea"/>
                              <a:cs typeface="+mn-cs"/>
                            </a:rPr>
                            <a:t>. Hãy xác định vị trí </a:t>
                          </a:r>
                          <a14:m>
                            <m:oMath xmlns:m="http://schemas.openxmlformats.org/officeDocument/2006/math">
                              <m:r>
                                <a:rPr lang="en-US" sz="4400" b="1" i="1" kern="1200">
                                  <a:solidFill>
                                    <a:schemeClr val="lt1"/>
                                  </a:solidFill>
                                  <a:effectLst/>
                                  <a:latin typeface="Cambria Math" panose="02040503050406030204" pitchFamily="18" charset="0"/>
                                  <a:ea typeface="+mn-ea"/>
                                  <a:cs typeface="+mn-cs"/>
                                </a:rPr>
                                <m:t>𝑪</m:t>
                              </m:r>
                            </m:oMath>
                          </a14:m>
                          <a:r>
                            <a:rPr lang="en-US" sz="4400" b="1" kern="1200">
                              <a:solidFill>
                                <a:schemeClr val="lt1"/>
                              </a:solidFill>
                              <a:effectLst/>
                              <a:latin typeface="+mn-lt"/>
                              <a:ea typeface="+mn-ea"/>
                              <a:cs typeface="+mn-cs"/>
                            </a:rPr>
                            <a:t> trên lề đường (H.6.22) để hai bạn gặp nhau mà không bạn nào phải chờ người kia (làm tròn kết quả đến hàng phần mười).</a:t>
                          </a:r>
                          <a:endParaRPr lang="en-GB" sz="4400" b="1" kern="1200">
                            <a:solidFill>
                              <a:schemeClr val="lt1"/>
                            </a:solidFill>
                            <a:effectLst/>
                            <a:latin typeface="+mn-lt"/>
                            <a:ea typeface="+mn-ea"/>
                            <a:cs typeface="+mn-cs"/>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5" name="Table 4">
                <a:extLst>
                  <a:ext uri="{FF2B5EF4-FFF2-40B4-BE49-F238E27FC236}">
                    <a16:creationId xmlns:a16="http://schemas.microsoft.com/office/drawing/2014/main" id="{126B6194-8F13-4703-8D08-C2AB170D36FA}"/>
                  </a:ext>
                </a:extLst>
              </p:cNvPr>
              <p:cNvGraphicFramePr>
                <a:graphicFrameLocks noGrp="1"/>
              </p:cNvGraphicFramePr>
              <p:nvPr>
                <p:extLst>
                  <p:ext uri="{D42A27DB-BD31-4B8C-83A1-F6EECF244321}">
                    <p14:modId xmlns:p14="http://schemas.microsoft.com/office/powerpoint/2010/main" val="4236025645"/>
                  </p:ext>
                </p:extLst>
              </p:nvPr>
            </p:nvGraphicFramePr>
            <p:xfrm>
              <a:off x="465667" y="2795419"/>
              <a:ext cx="23461133" cy="4900781"/>
            </p:xfrm>
            <a:graphic>
              <a:graphicData uri="http://schemas.openxmlformats.org/drawingml/2006/table">
                <a:tbl>
                  <a:tblPr firstRow="1" bandRow="1">
                    <a:tableStyleId>{5C22544A-7EE6-4342-B048-85BDC9FD1C3A}</a:tableStyleId>
                  </a:tblPr>
                  <a:tblGrid>
                    <a:gridCol w="23461133">
                      <a:extLst>
                        <a:ext uri="{9D8B030D-6E8A-4147-A177-3AD203B41FA5}">
                          <a16:colId xmlns:a16="http://schemas.microsoft.com/office/drawing/2014/main" val="442423946"/>
                        </a:ext>
                      </a:extLst>
                    </a:gridCol>
                  </a:tblGrid>
                  <a:tr h="4900781">
                    <a:tc>
                      <a:txBody>
                        <a:bodyPr/>
                        <a:lstStyle/>
                        <a:p>
                          <a:endParaRPr lang="en-US"/>
                        </a:p>
                      </a:txBody>
                      <a:tcPr>
                        <a:blipFill>
                          <a:blip r:embed="rId3"/>
                          <a:stretch>
                            <a:fillRect l="-26" t="-870" r="-130" b="-5217"/>
                          </a:stretch>
                        </a:blipFill>
                      </a:tcPr>
                    </a:tc>
                    <a:extLst>
                      <a:ext uri="{0D108BD9-81ED-4DB2-BD59-A6C34878D82A}">
                        <a16:rowId xmlns:a16="http://schemas.microsoft.com/office/drawing/2014/main" val="1581287189"/>
                      </a:ext>
                    </a:extLst>
                  </a:tr>
                </a:tbl>
              </a:graphicData>
            </a:graphic>
          </p:graphicFrame>
        </mc:Fallback>
      </mc:AlternateContent>
      <p:pic>
        <p:nvPicPr>
          <p:cNvPr id="20" name="Picture 19">
            <a:extLst>
              <a:ext uri="{FF2B5EF4-FFF2-40B4-BE49-F238E27FC236}">
                <a16:creationId xmlns:a16="http://schemas.microsoft.com/office/drawing/2014/main" id="{2AF466E3-D7CE-4367-9333-093B390781B6}"/>
              </a:ext>
            </a:extLst>
          </p:cNvPr>
          <p:cNvPicPr>
            <a:picLocks noChangeAspect="1"/>
          </p:cNvPicPr>
          <p:nvPr/>
        </p:nvPicPr>
        <p:blipFill>
          <a:blip r:embed="rId4"/>
          <a:stretch>
            <a:fillRect/>
          </a:stretch>
        </p:blipFill>
        <p:spPr>
          <a:xfrm>
            <a:off x="5638800" y="7823201"/>
            <a:ext cx="12801600" cy="5206999"/>
          </a:xfrm>
          <a:prstGeom prst="rect">
            <a:avLst/>
          </a:prstGeom>
        </p:spPr>
      </p:pic>
    </p:spTree>
    <p:extLst>
      <p:ext uri="{BB962C8B-B14F-4D97-AF65-F5344CB8AC3E}">
        <p14:creationId xmlns:p14="http://schemas.microsoft.com/office/powerpoint/2010/main" val="213085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283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rgbClr val="0000FF"/>
                </a:solidFill>
              </a:rPr>
              <a:t>		Lời giải</a:t>
            </a:r>
            <a:endParaRPr lang="en-GB">
              <a:solidFill>
                <a:srgbClr val="0000FF"/>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2667000"/>
                <a:ext cx="11658600" cy="10744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b="1"/>
                  <a:t>Vận tốc của bạn Minh: </a:t>
                </a: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𝟓</m:t>
                    </m:r>
                    <m:d>
                      <m:dPr>
                        <m:ctrlPr>
                          <a:rPr lang="en-GB" b="1" i="1">
                            <a:latin typeface="Cambria Math" panose="02040503050406030204" pitchFamily="18" charset="0"/>
                          </a:rPr>
                        </m:ctrlPr>
                      </m:dPr>
                      <m:e>
                        <m:r>
                          <a:rPr lang="en-US" b="1" i="1">
                            <a:latin typeface="Cambria Math" panose="02040503050406030204" pitchFamily="18" charset="0"/>
                          </a:rPr>
                          <m:t>𝒌𝒎</m:t>
                        </m:r>
                        <m:r>
                          <a:rPr lang="en-US" b="1" i="1">
                            <a:latin typeface="Cambria Math" panose="02040503050406030204" pitchFamily="18" charset="0"/>
                          </a:rPr>
                          <m:t>/</m:t>
                        </m:r>
                        <m:r>
                          <a:rPr lang="en-US" b="1" i="1">
                            <a:latin typeface="Cambria Math" panose="02040503050406030204" pitchFamily="18" charset="0"/>
                          </a:rPr>
                          <m:t>𝒉</m:t>
                        </m:r>
                      </m:e>
                    </m:d>
                  </m:oMath>
                </a14:m>
                <a:r>
                  <a:rPr lang="en-US" b="1"/>
                  <a:t>.</a:t>
                </a:r>
                <a:endParaRPr lang="en-GB" b="1"/>
              </a:p>
              <a:p>
                <a:pPr marL="0" indent="0" algn="just">
                  <a:buNone/>
                </a:pPr>
                <a:r>
                  <a:rPr lang="en-US" b="1"/>
                  <a:t>Vận tốc của bạn Hùng: </a:t>
                </a: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d>
                      <m:dPr>
                        <m:ctrlPr>
                          <a:rPr lang="en-GB" b="1" i="1">
                            <a:latin typeface="Cambria Math" panose="02040503050406030204" pitchFamily="18" charset="0"/>
                          </a:rPr>
                        </m:ctrlPr>
                      </m:dPr>
                      <m:e>
                        <m:r>
                          <a:rPr lang="en-US" b="1" i="1">
                            <a:latin typeface="Cambria Math" panose="02040503050406030204" pitchFamily="18" charset="0"/>
                          </a:rPr>
                          <m:t>𝒌𝒎</m:t>
                        </m:r>
                        <m:r>
                          <a:rPr lang="en-US" b="1" i="1">
                            <a:latin typeface="Cambria Math" panose="02040503050406030204" pitchFamily="18" charset="0"/>
                          </a:rPr>
                          <m:t>/</m:t>
                        </m:r>
                        <m:r>
                          <a:rPr lang="en-US" b="1" i="1">
                            <a:latin typeface="Cambria Math" panose="02040503050406030204" pitchFamily="18" charset="0"/>
                          </a:rPr>
                          <m:t>𝒉</m:t>
                        </m:r>
                      </m:e>
                    </m:d>
                  </m:oMath>
                </a14:m>
                <a:r>
                  <a:rPr lang="en-US" b="1"/>
                  <a:t>.</a:t>
                </a:r>
                <a:endParaRPr lang="en-GB" b="1"/>
              </a:p>
              <a:p>
                <a:pPr algn="just"/>
                <a:r>
                  <a:rPr lang="en-US" b="1"/>
                  <a:t>Áp dụng định lý Pithago vào tam giác vuông </a:t>
                </a:r>
                <a14:m>
                  <m:oMath xmlns:m="http://schemas.openxmlformats.org/officeDocument/2006/math">
                    <m:r>
                      <a:rPr lang="en-US" b="1" i="1">
                        <a:latin typeface="Cambria Math" panose="02040503050406030204" pitchFamily="18" charset="0"/>
                      </a:rPr>
                      <m:t>𝑨𝑯𝑩</m:t>
                    </m:r>
                  </m:oMath>
                </a14:m>
                <a:r>
                  <a:rPr lang="en-US" b="1"/>
                  <a:t>: </a:t>
                </a:r>
              </a:p>
              <a:p>
                <a:pPr marL="0" indent="0" algn="just">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𝑩𝑯</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d>
                        <m:dPr>
                          <m:ctrlPr>
                            <a:rPr lang="en-GB" b="1" i="1">
                              <a:latin typeface="Cambria Math" panose="02040503050406030204" pitchFamily="18" charset="0"/>
                            </a:rPr>
                          </m:ctrlPr>
                        </m:dPr>
                        <m:e>
                          <m:r>
                            <a:rPr lang="en-US" b="1" i="1">
                              <a:latin typeface="Cambria Math" panose="02040503050406030204" pitchFamily="18" charset="0"/>
                            </a:rPr>
                            <m:t>𝒌𝒎</m:t>
                          </m:r>
                        </m:e>
                      </m:d>
                    </m:oMath>
                  </m:oMathPara>
                </a14:m>
                <a:endParaRPr lang="en-GB" b="1"/>
              </a:p>
              <a:p>
                <a:pPr marL="0" indent="0" algn="just">
                  <a:buNone/>
                </a:pPr>
                <a:r>
                  <a:rPr lang="en-US" b="1"/>
                  <a:t>Gọi </a:t>
                </a:r>
                <a14:m>
                  <m:oMath xmlns:m="http://schemas.openxmlformats.org/officeDocument/2006/math">
                    <m:r>
                      <a:rPr lang="en-US" b="1" i="1">
                        <a:latin typeface="Cambria Math" panose="02040503050406030204" pitchFamily="18" charset="0"/>
                      </a:rPr>
                      <m:t>𝑩𝑪</m:t>
                    </m:r>
                    <m:r>
                      <a:rPr lang="en-US" b="1" i="1">
                        <a:latin typeface="Cambria Math" panose="02040503050406030204" pitchFamily="18" charset="0"/>
                      </a:rPr>
                      <m:t>=</m:t>
                    </m:r>
                    <m:r>
                      <a:rPr lang="en-US" b="1" i="1">
                        <a:latin typeface="Cambria Math" panose="02040503050406030204" pitchFamily="18" charset="0"/>
                      </a:rPr>
                      <m:t>𝒙</m:t>
                    </m:r>
                    <m:d>
                      <m:dPr>
                        <m:ctrlPr>
                          <a:rPr lang="en-GB"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&gt;</m:t>
                    </m:r>
                    <m:r>
                      <a:rPr lang="en-US" b="1" i="1">
                        <a:latin typeface="Cambria Math" panose="02040503050406030204" pitchFamily="18" charset="0"/>
                      </a:rPr>
                      <m:t>𝟎</m:t>
                    </m:r>
                  </m:oMath>
                </a14:m>
                <a:r>
                  <a:rPr lang="en-US" b="1"/>
                  <a:t>.</a:t>
                </a:r>
                <a:endParaRPr lang="en-GB" b="1"/>
              </a:p>
              <a:p>
                <a:pPr marL="0" indent="0" algn="just">
                  <a:buNone/>
                </a:pPr>
                <a:r>
                  <a:rPr lang="en-US" b="1"/>
                  <a:t>Suy ra: </a:t>
                </a:r>
                <a14:m>
                  <m:oMath xmlns:m="http://schemas.openxmlformats.org/officeDocument/2006/math">
                    <m:r>
                      <a:rPr lang="en-US" b="1" i="1">
                        <a:latin typeface="Cambria Math" panose="02040503050406030204" pitchFamily="18" charset="0"/>
                      </a:rPr>
                      <m:t>𝑪𝑯</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oMath>
                </a14:m>
                <a:r>
                  <a:rPr lang="en-US" b="1"/>
                  <a: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oMath>
                </a14:m>
                <a:r>
                  <a:rPr lang="en-US" b="1"/>
                  <a:t>.</a:t>
                </a:r>
              </a:p>
              <a:p>
                <a:pPr algn="just"/>
                <a:r>
                  <a:rPr lang="en-US" b="1"/>
                  <a:t>Ta cần xác định vị trí điểm </a:t>
                </a:r>
                <a14:m>
                  <m:oMath xmlns:m="http://schemas.openxmlformats.org/officeDocument/2006/math">
                    <m:r>
                      <a:rPr lang="en-US" b="1" i="1">
                        <a:latin typeface="Cambria Math" panose="02040503050406030204" pitchFamily="18" charset="0"/>
                      </a:rPr>
                      <m:t>𝑪</m:t>
                    </m:r>
                  </m:oMath>
                </a14:m>
                <a:r>
                  <a:rPr lang="en-US" b="1"/>
                  <a:t> để Minh và Hùng gặp nhau mà không bạn nào phải chờ người kia.</a:t>
                </a:r>
                <a:endParaRPr lang="en-GB" b="1"/>
              </a:p>
              <a:p>
                <a:pPr marL="0" indent="0" algn="just">
                  <a:buNone/>
                </a:pPr>
                <a:r>
                  <a:rPr lang="en-US" b="1"/>
                  <a:t>Nghĩa là: ta cần tìm </a:t>
                </a:r>
                <a14:m>
                  <m:oMath xmlns:m="http://schemas.openxmlformats.org/officeDocument/2006/math">
                    <m:r>
                      <a:rPr lang="en-US" b="1" i="1">
                        <a:latin typeface="Cambria Math" panose="02040503050406030204" pitchFamily="18" charset="0"/>
                      </a:rPr>
                      <m:t>𝒙</m:t>
                    </m:r>
                  </m:oMath>
                </a14:m>
                <a:r>
                  <a:rPr lang="en-US" b="1"/>
                  <a:t> để thời gian hai bạn di chuyển đến </a:t>
                </a:r>
                <a14:m>
                  <m:oMath xmlns:m="http://schemas.openxmlformats.org/officeDocument/2006/math">
                    <m:r>
                      <a:rPr lang="en-US" b="1" i="1">
                        <a:latin typeface="Cambria Math" panose="02040503050406030204" pitchFamily="18" charset="0"/>
                      </a:rPr>
                      <m:t>𝑪</m:t>
                    </m:r>
                  </m:oMath>
                </a14:m>
                <a:r>
                  <a:rPr lang="en-US" b="1"/>
                  <a:t> là bằng nhau.</a:t>
                </a:r>
                <a:endParaRPr lang="en-GB" b="1"/>
              </a:p>
              <a:p>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2667000"/>
                <a:ext cx="11658600" cy="10744200"/>
              </a:xfrm>
              <a:prstGeom prst="rect">
                <a:avLst/>
              </a:prstGeom>
              <a:blipFill>
                <a:blip r:embed="rId3"/>
                <a:stretch>
                  <a:fillRect l="-2351" t="-1871" r="-2299" b="-2154"/>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725400" y="6858000"/>
                <a:ext cx="11277600" cy="6553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Thời gian Hùng đi từ </a:t>
                </a:r>
                <a14:m>
                  <m:oMath xmlns:m="http://schemas.openxmlformats.org/officeDocument/2006/math">
                    <m:r>
                      <a:rPr lang="en-US" b="1" i="1">
                        <a:latin typeface="Cambria Math" panose="02040503050406030204" pitchFamily="18" charset="0"/>
                      </a:rPr>
                      <m:t>𝑩</m:t>
                    </m:r>
                  </m:oMath>
                </a14:m>
                <a:r>
                  <a:rPr lang="en-US" b="1"/>
                  <a:t> đến </a:t>
                </a:r>
                <a14:m>
                  <m:oMath xmlns:m="http://schemas.openxmlformats.org/officeDocument/2006/math">
                    <m:r>
                      <a:rPr lang="en-US" b="1" i="1">
                        <a:latin typeface="Cambria Math" panose="02040503050406030204" pitchFamily="18" charset="0"/>
                      </a:rPr>
                      <m:t>𝑪</m:t>
                    </m:r>
                  </m:oMath>
                </a14:m>
                <a:r>
                  <a:rPr lang="en-US" b="1"/>
                  <a:t> là: </a:t>
                </a:r>
              </a:p>
              <a:p>
                <a:pPr marL="0" indent="0">
                  <a:buNone/>
                </a:pP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𝑩𝑪</m:t>
                            </m:r>
                          </m:sub>
                        </m:sSub>
                      </m:num>
                      <m:den>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den>
                    </m:f>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𝟏𝟓</m:t>
                        </m:r>
                      </m:den>
                    </m:f>
                    <m:d>
                      <m:dPr>
                        <m:ctrlPr>
                          <a:rPr lang="en-GB" b="1" i="1">
                            <a:latin typeface="Cambria Math" panose="02040503050406030204" pitchFamily="18" charset="0"/>
                          </a:rPr>
                        </m:ctrlPr>
                      </m:dPr>
                      <m:e>
                        <m:r>
                          <a:rPr lang="en-US" b="1" i="1">
                            <a:latin typeface="Cambria Math" panose="02040503050406030204" pitchFamily="18" charset="0"/>
                          </a:rPr>
                          <m:t>𝒉</m:t>
                        </m:r>
                      </m:e>
                    </m:d>
                  </m:oMath>
                </a14:m>
                <a:r>
                  <a:rPr lang="en-US" b="1"/>
                  <a:t>.</a:t>
                </a:r>
                <a:endParaRPr lang="en-GB" b="1"/>
              </a:p>
              <a:p>
                <a:r>
                  <a:rPr lang="en-US" b="1"/>
                  <a:t>Quãng đường </a:t>
                </a:r>
                <a14:m>
                  <m:oMath xmlns:m="http://schemas.openxmlformats.org/officeDocument/2006/math">
                    <m:r>
                      <a:rPr lang="en-US" b="1" i="1">
                        <a:latin typeface="Cambria Math" panose="02040503050406030204" pitchFamily="18" charset="0"/>
                      </a:rPr>
                      <m:t>𝑨𝑪</m:t>
                    </m:r>
                  </m:oMath>
                </a14:m>
                <a:r>
                  <a:rPr lang="en-US" b="1"/>
                  <a:t> Minh đã đi là: </a:t>
                </a:r>
              </a:p>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𝑨𝑪</m:t>
                      </m:r>
                      <m:r>
                        <a:rPr lang="en-US" b="1" i="1">
                          <a:latin typeface="Cambria Math" panose="02040503050406030204" pitchFamily="18" charset="0"/>
                        </a:rPr>
                        <m:t>=</m:t>
                      </m:r>
                      <m:rad>
                        <m:radPr>
                          <m:degHide m:val="on"/>
                          <m:ctrlPr>
                            <a:rPr lang="en-GB" b="1" i="1">
                              <a:latin typeface="Cambria Math" panose="02040503050406030204" pitchFamily="18" charset="0"/>
                            </a:rPr>
                          </m:ctrlPr>
                        </m:radPr>
                        <m:deg/>
                        <m:e>
                          <m:r>
                            <a:rPr lang="en-US" b="1" i="1">
                              <a:latin typeface="Cambria Math" panose="02040503050406030204" pitchFamily="18" charset="0"/>
                            </a:rPr>
                            <m:t>𝑪</m:t>
                          </m:r>
                          <m:sSup>
                            <m:sSupPr>
                              <m:ctrlPr>
                                <a:rPr lang="en-GB" b="1" i="1">
                                  <a:latin typeface="Cambria Math" panose="02040503050406030204" pitchFamily="18" charset="0"/>
                                </a:rPr>
                              </m:ctrlPr>
                            </m:sSupPr>
                            <m:e>
                              <m:r>
                                <a:rPr lang="en-US" b="1" i="1">
                                  <a:latin typeface="Cambria Math" panose="02040503050406030204" pitchFamily="18" charset="0"/>
                                </a:rPr>
                                <m:t>𝑯</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𝑨</m:t>
                          </m:r>
                          <m:sSup>
                            <m:sSupPr>
                              <m:ctrlPr>
                                <a:rPr lang="en-GB" b="1" i="1">
                                  <a:latin typeface="Cambria Math" panose="02040503050406030204" pitchFamily="18" charset="0"/>
                                </a:rPr>
                              </m:ctrlPr>
                            </m:sSupPr>
                            <m:e>
                              <m:r>
                                <a:rPr lang="en-US" b="1" i="1">
                                  <a:latin typeface="Cambria Math" panose="02040503050406030204" pitchFamily="18" charset="0"/>
                                </a:rPr>
                                <m:t>𝑯</m:t>
                              </m:r>
                            </m:e>
                            <m:sup>
                              <m:r>
                                <a:rPr lang="en-US" b="1" i="1">
                                  <a:latin typeface="Cambria Math" panose="02040503050406030204" pitchFamily="18" charset="0"/>
                                </a:rPr>
                                <m:t>𝟐</m:t>
                              </m:r>
                            </m:sup>
                          </m:sSup>
                        </m:e>
                      </m:rad>
                      <m:r>
                        <a:rPr lang="en-US" b="1" i="1">
                          <a:latin typeface="Cambria Math" panose="02040503050406030204" pitchFamily="18" charset="0"/>
                        </a:rPr>
                        <m:t>=</m:t>
                      </m:r>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oMath>
                  </m:oMathPara>
                </a14:m>
                <a:endParaRPr lang="en-GB" b="1"/>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725400" y="6858000"/>
                <a:ext cx="11277600" cy="6553200"/>
              </a:xfrm>
              <a:prstGeom prst="rect">
                <a:avLst/>
              </a:prstGeom>
              <a:blipFill>
                <a:blip r:embed="rId4"/>
                <a:stretch>
                  <a:fillRect l="-2214" t="-3064"/>
                </a:stretch>
              </a:blipFill>
              <a:ln>
                <a:solidFill>
                  <a:srgbClr val="00B0F0"/>
                </a:solidFill>
              </a:ln>
            </p:spPr>
            <p:txBody>
              <a:bodyPr/>
              <a:lstStyle/>
              <a:p>
                <a:r>
                  <a:rPr lang="en-GB">
                    <a:noFill/>
                  </a:rPr>
                  <a:t> </a:t>
                </a:r>
              </a:p>
            </p:txBody>
          </p:sp>
        </mc:Fallback>
      </mc:AlternateContent>
      <p:pic>
        <p:nvPicPr>
          <p:cNvPr id="20" name="Picture 19">
            <a:extLst>
              <a:ext uri="{FF2B5EF4-FFF2-40B4-BE49-F238E27FC236}">
                <a16:creationId xmlns:a16="http://schemas.microsoft.com/office/drawing/2014/main" id="{2AF466E3-D7CE-4367-9333-093B390781B6}"/>
              </a:ext>
            </a:extLst>
          </p:cNvPr>
          <p:cNvPicPr>
            <a:picLocks noChangeAspect="1"/>
          </p:cNvPicPr>
          <p:nvPr/>
        </p:nvPicPr>
        <p:blipFill>
          <a:blip r:embed="rId5"/>
          <a:stretch>
            <a:fillRect/>
          </a:stretch>
        </p:blipFill>
        <p:spPr>
          <a:xfrm>
            <a:off x="12758057" y="2133600"/>
            <a:ext cx="11102664" cy="4277560"/>
          </a:xfrm>
          <a:prstGeom prst="rect">
            <a:avLst/>
          </a:prstGeom>
        </p:spPr>
      </p:pic>
    </p:spTree>
    <p:extLst>
      <p:ext uri="{BB962C8B-B14F-4D97-AF65-F5344CB8AC3E}">
        <p14:creationId xmlns:p14="http://schemas.microsoft.com/office/powerpoint/2010/main" val="3886725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
                                            <p:txEl>
                                              <p:pRg st="1" end="1"/>
                                            </p:txEl>
                                          </p:spTgt>
                                        </p:tgtEl>
                                        <p:attrNameLst>
                                          <p:attrName>style.visibility</p:attrName>
                                        </p:attrNameLst>
                                      </p:cBhvr>
                                      <p:to>
                                        <p:strVal val="visible"/>
                                      </p:to>
                                    </p:set>
                                    <p:anim calcmode="lin" valueType="num">
                                      <p:cBhvr additive="base">
                                        <p:cTn id="13"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2" end="2"/>
                                            </p:txEl>
                                          </p:spTgt>
                                        </p:tgtEl>
                                        <p:attrNameLst>
                                          <p:attrName>style.visibility</p:attrName>
                                        </p:attrNameLst>
                                      </p:cBhvr>
                                      <p:to>
                                        <p:strVal val="visible"/>
                                      </p:to>
                                    </p:set>
                                    <p:anim calcmode="lin" valueType="num">
                                      <p:cBhvr additive="base">
                                        <p:cTn id="19"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 calcmode="lin" valueType="num">
                                      <p:cBhvr additive="base">
                                        <p:cTn id="25"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4" end="4"/>
                                            </p:txEl>
                                          </p:spTgt>
                                        </p:tgtEl>
                                        <p:attrNameLst>
                                          <p:attrName>style.visibility</p:attrName>
                                        </p:attrNameLst>
                                      </p:cBhvr>
                                      <p:to>
                                        <p:strVal val="visible"/>
                                      </p:to>
                                    </p:set>
                                    <p:anim calcmode="lin" valueType="num">
                                      <p:cBhvr additive="base">
                                        <p:cTn id="31"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 calcmode="lin" valueType="num">
                                      <p:cBhvr additive="base">
                                        <p:cTn id="37"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9">
                                            <p:txEl>
                                              <p:pRg st="6" end="6"/>
                                            </p:txEl>
                                          </p:spTgt>
                                        </p:tgtEl>
                                        <p:attrNameLst>
                                          <p:attrName>style.visibility</p:attrName>
                                        </p:attrNameLst>
                                      </p:cBhvr>
                                      <p:to>
                                        <p:strVal val="visible"/>
                                      </p:to>
                                    </p:set>
                                    <p:anim calcmode="lin" valueType="num">
                                      <p:cBhvr additive="base">
                                        <p:cTn id="43"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9">
                                            <p:txEl>
                                              <p:pRg st="7" end="7"/>
                                            </p:txEl>
                                          </p:spTgt>
                                        </p:tgtEl>
                                        <p:attrNameLst>
                                          <p:attrName>style.visibility</p:attrName>
                                        </p:attrNameLst>
                                      </p:cBhvr>
                                      <p:to>
                                        <p:strVal val="visible"/>
                                      </p:to>
                                    </p:set>
                                    <p:anim calcmode="lin" valueType="num">
                                      <p:cBhvr additive="base">
                                        <p:cTn id="49" dur="500" fill="hold"/>
                                        <p:tgtEl>
                                          <p:spTgt spid="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additive="base">
                                        <p:cTn id="5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1" end="1"/>
                                            </p:txEl>
                                          </p:spTgt>
                                        </p:tgtEl>
                                        <p:attrNameLst>
                                          <p:attrName>style.visibility</p:attrName>
                                        </p:attrNameLst>
                                      </p:cBhvr>
                                      <p:to>
                                        <p:strVal val="visible"/>
                                      </p:to>
                                    </p:set>
                                    <p:anim calcmode="lin" valueType="num">
                                      <p:cBhvr additive="base">
                                        <p:cTn id="6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xEl>
                                              <p:pRg st="2" end="2"/>
                                            </p:txEl>
                                          </p:spTgt>
                                        </p:tgtEl>
                                        <p:attrNameLst>
                                          <p:attrName>style.visibility</p:attrName>
                                        </p:attrNameLst>
                                      </p:cBhvr>
                                      <p:to>
                                        <p:strVal val="visible"/>
                                      </p:to>
                                    </p:set>
                                    <p:anim calcmode="lin" valueType="num">
                                      <p:cBhvr additive="base">
                                        <p:cTn id="6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3" end="3"/>
                                            </p:txEl>
                                          </p:spTgt>
                                        </p:tgtEl>
                                        <p:attrNameLst>
                                          <p:attrName>style.visibility</p:attrName>
                                        </p:attrNameLst>
                                      </p:cBhvr>
                                      <p:to>
                                        <p:strVal val="visible"/>
                                      </p:to>
                                    </p:set>
                                    <p:anim calcmode="lin" valueType="num">
                                      <p:cBhvr additive="base">
                                        <p:cTn id="7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658600" cy="1038621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Thời gian Minh đã đi từ </a:t>
                </a:r>
                <a14:m>
                  <m:oMath xmlns:m="http://schemas.openxmlformats.org/officeDocument/2006/math">
                    <m:r>
                      <a:rPr lang="en-US" b="1" i="1">
                        <a:latin typeface="Cambria Math" panose="02040503050406030204" pitchFamily="18" charset="0"/>
                      </a:rPr>
                      <m:t>𝑨</m:t>
                    </m:r>
                  </m:oMath>
                </a14:m>
                <a:r>
                  <a:rPr lang="en-US" b="1"/>
                  <a:t> đến </a:t>
                </a:r>
                <a14:m>
                  <m:oMath xmlns:m="http://schemas.openxmlformats.org/officeDocument/2006/math">
                    <m:r>
                      <a:rPr lang="en-US" b="1" i="1">
                        <a:latin typeface="Cambria Math" panose="02040503050406030204" pitchFamily="18" charset="0"/>
                      </a:rPr>
                      <m:t>𝑪</m:t>
                    </m:r>
                  </m:oMath>
                </a14:m>
                <a:r>
                  <a:rPr lang="en-US" b="1"/>
                  <a:t> là: </a:t>
                </a:r>
              </a:p>
              <a:p>
                <a:pPr marL="0" indent="0">
                  <a:buNone/>
                </a:pPr>
                <a14:m>
                  <m:oMath xmlns:m="http://schemas.openxmlformats.org/officeDocument/2006/math">
                    <m:sSub>
                      <m:sSubPr>
                        <m:ctrlPr>
                          <a:rPr lang="en-GB"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𝟏</m:t>
                        </m:r>
                      </m:sub>
                    </m:sSub>
                    <m:r>
                      <a:rPr lang="en-US" b="1" i="1">
                        <a:latin typeface="Cambria Math" panose="02040503050406030204" pitchFamily="18" charset="0"/>
                      </a:rPr>
                      <m:t>=</m:t>
                    </m:r>
                    <m:f>
                      <m:fPr>
                        <m:ctrlPr>
                          <a:rPr lang="en-GB" b="1" i="1">
                            <a:latin typeface="Cambria Math" panose="02040503050406030204" pitchFamily="18" charset="0"/>
                          </a:rPr>
                        </m:ctrlPr>
                      </m:fPr>
                      <m:num>
                        <m:sSub>
                          <m:sSubPr>
                            <m:ctrlPr>
                              <a:rPr lang="en-GB"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𝑨𝑪</m:t>
                            </m:r>
                          </m:sub>
                        </m:sSub>
                      </m:num>
                      <m:den>
                        <m:sSub>
                          <m:sSubPr>
                            <m:ctrlPr>
                              <a:rPr lang="en-GB"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den>
                    </m:f>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num>
                      <m:den>
                        <m:r>
                          <a:rPr lang="en-US" b="1" i="1">
                            <a:latin typeface="Cambria Math" panose="02040503050406030204" pitchFamily="18" charset="0"/>
                          </a:rPr>
                          <m:t>𝟓</m:t>
                        </m:r>
                      </m:den>
                    </m:f>
                    <m:d>
                      <m:dPr>
                        <m:ctrlPr>
                          <a:rPr lang="en-GB" b="1" i="1">
                            <a:latin typeface="Cambria Math" panose="02040503050406030204" pitchFamily="18" charset="0"/>
                          </a:rPr>
                        </m:ctrlPr>
                      </m:dPr>
                      <m:e>
                        <m:r>
                          <a:rPr lang="en-US" b="1" i="1">
                            <a:latin typeface="Cambria Math" panose="02040503050406030204" pitchFamily="18" charset="0"/>
                          </a:rPr>
                          <m:t>𝒉</m:t>
                        </m:r>
                      </m:e>
                    </m:d>
                  </m:oMath>
                </a14:m>
                <a:r>
                  <a:rPr lang="en-US" b="1"/>
                  <a:t>.</a:t>
                </a:r>
                <a:endParaRPr lang="en-GB" b="1"/>
              </a:p>
              <a:p>
                <a:r>
                  <a:rPr lang="en-US" b="1"/>
                  <a:t>Theo yêu cầu bài toán: </a:t>
                </a:r>
              </a:p>
              <a:p>
                <a:pPr marL="0" indent="0">
                  <a:buNone/>
                </a:pPr>
                <a:endParaRPr lang="en-GB" b="1" i="1">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e>
                          </m:rad>
                        </m:num>
                        <m:den>
                          <m:r>
                            <a:rPr lang="en-US" b="1" i="1">
                              <a:latin typeface="Cambria Math" panose="02040503050406030204" pitchFamily="18" charset="0"/>
                            </a:rPr>
                            <m:t>𝟓</m:t>
                          </m:r>
                        </m:den>
                      </m:f>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𝟏𝟓</m:t>
                          </m:r>
                        </m:den>
                      </m:f>
                    </m:oMath>
                  </m:oMathPara>
                </a14:m>
                <a:endParaRPr lang="en-GB" b="1"/>
              </a:p>
              <a:p>
                <a:r>
                  <a:rPr lang="en-US" b="1"/>
                  <a:t>Bình phương 2 vế: </a:t>
                </a:r>
                <a14:m>
                  <m:oMath xmlns:m="http://schemas.openxmlformats.org/officeDocument/2006/math">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𝒙</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GB" b="1" i="1">
                                <a:latin typeface="Cambria Math" panose="02040503050406030204" pitchFamily="18" charset="0"/>
                              </a:rPr>
                            </m:ctrlPr>
                          </m:sSupPr>
                          <m:e>
                            <m:d>
                              <m:dPr>
                                <m:ctrlPr>
                                  <a:rPr lang="en-GB"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e>
                            </m:d>
                          </m:e>
                          <m:sup>
                            <m:r>
                              <a:rPr lang="en-US" b="1" i="1">
                                <a:latin typeface="Cambria Math" panose="02040503050406030204" pitchFamily="18" charset="0"/>
                              </a:rPr>
                              <m:t>𝟐</m:t>
                            </m:r>
                          </m:sup>
                        </m:sSup>
                      </m:num>
                      <m:den>
                        <m:r>
                          <a:rPr lang="en-US" b="1" i="1">
                            <a:latin typeface="Cambria Math" panose="02040503050406030204" pitchFamily="18" charset="0"/>
                          </a:rPr>
                          <m:t>𝟐𝟓</m:t>
                        </m:r>
                      </m:den>
                    </m:f>
                    <m:r>
                      <a:rPr lang="en-US" b="1" i="1">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num>
                      <m:den>
                        <m:r>
                          <a:rPr lang="en-US" b="1" i="1">
                            <a:latin typeface="Cambria Math" panose="02040503050406030204" pitchFamily="18" charset="0"/>
                          </a:rPr>
                          <m:t>𝟐𝟐𝟓</m:t>
                        </m:r>
                      </m:den>
                    </m:f>
                  </m:oMath>
                </a14:m>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658600" cy="10386211"/>
              </a:xfrm>
              <a:prstGeom prst="rect">
                <a:avLst/>
              </a:prstGeom>
              <a:blipFill>
                <a:blip r:embed="rId3"/>
                <a:stretch>
                  <a:fillRect l="-2142" t="-1934"/>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BE34774-A38E-4226-8482-AB7C6A692EE8}"/>
                  </a:ext>
                </a:extLst>
              </p:cNvPr>
              <p:cNvSpPr txBox="1">
                <a:spLocks/>
              </p:cNvSpPr>
              <p:nvPr/>
            </p:nvSpPr>
            <p:spPr>
              <a:xfrm>
                <a:off x="12725400" y="1977264"/>
                <a:ext cx="11277600" cy="1038621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𝟗</m:t>
                    </m:r>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𝟖𝟎</m:t>
                            </m:r>
                          </m:den>
                        </m:f>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𝟏𝟎</m:t>
                            </m:r>
                          </m:den>
                        </m:f>
                        <m:r>
                          <a:rPr lang="en-US" b="1" i="1">
                            <a:latin typeface="Cambria Math" panose="02040503050406030204" pitchFamily="18" charset="0"/>
                          </a:rPr>
                          <m:t>𝒙</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e>
                    </m:d>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𝟒𝟎𝟎</m:t>
                        </m:r>
                      </m:den>
                    </m:f>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oMath>
                </a14:m>
                <a:endParaRPr lang="en-US" b="1" i="1">
                  <a:latin typeface="Cambria Math" panose="02040503050406030204" pitchFamily="18" charset="0"/>
                </a:endParaRPr>
              </a:p>
              <a:p>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𝟖</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𝟏𝟎</m:t>
                        </m:r>
                      </m:den>
                    </m:f>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𝟐𝟓</m:t>
                        </m:r>
                      </m:den>
                    </m:f>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14:m>
                  <m:oMath xmlns:m="http://schemas.openxmlformats.org/officeDocument/2006/math">
                    <m:r>
                      <a:rPr lang="en-US" b="1" i="1">
                        <a:latin typeface="Cambria Math" panose="02040503050406030204" pitchFamily="18" charset="0"/>
                      </a:rPr>
                      <m:t>⇔</m:t>
                    </m:r>
                    <m:d>
                      <m:dPr>
                        <m:begChr m:val="["/>
                        <m:endChr m:val=""/>
                        <m:ctrlPr>
                          <a:rPr lang="en-GB" b="1" i="1">
                            <a:latin typeface="Cambria Math" panose="02040503050406030204" pitchFamily="18" charset="0"/>
                          </a:rPr>
                        </m:ctrlPr>
                      </m:dPr>
                      <m:e>
                        <m:eqArr>
                          <m:eqArrPr>
                            <m:ctrlPr>
                              <a:rPr lang="en-GB" b="1" i="1">
                                <a:latin typeface="Cambria Math" panose="02040503050406030204" pitchFamily="18" charset="0"/>
                              </a:rPr>
                            </m:ctrlPr>
                          </m:eqArrPr>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m:t>
                            </m:r>
                          </m:e>
                          <m:e>
                            <m:r>
                              <a:rPr lang="en-US" b="1" i="1">
                                <a:latin typeface="Cambria Math" panose="02040503050406030204" pitchFamily="18" charset="0"/>
                              </a:rPr>
                              <m:t>&amp;</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eqArr>
                      </m:e>
                    </m:d>
                  </m:oMath>
                </a14:m>
                <a:endParaRPr lang="en-GB" b="1"/>
              </a:p>
              <a:p>
                <a:r>
                  <a:rPr lang="en-US" b="1"/>
                  <a:t>Vì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&lt;</m:t>
                    </m:r>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US" b="1" i="1">
                                <a:latin typeface="Cambria Math" panose="02040503050406030204" pitchFamily="18" charset="0"/>
                              </a:rPr>
                              <m:t>𝟏𝟓</m:t>
                            </m:r>
                          </m:e>
                        </m:rad>
                      </m:num>
                      <m:den>
                        <m:r>
                          <a:rPr lang="en-US" b="1" i="1">
                            <a:latin typeface="Cambria Math" panose="02040503050406030204" pitchFamily="18" charset="0"/>
                          </a:rPr>
                          <m:t>𝟐𝟎</m:t>
                        </m:r>
                      </m:den>
                    </m:f>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𝟏𝟗</m:t>
                    </m:r>
                  </m:oMath>
                </a14:m>
                <a:r>
                  <a:rPr lang="en-US" b="1"/>
                  <a:t> nên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oMath>
                </a14:m>
                <a:r>
                  <a:rPr lang="en-US" b="1"/>
                  <a:t> thỏa mãn.</a:t>
                </a:r>
                <a:endParaRPr lang="en-GB" b="1"/>
              </a:p>
              <a:p>
                <a:r>
                  <a:rPr lang="en-US" b="1"/>
                  <a:t>Vậy hai bạn Minh và Hùng di chuyển đến vị trí </a:t>
                </a:r>
                <a14:m>
                  <m:oMath xmlns:m="http://schemas.openxmlformats.org/officeDocument/2006/math">
                    <m:r>
                      <a:rPr lang="en-US" b="1" i="1">
                        <a:latin typeface="Cambria Math" panose="02040503050406030204" pitchFamily="18" charset="0"/>
                      </a:rPr>
                      <m:t>𝑪</m:t>
                    </m:r>
                  </m:oMath>
                </a14:m>
                <a:r>
                  <a:rPr lang="en-US" b="1"/>
                  <a:t> cách điểm </a:t>
                </a:r>
                <a14:m>
                  <m:oMath xmlns:m="http://schemas.openxmlformats.org/officeDocument/2006/math">
                    <m:r>
                      <a:rPr lang="en-US" b="1" i="1">
                        <a:latin typeface="Cambria Math" panose="02040503050406030204" pitchFamily="18" charset="0"/>
                      </a:rPr>
                      <m:t>𝑩</m:t>
                    </m:r>
                  </m:oMath>
                </a14:m>
                <a:r>
                  <a:rPr lang="en-US" b="1"/>
                  <a:t> một đoạn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d>
                      <m:dPr>
                        <m:ctrlPr>
                          <a:rPr lang="en-GB"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a:rPr lang="en-US" b="1" i="1">
                        <a:latin typeface="Cambria Math" panose="02040503050406030204" pitchFamily="18" charset="0"/>
                      </a:rPr>
                      <m:t>𝟏𝟎𝟎</m:t>
                    </m:r>
                    <m:d>
                      <m:dPr>
                        <m:ctrlPr>
                          <a:rPr lang="en-GB" b="1" i="1">
                            <a:latin typeface="Cambria Math" panose="02040503050406030204" pitchFamily="18" charset="0"/>
                          </a:rPr>
                        </m:ctrlPr>
                      </m:dPr>
                      <m:e>
                        <m:r>
                          <a:rPr lang="en-US" b="1" i="1">
                            <a:latin typeface="Cambria Math" panose="02040503050406030204" pitchFamily="18" charset="0"/>
                          </a:rPr>
                          <m:t>𝒎</m:t>
                        </m:r>
                      </m:e>
                    </m:d>
                    <m:r>
                      <a:rPr lang="en-US" b="1" i="1">
                        <a:latin typeface="Cambria Math" panose="02040503050406030204" pitchFamily="18" charset="0"/>
                      </a:rPr>
                      <m:t>.</m:t>
                    </m:r>
                  </m:oMath>
                </a14:m>
                <a:endParaRPr lang="en-GB" b="1"/>
              </a:p>
            </p:txBody>
          </p:sp>
        </mc:Choice>
        <mc:Fallback xmlns="">
          <p:sp>
            <p:nvSpPr>
              <p:cNvPr id="19" name="Content Placeholder 2">
                <a:extLst>
                  <a:ext uri="{FF2B5EF4-FFF2-40B4-BE49-F238E27FC236}">
                    <a16:creationId xmlns:a16="http://schemas.microsoft.com/office/drawing/2014/main" id="{6BE34774-A38E-4226-8482-AB7C6A692EE8}"/>
                  </a:ext>
                </a:extLst>
              </p:cNvPr>
              <p:cNvSpPr txBox="1">
                <a:spLocks noRot="1" noChangeAspect="1" noMove="1" noResize="1" noEditPoints="1" noAdjustHandles="1" noChangeArrowheads="1" noChangeShapeType="1" noTextEdit="1"/>
              </p:cNvSpPr>
              <p:nvPr/>
            </p:nvSpPr>
            <p:spPr>
              <a:xfrm>
                <a:off x="12725400" y="1977264"/>
                <a:ext cx="11277600" cy="10386211"/>
              </a:xfrm>
              <a:prstGeom prst="rect">
                <a:avLst/>
              </a:prstGeom>
              <a:blipFill>
                <a:blip r:embed="rId4"/>
                <a:stretch>
                  <a:fillRect l="-2214" r="-2808"/>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75841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anim calcmode="lin" valueType="num">
                                      <p:cBhvr additive="base">
                                        <p:cTn id="1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 calcmode="lin" valueType="num">
                                      <p:cBhvr additive="base">
                                        <p:cTn id="17"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9">
                                            <p:txEl>
                                              <p:pRg st="4" end="4"/>
                                            </p:txEl>
                                          </p:spTgt>
                                        </p:tgtEl>
                                        <p:attrNameLst>
                                          <p:attrName>style.visibility</p:attrName>
                                        </p:attrNameLst>
                                      </p:cBhvr>
                                      <p:to>
                                        <p:strVal val="visible"/>
                                      </p:to>
                                    </p:set>
                                    <p:anim calcmode="lin" valueType="num">
                                      <p:cBhvr additive="base">
                                        <p:cTn id="21"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anim calcmode="lin" valueType="num">
                                      <p:cBhvr additive="base">
                                        <p:cTn id="27"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 calcmode="lin" valueType="num">
                                      <p:cBhvr additive="base">
                                        <p:cTn id="3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 calcmode="lin" valueType="num">
                                      <p:cBhvr additive="base">
                                        <p:cTn id="4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 calcmode="lin" valueType="num">
                                      <p:cBhvr additive="base">
                                        <p:cTn id="5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anim calcmode="lin" valueType="num">
                                      <p:cBhvr additive="base">
                                        <p:cTn id="5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2824516512"/>
                  </p:ext>
                </p:extLst>
              </p:nvPr>
            </p:nvGraphicFramePr>
            <p:xfrm>
              <a:off x="1905000" y="1800923"/>
              <a:ext cx="21979494" cy="3075877"/>
            </p:xfrm>
            <a:graphic>
              <a:graphicData uri="http://schemas.openxmlformats.org/drawingml/2006/table">
                <a:tbl>
                  <a:tblPr firstRow="1" bandRow="1"/>
                  <a:tblGrid>
                    <a:gridCol w="21979494">
                      <a:extLst>
                        <a:ext uri="{9D8B030D-6E8A-4147-A177-3AD203B41FA5}">
                          <a16:colId xmlns:a16="http://schemas.microsoft.com/office/drawing/2014/main" val="2413322942"/>
                        </a:ext>
                      </a:extLst>
                    </a:gridCol>
                  </a:tblGrid>
                  <a:tr h="3036188">
                    <a:tc>
                      <a:txBody>
                        <a:bodyPr/>
                        <a:lstStyle/>
                        <a:p>
                          <a:pPr marL="0" marR="0">
                            <a:lnSpc>
                              <a:spcPct val="107000"/>
                            </a:lnSpc>
                            <a:spcBef>
                              <a:spcPts val="0"/>
                            </a:spcBef>
                            <a:spcAft>
                              <a:spcPts val="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Để giải phương trình </a:t>
                          </a:r>
                          <a14:m>
                            <m:oMath xmlns:m="http://schemas.openxmlformats.org/officeDocument/2006/math">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𝒆𝒙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𝒇</m:t>
                                  </m:r>
                                </m:e>
                              </m:rad>
                            </m:oMath>
                          </a14:m>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ta thực hiện như sau:</a:t>
                          </a:r>
                          <a:endParaRPr lang="en-GB"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Bình phương hai vế và giải phương trình nhận được.</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Thử lại các giá trị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𝒙</m:t>
                              </m:r>
                            </m:oMath>
                          </a14:m>
                          <a:r>
                            <a:rPr lang="en-US"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tìm được ở trên có thoả mãn phương trình đã cho hay không và kết luận nghiệm.</a:t>
                          </a:r>
                          <a:endParaRPr lang="en-GB" sz="4400" b="1"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a16="http://schemas.microsoft.com/office/drawing/2014/main" val="555869745"/>
                      </a:ext>
                    </a:extLst>
                  </a:tr>
                </a:tbl>
              </a:graphicData>
            </a:graphic>
          </p:graphicFrame>
        </mc:Choice>
        <mc:Fallback xmlns="">
          <p:graphicFrame>
            <p:nvGraphicFramePr>
              <p:cNvPr id="23" name="Table 22">
                <a:extLst>
                  <a:ext uri="{FF2B5EF4-FFF2-40B4-BE49-F238E27FC236}">
                    <a16:creationId xmlns:a16="http://schemas.microsoft.com/office/drawing/2014/main" id="{AF0F973C-C42C-459F-BC75-7D0251810478}"/>
                  </a:ext>
                </a:extLst>
              </p:cNvPr>
              <p:cNvGraphicFramePr>
                <a:graphicFrameLocks noGrp="1"/>
              </p:cNvGraphicFramePr>
              <p:nvPr>
                <p:extLst>
                  <p:ext uri="{D42A27DB-BD31-4B8C-83A1-F6EECF244321}">
                    <p14:modId xmlns:p14="http://schemas.microsoft.com/office/powerpoint/2010/main" val="2824516512"/>
                  </p:ext>
                </p:extLst>
              </p:nvPr>
            </p:nvGraphicFramePr>
            <p:xfrm>
              <a:off x="1905000" y="1800923"/>
              <a:ext cx="21979494" cy="3075877"/>
            </p:xfrm>
            <a:graphic>
              <a:graphicData uri="http://schemas.openxmlformats.org/drawingml/2006/table">
                <a:tbl>
                  <a:tblPr firstRow="1" bandRow="1"/>
                  <a:tblGrid>
                    <a:gridCol w="21979494">
                      <a:extLst>
                        <a:ext uri="{9D8B030D-6E8A-4147-A177-3AD203B41FA5}">
                          <a16:colId xmlns:a16="http://schemas.microsoft.com/office/drawing/2014/main" val="2413322942"/>
                        </a:ext>
                      </a:extLst>
                    </a:gridCol>
                  </a:tblGrid>
                  <a:tr h="3075877">
                    <a:tc>
                      <a:txBody>
                        <a:bodyPr/>
                        <a:lstStyle/>
                        <a:p>
                          <a:endParaRPr lang="en-US"/>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blipFill>
                          <a:blip r:embed="rId3"/>
                          <a:stretch>
                            <a:fillRect l="-139" t="-198" r="-55" b="-9505"/>
                          </a:stretch>
                        </a:blipFill>
                      </a:tcPr>
                    </a:tc>
                    <a:extLst>
                      <a:ext uri="{0D108BD9-81ED-4DB2-BD59-A6C34878D82A}">
                        <a16:rowId xmlns:a16="http://schemas.microsoft.com/office/drawing/2014/main" val="555869745"/>
                      </a:ext>
                    </a:extLst>
                  </a:tr>
                </a:tbl>
              </a:graphicData>
            </a:graphic>
          </p:graphicFrame>
        </mc:Fallback>
      </mc:AlternateContent>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DE666C82-F659-4A1A-B928-FC97C9E49287}"/>
                  </a:ext>
                </a:extLst>
              </p:cNvPr>
              <p:cNvSpPr txBox="1">
                <a:spLocks/>
              </p:cNvSpPr>
              <p:nvPr/>
            </p:nvSpPr>
            <p:spPr>
              <a:xfrm>
                <a:off x="620087" y="5105400"/>
                <a:ext cx="10276513" cy="822959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spcBef>
                    <a:spcPts val="0"/>
                  </a:spcBef>
                  <a:buNone/>
                </a:pPr>
                <a:r>
                  <a:rPr lang="en-US" sz="4600" b="1">
                    <a:latin typeface="Tahoma" panose="020B0604030504040204" pitchFamily="34" charset="0"/>
                    <a:ea typeface="Tahoma" panose="020B0604030504040204" pitchFamily="34" charset="0"/>
                    <a:cs typeface="Tahoma" panose="020B0604030504040204" pitchFamily="34" charset="0"/>
                  </a:rPr>
                  <a:t>		Giải phương trình</a:t>
                </a:r>
              </a:p>
              <a:p>
                <a:pPr marL="274320" indent="0">
                  <a:lnSpc>
                    <a:spcPct val="130000"/>
                  </a:lnSpc>
                  <a:spcBef>
                    <a:spcPts val="0"/>
                  </a:spcBef>
                  <a:buNone/>
                </a:pPr>
                <a:r>
                  <a:rPr lang="en-US" sz="46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600" b="1" i="1">
                            <a:latin typeface="Cambria Math" panose="02040503050406030204" pitchFamily="18" charset="0"/>
                          </a:rPr>
                        </m:ctrlPr>
                      </m:radPr>
                      <m:deg/>
                      <m:e>
                        <m:r>
                          <a:rPr lang="en-US" sz="4600" b="1" i="1">
                            <a:latin typeface="Cambria Math" panose="02040503050406030204" pitchFamily="18" charset="0"/>
                          </a:rPr>
                          <m:t>𝟐</m:t>
                        </m:r>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𝟐</m:t>
                        </m:r>
                      </m:e>
                    </m:rad>
                    <m:r>
                      <a:rPr lang="en-US" sz="4600" b="1" i="1">
                        <a:latin typeface="Cambria Math" panose="02040503050406030204" pitchFamily="18" charset="0"/>
                      </a:rPr>
                      <m:t>=</m:t>
                    </m:r>
                    <m:rad>
                      <m:radPr>
                        <m:degHide m:val="on"/>
                        <m:ctrlPr>
                          <a:rPr lang="en-US" sz="4600" b="1" i="1">
                            <a:latin typeface="Cambria Math" panose="02040503050406030204" pitchFamily="18" charset="0"/>
                          </a:rPr>
                        </m:ctrlPr>
                      </m:radPr>
                      <m:deg/>
                      <m:e>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𝟐</m:t>
                        </m:r>
                      </m:e>
                    </m:rad>
                  </m:oMath>
                </a14:m>
                <a:endParaRPr lang="en-US" sz="4600" b="1">
                  <a:solidFill>
                    <a:srgbClr val="3333FF"/>
                  </a:solidFill>
                  <a:latin typeface="Tahoma" panose="020B0604030504040204" pitchFamily="34" charset="0"/>
                  <a:ea typeface="Tahoma" panose="020B0604030504040204" pitchFamily="34" charset="0"/>
                  <a:cs typeface="Tahoma" panose="020B0604030504040204" pitchFamily="34" charset="0"/>
                </a:endParaRPr>
              </a:p>
              <a:p>
                <a:pPr marL="274320" indent="0" algn="ctr">
                  <a:lnSpc>
                    <a:spcPct val="130000"/>
                  </a:lnSpc>
                  <a:spcBef>
                    <a:spcPts val="0"/>
                  </a:spcBef>
                  <a:buNone/>
                </a:pPr>
                <a:r>
                  <a:rPr lang="en-US" sz="4600" b="1">
                    <a:solidFill>
                      <a:srgbClr val="3333FF"/>
                    </a:solidFill>
                    <a:latin typeface="Tahoma" panose="020B0604030504040204" pitchFamily="34" charset="0"/>
                    <a:ea typeface="Tahoma" panose="020B0604030504040204" pitchFamily="34" charset="0"/>
                    <a:cs typeface="Tahoma" panose="020B0604030504040204" pitchFamily="34" charset="0"/>
                  </a:rPr>
                  <a:t>Lời giải</a:t>
                </a:r>
              </a:p>
              <a:p>
                <a:pPr marL="274320" inden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Bình phương hai vế của phương trình ta được: </a:t>
                </a:r>
                <a:endParaRPr lang="en-US" sz="4600" b="1" i="1">
                  <a:latin typeface="Tahoma" panose="020B0604030504040204" pitchFamily="34" charset="0"/>
                  <a:ea typeface="Tahoma" panose="020B0604030504040204" pitchFamily="34" charset="0"/>
                  <a:cs typeface="Tahoma" panose="020B0604030504040204" pitchFamily="34" charset="0"/>
                </a:endParaRPr>
              </a:p>
              <a:p>
                <a:pPr marL="274320" lvl="0" indent="0" defTabSz="914400" eaLnBrk="0" fontAlgn="base" hangingPunct="0">
                  <a:lnSpc>
                    <a:spcPct val="130000"/>
                  </a:lnSpc>
                  <a:spcBef>
                    <a:spcPts val="0"/>
                  </a:spcBef>
                  <a:buNone/>
                </a:pPr>
                <a:r>
                  <a:rPr lang="en-US" sz="4600" b="1"/>
                  <a:t>		</a:t>
                </a:r>
                <a14:m>
                  <m:oMath xmlns:m="http://schemas.openxmlformats.org/officeDocument/2006/math">
                    <m:r>
                      <a:rPr lang="en-US" sz="4600" b="1" i="1">
                        <a:latin typeface="Cambria Math" panose="02040503050406030204" pitchFamily="18" charset="0"/>
                      </a:rPr>
                      <m:t>𝟐</m:t>
                    </m:r>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𝟒</m:t>
                    </m:r>
                    <m:r>
                      <a:rPr lang="en-US" sz="4600" b="1" i="1">
                        <a:latin typeface="Cambria Math" panose="02040503050406030204" pitchFamily="18" charset="0"/>
                      </a:rPr>
                      <m:t>𝒙</m:t>
                    </m:r>
                    <m:r>
                      <a:rPr lang="en-US" sz="4600" b="1" i="1">
                        <a:latin typeface="Cambria Math" panose="02040503050406030204" pitchFamily="18" charset="0"/>
                      </a:rPr>
                      <m:t>−</m:t>
                    </m:r>
                  </m:oMath>
                </a14:m>
                <a:r>
                  <a:rPr lang="en-US" altLang="en-US" sz="4600" b="1">
                    <a:latin typeface="Tahoma" panose="020B0604030504040204" pitchFamily="34" charset="0"/>
                    <a:ea typeface="Tahoma" panose="020B0604030504040204" pitchFamily="34" charset="0"/>
                    <a:cs typeface="Tahoma" panose="020B0604030504040204" pitchFamily="34" charset="0"/>
                  </a:rPr>
                  <a:t>2 = </a:t>
                </a:r>
                <a14:m>
                  <m:oMath xmlns:m="http://schemas.openxmlformats.org/officeDocument/2006/math">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smtClean="0">
                        <a:latin typeface="Cambria Math" panose="02040503050406030204" pitchFamily="18" charset="0"/>
                      </a:rPr>
                      <m:t>𝒙</m:t>
                    </m:r>
                    <m:r>
                      <a:rPr lang="en-US" sz="4600" b="1" i="1">
                        <a:latin typeface="Cambria Math" panose="02040503050406030204" pitchFamily="18" charset="0"/>
                      </a:rPr>
                      <m:t>−</m:t>
                    </m:r>
                  </m:oMath>
                </a14:m>
                <a:r>
                  <a:rPr lang="en-US" altLang="en-US" sz="4600" b="1">
                    <a:latin typeface="Tahoma" panose="020B0604030504040204" pitchFamily="34" charset="0"/>
                    <a:ea typeface="Tahoma" panose="020B0604030504040204" pitchFamily="34" charset="0"/>
                    <a:cs typeface="Tahoma" panose="020B0604030504040204" pitchFamily="34" charset="0"/>
                  </a:rPr>
                  <a:t>2</a:t>
                </a:r>
              </a:p>
              <a:p>
                <a:pPr marL="274320" lvl="0" indent="0" defTabSz="914400" eaLnBrk="0" fontAlgn="base" hangingPunc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Sau khi thu gọn ta được: </a:t>
                </a:r>
              </a:p>
              <a:p>
                <a:pPr marL="274320" lvl="0" indent="0" defTabSz="914400" eaLnBrk="0" fontAlgn="base" hangingPunct="0">
                  <a:lnSpc>
                    <a:spcPct val="130000"/>
                  </a:lnSpc>
                  <a:spcBef>
                    <a:spcPts val="0"/>
                  </a:spcBef>
                  <a:buNone/>
                </a:pPr>
                <a:r>
                  <a:rPr lang="en-US" sz="4600" b="1"/>
                  <a:t>		</a:t>
                </a:r>
                <a14:m>
                  <m:oMath xmlns:m="http://schemas.openxmlformats.org/officeDocument/2006/math">
                    <m:sSup>
                      <m:sSupPr>
                        <m:ctrlPr>
                          <a:rPr lang="en-US" sz="4600" b="1" i="1">
                            <a:latin typeface="Cambria Math" panose="02040503050406030204" pitchFamily="18" charset="0"/>
                          </a:rPr>
                        </m:ctrlPr>
                      </m:sSupPr>
                      <m:e>
                        <m:r>
                          <a:rPr lang="en-US" sz="4600" b="1" i="1">
                            <a:latin typeface="Cambria Math" panose="02040503050406030204" pitchFamily="18" charset="0"/>
                          </a:rPr>
                          <m:t>𝒙</m:t>
                        </m:r>
                      </m:e>
                      <m:sup>
                        <m:r>
                          <a:rPr lang="en-US" sz="4600" b="1" i="1">
                            <a:latin typeface="Cambria Math" panose="02040503050406030204" pitchFamily="18" charset="0"/>
                          </a:rPr>
                          <m:t>𝟐</m:t>
                        </m:r>
                      </m:sup>
                    </m:sSup>
                    <m:r>
                      <a:rPr lang="en-US" sz="4600" b="1" i="1">
                        <a:latin typeface="Cambria Math" panose="02040503050406030204" pitchFamily="18" charset="0"/>
                      </a:rPr>
                      <m:t>−</m:t>
                    </m:r>
                    <m:r>
                      <a:rPr lang="en-US" sz="4600" b="1" i="1">
                        <a:latin typeface="Cambria Math" panose="02040503050406030204" pitchFamily="18" charset="0"/>
                      </a:rPr>
                      <m:t>𝟑</m:t>
                    </m:r>
                    <m:r>
                      <a:rPr lang="en-US" sz="4600" b="1" i="1">
                        <a:latin typeface="Cambria Math" panose="02040503050406030204" pitchFamily="18" charset="0"/>
                      </a:rPr>
                      <m:t>𝒙</m:t>
                    </m:r>
                    <m:r>
                      <a:rPr lang="en-US" sz="4600" b="1" i="1">
                        <a:latin typeface="Cambria Math" panose="02040503050406030204" pitchFamily="18" charset="0"/>
                      </a:rPr>
                      <m:t>=</m:t>
                    </m:r>
                    <m:r>
                      <a:rPr lang="en-US" sz="4600" b="1" i="1">
                        <a:latin typeface="Cambria Math" panose="02040503050406030204" pitchFamily="18" charset="0"/>
                      </a:rPr>
                      <m:t>𝟎</m:t>
                    </m:r>
                  </m:oMath>
                </a14:m>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lvl="0" indent="0" defTabSz="914400" eaLnBrk="0" fontAlgn="base" hangingPunct="0">
                  <a:lnSpc>
                    <a:spcPct val="130000"/>
                  </a:lnSpc>
                  <a:spcBef>
                    <a:spcPts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	</a:t>
                </a:r>
                <a:endParaRPr lang="en-US" sz="46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Content Placeholder 2">
                <a:extLst>
                  <a:ext uri="{FF2B5EF4-FFF2-40B4-BE49-F238E27FC236}">
                    <a16:creationId xmlns:a16="http://schemas.microsoft.com/office/drawing/2014/main" id="{DE666C82-F659-4A1A-B928-FC97C9E49287}"/>
                  </a:ext>
                </a:extLst>
              </p:cNvPr>
              <p:cNvSpPr txBox="1">
                <a:spLocks noRot="1" noChangeAspect="1" noMove="1" noResize="1" noEditPoints="1" noAdjustHandles="1" noChangeArrowheads="1" noChangeShapeType="1" noTextEdit="1"/>
              </p:cNvSpPr>
              <p:nvPr/>
            </p:nvSpPr>
            <p:spPr>
              <a:xfrm>
                <a:off x="620087" y="5105400"/>
                <a:ext cx="10276513" cy="8229598"/>
              </a:xfrm>
              <a:prstGeom prst="rect">
                <a:avLst/>
              </a:prstGeom>
              <a:blipFill>
                <a:blip r:embed="rId4"/>
                <a:stretch>
                  <a:fillRect t="-296"/>
                </a:stretch>
              </a:blipFill>
              <a:ln>
                <a:solidFill>
                  <a:srgbClr val="00B0F0"/>
                </a:solidFill>
              </a:ln>
            </p:spPr>
            <p:txBody>
              <a:bodyPr/>
              <a:lstStyle/>
              <a:p>
                <a:r>
                  <a:rPr lang="en-GB">
                    <a:noFill/>
                  </a:rPr>
                  <a:t> </a:t>
                </a:r>
              </a:p>
            </p:txBody>
          </p:sp>
        </mc:Fallback>
      </mc:AlternateContent>
      <p:grpSp>
        <p:nvGrpSpPr>
          <p:cNvPr id="25" name="Group 57">
            <a:extLst>
              <a:ext uri="{FF2B5EF4-FFF2-40B4-BE49-F238E27FC236}">
                <a16:creationId xmlns:a16="http://schemas.microsoft.com/office/drawing/2014/main" id="{2101D6D0-82E0-4362-8C34-FC1CFF38A1CC}"/>
              </a:ext>
            </a:extLst>
          </p:cNvPr>
          <p:cNvGrpSpPr>
            <a:grpSpLocks/>
          </p:cNvGrpSpPr>
          <p:nvPr/>
        </p:nvGrpSpPr>
        <p:grpSpPr bwMode="auto">
          <a:xfrm>
            <a:off x="499506" y="5181600"/>
            <a:ext cx="3764683" cy="820972"/>
            <a:chOff x="-32" y="592"/>
            <a:chExt cx="8754" cy="1239"/>
          </a:xfrm>
        </p:grpSpPr>
        <p:grpSp>
          <p:nvGrpSpPr>
            <p:cNvPr id="26" name="Group 24">
              <a:extLst>
                <a:ext uri="{FF2B5EF4-FFF2-40B4-BE49-F238E27FC236}">
                  <a16:creationId xmlns:a16="http://schemas.microsoft.com/office/drawing/2014/main" id="{A11B5E43-A24E-4BA0-AA3E-1F0ABD58DB04}"/>
                </a:ext>
              </a:extLst>
            </p:cNvPr>
            <p:cNvGrpSpPr>
              <a:grpSpLocks/>
            </p:cNvGrpSpPr>
            <p:nvPr/>
          </p:nvGrpSpPr>
          <p:grpSpPr bwMode="auto">
            <a:xfrm>
              <a:off x="-32" y="592"/>
              <a:ext cx="8052" cy="1124"/>
              <a:chOff x="-46" y="602"/>
              <a:chExt cx="11329" cy="1391"/>
            </a:xfrm>
          </p:grpSpPr>
          <p:sp>
            <p:nvSpPr>
              <p:cNvPr id="28" name="Arrow: Pentagon 25">
                <a:extLst>
                  <a:ext uri="{FF2B5EF4-FFF2-40B4-BE49-F238E27FC236}">
                    <a16:creationId xmlns:a16="http://schemas.microsoft.com/office/drawing/2014/main" id="{A20D87ED-360E-430A-B0E7-3BFAF74136A2}"/>
                  </a:ext>
                </a:extLst>
              </p:cNvPr>
              <p:cNvSpPr>
                <a:spLocks noChangeArrowheads="1"/>
              </p:cNvSpPr>
              <p:nvPr/>
            </p:nvSpPr>
            <p:spPr bwMode="auto">
              <a:xfrm>
                <a:off x="2045" y="620"/>
                <a:ext cx="9238" cy="1372"/>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Arrow: Chevron 26">
                <a:extLst>
                  <a:ext uri="{FF2B5EF4-FFF2-40B4-BE49-F238E27FC236}">
                    <a16:creationId xmlns:a16="http://schemas.microsoft.com/office/drawing/2014/main" id="{70AF94B0-A60E-4444-AAF4-A8C2BF51A603}"/>
                  </a:ext>
                </a:extLst>
              </p:cNvPr>
              <p:cNvSpPr>
                <a:spLocks noChangeArrowheads="1"/>
              </p:cNvSpPr>
              <p:nvPr/>
            </p:nvSpPr>
            <p:spPr bwMode="auto">
              <a:xfrm>
                <a:off x="-46" y="603"/>
                <a:ext cx="1987" cy="1390"/>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Arrow: Chevron 27">
                <a:extLst>
                  <a:ext uri="{FF2B5EF4-FFF2-40B4-BE49-F238E27FC236}">
                    <a16:creationId xmlns:a16="http://schemas.microsoft.com/office/drawing/2014/main" id="{056E5C88-6A61-4971-935A-285B456DFABB}"/>
                  </a:ext>
                </a:extLst>
              </p:cNvPr>
              <p:cNvSpPr>
                <a:spLocks noChangeArrowheads="1"/>
              </p:cNvSpPr>
              <p:nvPr/>
            </p:nvSpPr>
            <p:spPr bwMode="auto">
              <a:xfrm>
                <a:off x="770" y="602"/>
                <a:ext cx="2159" cy="1390"/>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7" name="TextBox 56">
              <a:extLst>
                <a:ext uri="{FF2B5EF4-FFF2-40B4-BE49-F238E27FC236}">
                  <a16:creationId xmlns:a16="http://schemas.microsoft.com/office/drawing/2014/main" id="{A409DBB5-55E9-4F1D-B6AE-6F64BA363FC4}"/>
                </a:ext>
              </a:extLst>
            </p:cNvPr>
            <p:cNvSpPr txBox="1">
              <a:spLocks noChangeArrowheads="1"/>
            </p:cNvSpPr>
            <p:nvPr/>
          </p:nvSpPr>
          <p:spPr bwMode="auto">
            <a:xfrm>
              <a:off x="2156" y="655"/>
              <a:ext cx="656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1.</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B5F70A35-30F6-4BAB-BAFC-3F0E2DC97526}"/>
                  </a:ext>
                </a:extLst>
              </p:cNvPr>
              <p:cNvSpPr txBox="1">
                <a:spLocks/>
              </p:cNvSpPr>
              <p:nvPr/>
            </p:nvSpPr>
            <p:spPr>
              <a:xfrm>
                <a:off x="11198430" y="5105400"/>
                <a:ext cx="12686064" cy="822959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r>
                  <a:rPr lang="en-US" altLang="en-US" sz="4600" b="1">
                    <a:latin typeface="Tahoma" panose="020B0604030504040204" pitchFamily="34" charset="0"/>
                    <a:ea typeface="Tahoma" panose="020B0604030504040204" pitchFamily="34" charset="0"/>
                    <a:cs typeface="Tahoma" panose="020B0604030504040204" pitchFamily="34" charset="0"/>
                  </a:rPr>
                  <a:t>Từ đó tìm được </a:t>
                </a:r>
                <a14:m>
                  <m:oMath xmlns:m="http://schemas.openxmlformats.org/officeDocument/2006/math">
                    <m:r>
                      <a:rPr lang="en-US" sz="4600" b="1" i="1">
                        <a:latin typeface="Cambria Math" panose="02040503050406030204" pitchFamily="18" charset="0"/>
                      </a:rPr>
                      <m:t>𝒙</m:t>
                    </m:r>
                    <m:r>
                      <a:rPr lang="en-US" sz="4600" b="1" i="0" smtClean="0">
                        <a:latin typeface="Cambria Math" panose="02040503050406030204" pitchFamily="18" charset="0"/>
                      </a:rPr>
                      <m:t>=</m:t>
                    </m:r>
                    <m:r>
                      <a:rPr lang="en-US" sz="4600" b="1" i="0" smtClean="0">
                        <a:latin typeface="Cambria Math" panose="02040503050406030204" pitchFamily="18" charset="0"/>
                      </a:rPr>
                      <m:t>𝟎</m:t>
                    </m:r>
                  </m:oMath>
                </a14:m>
                <a:r>
                  <a:rPr lang="en-US" altLang="en-US" sz="4600" b="1">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600" b="1" i="1">
                        <a:latin typeface="Cambria Math" panose="02040503050406030204" pitchFamily="18" charset="0"/>
                      </a:rPr>
                      <m:t>𝒙</m:t>
                    </m:r>
                    <m:r>
                      <a:rPr lang="en-US" sz="4600" b="1" i="1" smtClean="0">
                        <a:latin typeface="Cambria Math" panose="02040503050406030204" pitchFamily="18" charset="0"/>
                      </a:rPr>
                      <m:t>=</m:t>
                    </m:r>
                    <m:r>
                      <a:rPr lang="en-US" sz="4600" b="1" i="1" smtClean="0">
                        <a:latin typeface="Cambria Math" panose="02040503050406030204" pitchFamily="18" charset="0"/>
                      </a:rPr>
                      <m:t>𝟑</m:t>
                    </m:r>
                  </m:oMath>
                </a14:m>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lvl="0" indent="0" algn="just" defTabSz="914400" eaLnBrk="0" fontAlgn="base" hangingPunct="0">
                  <a:lnSpc>
                    <a:spcPct val="130000"/>
                  </a:lnSpc>
                  <a:spcBef>
                    <a:spcPct val="0"/>
                  </a:spcBef>
                  <a:buNone/>
                </a:pPr>
                <a:r>
                  <a:rPr lang="en-US" altLang="en-US" sz="4600" b="1">
                    <a:latin typeface="Tahoma" panose="020B0604030504040204" pitchFamily="34" charset="0"/>
                    <a:ea typeface="Tahoma" panose="020B0604030504040204" pitchFamily="34" charset="0"/>
                    <a:cs typeface="Tahoma" panose="020B0604030504040204" pitchFamily="34" charset="0"/>
                  </a:rPr>
                  <a:t>Thay lần lượt hai giá trị này của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oMath>
                </a14:m>
                <a:r>
                  <a:rPr lang="en-US" sz="4600" b="1">
                    <a:latin typeface="Tahoma" panose="020B0604030504040204" pitchFamily="34" charset="0"/>
                    <a:ea typeface="Tahoma" panose="020B0604030504040204" pitchFamily="34" charset="0"/>
                    <a:cs typeface="Tahoma" panose="020B0604030504040204" pitchFamily="34" charset="0"/>
                  </a:rPr>
                  <a:t> vào phương trình đã cho, ta thấy chỉ có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r>
                      <a:rPr lang="en-US" sz="4600" b="1" i="1">
                        <a:latin typeface="Cambria Math" panose="02040503050406030204" pitchFamily="18" charset="0"/>
                        <a:ea typeface="Calibri" panose="020F0502020204030204" pitchFamily="34" charset="0"/>
                        <a:cs typeface="Times New Roman" panose="02020603050405020304" pitchFamily="18" charset="0"/>
                      </a:rPr>
                      <m:t>=</m:t>
                    </m:r>
                    <m:r>
                      <a:rPr lang="en-US" sz="4600" b="1" i="1">
                        <a:latin typeface="Cambria Math" panose="02040503050406030204" pitchFamily="18" charset="0"/>
                        <a:ea typeface="Calibri" panose="020F0502020204030204" pitchFamily="34" charset="0"/>
                        <a:cs typeface="Times New Roman" panose="02020603050405020304" pitchFamily="18" charset="0"/>
                      </a:rPr>
                      <m:t>𝟑</m:t>
                    </m:r>
                  </m:oMath>
                </a14:m>
                <a:r>
                  <a:rPr lang="en-US" sz="4600" b="1">
                    <a:latin typeface="Tahoma" panose="020B0604030504040204" pitchFamily="34" charset="0"/>
                    <a:ea typeface="Tahoma" panose="020B0604030504040204" pitchFamily="34" charset="0"/>
                    <a:cs typeface="Tahoma" panose="020B0604030504040204" pitchFamily="34" charset="0"/>
                  </a:rPr>
                  <a:t> thỏa mãn.</a:t>
                </a:r>
              </a:p>
              <a:p>
                <a:pPr marL="274320" indent="0" algn="just">
                  <a:lnSpc>
                    <a:spcPct val="130000"/>
                  </a:lnSpc>
                  <a:buNone/>
                </a:pPr>
                <a:r>
                  <a:rPr lang="en-US" sz="4600" b="1">
                    <a:latin typeface="Tahoma" panose="020B0604030504040204" pitchFamily="34" charset="0"/>
                    <a:ea typeface="Tahoma" panose="020B0604030504040204" pitchFamily="34" charset="0"/>
                    <a:cs typeface="Tahoma" panose="020B0604030504040204" pitchFamily="34" charset="0"/>
                  </a:rPr>
                  <a:t>Vậy nghiệm của phương trình đã cho là </a:t>
                </a:r>
                <a14:m>
                  <m:oMath xmlns:m="http://schemas.openxmlformats.org/officeDocument/2006/math">
                    <m:r>
                      <a:rPr lang="en-US" sz="4600" b="1" i="1">
                        <a:latin typeface="Cambria Math" panose="02040503050406030204" pitchFamily="18" charset="0"/>
                        <a:ea typeface="Calibri" panose="020F0502020204030204" pitchFamily="34" charset="0"/>
                        <a:cs typeface="Times New Roman" panose="02020603050405020304" pitchFamily="18" charset="0"/>
                      </a:rPr>
                      <m:t>𝒙</m:t>
                    </m:r>
                    <m:r>
                      <a:rPr lang="en-US" sz="4600" b="1" i="1">
                        <a:latin typeface="Cambria Math" panose="02040503050406030204" pitchFamily="18" charset="0"/>
                        <a:ea typeface="Calibri" panose="020F0502020204030204" pitchFamily="34" charset="0"/>
                        <a:cs typeface="Times New Roman" panose="02020603050405020304" pitchFamily="18" charset="0"/>
                      </a:rPr>
                      <m:t>=</m:t>
                    </m:r>
                    <m:r>
                      <a:rPr lang="en-US" sz="4600" b="1" i="1">
                        <a:latin typeface="Cambria Math" panose="02040503050406030204" pitchFamily="18" charset="0"/>
                        <a:ea typeface="Calibri" panose="020F0502020204030204" pitchFamily="34" charset="0"/>
                        <a:cs typeface="Times New Roman" panose="02020603050405020304" pitchFamily="18" charset="0"/>
                      </a:rPr>
                      <m:t>𝟑</m:t>
                    </m:r>
                  </m:oMath>
                </a14:m>
                <a:r>
                  <a:rPr lang="en-US" sz="4600" b="1">
                    <a:latin typeface="Tahoma" panose="020B0604030504040204" pitchFamily="34" charset="0"/>
                    <a:ea typeface="Tahoma" panose="020B0604030504040204" pitchFamily="34" charset="0"/>
                    <a:cs typeface="Tahoma" panose="020B0604030504040204" pitchFamily="34" charset="0"/>
                  </a:rPr>
                  <a:t>.</a:t>
                </a:r>
                <a:endParaRPr lang="en-US" altLang="en-US" sz="4600" b="1">
                  <a:latin typeface="Tahoma" panose="020B0604030504040204" pitchFamily="34" charset="0"/>
                  <a:ea typeface="Tahoma" panose="020B0604030504040204" pitchFamily="34" charset="0"/>
                  <a:cs typeface="Tahoma" panose="020B0604030504040204" pitchFamily="34" charset="0"/>
                </a:endParaRPr>
              </a:p>
              <a:p>
                <a:pPr marL="274320" indent="0" algn="just">
                  <a:lnSpc>
                    <a:spcPct val="130000"/>
                  </a:lnSpc>
                  <a:buNone/>
                </a:pPr>
                <a:endParaRPr lang="en-US" sz="46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Content Placeholder 2">
                <a:extLst>
                  <a:ext uri="{FF2B5EF4-FFF2-40B4-BE49-F238E27FC236}">
                    <a16:creationId xmlns:a16="http://schemas.microsoft.com/office/drawing/2014/main" id="{B5F70A35-30F6-4BAB-BAFC-3F0E2DC97526}"/>
                  </a:ext>
                </a:extLst>
              </p:cNvPr>
              <p:cNvSpPr txBox="1">
                <a:spLocks noRot="1" noChangeAspect="1" noMove="1" noResize="1" noEditPoints="1" noAdjustHandles="1" noChangeArrowheads="1" noChangeShapeType="1" noTextEdit="1"/>
              </p:cNvSpPr>
              <p:nvPr/>
            </p:nvSpPr>
            <p:spPr>
              <a:xfrm>
                <a:off x="11198430" y="5105400"/>
                <a:ext cx="12686064" cy="8229597"/>
              </a:xfrm>
              <a:prstGeom prst="rect">
                <a:avLst/>
              </a:prstGeom>
              <a:blipFill>
                <a:blip r:embed="rId5"/>
                <a:stretch>
                  <a:fillRect t="-296" r="-2016"/>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60088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wipe(up)">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wipe(up)">
                                      <p:cBhvr>
                                        <p:cTn id="29" dur="500"/>
                                        <p:tgtEl>
                                          <p:spTgt spid="2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wipe(up)">
                                      <p:cBhvr>
                                        <p:cTn id="34" dur="500"/>
                                        <p:tgtEl>
                                          <p:spTgt spid="2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animEffect transition="in" filter="wipe(up)">
                                      <p:cBhvr>
                                        <p:cTn id="39" dur="500"/>
                                        <p:tgtEl>
                                          <p:spTgt spid="2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xEl>
                                              <p:pRg st="4" end="4"/>
                                            </p:txEl>
                                          </p:spTgt>
                                        </p:tgtEl>
                                        <p:attrNameLst>
                                          <p:attrName>style.visibility</p:attrName>
                                        </p:attrNameLst>
                                      </p:cBhvr>
                                      <p:to>
                                        <p:strVal val="visible"/>
                                      </p:to>
                                    </p:set>
                                    <p:animEffect transition="in" filter="wipe(up)">
                                      <p:cBhvr>
                                        <p:cTn id="44" dur="500"/>
                                        <p:tgtEl>
                                          <p:spTgt spid="2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4">
                                            <p:txEl>
                                              <p:pRg st="5" end="5"/>
                                            </p:txEl>
                                          </p:spTgt>
                                        </p:tgtEl>
                                        <p:attrNameLst>
                                          <p:attrName>style.visibility</p:attrName>
                                        </p:attrNameLst>
                                      </p:cBhvr>
                                      <p:to>
                                        <p:strVal val="visible"/>
                                      </p:to>
                                    </p:set>
                                    <p:animEffect transition="in" filter="wipe(up)">
                                      <p:cBhvr>
                                        <p:cTn id="49" dur="500"/>
                                        <p:tgtEl>
                                          <p:spTgt spid="2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4">
                                            <p:txEl>
                                              <p:pRg st="6" end="6"/>
                                            </p:txEl>
                                          </p:spTgt>
                                        </p:tgtEl>
                                        <p:attrNameLst>
                                          <p:attrName>style.visibility</p:attrName>
                                        </p:attrNameLst>
                                      </p:cBhvr>
                                      <p:to>
                                        <p:strVal val="visible"/>
                                      </p:to>
                                    </p:set>
                                    <p:animEffect transition="in" filter="wipe(up)">
                                      <p:cBhvr>
                                        <p:cTn id="54" dur="500"/>
                                        <p:tgtEl>
                                          <p:spTgt spid="2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4">
                                            <p:txEl>
                                              <p:pRg st="7" end="7"/>
                                            </p:txEl>
                                          </p:spTgt>
                                        </p:tgtEl>
                                        <p:attrNameLst>
                                          <p:attrName>style.visibility</p:attrName>
                                        </p:attrNameLst>
                                      </p:cBhvr>
                                      <p:to>
                                        <p:strVal val="visible"/>
                                      </p:to>
                                    </p:set>
                                    <p:animEffect transition="in" filter="wipe(up)">
                                      <p:cBhvr>
                                        <p:cTn id="59" dur="500"/>
                                        <p:tgtEl>
                                          <p:spTgt spid="2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wipe(up)">
                                      <p:cBhvr>
                                        <p:cTn id="69" dur="500"/>
                                        <p:tgtEl>
                                          <p:spTgt spid="3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1">
                                            <p:txEl>
                                              <p:pRg st="1" end="1"/>
                                            </p:txEl>
                                          </p:spTgt>
                                        </p:tgtEl>
                                        <p:attrNameLst>
                                          <p:attrName>style.visibility</p:attrName>
                                        </p:attrNameLst>
                                      </p:cBhvr>
                                      <p:to>
                                        <p:strVal val="visible"/>
                                      </p:to>
                                    </p:set>
                                    <p:animEffect transition="in" filter="wipe(up)">
                                      <p:cBhvr>
                                        <p:cTn id="74" dur="500"/>
                                        <p:tgtEl>
                                          <p:spTgt spid="31">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31">
                                            <p:txEl>
                                              <p:pRg st="2" end="2"/>
                                            </p:txEl>
                                          </p:spTgt>
                                        </p:tgtEl>
                                        <p:attrNameLst>
                                          <p:attrName>style.visibility</p:attrName>
                                        </p:attrNameLst>
                                      </p:cBhvr>
                                      <p:to>
                                        <p:strVal val="visible"/>
                                      </p:to>
                                    </p:set>
                                    <p:animEffect transition="in" filter="wipe(up)">
                                      <p:cBhvr>
                                        <p:cTn id="79"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601" y="6775791"/>
                <a:ext cx="11582399" cy="633060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r>
                  <a:rPr lang="en-US" sz="4400" b="1"/>
                  <a:t>Bình phương hai vế của phương trình ta được: </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𝟑</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endParaRPr lang="en-US" sz="4400" b="1"/>
              </a:p>
              <a:p>
                <a:pPr marL="274320" indent="0">
                  <a:lnSpc>
                    <a:spcPct val="130000"/>
                  </a:lnSpc>
                  <a:buNone/>
                </a:pPr>
                <a:r>
                  <a:rPr lang="en-US" sz="4400" b="1"/>
                  <a:t>Sau khi thu gọn ta được:</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𝟓</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a:p>
              <a:p>
                <a:pPr marL="274320" indent="0">
                  <a:lnSpc>
                    <a:spcPct val="130000"/>
                  </a:lnSpc>
                  <a:buNone/>
                </a:pPr>
                <a:r>
                  <a:rPr lang="en-US" sz="4400" b="1"/>
                  <a:t>Từ đó tìm được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t> hoặc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𝟓</m:t>
                        </m:r>
                      </m:den>
                    </m:f>
                  </m:oMath>
                </a14:m>
                <a:r>
                  <a:rPr lang="en-US" sz="4400"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1" y="6775791"/>
                <a:ext cx="11582399" cy="6330609"/>
              </a:xfrm>
              <a:prstGeom prst="rect">
                <a:avLst/>
              </a:prstGeom>
              <a:blipFill>
                <a:blip r:embed="rId3"/>
                <a:stretch>
                  <a:fillRect r="-1262"/>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2420599" y="6760029"/>
                <a:ext cx="11353800" cy="63918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spcBef>
                    <a:spcPts val="0"/>
                  </a:spcBef>
                  <a:buNone/>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oMath>
                </a14:m>
                <a:r>
                  <a:rPr lang="en-US" b="1"/>
                  <a:t> và </a:t>
                </a:r>
              </a:p>
              <a:p>
                <a:pPr marL="274320" indent="0" algn="just">
                  <a:lnSpc>
                    <a:spcPct val="130000"/>
                  </a:lnSpc>
                  <a:spcBef>
                    <a:spcPts val="0"/>
                  </a:spcBef>
                  <a:buNone/>
                </a:pP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𝟓</m:t>
                        </m:r>
                      </m:den>
                    </m:f>
                  </m:oMath>
                </a14:m>
                <a:r>
                  <a:rPr lang="en-US" b="1"/>
                  <a:t> thỏa mãn.</a:t>
                </a:r>
              </a:p>
              <a:p>
                <a:pPr marL="274320" indent="0" algn="just">
                  <a:lnSpc>
                    <a:spcPct val="130000"/>
                  </a:lnSpc>
                  <a:spcBef>
                    <a:spcPts val="0"/>
                  </a:spcBef>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𝟓</m:t>
                            </m:r>
                          </m:den>
                        </m:f>
                      </m:e>
                    </m:d>
                  </m:oMath>
                </a14:m>
                <a:r>
                  <a:rPr lang="en-US" b="1"/>
                  <a:t>.</a:t>
                </a:r>
              </a:p>
              <a:p>
                <a:pPr marL="274320" indent="0">
                  <a:lnSpc>
                    <a:spcPct val="130000"/>
                  </a:lnSpc>
                  <a:spcBef>
                    <a:spcPts val="0"/>
                  </a:spcBef>
                  <a:buNone/>
                </a:pPr>
                <a:endParaRPr lang="en-US" dirty="0"/>
              </a:p>
              <a:p>
                <a:pPr marL="274320" indent="0">
                  <a:lnSpc>
                    <a:spcPct val="130000"/>
                  </a:lnSpc>
                  <a:spcBef>
                    <a:spcPts val="0"/>
                  </a:spcBef>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420599" y="6760029"/>
                <a:ext cx="11353800" cy="6391835"/>
              </a:xfrm>
              <a:prstGeom prst="rect">
                <a:avLst/>
              </a:prstGeom>
              <a:blipFill>
                <a:blip r:embed="rId4"/>
                <a:stretch>
                  <a:fillRect r="-2359"/>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838200" y="1736721"/>
            <a:ext cx="4891422" cy="878618"/>
            <a:chOff x="224" y="592"/>
            <a:chExt cx="11374" cy="1326"/>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28E92049-5AB7-443C-A73B-1E6B9EF711F3}"/>
                  </a:ext>
                </a:extLst>
              </p:cNvPr>
              <p:cNvSpPr txBox="1">
                <a:spLocks/>
              </p:cNvSpPr>
              <p:nvPr/>
            </p:nvSpPr>
            <p:spPr>
              <a:xfrm>
                <a:off x="643466" y="4641361"/>
                <a:ext cx="23130933" cy="185967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30000"/>
                  </a:lnSpc>
                </a:pPr>
                <a:r>
                  <a:rPr lang="en-US" sz="4400" b="1">
                    <a:solidFill>
                      <a:srgbClr val="3333FF"/>
                    </a:solidFill>
                  </a:rPr>
                  <a:t>Lời giải</a:t>
                </a:r>
                <a:endParaRPr lang="en-GB" sz="4400" b="1">
                  <a:solidFill>
                    <a:srgbClr val="3333FF"/>
                  </a:solidFill>
                </a:endParaRPr>
              </a:p>
              <a:p>
                <a:pPr lvl="0">
                  <a:lnSpc>
                    <a:spcPct val="130000"/>
                  </a:lnSpc>
                </a:pPr>
                <a:r>
                  <a:rPr lang="en-GB" sz="4400" b="1"/>
                  <a:t>a) </a:t>
                </a:r>
                <a14:m>
                  <m:oMath xmlns:m="http://schemas.openxmlformats.org/officeDocument/2006/math">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𝟑</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e>
                    </m:rad>
                    <m:r>
                      <a:rPr lang="en-US" sz="4400" b="1" i="1">
                        <a:latin typeface="Cambria Math" panose="02040503050406030204" pitchFamily="18" charset="0"/>
                      </a:rPr>
                      <m:t>=</m:t>
                    </m:r>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m:t>
                        </m:r>
                        <m:r>
                          <a:rPr lang="en-US" sz="4400" b="1" i="1">
                            <a:latin typeface="Cambria Math" panose="02040503050406030204" pitchFamily="18" charset="0"/>
                          </a:rPr>
                          <m:t>𝟐</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e>
                    </m:rad>
                  </m:oMath>
                </a14:m>
                <a:r>
                  <a:rPr lang="en-US" sz="4400" b="1"/>
                  <a:t>		</a:t>
                </a:r>
                <a:endParaRPr lang="en-GB" sz="4400" b="1"/>
              </a:p>
            </p:txBody>
          </p:sp>
        </mc:Choice>
        <mc:Fallback xmlns="">
          <p:sp>
            <p:nvSpPr>
              <p:cNvPr id="22" name="Title 1">
                <a:extLst>
                  <a:ext uri="{FF2B5EF4-FFF2-40B4-BE49-F238E27FC236}">
                    <a16:creationId xmlns:a16="http://schemas.microsoft.com/office/drawing/2014/main" id="{28E92049-5AB7-443C-A73B-1E6B9EF711F3}"/>
                  </a:ext>
                </a:extLst>
              </p:cNvPr>
              <p:cNvSpPr txBox="1">
                <a:spLocks noRot="1" noChangeAspect="1" noMove="1" noResize="1" noEditPoints="1" noAdjustHandles="1" noChangeArrowheads="1" noChangeShapeType="1" noTextEdit="1"/>
              </p:cNvSpPr>
              <p:nvPr/>
            </p:nvSpPr>
            <p:spPr>
              <a:xfrm>
                <a:off x="643466" y="4641361"/>
                <a:ext cx="23130933" cy="1859676"/>
              </a:xfrm>
              <a:prstGeom prst="rect">
                <a:avLst/>
              </a:prstGeom>
              <a:blipFill>
                <a:blip r:embed="rId5"/>
                <a:stretch>
                  <a:fillRect l="-1054" b="-18893"/>
                </a:stretch>
              </a:blipFill>
              <a:ln>
                <a:solidFill>
                  <a:schemeClr val="tx2">
                    <a:lumMod val="20000"/>
                    <a:lumOff val="8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605802107"/>
                  </p:ext>
                </p:extLst>
              </p:nvPr>
            </p:nvGraphicFramePr>
            <p:xfrm>
              <a:off x="643466" y="2692625"/>
              <a:ext cx="23130934" cy="1803176"/>
            </p:xfrm>
            <a:graphic>
              <a:graphicData uri="http://schemas.openxmlformats.org/drawingml/2006/table">
                <a:tbl>
                  <a:tblPr firstRow="1" bandRow="1">
                    <a:tableStyleId>{5C22544A-7EE6-4342-B048-85BDC9FD1C3A}</a:tableStyleId>
                  </a:tblPr>
                  <a:tblGrid>
                    <a:gridCol w="23130934">
                      <a:extLst>
                        <a:ext uri="{9D8B030D-6E8A-4147-A177-3AD203B41FA5}">
                          <a16:colId xmlns:a16="http://schemas.microsoft.com/office/drawing/2014/main" val="442423946"/>
                        </a:ext>
                      </a:extLst>
                    </a:gridCol>
                  </a:tblGrid>
                  <a:tr h="1803176">
                    <a:tc>
                      <a:txBody>
                        <a:bodyPr/>
                        <a:lstStyle/>
                        <a:p>
                          <a:pPr marL="247650" marR="0">
                            <a:lnSpc>
                              <a:spcPct val="107000"/>
                            </a:lnSpc>
                            <a:spcBef>
                              <a:spcPts val="0"/>
                            </a:spcBef>
                            <a:spcAft>
                              <a:spcPts val="800"/>
                            </a:spcAft>
                          </a:pPr>
                          <a:r>
                            <a:rPr lang="en-US" sz="4400" b="1">
                              <a:effectLst/>
                            </a:rPr>
                            <a:t>Giải các phương trình sau:</a:t>
                          </a:r>
                          <a:endParaRPr lang="en-GB" sz="4400" b="1">
                            <a:effectLst/>
                          </a:endParaRPr>
                        </a:p>
                        <a:p>
                          <a:pPr marL="207645" marR="0">
                            <a:lnSpc>
                              <a:spcPct val="107000"/>
                            </a:lnSpc>
                            <a:spcBef>
                              <a:spcPts val="0"/>
                            </a:spcBef>
                            <a:spcAft>
                              <a:spcPts val="800"/>
                            </a:spcAft>
                            <a:tabLst>
                              <a:tab pos="3268345" algn="l"/>
                            </a:tabLst>
                          </a:pPr>
                          <a:r>
                            <a:rPr lang="en-GB" sz="4400" b="1"/>
                            <a:t>a) </a:t>
                          </a:r>
                          <a14:m>
                            <m:oMath xmlns:m="http://schemas.openxmlformats.org/officeDocument/2006/math">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𝟑</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𝟔</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𝟏</m:t>
                                  </m:r>
                                </m:e>
                              </m:rad>
                              <m:r>
                                <a:rPr lang="en-US" sz="4400" b="1" i="1" smtClean="0">
                                  <a:latin typeface="Cambria Math" panose="02040503050406030204" pitchFamily="18" charset="0"/>
                                </a:rPr>
                                <m:t>=</m:t>
                              </m:r>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m:t>
                                  </m:r>
                                  <m:r>
                                    <a:rPr lang="en-US" sz="4400" b="1" i="1" smtClean="0">
                                      <a:latin typeface="Cambria Math" panose="02040503050406030204" pitchFamily="18" charset="0"/>
                                    </a:rPr>
                                    <m:t>𝟐</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𝟗</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𝟏</m:t>
                                  </m:r>
                                </m:e>
                              </m:rad>
                            </m:oMath>
                          </a14:m>
                          <a:r>
                            <a:rPr lang="en-US" sz="4400" b="1"/>
                            <a:t>	b) </a:t>
                          </a:r>
                          <a14:m>
                            <m:oMath xmlns:m="http://schemas.openxmlformats.org/officeDocument/2006/math">
                              <m:rad>
                                <m:radPr>
                                  <m:degHide m:val="on"/>
                                  <m:ctrlPr>
                                    <a:rPr lang="en-GB" sz="4400" b="1" i="1">
                                      <a:latin typeface="Cambria Math" panose="02040503050406030204" pitchFamily="18" charset="0"/>
                                    </a:rPr>
                                  </m:ctrlPr>
                                </m:radPr>
                                <m:deg/>
                                <m:e>
                                  <m:r>
                                    <a:rPr lang="en-US" sz="4400" b="1" i="1" smtClean="0">
                                      <a:latin typeface="Cambria Math" panose="02040503050406030204" pitchFamily="18" charset="0"/>
                                    </a:rPr>
                                    <m:t>𝟐</m:t>
                                  </m:r>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𝟑</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𝟓</m:t>
                                  </m:r>
                                </m:e>
                              </m:rad>
                              <m:r>
                                <a:rPr lang="en-US" sz="4400" b="1" i="1" smtClean="0">
                                  <a:latin typeface="Cambria Math" panose="02040503050406030204" pitchFamily="18" charset="0"/>
                                </a:rPr>
                                <m:t>=</m:t>
                              </m:r>
                              <m:rad>
                                <m:radPr>
                                  <m:degHide m:val="on"/>
                                  <m:ctrlPr>
                                    <a:rPr lang="en-GB" sz="4400" b="1" i="1">
                                      <a:latin typeface="Cambria Math" panose="02040503050406030204" pitchFamily="18" charset="0"/>
                                    </a:rPr>
                                  </m:ctrlPr>
                                </m:radPr>
                                <m:deg/>
                                <m:e>
                                  <m:sSup>
                                    <m:sSupPr>
                                      <m:ctrlPr>
                                        <a:rPr lang="en-GB" sz="4400" b="1" i="1">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𝟕</m:t>
                                  </m:r>
                                </m:e>
                              </m:rad>
                            </m:oMath>
                          </a14:m>
                          <a:r>
                            <a:rPr lang="en-US" sz="4400" b="1"/>
                            <a:t>	</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605802107"/>
                  </p:ext>
                </p:extLst>
              </p:nvPr>
            </p:nvGraphicFramePr>
            <p:xfrm>
              <a:off x="643466" y="2692625"/>
              <a:ext cx="23130934" cy="1803176"/>
            </p:xfrm>
            <a:graphic>
              <a:graphicData uri="http://schemas.openxmlformats.org/drawingml/2006/table">
                <a:tbl>
                  <a:tblPr firstRow="1" bandRow="1">
                    <a:tableStyleId>{5C22544A-7EE6-4342-B048-85BDC9FD1C3A}</a:tableStyleId>
                  </a:tblPr>
                  <a:tblGrid>
                    <a:gridCol w="23130934">
                      <a:extLst>
                        <a:ext uri="{9D8B030D-6E8A-4147-A177-3AD203B41FA5}">
                          <a16:colId xmlns:a16="http://schemas.microsoft.com/office/drawing/2014/main" val="442423946"/>
                        </a:ext>
                      </a:extLst>
                    </a:gridCol>
                  </a:tblGrid>
                  <a:tr h="1803176">
                    <a:tc>
                      <a:txBody>
                        <a:bodyPr/>
                        <a:lstStyle/>
                        <a:p>
                          <a:endParaRPr lang="en-US"/>
                        </a:p>
                      </a:txBody>
                      <a:tcPr>
                        <a:blipFill>
                          <a:blip r:embed="rId6"/>
                          <a:stretch>
                            <a:fillRect l="-26" t="-6061" r="-132" b="-12121"/>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369876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up)">
                                      <p:cBhvr>
                                        <p:cTn id="28" dur="500"/>
                                        <p:tgtEl>
                                          <p:spTgt spid="9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9">
                                            <p:txEl>
                                              <p:pRg st="0" end="0"/>
                                            </p:txEl>
                                          </p:spTgt>
                                        </p:tgtEl>
                                        <p:attrNameLst>
                                          <p:attrName>style.visibility</p:attrName>
                                        </p:attrNameLst>
                                      </p:cBhvr>
                                      <p:to>
                                        <p:strVal val="visible"/>
                                      </p:to>
                                    </p:set>
                                    <p:anim calcmode="lin" valueType="num">
                                      <p:cBhvr additive="base">
                                        <p:cTn id="33"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xEl>
                                              <p:pRg st="1" end="1"/>
                                            </p:txEl>
                                          </p:spTgt>
                                        </p:tgtEl>
                                        <p:attrNameLst>
                                          <p:attrName>style.visibility</p:attrName>
                                        </p:attrNameLst>
                                      </p:cBhvr>
                                      <p:to>
                                        <p:strVal val="visible"/>
                                      </p:to>
                                    </p:set>
                                    <p:anim calcmode="lin" valueType="num">
                                      <p:cBhvr additive="base">
                                        <p:cTn id="3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 calcmode="lin" valueType="num">
                                      <p:cBhvr additive="base">
                                        <p:cTn id="4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9">
                                            <p:txEl>
                                              <p:pRg st="3" end="3"/>
                                            </p:txEl>
                                          </p:spTgt>
                                        </p:tgtEl>
                                        <p:attrNameLst>
                                          <p:attrName>style.visibility</p:attrName>
                                        </p:attrNameLst>
                                      </p:cBhvr>
                                      <p:to>
                                        <p:strVal val="visible"/>
                                      </p:to>
                                    </p:set>
                                    <p:anim calcmode="lin" valueType="num">
                                      <p:cBhvr additive="base">
                                        <p:cTn id="5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9">
                                            <p:txEl>
                                              <p:pRg st="4" end="4"/>
                                            </p:txEl>
                                          </p:spTgt>
                                        </p:tgtEl>
                                        <p:attrNameLst>
                                          <p:attrName>style.visibility</p:attrName>
                                        </p:attrNameLst>
                                      </p:cBhvr>
                                      <p:to>
                                        <p:strVal val="visible"/>
                                      </p:to>
                                    </p:set>
                                    <p:anim calcmode="lin" valueType="num">
                                      <p:cBhvr additive="base">
                                        <p:cTn id="57"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 calcmode="lin" valueType="num">
                                      <p:cBhvr additive="base">
                                        <p:cTn id="7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 calcmode="lin" valueType="num">
                                      <p:cBhvr additive="base">
                                        <p:cTn id="7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601" y="4419600"/>
                <a:ext cx="11582399"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sz="4400" b="1"/>
                  <a:t>Bình phương hai vế của phương trình ta được:</a:t>
                </a:r>
              </a:p>
              <a:p>
                <a:pPr marL="274320" indent="0">
                  <a:lnSpc>
                    <a:spcPct val="130000"/>
                  </a:lnSpc>
                  <a:buNone/>
                </a:pPr>
                <a:r>
                  <a:rPr lang="en-US" sz="4400" b="1"/>
                  <a:t>	</a:t>
                </a:r>
                <a14:m>
                  <m:oMath xmlns:m="http://schemas.openxmlformats.org/officeDocument/2006/math">
                    <m:r>
                      <a:rPr lang="en-US" sz="4400" b="1" i="1">
                        <a:latin typeface="Cambria Math" panose="02040503050406030204" pitchFamily="18" charset="0"/>
                      </a:rPr>
                      <m:t>𝟐</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𝟕</m:t>
                    </m:r>
                  </m:oMath>
                </a14:m>
                <a:endParaRPr lang="en-US" sz="4400" b="1"/>
              </a:p>
              <a:p>
                <a:pPr marL="274320" indent="0">
                  <a:lnSpc>
                    <a:spcPct val="130000"/>
                  </a:lnSpc>
                  <a:buNone/>
                </a:pPr>
                <a:r>
                  <a:rPr lang="en-US" sz="4400" b="1"/>
                  <a:t>Sau khi thu gọn ta được: </a:t>
                </a:r>
              </a:p>
              <a:p>
                <a:pPr marL="274320" indent="0">
                  <a:lnSpc>
                    <a:spcPct val="130000"/>
                  </a:lnSpc>
                  <a:buNone/>
                </a:pPr>
                <a:r>
                  <a:rPr lang="en-US" sz="4400" b="1"/>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a:p>
              <a:p>
                <a:pPr marL="274320" indent="0">
                  <a:lnSpc>
                    <a:spcPct val="130000"/>
                  </a:lnSpc>
                  <a:buNone/>
                </a:pPr>
                <a:r>
                  <a:rPr lang="en-US" sz="4400" b="1"/>
                  <a:t>Từ đó tìm được </a:t>
                </a:r>
                <a14:m>
                  <m:oMath xmlns:m="http://schemas.openxmlformats.org/officeDocument/2006/math">
                    <m:r>
                      <a:rPr lang="en-US" sz="4400" b="1" i="1" smtClean="0">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t> hoặc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1" y="4419600"/>
                <a:ext cx="11582399" cy="8869936"/>
              </a:xfrm>
              <a:prstGeom prst="rect">
                <a:avLst/>
              </a:prstGeom>
              <a:blipFill>
                <a:blip r:embed="rId3"/>
                <a:stretch>
                  <a:fillRect r="-1104"/>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212963"/>
            <a:ext cx="461665" cy="88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a:lnSpc>
                <a:spcPct val="130000"/>
              </a:lnSpc>
            </a:pPr>
            <a:endParaRPr lang="en-US"/>
          </a:p>
        </p:txBody>
      </p:sp>
      <p:sp>
        <p:nvSpPr>
          <p:cNvPr id="10" name="Rectangle 13"/>
          <p:cNvSpPr>
            <a:spLocks noChangeArrowheads="1"/>
          </p:cNvSpPr>
          <p:nvPr/>
        </p:nvSpPr>
        <p:spPr bwMode="auto">
          <a:xfrm>
            <a:off x="0" y="413627"/>
            <a:ext cx="504946" cy="5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74320" marR="0" lvl="0" indent="0" algn="l" defTabSz="914400" rtl="0" eaLnBrk="1" fontAlgn="base" latinLnBrk="0" hangingPunct="1">
              <a:lnSpc>
                <a:spcPct val="13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274320" marR="0" lvl="0" indent="0" algn="l" defTabSz="914400" rtl="0" eaLnBrk="0" fontAlgn="base" latinLnBrk="0" hangingPunct="0">
              <a:lnSpc>
                <a:spcPct val="13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2420599" y="4465064"/>
                <a:ext cx="11353800" cy="886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just">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không giá trị nào thỏa mãn.</a:t>
                </a:r>
              </a:p>
              <a:p>
                <a:pPr marL="274320" indent="0" algn="just">
                  <a:lnSpc>
                    <a:spcPct val="130000"/>
                  </a:lnSpc>
                  <a:buNone/>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oMath>
                </a14:m>
                <a:r>
                  <a:rPr lang="en-US" b="1"/>
                  <a:t>.</a:t>
                </a:r>
              </a:p>
              <a:p>
                <a:pPr marL="274320" indent="0" algn="just">
                  <a:lnSpc>
                    <a:spcPct val="130000"/>
                  </a:lnSpc>
                  <a:spcBef>
                    <a:spcPts val="0"/>
                  </a:spcBef>
                  <a:buNone/>
                </a:pPr>
                <a:endParaRPr lang="en-US" dirty="0"/>
              </a:p>
              <a:p>
                <a:pPr marL="274320" indent="0" algn="just">
                  <a:lnSpc>
                    <a:spcPct val="130000"/>
                  </a:lnSpc>
                  <a:spcBef>
                    <a:spcPts val="0"/>
                  </a:spcBef>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420599" y="4465064"/>
                <a:ext cx="11353800" cy="8869936"/>
              </a:xfrm>
              <a:prstGeom prst="rect">
                <a:avLst/>
              </a:prstGeom>
              <a:blipFill>
                <a:blip r:embed="rId4"/>
                <a:stretch>
                  <a:fillRect r="-2359"/>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838200" y="1736059"/>
            <a:ext cx="4891422" cy="879281"/>
            <a:chOff x="224" y="591"/>
            <a:chExt cx="11374" cy="1327"/>
          </a:xfrm>
        </p:grpSpPr>
        <p:grpSp>
          <p:nvGrpSpPr>
            <p:cNvPr id="15" name="Group 24"/>
            <p:cNvGrpSpPr>
              <a:grpSpLocks/>
            </p:cNvGrpSpPr>
            <p:nvPr/>
          </p:nvGrpSpPr>
          <p:grpSpPr bwMode="auto">
            <a:xfrm>
              <a:off x="224" y="592"/>
              <a:ext cx="11374" cy="1326"/>
              <a:chOff x="315" y="602"/>
              <a:chExt cx="16002" cy="1640"/>
            </a:xfrm>
          </p:grpSpPr>
          <p:sp>
            <p:nvSpPr>
              <p:cNvPr id="1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sp>
            <p:nvSpPr>
              <p:cNvPr id="2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74320">
                  <a:lnSpc>
                    <a:spcPct val="130000"/>
                  </a:lnSpc>
                </a:pPr>
                <a:endParaRPr lang="en-US"/>
              </a:p>
            </p:txBody>
          </p:sp>
        </p:grpSp>
        <p:sp>
          <p:nvSpPr>
            <p:cNvPr id="16" name="TextBox 56"/>
            <p:cNvSpPr txBox="1">
              <a:spLocks noChangeArrowheads="1"/>
            </p:cNvSpPr>
            <p:nvPr/>
          </p:nvSpPr>
          <p:spPr bwMode="auto">
            <a:xfrm>
              <a:off x="1559" y="591"/>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marR="0" lvl="0" indent="0" algn="l" defTabSz="914400" rtl="0" eaLnBrk="1" fontAlgn="base" latinLnBrk="0" hangingPunct="1">
                <a:lnSpc>
                  <a:spcPct val="13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2" name="Title 1">
                <a:extLst>
                  <a:ext uri="{FF2B5EF4-FFF2-40B4-BE49-F238E27FC236}">
                    <a16:creationId xmlns:a16="http://schemas.microsoft.com/office/drawing/2014/main" id="{28E92049-5AB7-443C-A73B-1E6B9EF711F3}"/>
                  </a:ext>
                </a:extLst>
              </p:cNvPr>
              <p:cNvSpPr txBox="1">
                <a:spLocks/>
              </p:cNvSpPr>
              <p:nvPr/>
            </p:nvSpPr>
            <p:spPr>
              <a:xfrm>
                <a:off x="838200" y="2877721"/>
                <a:ext cx="22936199" cy="116087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74320">
                  <a:lnSpc>
                    <a:spcPct val="130000"/>
                  </a:lnSpc>
                </a:pPr>
                <a:r>
                  <a:rPr lang="en-US" sz="4400" b="1"/>
                  <a:t>b) </a:t>
                </a:r>
                <a14:m>
                  <m:oMath xmlns:m="http://schemas.openxmlformats.org/officeDocument/2006/math">
                    <m:rad>
                      <m:radPr>
                        <m:degHide m:val="on"/>
                        <m:ctrlPr>
                          <a:rPr lang="en-GB" sz="4400" b="1" i="1">
                            <a:latin typeface="Cambria Math" panose="02040503050406030204" pitchFamily="18" charset="0"/>
                          </a:rPr>
                        </m:ctrlPr>
                      </m:radPr>
                      <m:deg/>
                      <m:e>
                        <m:r>
                          <a:rPr lang="en-US" sz="4400" b="1" i="1">
                            <a:latin typeface="Cambria Math" panose="02040503050406030204" pitchFamily="18" charset="0"/>
                          </a:rPr>
                          <m:t>𝟐</m:t>
                        </m:r>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e>
                    </m:rad>
                    <m:r>
                      <a:rPr lang="en-US" sz="4400" b="1" i="1">
                        <a:latin typeface="Cambria Math" panose="02040503050406030204" pitchFamily="18" charset="0"/>
                      </a:rPr>
                      <m:t>=</m:t>
                    </m:r>
                    <m:rad>
                      <m:radPr>
                        <m:degHide m:val="on"/>
                        <m:ctrlPr>
                          <a:rPr lang="en-GB" sz="4400" b="1" i="1">
                            <a:latin typeface="Cambria Math" panose="02040503050406030204" pitchFamily="18" charset="0"/>
                          </a:rPr>
                        </m:ctrlPr>
                      </m:radPr>
                      <m:deg/>
                      <m:e>
                        <m:sSup>
                          <m:sSupPr>
                            <m:ctrlPr>
                              <a:rPr lang="en-GB"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𝟕</m:t>
                        </m:r>
                      </m:e>
                    </m:rad>
                  </m:oMath>
                </a14:m>
                <a:r>
                  <a:rPr lang="en-US" sz="4400" b="1"/>
                  <a:t>	</a:t>
                </a:r>
                <a:endParaRPr lang="en-GB" sz="4400" b="1"/>
              </a:p>
            </p:txBody>
          </p:sp>
        </mc:Choice>
        <mc:Fallback xmlns="">
          <p:sp>
            <p:nvSpPr>
              <p:cNvPr id="22" name="Title 1">
                <a:extLst>
                  <a:ext uri="{FF2B5EF4-FFF2-40B4-BE49-F238E27FC236}">
                    <a16:creationId xmlns:a16="http://schemas.microsoft.com/office/drawing/2014/main" id="{28E92049-5AB7-443C-A73B-1E6B9EF711F3}"/>
                  </a:ext>
                </a:extLst>
              </p:cNvPr>
              <p:cNvSpPr txBox="1">
                <a:spLocks noRot="1" noChangeAspect="1" noMove="1" noResize="1" noEditPoints="1" noAdjustHandles="1" noChangeArrowheads="1" noChangeShapeType="1" noTextEdit="1"/>
              </p:cNvSpPr>
              <p:nvPr/>
            </p:nvSpPr>
            <p:spPr>
              <a:xfrm>
                <a:off x="838200" y="2877721"/>
                <a:ext cx="22936199" cy="1160879"/>
              </a:xfrm>
              <a:prstGeom prst="rect">
                <a:avLst/>
              </a:prstGeom>
              <a:blipFill>
                <a:blip r:embed="rId5"/>
                <a:stretch>
                  <a:fillRect b="-9326"/>
                </a:stretch>
              </a:blipFill>
              <a:ln>
                <a:solidFill>
                  <a:schemeClr val="tx2">
                    <a:lumMod val="20000"/>
                    <a:lumOff val="80000"/>
                  </a:schemeClr>
                </a:solidFill>
              </a:ln>
            </p:spPr>
            <p:txBody>
              <a:bodyPr/>
              <a:lstStyle/>
              <a:p>
                <a:r>
                  <a:rPr lang="en-GB">
                    <a:noFill/>
                  </a:rPr>
                  <a:t> </a:t>
                </a:r>
              </a:p>
            </p:txBody>
          </p:sp>
        </mc:Fallback>
      </mc:AlternateContent>
    </p:spTree>
    <p:extLst>
      <p:ext uri="{BB962C8B-B14F-4D97-AF65-F5344CB8AC3E}">
        <p14:creationId xmlns:p14="http://schemas.microsoft.com/office/powerpoint/2010/main" val="317781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up)">
                                      <p:cBhvr>
                                        <p:cTn id="14" dur="500"/>
                                        <p:tgtEl>
                                          <p:spTgt spid="9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
                                            <p:txEl>
                                              <p:pRg st="0" end="0"/>
                                            </p:txEl>
                                          </p:spTgt>
                                        </p:tgtEl>
                                        <p:attrNameLst>
                                          <p:attrName>style.visibility</p:attrName>
                                        </p:attrNameLst>
                                      </p:cBhvr>
                                      <p:to>
                                        <p:strVal val="visible"/>
                                      </p:to>
                                    </p:set>
                                    <p:anim calcmode="lin" valueType="num">
                                      <p:cBhvr additive="base">
                                        <p:cTn id="19"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1" end="1"/>
                                            </p:txEl>
                                          </p:spTgt>
                                        </p:tgtEl>
                                        <p:attrNameLst>
                                          <p:attrName>style.visibility</p:attrName>
                                        </p:attrNameLst>
                                      </p:cBhvr>
                                      <p:to>
                                        <p:strVal val="visible"/>
                                      </p:to>
                                    </p:set>
                                    <p:anim calcmode="lin" valueType="num">
                                      <p:cBhvr additive="base">
                                        <p:cTn id="25"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 calcmode="lin" valueType="num">
                                      <p:cBhvr additive="base">
                                        <p:cTn id="31"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 calcmode="lin" valueType="num">
                                      <p:cBhvr additive="base">
                                        <p:cTn id="37"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9">
                                            <p:txEl>
                                              <p:pRg st="4" end="4"/>
                                            </p:txEl>
                                          </p:spTgt>
                                        </p:tgtEl>
                                        <p:attrNameLst>
                                          <p:attrName>style.visibility</p:attrName>
                                        </p:attrNameLst>
                                      </p:cBhvr>
                                      <p:to>
                                        <p:strVal val="visible"/>
                                      </p:to>
                                    </p:set>
                                    <p:anim calcmode="lin" valueType="num">
                                      <p:cBhvr additive="base">
                                        <p:cTn id="43"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252710" y="2590800"/>
                <a:ext cx="13647445" cy="10655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20000"/>
                  </a:lnSpc>
                  <a:buNone/>
                </a:pPr>
                <a:r>
                  <a:rPr lang="en-US" b="1">
                    <a:solidFill>
                      <a:srgbClr val="3333FF"/>
                    </a:solidFill>
                  </a:rPr>
                  <a:t>Lời giải</a:t>
                </a:r>
              </a:p>
              <a:p>
                <a:pPr marL="0" lvl="0" indent="0" algn="just">
                  <a:lnSpc>
                    <a:spcPct val="120000"/>
                  </a:lnSpc>
                  <a:buNone/>
                </a:pPr>
                <a:r>
                  <a:rPr lang="en-US" b="1"/>
                  <a:t>a) Bình phương hai vế của phương trình ta được</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𝟐𝟔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e>
                          </m:d>
                        </m:e>
                        <m:sup>
                          <m:r>
                            <a:rPr lang="en-US" b="1" i="1">
                              <a:latin typeface="Cambria Math" panose="02040503050406030204" pitchFamily="18" charset="0"/>
                            </a:rPr>
                            <m:t>𝟐</m:t>
                          </m:r>
                        </m:sup>
                      </m:sSup>
                    </m:oMath>
                  </m:oMathPara>
                </a14:m>
                <a:endParaRPr lang="en-US" b="1"/>
              </a:p>
              <a:p>
                <a:pPr marL="0" indent="0" algn="just">
                  <a:lnSpc>
                    <a:spcPct val="120000"/>
                  </a:lnSpc>
                  <a:buNone/>
                </a:pPr>
                <a:r>
                  <a:rPr lang="en-US" b="1"/>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𝟐𝟔</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𝟑𝟖</m:t>
                    </m:r>
                    <m:r>
                      <a:rPr lang="en-US" b="1" i="1">
                        <a:latin typeface="Cambria Math" panose="02040503050406030204" pitchFamily="18" charset="0"/>
                      </a:rPr>
                      <m:t>=</m:t>
                    </m:r>
                    <m:r>
                      <a:rPr lang="en-US" b="1" i="1">
                        <a:latin typeface="Cambria Math" panose="02040503050406030204" pitchFamily="18" charset="0"/>
                      </a:rPr>
                      <m:t>𝟐𝟓</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𝟔𝟎</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𝟑𝟔</m:t>
                    </m:r>
                  </m:oMath>
                </a14:m>
                <a:endParaRPr lang="en-US" b="1" i="1">
                  <a:latin typeface="Cambria Math" panose="02040503050406030204" pitchFamily="18" charset="0"/>
                </a:endParaRPr>
              </a:p>
              <a:p>
                <a:pPr marL="0" indent="0" algn="just">
                  <a:lnSpc>
                    <a:spcPct val="120000"/>
                  </a:lnSpc>
                  <a:buNone/>
                </a:pPr>
                <a:r>
                  <a:rPr lang="en-US" b="1"/>
                  <a:t>	</a:t>
                </a:r>
                <a14:m>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𝟎</m:t>
                    </m:r>
                  </m:oMath>
                </a14:m>
                <a:endParaRPr lang="en-US" b="1" i="1">
                  <a:latin typeface="Cambria Math" panose="02040503050406030204" pitchFamily="18" charset="0"/>
                </a:endParaRPr>
              </a:p>
              <a:p>
                <a:pPr marL="0" indent="0">
                  <a:lnSpc>
                    <a:spcPct val="120000"/>
                  </a:lnSpc>
                  <a:buNone/>
                </a:pPr>
                <a:r>
                  <a:rPr lang="en-US" b="1"/>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endParaRPr lang="en-US" b="1" i="1">
                  <a:latin typeface="Cambria Math" panose="02040503050406030204" pitchFamily="18" charset="0"/>
                </a:endParaRPr>
              </a:p>
              <a:p>
                <a:pPr marL="0" indent="0">
                  <a:lnSpc>
                    <a:spcPct val="120000"/>
                  </a:lnSpc>
                  <a:buNone/>
                </a:pPr>
                <a:r>
                  <a:rPr lang="en-US" b="1"/>
                  <a:t>b) Thay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r>
                  <a:rPr lang="en-US" b="1"/>
                  <a:t> và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vào phương trình ban đầu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là thỏa mãn phương trình đã cho.</a:t>
                </a:r>
              </a:p>
              <a:p>
                <a:pPr marL="0" indent="0">
                  <a:lnSpc>
                    <a:spcPct val="120000"/>
                  </a:lnSpc>
                  <a:buNone/>
                </a:pPr>
                <a:r>
                  <a:rPr lang="en-US" b="1"/>
                  <a:t>Vậy nghiệm của phương trình đã cho là</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a:t>
                </a:r>
              </a:p>
              <a:p>
                <a:pPr marL="0" indent="0" algn="just">
                  <a:lnSpc>
                    <a:spcPct val="120000"/>
                  </a:lnSpc>
                  <a:buNone/>
                </a:pPr>
                <a:endParaRPr lang="en-US" b="1"/>
              </a:p>
              <a:p>
                <a:pPr marL="0" indent="0" algn="just">
                  <a:lnSpc>
                    <a:spcPct val="120000"/>
                  </a:lnSpc>
                  <a:buNone/>
                </a:pPr>
                <a:endParaRPr lang="en-US"/>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252710" y="2590800"/>
                <a:ext cx="13647445" cy="10655541"/>
              </a:xfrm>
              <a:prstGeom prst="rect">
                <a:avLst/>
              </a:prstGeom>
              <a:blipFill>
                <a:blip r:embed="rId4"/>
                <a:stretch>
                  <a:fillRect l="-2008" t="-400" b="-2400"/>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8407" y="2590801"/>
                <a:ext cx="9663793" cy="10655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b="1">
                    <a:latin typeface="Times New Roman" panose="02020603050405020304" pitchFamily="18" charset="0"/>
                    <a:ea typeface="Cascadia Mono"/>
                    <a:cs typeface="Times New Roman" panose="02020603050405020304" pitchFamily="18" charset="0"/>
                  </a:rPr>
                  <a:t>	      Cho phương trình</a:t>
                </a:r>
              </a:p>
              <a:p>
                <a:pPr marL="0" indent="0" algn="just">
                  <a:lnSpc>
                    <a:spcPct val="107000"/>
                  </a:lnSpc>
                  <a:spcAft>
                    <a:spcPts val="800"/>
                  </a:spcAft>
                  <a:buNone/>
                </a:pPr>
                <a:r>
                  <a:rPr lang="en-US" b="1">
                    <a:latin typeface="Times New Roman" panose="02020603050405020304" pitchFamily="18" charset="0"/>
                    <a:ea typeface="Cascadia Mono"/>
                    <a:cs typeface="Times New Roman" panose="02020603050405020304" pitchFamily="18" charset="0"/>
                  </a:rPr>
                  <a:t> </a:t>
                </a:r>
                <a14:m>
                  <m:oMath xmlns:m="http://schemas.openxmlformats.org/officeDocument/2006/math">
                    <m:rad>
                      <m:radPr>
                        <m:degHide m:val="on"/>
                        <m:ctrlPr>
                          <a:rPr lang="en-US" b="1" i="1">
                            <a:latin typeface="Cambria Math" panose="02040503050406030204" pitchFamily="18" charset="0"/>
                            <a:ea typeface="Cascadia Mono"/>
                            <a:cs typeface="Times New Roman" panose="02020603050405020304" pitchFamily="18" charset="0"/>
                          </a:rPr>
                        </m:ctrlPr>
                      </m:radPr>
                      <m:deg/>
                      <m:e>
                        <m:r>
                          <a:rPr lang="en-US" b="1" i="1">
                            <a:latin typeface="Cambria Math" panose="02040503050406030204" pitchFamily="18" charset="0"/>
                            <a:ea typeface="Cascadia Mono"/>
                            <a:cs typeface="Times New Roman" panose="02020603050405020304" pitchFamily="18" charset="0"/>
                          </a:rPr>
                          <m:t>𝟐𝟔</m:t>
                        </m:r>
                        <m:sSup>
                          <m:sSupPr>
                            <m:ctrlPr>
                              <a:rPr lang="en-US" b="1" i="1">
                                <a:latin typeface="Cambria Math" panose="02040503050406030204" pitchFamily="18" charset="0"/>
                                <a:ea typeface="Cascadia Mono"/>
                                <a:cs typeface="Times New Roman" panose="02020603050405020304" pitchFamily="18" charset="0"/>
                              </a:rPr>
                            </m:ctrlPr>
                          </m:sSupPr>
                          <m:e>
                            <m:r>
                              <a:rPr lang="en-US" b="1" i="1">
                                <a:latin typeface="Cambria Math" panose="02040503050406030204" pitchFamily="18" charset="0"/>
                                <a:ea typeface="Cascadia Mono"/>
                                <a:cs typeface="Times New Roman" panose="02020603050405020304" pitchFamily="18" charset="0"/>
                              </a:rPr>
                              <m:t>𝒙</m:t>
                            </m:r>
                          </m:e>
                          <m:sup>
                            <m:r>
                              <a:rPr lang="en-US" b="1" i="1">
                                <a:latin typeface="Cambria Math" panose="02040503050406030204" pitchFamily="18" charset="0"/>
                                <a:ea typeface="Cascadia Mono"/>
                                <a:cs typeface="Times New Roman" panose="02020603050405020304" pitchFamily="18" charset="0"/>
                              </a:rPr>
                              <m:t>𝟐</m:t>
                            </m:r>
                          </m:sup>
                        </m:sSup>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𝟔𝟑</m:t>
                        </m:r>
                        <m:r>
                          <a:rPr lang="en-US" b="1" i="1">
                            <a:latin typeface="Cambria Math" panose="02040503050406030204" pitchFamily="18" charset="0"/>
                            <a:ea typeface="Cascadia Mono"/>
                            <a:cs typeface="Times New Roman" panose="02020603050405020304" pitchFamily="18" charset="0"/>
                          </a:rPr>
                          <m:t>𝒙</m:t>
                        </m:r>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𝟑𝟖</m:t>
                        </m:r>
                      </m:e>
                    </m:rad>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𝟓</m:t>
                    </m:r>
                    <m:r>
                      <a:rPr lang="en-US" b="1" i="1">
                        <a:latin typeface="Cambria Math" panose="02040503050406030204" pitchFamily="18" charset="0"/>
                        <a:ea typeface="Cascadia Mono"/>
                        <a:cs typeface="Times New Roman" panose="02020603050405020304" pitchFamily="18" charset="0"/>
                      </a:rPr>
                      <m:t>𝒙</m:t>
                    </m:r>
                    <m:r>
                      <a:rPr lang="en-US" b="1" i="1">
                        <a:latin typeface="Cambria Math" panose="02040503050406030204" pitchFamily="18" charset="0"/>
                        <a:ea typeface="Cascadia Mono"/>
                        <a:cs typeface="Times New Roman" panose="02020603050405020304" pitchFamily="18" charset="0"/>
                      </a:rPr>
                      <m:t>−</m:t>
                    </m:r>
                    <m:r>
                      <a:rPr lang="en-US" b="1" i="1">
                        <a:latin typeface="Cambria Math" panose="02040503050406030204" pitchFamily="18" charset="0"/>
                        <a:ea typeface="Cascadia Mono"/>
                        <a:cs typeface="Times New Roman" panose="02020603050405020304" pitchFamily="18" charset="0"/>
                      </a:rPr>
                      <m:t>𝟔</m:t>
                    </m:r>
                  </m:oMath>
                </a14:m>
                <a:endParaRPr lang="en-US" b="1">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b="1">
                    <a:latin typeface="Times New Roman" panose="02020603050405020304" pitchFamily="18" charset="0"/>
                    <a:ea typeface="Cascadia Mono"/>
                    <a:cs typeface="Times New Roman" panose="02020603050405020304" pitchFamily="18" charset="0"/>
                  </a:rPr>
                  <a:t> Bình phương hai vế và giải phương trình nhận được.</a:t>
                </a:r>
                <a:endParaRPr lang="en-US" b="1">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b="1">
                    <a:latin typeface="Times New Roman" panose="02020603050405020304" pitchFamily="18" charset="0"/>
                    <a:ea typeface="Cascadia Mono"/>
                    <a:cs typeface="Times New Roman" panose="02020603050405020304" pitchFamily="18" charset="0"/>
                  </a:rPr>
                  <a:t> Thử lại các giá trị  tìm được ở câu a có thỏa mãn phương trình đã cho hay không.</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18407" y="2590801"/>
                <a:ext cx="9663793" cy="10655540"/>
              </a:xfrm>
              <a:prstGeom prst="rect">
                <a:avLst/>
              </a:prstGeom>
              <a:blipFill>
                <a:blip r:embed="rId5"/>
                <a:stretch>
                  <a:fillRect l="-2519" t="-1257" r="-2771"/>
                </a:stretch>
              </a:blipFill>
              <a:ln>
                <a:solidFill>
                  <a:srgbClr val="00B0F0"/>
                </a:solidFill>
              </a:ln>
            </p:spPr>
            <p:txBody>
              <a:bodyPr/>
              <a:lstStyle/>
              <a:p>
                <a:r>
                  <a:rPr lang="en-GB">
                    <a:noFill/>
                  </a:rPr>
                  <a:t> </a:t>
                </a:r>
              </a:p>
            </p:txBody>
          </p:sp>
        </mc:Fallback>
      </mc:AlternateContent>
      <p:grpSp>
        <p:nvGrpSpPr>
          <p:cNvPr id="6" name="Group 320"/>
          <p:cNvGrpSpPr>
            <a:grpSpLocks/>
          </p:cNvGrpSpPr>
          <p:nvPr/>
        </p:nvGrpSpPr>
        <p:grpSpPr bwMode="auto">
          <a:xfrm>
            <a:off x="318407" y="2667000"/>
            <a:ext cx="2743200" cy="810070"/>
            <a:chOff x="0" y="923"/>
            <a:chExt cx="14509" cy="2283"/>
          </a:xfrm>
        </p:grpSpPr>
        <p:sp>
          <p:nvSpPr>
            <p:cNvPr id="8" name="TextBox 321"/>
            <p:cNvSpPr txBox="1">
              <a:spLocks noChangeArrowheads="1"/>
            </p:cNvSpPr>
            <p:nvPr/>
          </p:nvSpPr>
          <p:spPr bwMode="auto">
            <a:xfrm>
              <a:off x="6532" y="950"/>
              <a:ext cx="79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Arial" pitchFamily="34" charset="0"/>
                  <a:ea typeface="Calibri" pitchFamily="34" charset="0"/>
                  <a:cs typeface="Times New Roman" pitchFamily="18" charset="0"/>
                </a:rPr>
                <a:t>HĐ2</a:t>
              </a:r>
              <a:r>
                <a:rPr kumimoji="0" lang="en-US" altLang="en-US" sz="4400" b="1" i="0" u="none" strike="noStrike" cap="none" normalizeH="0" baseline="0">
                  <a:ln>
                    <a:noFill/>
                  </a:ln>
                  <a:solidFill>
                    <a:srgbClr val="FF0000"/>
                  </a:solidFill>
                  <a:effectLst/>
                  <a:latin typeface="Cascadia Mono"/>
                  <a:ea typeface="Calibri" pitchFamily="34" charset="0"/>
                  <a:cs typeface="Times New Roman" pitchFamily="18" charset="0"/>
                </a:rPr>
                <a:t>:</a:t>
              </a:r>
              <a:endParaRPr kumimoji="0" lang="en-US" altLang="en-US" sz="4400" b="0" i="0" u="none" strike="noStrike" cap="none" normalizeH="0" baseline="0" dirty="0">
                <a:ln>
                  <a:noFill/>
                </a:ln>
                <a:solidFill>
                  <a:schemeClr val="tx1"/>
                </a:solidFill>
                <a:effectLst/>
                <a:latin typeface="Arial" pitchFamily="34" charset="0"/>
                <a:cs typeface="Arial"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graphicFrame>
        <p:nvGraphicFramePr>
          <p:cNvPr id="4" name="Object 3">
            <a:extLst>
              <a:ext uri="{FF2B5EF4-FFF2-40B4-BE49-F238E27FC236}">
                <a16:creationId xmlns:a16="http://schemas.microsoft.com/office/drawing/2014/main" id="{DBD37DE9-3C02-4524-A08B-0522C7210B13}"/>
              </a:ext>
            </a:extLst>
          </p:cNvPr>
          <p:cNvGraphicFramePr>
            <a:graphicFrameLocks noChangeAspect="1"/>
          </p:cNvGraphicFramePr>
          <p:nvPr/>
        </p:nvGraphicFramePr>
        <p:xfrm>
          <a:off x="0" y="457200"/>
          <a:ext cx="133350" cy="133350"/>
        </p:xfrm>
        <a:graphic>
          <a:graphicData uri="http://schemas.openxmlformats.org/presentationml/2006/ole">
            <mc:AlternateContent xmlns:mc="http://schemas.openxmlformats.org/markup-compatibility/2006">
              <mc:Choice xmlns:v="urn:schemas-microsoft-com:vml" Requires="v">
                <p:oleObj spid="_x0000_s13336" name="Equation" r:id="rId6" imgW="126835" imgH="139518" progId="Equation.DSMT4">
                  <p:embed/>
                </p:oleObj>
              </mc:Choice>
              <mc:Fallback>
                <p:oleObj name="Equation" r:id="rId6" imgW="126835" imgH="139518" progId="Equation.DSMT4">
                  <p:embed/>
                  <p:pic>
                    <p:nvPicPr>
                      <p:cNvPr id="4" name="Object 3">
                        <a:extLst>
                          <a:ext uri="{FF2B5EF4-FFF2-40B4-BE49-F238E27FC236}">
                            <a16:creationId xmlns:a16="http://schemas.microsoft.com/office/drawing/2014/main" id="{DBD37DE9-3C02-4524-A08B-0522C7210B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1909E1F2-8AD7-4799-ACD1-8F224D9C06C3}"/>
              </a:ext>
            </a:extLst>
          </p:cNvPr>
          <p:cNvGraphicFramePr>
            <a:graphicFrameLocks noChangeAspect="1"/>
          </p:cNvGraphicFramePr>
          <p:nvPr/>
        </p:nvGraphicFramePr>
        <p:xfrm>
          <a:off x="152400" y="609600"/>
          <a:ext cx="133350" cy="133350"/>
        </p:xfrm>
        <a:graphic>
          <a:graphicData uri="http://schemas.openxmlformats.org/presentationml/2006/ole">
            <mc:AlternateContent xmlns:mc="http://schemas.openxmlformats.org/markup-compatibility/2006">
              <mc:Choice xmlns:v="urn:schemas-microsoft-com:vml" Requires="v">
                <p:oleObj spid="_x0000_s13337" name="Equation" r:id="rId8" imgW="126835" imgH="139518" progId="Equation.DSMT4">
                  <p:embed/>
                </p:oleObj>
              </mc:Choice>
              <mc:Fallback>
                <p:oleObj name="Equation" r:id="rId8" imgW="126835" imgH="139518" progId="Equation.DSMT4">
                  <p:embed/>
                  <p:pic>
                    <p:nvPicPr>
                      <p:cNvPr id="18" name="Object 17">
                        <a:extLst>
                          <a:ext uri="{FF2B5EF4-FFF2-40B4-BE49-F238E27FC236}">
                            <a16:creationId xmlns:a16="http://schemas.microsoft.com/office/drawing/2014/main" id="{1909E1F2-8AD7-4799-ACD1-8F224D9C06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09600"/>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C3482C-C612-45FF-9C33-12D78950F13C}"/>
                  </a:ext>
                </a:extLst>
              </p:cNvPr>
              <p:cNvSpPr txBox="1"/>
              <p:nvPr/>
            </p:nvSpPr>
            <p:spPr>
              <a:xfrm>
                <a:off x="1066800" y="1611083"/>
                <a:ext cx="13965382" cy="903517"/>
              </a:xfrm>
              <a:prstGeom prst="rect">
                <a:avLst/>
              </a:prstGeom>
              <a:noFill/>
            </p:spPr>
            <p:txBody>
              <a:bodyPr wrap="square">
                <a:spAutoFit/>
              </a:bodyPr>
              <a:lstStyle/>
              <a:p>
                <a:pPr marL="0" marR="0">
                  <a:lnSpc>
                    <a:spcPct val="107000"/>
                  </a:lnSpc>
                  <a:spcBef>
                    <a:spcPts val="0"/>
                  </a:spcBef>
                  <a:spcAft>
                    <a:spcPts val="80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4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 TRÌNH DẠNG </a:t>
                </a:r>
                <a14:m>
                  <m:oMath xmlns:m="http://schemas.openxmlformats.org/officeDocument/2006/math">
                    <m:rad>
                      <m:radPr>
                        <m:degHide m:val="on"/>
                        <m:ctrlPr>
                          <a:rPr lang="en-GB" sz="4400" b="1" i="1"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𝒆</m:t>
                    </m:r>
                  </m:oMath>
                </a14:m>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2C3482C-C612-45FF-9C33-12D78950F13C}"/>
                  </a:ext>
                </a:extLst>
              </p:cNvPr>
              <p:cNvSpPr txBox="1">
                <a:spLocks noRot="1" noChangeAspect="1" noMove="1" noResize="1" noEditPoints="1" noAdjustHandles="1" noChangeArrowheads="1" noChangeShapeType="1" noTextEdit="1"/>
              </p:cNvSpPr>
              <p:nvPr/>
            </p:nvSpPr>
            <p:spPr>
              <a:xfrm>
                <a:off x="1066800" y="1611083"/>
                <a:ext cx="13965382" cy="903517"/>
              </a:xfrm>
              <a:prstGeom prst="rect">
                <a:avLst/>
              </a:prstGeom>
              <a:blipFill>
                <a:blip r:embed="rId9"/>
                <a:stretch>
                  <a:fillRect l="-1746" b="-30872"/>
                </a:stretch>
              </a:blipFill>
            </p:spPr>
            <p:txBody>
              <a:bodyPr/>
              <a:lstStyle/>
              <a:p>
                <a:r>
                  <a:rPr lang="en-GB">
                    <a:noFill/>
                  </a:rPr>
                  <a:t> </a:t>
                </a:r>
              </a:p>
            </p:txBody>
          </p:sp>
        </mc:Fallback>
      </mc:AlternateContent>
    </p:spTree>
    <p:extLst>
      <p:ext uri="{BB962C8B-B14F-4D97-AF65-F5344CB8AC3E}">
        <p14:creationId xmlns:p14="http://schemas.microsoft.com/office/powerpoint/2010/main" val="65134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9">
                                            <p:txEl>
                                              <p:pRg st="0" end="0"/>
                                            </p:txEl>
                                          </p:spTgt>
                                        </p:tgtEl>
                                        <p:attrNameLst>
                                          <p:attrName>style.visibility</p:attrName>
                                        </p:attrNameLst>
                                      </p:cBhvr>
                                      <p:to>
                                        <p:strVal val="visible"/>
                                      </p:to>
                                    </p:set>
                                    <p:anim calcmode="lin" valueType="num">
                                      <p:cBhvr additive="base">
                                        <p:cTn id="25"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9">
                                            <p:txEl>
                                              <p:pRg st="1" end="1"/>
                                            </p:txEl>
                                          </p:spTgt>
                                        </p:tgtEl>
                                        <p:attrNameLst>
                                          <p:attrName>style.visibility</p:attrName>
                                        </p:attrNameLst>
                                      </p:cBhvr>
                                      <p:to>
                                        <p:strVal val="visible"/>
                                      </p:to>
                                    </p:set>
                                    <p:anim calcmode="lin" valueType="num">
                                      <p:cBhvr additive="base">
                                        <p:cTn id="29"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 calcmode="lin" valueType="num">
                                      <p:cBhvr additive="base">
                                        <p:cTn id="35"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9">
                                            <p:txEl>
                                              <p:pRg st="3" end="3"/>
                                            </p:txEl>
                                          </p:spTgt>
                                        </p:tgtEl>
                                        <p:attrNameLst>
                                          <p:attrName>style.visibility</p:attrName>
                                        </p:attrNameLst>
                                      </p:cBhvr>
                                      <p:to>
                                        <p:strVal val="visible"/>
                                      </p:to>
                                    </p:set>
                                    <p:anim calcmode="lin" valueType="num">
                                      <p:cBhvr additive="base">
                                        <p:cTn id="41"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additive="base">
                                        <p:cTn id="5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additive="base">
                                        <p:cTn id="5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additive="base">
                                        <p:cTn id="6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anim calcmode="lin" valueType="num">
                                      <p:cBhvr additive="base">
                                        <p:cTn id="7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 calcmode="lin" valueType="num">
                                      <p:cBhvr additive="base">
                                        <p:cTn id="8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 calcmode="lin" valueType="num">
                                      <p:cBhvr additive="base">
                                        <p:cTn id="8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
                                            <p:txEl>
                                              <p:pRg st="7" end="7"/>
                                            </p:txEl>
                                          </p:spTgt>
                                        </p:tgtEl>
                                        <p:attrNameLst>
                                          <p:attrName>style.visibility</p:attrName>
                                        </p:attrNameLst>
                                      </p:cBhvr>
                                      <p:to>
                                        <p:strVal val="visible"/>
                                      </p:to>
                                    </p:set>
                                    <p:anim calcmode="lin" valueType="num">
                                      <p:cBhvr additive="base">
                                        <p:cTn id="9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5963876"/>
                <a:ext cx="13030200" cy="7064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nSpc>
                    <a:spcPct val="100000"/>
                  </a:lnSpc>
                  <a:buNone/>
                </a:pPr>
                <a:r>
                  <a:rPr lang="en-US"/>
                  <a:t>                             </a:t>
                </a:r>
                <a:r>
                  <a:rPr lang="en-US" b="1">
                    <a:latin typeface="Times New Roman" panose="02020603050405020304" pitchFamily="18" charset="0"/>
                    <a:cs typeface="Times New Roman" panose="02020603050405020304" pitchFamily="18" charset="0"/>
                  </a:rPr>
                  <a:t>Giải phương trình</a:t>
                </a:r>
              </a:p>
              <a:p>
                <a:pPr marL="182880" indent="0">
                  <a:lnSpc>
                    <a:spcPct val="100000"/>
                  </a:lnSpc>
                  <a:buNone/>
                </a:pPr>
                <a14:m>
                  <m:oMathPara xmlns:m="http://schemas.openxmlformats.org/officeDocument/2006/math">
                    <m:oMathParaPr>
                      <m:jc m:val="centerGroup"/>
                    </m:oMathParaPr>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e>
                      </m:rad>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m:oMathPara>
                </a14:m>
                <a:endParaRPr lang="en-US" b="1">
                  <a:latin typeface="Times New Roman" panose="02020603050405020304" pitchFamily="18" charset="0"/>
                  <a:cs typeface="Times New Roman" panose="02020603050405020304" pitchFamily="18" charset="0"/>
                </a:endParaRPr>
              </a:p>
              <a:p>
                <a:pPr marL="182880" indent="0" algn="ctr">
                  <a:lnSpc>
                    <a:spcPct val="100000"/>
                  </a:lnSpc>
                  <a:buNone/>
                </a:pPr>
                <a:r>
                  <a:rPr lang="en-US" b="1">
                    <a:latin typeface="Times New Roman" panose="02020603050405020304" pitchFamily="18" charset="0"/>
                    <a:cs typeface="Times New Roman" panose="02020603050405020304" pitchFamily="18" charset="0"/>
                  </a:rPr>
                  <a:t> </a:t>
                </a:r>
                <a:r>
                  <a:rPr lang="en-US" b="1">
                    <a:solidFill>
                      <a:srgbClr val="3333FF"/>
                    </a:solidFill>
                  </a:rPr>
                  <a:t>Lời giải</a:t>
                </a:r>
              </a:p>
              <a:p>
                <a:pPr marL="182880" indent="0">
                  <a:lnSpc>
                    <a:spcPct val="100000"/>
                  </a:lnSpc>
                  <a:buNone/>
                </a:pPr>
                <a:r>
                  <a:rPr lang="en-US" b="1"/>
                  <a:t>Bình phương hai vế của phương trình ta được:</a:t>
                </a:r>
              </a:p>
              <a:p>
                <a:pPr marL="182880" indent="0">
                  <a:lnSpc>
                    <a:spcPct val="100000"/>
                  </a:lnSpc>
                  <a:buNone/>
                </a:pPr>
                <a:r>
                  <a:rPr lang="en-US" b="1"/>
                  <a:t>	</a:t>
                </a:r>
                <a14:m>
                  <m:oMath xmlns:m="http://schemas.openxmlformats.org/officeDocument/2006/math">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endParaRPr lang="en-US" b="1"/>
              </a:p>
              <a:p>
                <a:pPr marL="182880" indent="0">
                  <a:lnSpc>
                    <a:spcPct val="100000"/>
                  </a:lnSpc>
                  <a:buNone/>
                </a:pPr>
                <a:r>
                  <a:rPr lang="en-US" b="1"/>
                  <a:t>Sau khi thu gọn ta được:</a:t>
                </a:r>
              </a:p>
              <a:p>
                <a:pPr marL="182880" indent="0">
                  <a:lnSpc>
                    <a:spcPct val="100000"/>
                  </a:lnSpc>
                  <a:buNone/>
                </a:pPr>
                <a:r>
                  <a:rPr lang="en-US" b="1"/>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𝟎</m:t>
                    </m:r>
                  </m:oMath>
                </a14:m>
                <a:endParaRPr lang="en-US" b="1"/>
              </a:p>
              <a:p>
                <a:pPr marL="182880" indent="0">
                  <a:lnSpc>
                    <a:spcPct val="100000"/>
                  </a:lnSpc>
                  <a:buNone/>
                </a:pPr>
                <a:endParaRPr lang="en-US" dirty="0"/>
              </a:p>
              <a:p>
                <a:pPr marL="182880" indent="0">
                  <a:lnSpc>
                    <a:spcPct val="100000"/>
                  </a:lnSpc>
                  <a:buNone/>
                </a:pPr>
                <a:endParaRPr lang="en-US" dirty="0"/>
              </a:p>
              <a:p>
                <a:pPr marL="182880" indent="0">
                  <a:lnSpc>
                    <a:spcPct val="100000"/>
                  </a:lnSpc>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5963876"/>
                <a:ext cx="13030200" cy="7064736"/>
              </a:xfrm>
              <a:prstGeom prst="rect">
                <a:avLst/>
              </a:prstGeom>
              <a:blipFill>
                <a:blip r:embed="rId3"/>
                <a:stretch>
                  <a:fillRect l="-701" t="-2067"/>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13792199" y="5963876"/>
                <a:ext cx="9962791" cy="7064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82880" indent="0" algn="just">
                  <a:lnSpc>
                    <a:spcPct val="130000"/>
                  </a:lnSpc>
                  <a:buNone/>
                </a:pPr>
                <a:r>
                  <a:rPr lang="en-US" b="1"/>
                  <a:t>Từ đó tìm được </a:t>
                </a:r>
                <a14:m>
                  <m:oMath xmlns:m="http://schemas.openxmlformats.org/officeDocument/2006/math">
                    <m:r>
                      <a:rPr lang="en-US" b="1" i="1" smtClean="0">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a:t>
                </a:r>
              </a:p>
              <a:p>
                <a:pPr marL="182880" indent="0" algn="just">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 thỏa mãn.</a:t>
                </a:r>
              </a:p>
              <a:p>
                <a:pPr marL="182880" indent="0" algn="just">
                  <a:lnSpc>
                    <a:spcPct val="130000"/>
                  </a:lnSpc>
                  <a:buNone/>
                </a:pPr>
                <a:r>
                  <a:rPr lang="en-US" b="1"/>
                  <a:t>Vậy nghiệm của phương trình đã cho là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a:t>
                </a:r>
              </a:p>
              <a:p>
                <a:pPr marL="182880" indent="0" algn="just">
                  <a:lnSpc>
                    <a:spcPct val="130000"/>
                  </a:lnSpc>
                  <a:buNone/>
                </a:pPr>
                <a:endParaRPr lang="en-US" b="1" dirty="0"/>
              </a:p>
              <a:p>
                <a:pPr marL="182880" indent="0" algn="just">
                  <a:lnSpc>
                    <a:spcPct val="130000"/>
                  </a:lnSpc>
                  <a:buNone/>
                </a:pPr>
                <a:endParaRPr lang="en-US" dirty="0"/>
              </a:p>
              <a:p>
                <a:pPr marL="182880" indent="0" algn="just">
                  <a:lnSpc>
                    <a:spcPct val="130000"/>
                  </a:lnSpc>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3792199" y="5963876"/>
                <a:ext cx="9962791" cy="7064736"/>
              </a:xfrm>
              <a:prstGeom prst="rect">
                <a:avLst/>
              </a:prstGeom>
              <a:blipFill>
                <a:blip r:embed="rId4"/>
                <a:stretch>
                  <a:fillRect l="-855" r="-2688"/>
                </a:stretch>
              </a:blipFill>
              <a:ln>
                <a:solidFill>
                  <a:srgbClr val="00B0F0"/>
                </a:solidFill>
              </a:ln>
            </p:spPr>
            <p:txBody>
              <a:bodyPr/>
              <a:lstStyle/>
              <a:p>
                <a:r>
                  <a:rPr lang="en-GB">
                    <a:noFill/>
                  </a:rPr>
                  <a:t> </a:t>
                </a:r>
              </a:p>
            </p:txBody>
          </p:sp>
        </mc:Fallback>
      </mc:AlternateContent>
      <p:grpSp>
        <p:nvGrpSpPr>
          <p:cNvPr id="14" name="Group 57"/>
          <p:cNvGrpSpPr>
            <a:grpSpLocks/>
          </p:cNvGrpSpPr>
          <p:nvPr/>
        </p:nvGrpSpPr>
        <p:grpSpPr bwMode="auto">
          <a:xfrm>
            <a:off x="370114" y="5943600"/>
            <a:ext cx="3439993" cy="1046922"/>
            <a:chOff x="224" y="866"/>
            <a:chExt cx="7999" cy="1580"/>
          </a:xfrm>
        </p:grpSpPr>
        <p:grpSp>
          <p:nvGrpSpPr>
            <p:cNvPr id="15" name="Group 24"/>
            <p:cNvGrpSpPr>
              <a:grpSpLocks/>
            </p:cNvGrpSpPr>
            <p:nvPr/>
          </p:nvGrpSpPr>
          <p:grpSpPr bwMode="auto">
            <a:xfrm>
              <a:off x="224" y="866"/>
              <a:ext cx="7999" cy="1311"/>
              <a:chOff x="315" y="941"/>
              <a:chExt cx="11254" cy="1622"/>
            </a:xfrm>
          </p:grpSpPr>
          <p:sp>
            <p:nvSpPr>
              <p:cNvPr id="18" name="Arrow: Pentagon 25"/>
              <p:cNvSpPr>
                <a:spLocks noChangeArrowheads="1"/>
              </p:cNvSpPr>
              <p:nvPr/>
            </p:nvSpPr>
            <p:spPr bwMode="auto">
              <a:xfrm>
                <a:off x="2045" y="941"/>
                <a:ext cx="9524" cy="1608"/>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1091"/>
                <a:ext cx="2195" cy="1465"/>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1092"/>
                <a:ext cx="2195" cy="1471"/>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2386" y="1032"/>
              <a:ext cx="496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Ví</a:t>
              </a:r>
              <a:r>
                <a:rPr kumimoji="0" lang="en-US" altLang="en-US" sz="40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000" b="1" i="0" u="none" strike="noStrike" cap="none" normalizeH="0" baseline="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dụ</a:t>
              </a:r>
              <a:r>
                <a:rPr kumimoji="0" lang="en-US" altLang="en-US" sz="40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B7C00B93-0E8D-438A-8296-6813C6E82180}"/>
                  </a:ext>
                </a:extLst>
              </p:cNvPr>
              <p:cNvGraphicFramePr>
                <a:graphicFrameLocks noGrp="1"/>
              </p:cNvGraphicFramePr>
              <p:nvPr>
                <p:extLst>
                  <p:ext uri="{D42A27DB-BD31-4B8C-83A1-F6EECF244321}">
                    <p14:modId xmlns:p14="http://schemas.microsoft.com/office/powerpoint/2010/main" val="482226380"/>
                  </p:ext>
                </p:extLst>
              </p:nvPr>
            </p:nvGraphicFramePr>
            <p:xfrm>
              <a:off x="2209800" y="1600200"/>
              <a:ext cx="21564600" cy="4101459"/>
            </p:xfrm>
            <a:graphic>
              <a:graphicData uri="http://schemas.openxmlformats.org/drawingml/2006/table">
                <a:tbl>
                  <a:tblPr firstRow="1" bandRow="1"/>
                  <a:tblGrid>
                    <a:gridCol w="21564600">
                      <a:extLst>
                        <a:ext uri="{9D8B030D-6E8A-4147-A177-3AD203B41FA5}">
                          <a16:colId xmlns:a16="http://schemas.microsoft.com/office/drawing/2014/main" val="2406678906"/>
                        </a:ext>
                      </a:extLst>
                    </a:gridCol>
                  </a:tblGrid>
                  <a:tr h="4101459">
                    <a:tc>
                      <a:txBody>
                        <a:bodyPr/>
                        <a:lstStyle/>
                        <a:p>
                          <a:pPr marL="0" marR="0" algn="just">
                            <a:lnSpc>
                              <a:spcPct val="107000"/>
                            </a:lnSpc>
                            <a:spcBef>
                              <a:spcPts val="0"/>
                            </a:spcBef>
                            <a:spcAft>
                              <a:spcPts val="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Để giải phương trình </a:t>
                          </a:r>
                          <a14:m>
                            <m:oMath xmlns:m="http://schemas.openxmlformats.org/officeDocument/2006/math">
                              <m:rad>
                                <m:radPr>
                                  <m:degHide m:val="on"/>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GB"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𝒃𝒙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𝒄</m:t>
                                  </m:r>
                                </m:e>
                              </m:rad>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𝒅𝒙</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kern="1200">
                                  <a:solidFill>
                                    <a:srgbClr val="385623"/>
                                  </a:solidFill>
                                  <a:effectLst/>
                                  <a:latin typeface="Cambria Math" panose="02040503050406030204" pitchFamily="18" charset="0"/>
                                  <a:ea typeface="Calibri" panose="020F0502020204030204" pitchFamily="34" charset="0"/>
                                  <a:cs typeface="Times New Roman" panose="02020603050405020304" pitchFamily="18" charset="0"/>
                                </a:rPr>
                                <m:t>𝒆</m:t>
                              </m:r>
                            </m:oMath>
                          </a14:m>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ta thực hiện như sau:</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118110" marR="0" algn="just">
                            <a:lnSpc>
                              <a:spcPct val="150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Bình phương hai vế và giải phương trình nhận được.</a:t>
                          </a:r>
                          <a:endParaRPr lang="en-GB" sz="4400" b="1">
                            <a:effectLst/>
                            <a:latin typeface="Tahoma" panose="020B0604030504040204" pitchFamily="34" charset="0"/>
                            <a:ea typeface="Tahoma" panose="020B0604030504040204" pitchFamily="34" charset="0"/>
                            <a:cs typeface="Tahoma" panose="020B0604030504040204" pitchFamily="34" charset="0"/>
                          </a:endParaRPr>
                        </a:p>
                        <a:p>
                          <a:pPr marL="118110" marR="0" algn="just">
                            <a:lnSpc>
                              <a:spcPct val="150000"/>
                            </a:lnSpc>
                            <a:spcBef>
                              <a:spcPts val="0"/>
                            </a:spcBef>
                            <a:spcAft>
                              <a:spcPts val="0"/>
                            </a:spcAft>
                          </a:pPr>
                          <a:r>
                            <a:rPr lang="en-US" sz="4400" b="1" kern="1200">
                              <a:solidFill>
                                <a:srgbClr val="385623"/>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Thử lại các giá trị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𝒙</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tìm được ở trên có thoả mãn phương trình đã cho hay không và kết luận nghiệm.</a:t>
                          </a:r>
                          <a:endParaRPr lang="en-GB" sz="4400" b="1">
                            <a:effectLst/>
                            <a:latin typeface="Tahoma" panose="020B0604030504040204" pitchFamily="34" charset="0"/>
                            <a:ea typeface="Tahoma" panose="020B0604030504040204" pitchFamily="34" charset="0"/>
                            <a:cs typeface="Tahoma" panose="020B0604030504040204" pitchFamily="34" charset="0"/>
                          </a:endParaRPr>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solidFill>
                          <a:srgbClr val="FFFFEB"/>
                        </a:solidFill>
                      </a:tcPr>
                    </a:tc>
                    <a:extLst>
                      <a:ext uri="{0D108BD9-81ED-4DB2-BD59-A6C34878D82A}">
                        <a16:rowId xmlns:a16="http://schemas.microsoft.com/office/drawing/2014/main" val="392238647"/>
                      </a:ext>
                    </a:extLst>
                  </a:tr>
                </a:tbl>
              </a:graphicData>
            </a:graphic>
          </p:graphicFrame>
        </mc:Choice>
        <mc:Fallback xmlns="">
          <p:graphicFrame>
            <p:nvGraphicFramePr>
              <p:cNvPr id="22" name="Table 21">
                <a:extLst>
                  <a:ext uri="{FF2B5EF4-FFF2-40B4-BE49-F238E27FC236}">
                    <a16:creationId xmlns:a16="http://schemas.microsoft.com/office/drawing/2014/main" id="{B7C00B93-0E8D-438A-8296-6813C6E82180}"/>
                  </a:ext>
                </a:extLst>
              </p:cNvPr>
              <p:cNvGraphicFramePr>
                <a:graphicFrameLocks noGrp="1"/>
              </p:cNvGraphicFramePr>
              <p:nvPr>
                <p:extLst>
                  <p:ext uri="{D42A27DB-BD31-4B8C-83A1-F6EECF244321}">
                    <p14:modId xmlns:p14="http://schemas.microsoft.com/office/powerpoint/2010/main" val="482226380"/>
                  </p:ext>
                </p:extLst>
              </p:nvPr>
            </p:nvGraphicFramePr>
            <p:xfrm>
              <a:off x="2209800" y="1600200"/>
              <a:ext cx="21564600" cy="4101459"/>
            </p:xfrm>
            <a:graphic>
              <a:graphicData uri="http://schemas.openxmlformats.org/drawingml/2006/table">
                <a:tbl>
                  <a:tblPr firstRow="1" bandRow="1"/>
                  <a:tblGrid>
                    <a:gridCol w="21564600">
                      <a:extLst>
                        <a:ext uri="{9D8B030D-6E8A-4147-A177-3AD203B41FA5}">
                          <a16:colId xmlns:a16="http://schemas.microsoft.com/office/drawing/2014/main" val="2406678906"/>
                        </a:ext>
                      </a:extLst>
                    </a:gridCol>
                  </a:tblGrid>
                  <a:tr h="4101459">
                    <a:tc>
                      <a:txBody>
                        <a:bodyPr/>
                        <a:lstStyle/>
                        <a:p>
                          <a:endParaRPr lang="en-US"/>
                        </a:p>
                      </a:txBody>
                      <a:tcPr>
                        <a:lnL w="57150" cap="flat" cmpd="dbl" algn="ctr">
                          <a:solidFill>
                            <a:srgbClr val="821ABC"/>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blipFill>
                          <a:blip r:embed="rId5"/>
                          <a:stretch>
                            <a:fillRect l="-141" t="-148" r="-85" b="-1335"/>
                          </a:stretch>
                        </a:blipFill>
                      </a:tcPr>
                    </a:tc>
                    <a:extLst>
                      <a:ext uri="{0D108BD9-81ED-4DB2-BD59-A6C34878D82A}">
                        <a16:rowId xmlns:a16="http://schemas.microsoft.com/office/drawing/2014/main" val="392238647"/>
                      </a:ext>
                    </a:extLst>
                  </a:tr>
                </a:tbl>
              </a:graphicData>
            </a:graphic>
          </p:graphicFrame>
        </mc:Fallback>
      </mc:AlternateContent>
    </p:spTree>
    <p:extLst>
      <p:ext uri="{BB962C8B-B14F-4D97-AF65-F5344CB8AC3E}">
        <p14:creationId xmlns:p14="http://schemas.microsoft.com/office/powerpoint/2010/main" val="254007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up)">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9">
                                            <p:txEl>
                                              <p:pRg st="0" end="0"/>
                                            </p:txEl>
                                          </p:spTgt>
                                        </p:tgtEl>
                                        <p:attrNameLst>
                                          <p:attrName>style.visibility</p:attrName>
                                        </p:attrNameLst>
                                      </p:cBhvr>
                                      <p:to>
                                        <p:strVal val="visible"/>
                                      </p:to>
                                    </p:set>
                                    <p:anim calcmode="lin" valueType="num">
                                      <p:cBhvr additive="base">
                                        <p:cTn id="24"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 calcmode="lin" valueType="num">
                                      <p:cBhvr additive="base">
                                        <p:cTn id="28"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
                                            <p:txEl>
                                              <p:pRg st="2" end="2"/>
                                            </p:txEl>
                                          </p:spTgt>
                                        </p:tgtEl>
                                        <p:attrNameLst>
                                          <p:attrName>style.visibility</p:attrName>
                                        </p:attrNameLst>
                                      </p:cBhvr>
                                      <p:to>
                                        <p:strVal val="visible"/>
                                      </p:to>
                                    </p:set>
                                    <p:anim calcmode="lin" valueType="num">
                                      <p:cBhvr additive="base">
                                        <p:cTn id="34"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
                                            <p:txEl>
                                              <p:pRg st="3" end="3"/>
                                            </p:txEl>
                                          </p:spTgt>
                                        </p:tgtEl>
                                        <p:attrNameLst>
                                          <p:attrName>style.visibility</p:attrName>
                                        </p:attrNameLst>
                                      </p:cBhvr>
                                      <p:to>
                                        <p:strVal val="visible"/>
                                      </p:to>
                                    </p:set>
                                    <p:anim calcmode="lin" valueType="num">
                                      <p:cBhvr additive="base">
                                        <p:cTn id="40"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9">
                                            <p:txEl>
                                              <p:pRg st="4" end="4"/>
                                            </p:txEl>
                                          </p:spTgt>
                                        </p:tgtEl>
                                        <p:attrNameLst>
                                          <p:attrName>style.visibility</p:attrName>
                                        </p:attrNameLst>
                                      </p:cBhvr>
                                      <p:to>
                                        <p:strVal val="visible"/>
                                      </p:to>
                                    </p:set>
                                    <p:anim calcmode="lin" valueType="num">
                                      <p:cBhvr additive="base">
                                        <p:cTn id="44"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9">
                                            <p:txEl>
                                              <p:pRg st="5" end="5"/>
                                            </p:txEl>
                                          </p:spTgt>
                                        </p:tgtEl>
                                        <p:attrNameLst>
                                          <p:attrName>style.visibility</p:attrName>
                                        </p:attrNameLst>
                                      </p:cBhvr>
                                      <p:to>
                                        <p:strVal val="visible"/>
                                      </p:to>
                                    </p:set>
                                    <p:anim calcmode="lin" valueType="num">
                                      <p:cBhvr additive="base">
                                        <p:cTn id="50" dur="500" fill="hold"/>
                                        <p:tgtEl>
                                          <p:spTgt spid="99">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9">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 calcmode="lin" valueType="num">
                                      <p:cBhvr additive="base">
                                        <p:cTn id="54" dur="500" fill="hold"/>
                                        <p:tgtEl>
                                          <p:spTgt spid="99">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 calcmode="lin" valueType="num">
                                      <p:cBhvr additive="base">
                                        <p:cTn id="6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 calcmode="lin" valueType="num">
                                      <p:cBhvr additive="base">
                                        <p:cTn id="7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 calcmode="lin" valueType="num">
                                      <p:cBhvr additive="base">
                                        <p:cTn id="7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4249400" y="4876800"/>
                <a:ext cx="9514114" cy="841524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nSpc>
                    <a:spcPct val="130000"/>
                  </a:lnSpc>
                  <a:buNone/>
                </a:pPr>
                <a:r>
                  <a:rPr lang="en-US" b="1"/>
                  <a:t>Thay lần lượt 2 giá trị của </a:t>
                </a:r>
                <a14:m>
                  <m:oMath xmlns:m="http://schemas.openxmlformats.org/officeDocument/2006/math">
                    <m:r>
                      <a:rPr lang="en-US" b="1" i="1">
                        <a:latin typeface="Cambria Math" panose="02040503050406030204" pitchFamily="18" charset="0"/>
                      </a:rPr>
                      <m:t>𝒙</m:t>
                    </m:r>
                  </m:oMath>
                </a14:m>
                <a:r>
                  <a:rPr lang="en-US" b="1"/>
                  <a:t>  vào phương trình đã cho , ta thấy  đều thỏa mãn.</a:t>
                </a:r>
              </a:p>
              <a:p>
                <a:pPr marL="274320" indent="0">
                  <a:lnSpc>
                    <a:spcPct val="130000"/>
                  </a:lnSpc>
                  <a:buNone/>
                </a:pPr>
                <a:r>
                  <a:rPr lang="en-US" b="1"/>
                  <a:t>Vậy tập nghiệm của phương trình đã cho là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−1;−2</m:t>
                        </m:r>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4249400" y="4876800"/>
                <a:ext cx="9514114" cy="8415249"/>
              </a:xfrm>
              <a:prstGeom prst="rect">
                <a:avLst/>
              </a:prstGeom>
              <a:blipFill>
                <a:blip r:embed="rId3"/>
                <a:stretch>
                  <a:fillRect r="-640"/>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609600" y="4843551"/>
                <a:ext cx="13335000" cy="841524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b="1">
                    <a:solidFill>
                      <a:srgbClr val="3333FF"/>
                    </a:solidFill>
                  </a:rPr>
                  <a:t>Lời giải</a:t>
                </a:r>
              </a:p>
              <a:p>
                <a:pPr marL="274320" indent="0">
                  <a:lnSpc>
                    <a:spcPct val="130000"/>
                  </a:lnSpc>
                  <a:buNone/>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GB" b="1" i="1">
                            <a:solidFill>
                              <a:schemeClr val="tx1"/>
                            </a:solidFill>
                            <a:latin typeface="Cambria Math" panose="02040503050406030204" pitchFamily="18" charset="0"/>
                          </a:rPr>
                        </m:ctrlPr>
                      </m:radPr>
                      <m:deg/>
                      <m:e>
                        <m:r>
                          <a:rPr lang="en-US" b="1" i="1">
                            <a:solidFill>
                              <a:schemeClr val="tx1"/>
                            </a:solidFill>
                            <a:latin typeface="Cambria Math" panose="02040503050406030204" pitchFamily="18" charset="0"/>
                          </a:rPr>
                          <m:t>𝟐</m:t>
                        </m:r>
                        <m:sSup>
                          <m:sSupPr>
                            <m:ctrlPr>
                              <a:rPr lang="en-GB"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e>
                    </m:rad>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oMath>
                </a14:m>
                <a:endParaRPr lang="en-US" b="1" dirty="0">
                  <a:solidFill>
                    <a:schemeClr val="tx1"/>
                  </a:solidFill>
                </a:endParaRPr>
              </a:p>
              <a:p>
                <a:pPr marL="274320" indent="0">
                  <a:lnSpc>
                    <a:spcPct val="130000"/>
                  </a:lnSpc>
                  <a:buNone/>
                </a:pPr>
                <a:r>
                  <a:rPr lang="en-US" b="1">
                    <a:solidFill>
                      <a:schemeClr val="tx1"/>
                    </a:solidFill>
                  </a:rPr>
                  <a:t>Bình phương hai vế của phương trình ta được:</a:t>
                </a:r>
              </a:p>
              <a:p>
                <a:pPr marL="274320" indent="0">
                  <a:lnSpc>
                    <a:spcPct val="130000"/>
                  </a:lnSpc>
                  <a:buNone/>
                </a:pPr>
                <a:r>
                  <a:rPr lang="en-US" b="1">
                    <a:solidFill>
                      <a:schemeClr val="tx1"/>
                    </a:solidFill>
                  </a:rPr>
                  <a:t>	</a:t>
                </a:r>
                <a14:m>
                  <m:oMath xmlns:m="http://schemas.openxmlformats.org/officeDocument/2006/math">
                    <m:r>
                      <a:rPr lang="en-US" b="1" i="1">
                        <a:solidFill>
                          <a:schemeClr val="tx1"/>
                        </a:solidFill>
                        <a:latin typeface="Cambria Math" panose="02040503050406030204" pitchFamily="18" charset="0"/>
                      </a:rPr>
                      <m:t>𝟐</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𝟐</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oMath>
                </a14:m>
                <a:endParaRPr lang="en-US">
                  <a:solidFill>
                    <a:schemeClr val="tx1"/>
                  </a:solidFill>
                </a:endParaRPr>
              </a:p>
              <a:p>
                <a:pPr marL="274320" indent="0">
                  <a:lnSpc>
                    <a:spcPct val="130000"/>
                  </a:lnSpc>
                  <a:buNone/>
                </a:pPr>
                <a:r>
                  <a:rPr lang="en-US" b="1">
                    <a:solidFill>
                      <a:schemeClr val="tx1"/>
                    </a:solidFill>
                  </a:rPr>
                  <a:t>Sau khi thu gọn ta được:</a:t>
                </a:r>
              </a:p>
              <a:p>
                <a:pPr marL="274320" indent="0">
                  <a:lnSpc>
                    <a:spcPct val="130000"/>
                  </a:lnSpc>
                  <a:buNone/>
                </a:pPr>
                <a:r>
                  <a:rPr lang="en-US" b="1">
                    <a:solidFill>
                      <a:schemeClr val="tx1"/>
                    </a:solidFill>
                  </a:rPr>
                  <a:t>	 </a:t>
                </a:r>
                <a14:m>
                  <m:oMath xmlns:m="http://schemas.openxmlformats.org/officeDocument/2006/math">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𝟎</m:t>
                    </m:r>
                  </m:oMath>
                </a14:m>
                <a:endParaRPr lang="en-US"/>
              </a:p>
              <a:p>
                <a:pPr marL="274320" indent="0">
                  <a:lnSpc>
                    <a:spcPct val="130000"/>
                  </a:lnSpc>
                  <a:buNone/>
                </a:pPr>
                <a:r>
                  <a:rPr lang="en-US" b="1"/>
                  <a:t>Từ đó tìm được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𝟏</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smtClean="0">
                        <a:latin typeface="Cambria Math" panose="02040503050406030204" pitchFamily="18" charset="0"/>
                      </a:rPr>
                      <m:t>𝟐</m:t>
                    </m:r>
                  </m:oMath>
                </a14:m>
                <a:r>
                  <a:rPr lang="en-US" b="1"/>
                  <a:t>.</a:t>
                </a:r>
              </a:p>
              <a:p>
                <a:pPr marL="274320" indent="0">
                  <a:lnSpc>
                    <a:spcPct val="130000"/>
                  </a:lnSpc>
                  <a:buNone/>
                </a:pPr>
                <a:endParaRPr lang="en-US"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09600" y="4843551"/>
                <a:ext cx="13335000" cy="8415249"/>
              </a:xfrm>
              <a:prstGeom prst="rect">
                <a:avLst/>
              </a:prstGeom>
              <a:blipFill>
                <a:blip r:embed="rId4"/>
                <a:stretch>
                  <a:fillRect b="-4559"/>
                </a:stretch>
              </a:blipFill>
              <a:ln>
                <a:solidFill>
                  <a:srgbClr val="00B0F0"/>
                </a:solidFill>
              </a:ln>
            </p:spPr>
            <p:txBody>
              <a:bodyPr/>
              <a:lstStyle/>
              <a:p>
                <a:r>
                  <a:rPr lang="en-GB">
                    <a:noFill/>
                  </a:rPr>
                  <a:t> </a:t>
                </a:r>
              </a:p>
            </p:txBody>
          </p:sp>
        </mc:Fallback>
      </mc:AlternateContent>
      <p:grpSp>
        <p:nvGrpSpPr>
          <p:cNvPr id="6" name="Group 5">
            <a:extLst>
              <a:ext uri="{FF2B5EF4-FFF2-40B4-BE49-F238E27FC236}">
                <a16:creationId xmlns:a16="http://schemas.microsoft.com/office/drawing/2014/main" id="{E36841C4-849A-4FA5-8295-6A8B5189D3F0}"/>
              </a:ext>
            </a:extLst>
          </p:cNvPr>
          <p:cNvGrpSpPr/>
          <p:nvPr/>
        </p:nvGrpSpPr>
        <p:grpSpPr>
          <a:xfrm>
            <a:off x="838200" y="1879600"/>
            <a:ext cx="23164800" cy="2733762"/>
            <a:chOff x="838200" y="1879600"/>
            <a:chExt cx="23164800" cy="2733762"/>
          </a:xfrm>
        </p:grpSpPr>
        <p:sp>
          <p:nvSpPr>
            <p:cNvPr id="13" name="Title 1">
              <a:extLst>
                <a:ext uri="{FF2B5EF4-FFF2-40B4-BE49-F238E27FC236}">
                  <a16:creationId xmlns:a16="http://schemas.microsoft.com/office/drawing/2014/main" id="{CD104EB2-EAE8-4E01-B320-8B04945DABCC}"/>
                </a:ext>
              </a:extLst>
            </p:cNvPr>
            <p:cNvSpPr txBox="1">
              <a:spLocks/>
            </p:cNvSpPr>
            <p:nvPr/>
          </p:nvSpPr>
          <p:spPr>
            <a:xfrm>
              <a:off x="838200" y="1879600"/>
              <a:ext cx="23164800" cy="273376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47650" lvl="0">
                <a:lnSpc>
                  <a:spcPct val="107000"/>
                </a:lnSpc>
                <a:spcBef>
                  <a:spcPts val="0"/>
                </a:spcBef>
                <a:spcAft>
                  <a:spcPts val="800"/>
                </a:spcAft>
              </a:pPr>
              <a:endParaRPr lang="en-US">
                <a:solidFill>
                  <a:schemeClr val="bg1"/>
                </a:solidFill>
              </a:endParaRPr>
            </a:p>
          </p:txBody>
        </p:sp>
        <p:grpSp>
          <p:nvGrpSpPr>
            <p:cNvPr id="14" name="Group 57"/>
            <p:cNvGrpSpPr>
              <a:grpSpLocks/>
            </p:cNvGrpSpPr>
            <p:nvPr/>
          </p:nvGrpSpPr>
          <p:grpSpPr bwMode="auto">
            <a:xfrm>
              <a:off x="838200" y="1968500"/>
              <a:ext cx="4876131" cy="985963"/>
              <a:chOff x="224" y="592"/>
              <a:chExt cx="7755" cy="1488"/>
            </a:xfrm>
          </p:grpSpPr>
          <p:grpSp>
            <p:nvGrpSpPr>
              <p:cNvPr id="15" name="Group 24"/>
              <p:cNvGrpSpPr>
                <a:grpSpLocks/>
              </p:cNvGrpSpPr>
              <p:nvPr/>
            </p:nvGrpSpPr>
            <p:grpSpPr bwMode="auto">
              <a:xfrm>
                <a:off x="224" y="592"/>
                <a:ext cx="6996" cy="1410"/>
                <a:chOff x="315" y="602"/>
                <a:chExt cx="9842" cy="1744"/>
              </a:xfrm>
            </p:grpSpPr>
            <p:sp>
              <p:nvSpPr>
                <p:cNvPr id="18" name="Arrow: Pentagon 25"/>
                <p:cNvSpPr>
                  <a:spLocks noChangeArrowheads="1"/>
                </p:cNvSpPr>
                <p:nvPr/>
              </p:nvSpPr>
              <p:spPr bwMode="auto">
                <a:xfrm>
                  <a:off x="2045" y="620"/>
                  <a:ext cx="8112" cy="1726"/>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Arrow: Chevron 26"/>
                <p:cNvSpPr>
                  <a:spLocks noChangeArrowheads="1"/>
                </p:cNvSpPr>
                <p:nvPr/>
              </p:nvSpPr>
              <p:spPr bwMode="auto">
                <a:xfrm>
                  <a:off x="315" y="603"/>
                  <a:ext cx="813" cy="161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Arrow: Chevron 27"/>
                <p:cNvSpPr>
                  <a:spLocks noChangeArrowheads="1"/>
                </p:cNvSpPr>
                <p:nvPr/>
              </p:nvSpPr>
              <p:spPr bwMode="auto">
                <a:xfrm>
                  <a:off x="1162" y="602"/>
                  <a:ext cx="883" cy="161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6" name="TextBox 56"/>
              <p:cNvSpPr txBox="1">
                <a:spLocks noChangeArrowheads="1"/>
              </p:cNvSpPr>
              <p:nvPr/>
            </p:nvSpPr>
            <p:spPr bwMode="auto">
              <a:xfrm>
                <a:off x="1635" y="771"/>
                <a:ext cx="6344"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2.</a:t>
                </a:r>
                <a:endParaRPr kumimoji="0" lang="en-US" altLang="en-US" sz="4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ACE1A01F-64ED-41FE-A333-0CA9E0838A22}"/>
                  </a:ext>
                </a:extLst>
              </p:cNvPr>
              <p:cNvGraphicFramePr>
                <a:graphicFrameLocks noGrp="1"/>
              </p:cNvGraphicFramePr>
              <p:nvPr>
                <p:extLst>
                  <p:ext uri="{D42A27DB-BD31-4B8C-83A1-F6EECF244321}">
                    <p14:modId xmlns:p14="http://schemas.microsoft.com/office/powerpoint/2010/main" val="2495888067"/>
                  </p:ext>
                </p:extLst>
              </p:nvPr>
            </p:nvGraphicFramePr>
            <p:xfrm>
              <a:off x="5646947" y="1994375"/>
              <a:ext cx="17898853" cy="2293100"/>
            </p:xfrm>
            <a:graphic>
              <a:graphicData uri="http://schemas.openxmlformats.org/drawingml/2006/table">
                <a:tbl>
                  <a:tblPr firstRow="1" bandRow="1">
                    <a:tableStyleId>{5C22544A-7EE6-4342-B048-85BDC9FD1C3A}</a:tableStyleId>
                  </a:tblPr>
                  <a:tblGrid>
                    <a:gridCol w="17898853">
                      <a:extLst>
                        <a:ext uri="{9D8B030D-6E8A-4147-A177-3AD203B41FA5}">
                          <a16:colId xmlns:a16="http://schemas.microsoft.com/office/drawing/2014/main" val="442423946"/>
                        </a:ext>
                      </a:extLst>
                    </a:gridCol>
                  </a:tblGrid>
                  <a:tr h="2293100">
                    <a:tc>
                      <a:txBody>
                        <a:bodyPr/>
                        <a:lstStyle/>
                        <a:p>
                          <a:pPr marL="247650" marR="0">
                            <a:lnSpc>
                              <a:spcPct val="130000"/>
                            </a:lnSpc>
                            <a:spcBef>
                              <a:spcPts val="0"/>
                            </a:spcBef>
                            <a:spcAft>
                              <a:spcPts val="80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Giải các phương trình sau:</a:t>
                          </a:r>
                          <a:endParaRPr lang="en-GB"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07645" marR="0">
                            <a:lnSpc>
                              <a:spcPct val="130000"/>
                            </a:lnSpc>
                            <a:spcBef>
                              <a:spcPts val="0"/>
                            </a:spcBef>
                            <a:spcAft>
                              <a:spcPts val="800"/>
                            </a:spcAft>
                            <a:tabLst>
                              <a:tab pos="3268345" algn="l"/>
                            </a:tabLs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GB" sz="4400" b="1" i="1" kern="1200" smtClean="0">
                                      <a:solidFill>
                                        <a:schemeClr val="bg1"/>
                                      </a:solidFill>
                                      <a:effectLst/>
                                      <a:latin typeface="Cambria Math" panose="02040503050406030204" pitchFamily="18" charset="0"/>
                                      <a:ea typeface="+mn-ea"/>
                                      <a:cs typeface="+mn-cs"/>
                                    </a:rPr>
                                  </m:ctrlPr>
                                </m:radPr>
                                <m:deg/>
                                <m:e>
                                  <m:r>
                                    <a:rPr lang="en-US" sz="4400" b="1" i="1" kern="1200">
                                      <a:solidFill>
                                        <a:schemeClr val="bg1"/>
                                      </a:solidFill>
                                      <a:effectLst/>
                                      <a:latin typeface="Cambria Math" panose="02040503050406030204" pitchFamily="18" charset="0"/>
                                      <a:ea typeface="+mn-ea"/>
                                      <a:cs typeface="+mn-cs"/>
                                    </a:rPr>
                                    <m:t>𝟐</m:t>
                                  </m:r>
                                  <m:sSup>
                                    <m:sSupPr>
                                      <m:ctrlPr>
                                        <a:rPr lang="en-GB" sz="4400" b="1" i="1" kern="1200">
                                          <a:solidFill>
                                            <a:schemeClr val="bg1"/>
                                          </a:solidFill>
                                          <a:effectLst/>
                                          <a:latin typeface="Cambria Math" panose="02040503050406030204" pitchFamily="18" charset="0"/>
                                          <a:ea typeface="+mn-ea"/>
                                          <a:cs typeface="+mn-cs"/>
                                        </a:rPr>
                                      </m:ctrlPr>
                                    </m:sSupPr>
                                    <m:e>
                                      <m:r>
                                        <a:rPr lang="en-US" sz="4400" b="1" i="1" kern="1200">
                                          <a:solidFill>
                                            <a:schemeClr val="bg1"/>
                                          </a:solidFill>
                                          <a:effectLst/>
                                          <a:latin typeface="Cambria Math" panose="02040503050406030204" pitchFamily="18" charset="0"/>
                                          <a:ea typeface="+mn-ea"/>
                                          <a:cs typeface="+mn-cs"/>
                                        </a:rPr>
                                        <m:t>𝒙</m:t>
                                      </m:r>
                                    </m:e>
                                    <m:sup>
                                      <m:r>
                                        <a:rPr lang="en-US" sz="4400" b="1" i="1" kern="1200">
                                          <a:solidFill>
                                            <a:schemeClr val="bg1"/>
                                          </a:solidFill>
                                          <a:effectLst/>
                                          <a:latin typeface="Cambria Math" panose="02040503050406030204" pitchFamily="18" charset="0"/>
                                          <a:ea typeface="+mn-ea"/>
                                          <a:cs typeface="+mn-cs"/>
                                        </a:rPr>
                                        <m:t>𝟐</m:t>
                                      </m:r>
                                    </m:sup>
                                  </m:sSup>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𝒙</m:t>
                                  </m:r>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𝟑</m:t>
                                  </m:r>
                                </m:e>
                              </m:rad>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𝟏</m:t>
                              </m:r>
                              <m:r>
                                <a:rPr lang="en-US" sz="4400" b="1" i="1" kern="1200">
                                  <a:solidFill>
                                    <a:schemeClr val="bg1"/>
                                  </a:solidFill>
                                  <a:effectLst/>
                                  <a:latin typeface="Cambria Math" panose="02040503050406030204" pitchFamily="18" charset="0"/>
                                  <a:ea typeface="+mn-ea"/>
                                  <a:cs typeface="+mn-cs"/>
                                </a:rPr>
                                <m:t>−</m:t>
                              </m:r>
                              <m:r>
                                <a:rPr lang="en-US" sz="4400" b="1" i="1" kern="1200">
                                  <a:solidFill>
                                    <a:schemeClr val="bg1"/>
                                  </a:solidFill>
                                  <a:effectLst/>
                                  <a:latin typeface="Cambria Math" panose="02040503050406030204" pitchFamily="18" charset="0"/>
                                  <a:ea typeface="+mn-ea"/>
                                  <a:cs typeface="+mn-cs"/>
                                </a:rPr>
                                <m:t>𝒙</m:t>
                              </m:r>
                            </m:oMath>
                          </a14:m>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GB" sz="4400" b="1" i="1">
                                      <a:solidFill>
                                        <a:schemeClr val="bg1"/>
                                      </a:solidFill>
                                      <a:latin typeface="Cambria Math" panose="02040503050406030204" pitchFamily="18" charset="0"/>
                                    </a:rPr>
                                  </m:ctrlPr>
                                </m:radPr>
                                <m:deg/>
                                <m:e>
                                  <m:r>
                                    <a:rPr lang="en-US" sz="4400" b="1" i="1">
                                      <a:solidFill>
                                        <a:schemeClr val="bg1"/>
                                      </a:solidFill>
                                      <a:latin typeface="Cambria Math" panose="02040503050406030204" pitchFamily="18" charset="0"/>
                                    </a:rPr>
                                    <m:t>𝟑</m:t>
                                  </m:r>
                                  <m:sSup>
                                    <m:sSupPr>
                                      <m:ctrlPr>
                                        <a:rPr lang="en-GB" sz="4400" b="1" i="1">
                                          <a:solidFill>
                                            <a:schemeClr val="bg1"/>
                                          </a:solidFill>
                                          <a:latin typeface="Cambria Math" panose="02040503050406030204" pitchFamily="18" charset="0"/>
                                        </a:rPr>
                                      </m:ctrlPr>
                                    </m:sSupPr>
                                    <m:e>
                                      <m:r>
                                        <a:rPr lang="en-US" sz="4400" b="1" i="1">
                                          <a:solidFill>
                                            <a:schemeClr val="bg1"/>
                                          </a:solidFill>
                                          <a:latin typeface="Cambria Math" panose="02040503050406030204" pitchFamily="18" charset="0"/>
                                        </a:rPr>
                                        <m:t>𝒙</m:t>
                                      </m:r>
                                    </m:e>
                                    <m:sup>
                                      <m:r>
                                        <a:rPr lang="en-US" sz="4400" b="1" i="1">
                                          <a:solidFill>
                                            <a:schemeClr val="bg1"/>
                                          </a:solidFill>
                                          <a:latin typeface="Cambria Math" panose="02040503050406030204" pitchFamily="18" charset="0"/>
                                        </a:rPr>
                                        <m:t>𝟐</m:t>
                                      </m:r>
                                    </m:sup>
                                  </m:sSup>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𝟏𝟑</m:t>
                                  </m:r>
                                  <m:r>
                                    <a:rPr lang="en-US" sz="4400" b="1" i="1">
                                      <a:solidFill>
                                        <a:schemeClr val="bg1"/>
                                      </a:solidFill>
                                      <a:latin typeface="Cambria Math" panose="02040503050406030204" pitchFamily="18" charset="0"/>
                                    </a:rPr>
                                    <m:t>𝒙</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𝟏𝟒</m:t>
                                  </m:r>
                                </m:e>
                              </m:rad>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𝒙</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𝟑</m:t>
                              </m:r>
                            </m:oMath>
                          </a14:m>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n-GB" sz="4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81287189"/>
                      </a:ext>
                    </a:extLst>
                  </a:tr>
                </a:tbl>
              </a:graphicData>
            </a:graphic>
          </p:graphicFrame>
        </mc:Choice>
        <mc:Fallback xmlns="">
          <p:graphicFrame>
            <p:nvGraphicFramePr>
              <p:cNvPr id="22" name="Table 21">
                <a:extLst>
                  <a:ext uri="{FF2B5EF4-FFF2-40B4-BE49-F238E27FC236}">
                    <a16:creationId xmlns:a16="http://schemas.microsoft.com/office/drawing/2014/main" id="{ACE1A01F-64ED-41FE-A333-0CA9E0838A22}"/>
                  </a:ext>
                </a:extLst>
              </p:cNvPr>
              <p:cNvGraphicFramePr>
                <a:graphicFrameLocks noGrp="1"/>
              </p:cNvGraphicFramePr>
              <p:nvPr>
                <p:extLst>
                  <p:ext uri="{D42A27DB-BD31-4B8C-83A1-F6EECF244321}">
                    <p14:modId xmlns:p14="http://schemas.microsoft.com/office/powerpoint/2010/main" val="2495888067"/>
                  </p:ext>
                </p:extLst>
              </p:nvPr>
            </p:nvGraphicFramePr>
            <p:xfrm>
              <a:off x="5646947" y="1994375"/>
              <a:ext cx="17898853" cy="2293100"/>
            </p:xfrm>
            <a:graphic>
              <a:graphicData uri="http://schemas.openxmlformats.org/drawingml/2006/table">
                <a:tbl>
                  <a:tblPr firstRow="1" bandRow="1">
                    <a:tableStyleId>{5C22544A-7EE6-4342-B048-85BDC9FD1C3A}</a:tableStyleId>
                  </a:tblPr>
                  <a:tblGrid>
                    <a:gridCol w="17898853">
                      <a:extLst>
                        <a:ext uri="{9D8B030D-6E8A-4147-A177-3AD203B41FA5}">
                          <a16:colId xmlns:a16="http://schemas.microsoft.com/office/drawing/2014/main" val="442423946"/>
                        </a:ext>
                      </a:extLst>
                    </a:gridCol>
                  </a:tblGrid>
                  <a:tr h="2293100">
                    <a:tc>
                      <a:txBody>
                        <a:bodyPr/>
                        <a:lstStyle/>
                        <a:p>
                          <a:endParaRPr lang="en-US"/>
                        </a:p>
                      </a:txBody>
                      <a:tcPr>
                        <a:blipFill>
                          <a:blip r:embed="rId5"/>
                          <a:stretch>
                            <a:fillRect l="-34" t="-1061" r="-136" b="-1061"/>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2576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 calcmode="lin" valueType="num">
                                      <p:cBhvr additive="base">
                                        <p:cTn id="3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additive="base">
                                        <p:cTn id="4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additive="base">
                                        <p:cTn id="4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xEl>
                                              <p:pRg st="5" end="5"/>
                                            </p:txEl>
                                          </p:spTgt>
                                        </p:tgtEl>
                                        <p:attrNameLst>
                                          <p:attrName>style.visibility</p:attrName>
                                        </p:attrNameLst>
                                      </p:cBhvr>
                                      <p:to>
                                        <p:strVal val="visible"/>
                                      </p:to>
                                    </p:set>
                                    <p:anim calcmode="lin" valueType="num">
                                      <p:cBhvr additive="base">
                                        <p:cTn id="5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xEl>
                                              <p:pRg st="6" end="6"/>
                                            </p:txEl>
                                          </p:spTgt>
                                        </p:tgtEl>
                                        <p:attrNameLst>
                                          <p:attrName>style.visibility</p:attrName>
                                        </p:attrNameLst>
                                      </p:cBhvr>
                                      <p:to>
                                        <p:strVal val="visible"/>
                                      </p:to>
                                    </p:set>
                                    <p:anim calcmode="lin" valueType="num">
                                      <p:cBhvr additive="base">
                                        <p:cTn id="5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additive="base">
                                        <p:cTn id="63" dur="500" fill="hold"/>
                                        <p:tgtEl>
                                          <p:spTgt spid="99"/>
                                        </p:tgtEl>
                                        <p:attrNameLst>
                                          <p:attrName>ppt_x</p:attrName>
                                        </p:attrNameLst>
                                      </p:cBhvr>
                                      <p:tavLst>
                                        <p:tav tm="0">
                                          <p:val>
                                            <p:strVal val="#ppt_x"/>
                                          </p:val>
                                        </p:tav>
                                        <p:tav tm="100000">
                                          <p:val>
                                            <p:strVal val="#ppt_x"/>
                                          </p:val>
                                        </p:tav>
                                      </p:tavLst>
                                    </p:anim>
                                    <p:anim calcmode="lin" valueType="num">
                                      <p:cBhvr additive="base">
                                        <p:cTn id="6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9">
                                            <p:txEl>
                                              <p:pRg st="0" end="0"/>
                                            </p:txEl>
                                          </p:spTgt>
                                        </p:tgtEl>
                                        <p:attrNameLst>
                                          <p:attrName>style.visibility</p:attrName>
                                        </p:attrNameLst>
                                      </p:cBhvr>
                                      <p:to>
                                        <p:strVal val="visible"/>
                                      </p:to>
                                    </p:set>
                                    <p:anim calcmode="lin" valueType="num">
                                      <p:cBhvr additive="base">
                                        <p:cTn id="69"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9">
                                            <p:txEl>
                                              <p:pRg st="1" end="1"/>
                                            </p:txEl>
                                          </p:spTgt>
                                        </p:tgtEl>
                                        <p:attrNameLst>
                                          <p:attrName>style.visibility</p:attrName>
                                        </p:attrNameLst>
                                      </p:cBhvr>
                                      <p:to>
                                        <p:strVal val="visible"/>
                                      </p:to>
                                    </p:set>
                                    <p:anim calcmode="lin" valueType="num">
                                      <p:cBhvr additive="base">
                                        <p:cTn id="75"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3792200" y="3564193"/>
                <a:ext cx="10199914" cy="946441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30000"/>
                  </a:lnSpc>
                </a:pPr>
                <a:r>
                  <a:rPr lang="en-US" b="1"/>
                  <a:t>Thay lần lượt hai giá trị này của </a:t>
                </a:r>
                <a14:m>
                  <m:oMath xmlns:m="http://schemas.openxmlformats.org/officeDocument/2006/math">
                    <m:r>
                      <a:rPr lang="en-US" b="1" i="1">
                        <a:latin typeface="Cambria Math" panose="02040503050406030204" pitchFamily="18" charset="0"/>
                      </a:rPr>
                      <m:t>𝒙</m:t>
                    </m:r>
                  </m:oMath>
                </a14:m>
                <a:r>
                  <a:rPr lang="en-US" b="1"/>
                  <a:t> vào phương trình đã cho, ta thấy không có giá trị nào thỏa mãn.</a:t>
                </a:r>
                <a:endParaRPr lang="en-GB" b="1"/>
              </a:p>
              <a:p>
                <a:pPr>
                  <a:lnSpc>
                    <a:spcPct val="130000"/>
                  </a:lnSpc>
                </a:pPr>
                <a:r>
                  <a:rPr lang="en-US" b="1"/>
                  <a:t>Vậy tập nghiệm của phương trình đã cho là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oMath>
                </a14:m>
                <a:r>
                  <a:rPr lang="en-US" b="1"/>
                  <a:t>.</a:t>
                </a:r>
                <a:endParaRPr lang="en-GB"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3792200" y="3564193"/>
                <a:ext cx="10199914" cy="9464419"/>
              </a:xfrm>
              <a:prstGeom prst="rect">
                <a:avLst/>
              </a:prstGeom>
              <a:blipFill>
                <a:blip r:embed="rId3"/>
                <a:stretch>
                  <a:fillRect l="-2448" r="-3582"/>
                </a:stretch>
              </a:blipFill>
              <a:ln>
                <a:solidFill>
                  <a:srgbClr val="00B0F0"/>
                </a:solidFill>
              </a:ln>
            </p:spPr>
            <p:txBody>
              <a:bodyPr/>
              <a:lstStyle/>
              <a:p>
                <a:r>
                  <a:rPr lang="en-GB">
                    <a:noFill/>
                  </a:rPr>
                  <a:t> </a:t>
                </a:r>
              </a:p>
            </p:txBody>
          </p:sp>
        </mc:Fallback>
      </mc:AlternateContent>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4822BB7-DB89-4357-87F0-6E511FC44A6A}"/>
                  </a:ext>
                </a:extLst>
              </p:cNvPr>
              <p:cNvSpPr txBox="1">
                <a:spLocks/>
              </p:cNvSpPr>
              <p:nvPr/>
            </p:nvSpPr>
            <p:spPr>
              <a:xfrm>
                <a:off x="838200" y="3530944"/>
                <a:ext cx="12573000" cy="949766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74320" indent="0" algn="ctr">
                  <a:lnSpc>
                    <a:spcPct val="130000"/>
                  </a:lnSpc>
                  <a:buNone/>
                </a:pPr>
                <a:r>
                  <a:rPr lang="en-US" b="1">
                    <a:solidFill>
                      <a:srgbClr val="3333FF"/>
                    </a:solidFill>
                  </a:rPr>
                  <a:t>Lời giải</a:t>
                </a:r>
                <a:endParaRPr lang="en-US" b="1" dirty="0">
                  <a:solidFill>
                    <a:srgbClr val="3333FF"/>
                  </a:solidFill>
                </a:endParaRPr>
              </a:p>
              <a:p>
                <a:pPr lvl="0">
                  <a:lnSpc>
                    <a:spcPct val="130000"/>
                  </a:lnSpc>
                </a:pPr>
                <a:r>
                  <a:rPr lang="en-US" b="1"/>
                  <a:t>Bình phương hai vế của phương trình ta được:</a:t>
                </a:r>
              </a:p>
              <a:p>
                <a:pPr marL="0" lvl="0" indent="0">
                  <a:lnSpc>
                    <a:spcPct val="130000"/>
                  </a:lnSpc>
                  <a:buNone/>
                </a:pPr>
                <a:r>
                  <a:rPr lang="en-US" b="1"/>
                  <a:t>	 </a:t>
                </a:r>
                <a14:m>
                  <m:oMath xmlns:m="http://schemas.openxmlformats.org/officeDocument/2006/math">
                    <m:r>
                      <a:rPr lang="en-US" b="1" i="1">
                        <a:latin typeface="Cambria Math" panose="02040503050406030204" pitchFamily="18" charset="0"/>
                      </a:rPr>
                      <m:t>𝟑</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𝟗</m:t>
                    </m:r>
                  </m:oMath>
                </a14:m>
                <a:endParaRPr lang="en-GB" b="1"/>
              </a:p>
              <a:p>
                <a:pPr>
                  <a:lnSpc>
                    <a:spcPct val="130000"/>
                  </a:lnSpc>
                </a:pPr>
                <a:r>
                  <a:rPr lang="en-US" b="1"/>
                  <a:t>Sau khi thu gọn ta được:</a:t>
                </a:r>
              </a:p>
              <a:p>
                <a:pPr marL="0" indent="0">
                  <a:lnSpc>
                    <a:spcPct val="130000"/>
                  </a:lnSpc>
                  <a:buNone/>
                </a:pPr>
                <a:r>
                  <a:rPr lang="en-US" b="1"/>
                  <a:t>	 </a:t>
                </a:r>
                <a14:m>
                  <m:oMath xmlns:m="http://schemas.openxmlformats.org/officeDocument/2006/math">
                    <m:r>
                      <a:rPr lang="en-US" b="1" i="1">
                        <a:latin typeface="Cambria Math" panose="02040503050406030204" pitchFamily="18" charset="0"/>
                      </a:rPr>
                      <m:t>𝟐</m:t>
                    </m:r>
                    <m:sSup>
                      <m:sSupPr>
                        <m:ctrlPr>
                          <a:rPr lang="en-GB"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oMath>
                </a14:m>
                <a:endParaRPr lang="en-GB" b="1"/>
              </a:p>
              <a:p>
                <a:pPr>
                  <a:lnSpc>
                    <a:spcPct val="130000"/>
                  </a:lnSpc>
                </a:pPr>
                <a:r>
                  <a:rPr lang="en-US" b="1"/>
                  <a:t>Từ đó tìm được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oMath>
                </a14:m>
                <a:r>
                  <a:rPr lang="en-US" b="1"/>
                  <a:t> hoặc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GB"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𝟐</m:t>
                        </m:r>
                      </m:den>
                    </m:f>
                  </m:oMath>
                </a14:m>
                <a:r>
                  <a:rPr lang="en-US" b="1"/>
                  <a:t>.</a:t>
                </a:r>
                <a:endParaRPr lang="en-GB" b="1"/>
              </a:p>
              <a:p>
                <a:pPr marL="274320" indent="0">
                  <a:lnSpc>
                    <a:spcPct val="130000"/>
                  </a:lnSpc>
                  <a:buNone/>
                </a:pPr>
                <a:endParaRPr lang="en-US" b="1" dirty="0"/>
              </a:p>
            </p:txBody>
          </p:sp>
        </mc:Choice>
        <mc:Fallback xmlns="">
          <p:sp>
            <p:nvSpPr>
              <p:cNvPr id="1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30944"/>
                <a:ext cx="12573000" cy="9497668"/>
              </a:xfrm>
              <a:prstGeom prst="rect">
                <a:avLst/>
              </a:prstGeom>
              <a:blipFill>
                <a:blip r:embed="rId4"/>
                <a:stretch>
                  <a:fillRect l="-1986" r="-1938"/>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51770834-9AF9-4900-97ED-39FE4C9B69DF}"/>
                  </a:ext>
                </a:extLst>
              </p:cNvPr>
              <p:cNvSpPr txBox="1">
                <a:spLocks/>
              </p:cNvSpPr>
              <p:nvPr/>
            </p:nvSpPr>
            <p:spPr>
              <a:xfrm>
                <a:off x="838200" y="1769807"/>
                <a:ext cx="23164800" cy="150679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ad>
                      <m:radPr>
                        <m:degHide m:val="on"/>
                        <m:ctrlPr>
                          <a:rPr lang="en-GB" b="1" i="1">
                            <a:solidFill>
                              <a:schemeClr val="tx1"/>
                            </a:solidFill>
                            <a:latin typeface="Cambria Math" panose="02040503050406030204" pitchFamily="18" charset="0"/>
                          </a:rPr>
                        </m:ctrlPr>
                      </m:radPr>
                      <m:deg/>
                      <m:e>
                        <m:r>
                          <a:rPr lang="en-US" b="1" i="1">
                            <a:solidFill>
                              <a:schemeClr val="tx1"/>
                            </a:solidFill>
                            <a:latin typeface="Cambria Math" panose="02040503050406030204" pitchFamily="18" charset="0"/>
                          </a:rPr>
                          <m:t>𝟑</m:t>
                        </m:r>
                        <m:sSup>
                          <m:sSupPr>
                            <m:ctrlPr>
                              <a:rPr lang="en-GB"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𝒙</m:t>
                            </m:r>
                          </m:e>
                          <m:sup>
                            <m:r>
                              <a:rPr lang="en-US" b="1" i="1">
                                <a:solidFill>
                                  <a:schemeClr val="tx1"/>
                                </a:solidFill>
                                <a:latin typeface="Cambria Math" panose="02040503050406030204" pitchFamily="18" charset="0"/>
                              </a:rPr>
                              <m:t>𝟐</m:t>
                            </m:r>
                          </m:sup>
                        </m:sSup>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𝟏𝟑</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𝟏𝟒</m:t>
                        </m:r>
                      </m:e>
                    </m:rad>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𝒙</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𝟑</m:t>
                    </m:r>
                  </m:oMath>
                </a14:m>
                <a:endParaRPr lang="en-GB" b="1">
                  <a:solidFill>
                    <a:schemeClr val="tx1"/>
                  </a:solidFill>
                </a:endParaRPr>
              </a:p>
            </p:txBody>
          </p:sp>
        </mc:Choice>
        <mc:Fallback xmlns="">
          <p:sp>
            <p:nvSpPr>
              <p:cNvPr id="23" name="Title 1">
                <a:extLst>
                  <a:ext uri="{FF2B5EF4-FFF2-40B4-BE49-F238E27FC236}">
                    <a16:creationId xmlns:a16="http://schemas.microsoft.com/office/drawing/2014/main" id="{51770834-9AF9-4900-97ED-39FE4C9B69DF}"/>
                  </a:ext>
                </a:extLst>
              </p:cNvPr>
              <p:cNvSpPr txBox="1">
                <a:spLocks noRot="1" noChangeAspect="1" noMove="1" noResize="1" noEditPoints="1" noAdjustHandles="1" noChangeArrowheads="1" noChangeShapeType="1" noTextEdit="1"/>
              </p:cNvSpPr>
              <p:nvPr/>
            </p:nvSpPr>
            <p:spPr>
              <a:xfrm>
                <a:off x="838200" y="1769807"/>
                <a:ext cx="23164800" cy="1506793"/>
              </a:xfrm>
              <a:prstGeom prst="rect">
                <a:avLst/>
              </a:prstGeom>
              <a:blipFill>
                <a:blip r:embed="rId5"/>
                <a:stretch>
                  <a:fillRect l="-1394" b="-16000"/>
                </a:stretch>
              </a:blipFill>
              <a:ln>
                <a:solidFill>
                  <a:schemeClr val="tx2">
                    <a:lumMod val="20000"/>
                    <a:lumOff val="80000"/>
                  </a:schemeClr>
                </a:solidFill>
              </a:ln>
            </p:spPr>
            <p:txBody>
              <a:bodyPr/>
              <a:lstStyle/>
              <a:p>
                <a:r>
                  <a:rPr lang="en-GB">
                    <a:noFill/>
                  </a:rPr>
                  <a:t> </a:t>
                </a:r>
              </a:p>
            </p:txBody>
          </p:sp>
        </mc:Fallback>
      </mc:AlternateContent>
    </p:spTree>
    <p:extLst>
      <p:ext uri="{BB962C8B-B14F-4D97-AF65-F5344CB8AC3E}">
        <p14:creationId xmlns:p14="http://schemas.microsoft.com/office/powerpoint/2010/main" val="402065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 calcmode="lin" valueType="num">
                                      <p:cBhvr additive="base">
                                        <p:cTn id="2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 calcmode="lin" valueType="num">
                                      <p:cBhvr additive="base">
                                        <p:cTn id="3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 calcmode="lin" valueType="num">
                                      <p:cBhvr additive="base">
                                        <p:cTn id="3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 calcmode="lin" valueType="num">
                                      <p:cBhvr additive="base">
                                        <p:cTn id="45"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fill="hold"/>
                                        <p:tgtEl>
                                          <p:spTgt spid="99"/>
                                        </p:tgtEl>
                                        <p:attrNameLst>
                                          <p:attrName>ppt_x</p:attrName>
                                        </p:attrNameLst>
                                      </p:cBhvr>
                                      <p:tavLst>
                                        <p:tav tm="0">
                                          <p:val>
                                            <p:strVal val="#ppt_x"/>
                                          </p:val>
                                        </p:tav>
                                        <p:tav tm="100000">
                                          <p:val>
                                            <p:strVal val="#ppt_x"/>
                                          </p:val>
                                        </p:tav>
                                      </p:tavLst>
                                    </p:anim>
                                    <p:anim calcmode="lin" valueType="num">
                                      <p:cBhvr additive="base">
                                        <p:cTn id="5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9">
                                            <p:txEl>
                                              <p:pRg st="0" end="0"/>
                                            </p:txEl>
                                          </p:spTgt>
                                        </p:tgtEl>
                                        <p:attrNameLst>
                                          <p:attrName>style.visibility</p:attrName>
                                        </p:attrNameLst>
                                      </p:cBhvr>
                                      <p:to>
                                        <p:strVal val="visible"/>
                                      </p:to>
                                    </p:set>
                                    <p:anim calcmode="lin" valueType="num">
                                      <p:cBhvr additive="base">
                                        <p:cTn id="5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9">
                                            <p:txEl>
                                              <p:pRg st="1" end="1"/>
                                            </p:txEl>
                                          </p:spTgt>
                                        </p:tgtEl>
                                        <p:attrNameLst>
                                          <p:attrName>style.visibility</p:attrName>
                                        </p:attrNameLst>
                                      </p:cBhvr>
                                      <p:to>
                                        <p:strVal val="visible"/>
                                      </p:to>
                                    </p:set>
                                    <p:anim calcmode="lin" valueType="num">
                                      <p:cBhvr additive="base">
                                        <p:cTn id="63"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7"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4751</TotalTime>
  <Words>2770</Words>
  <PresentationFormat>Custom</PresentationFormat>
  <Paragraphs>315</Paragraphs>
  <Slides>25</Slides>
  <Notes>25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8"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2013-08-31T11:42:51Z</dcterms:created>
  <dcterms:modified xsi:type="dcterms:W3CDTF">2022-05-02T13:42:30Z</dcterms:modified>
</cp:coreProperties>
</file>