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Lst>
  <p:notesMasterIdLst>
    <p:notesMasterId r:id="rId19"/>
  </p:notesMasterIdLst>
  <p:sldIdLst>
    <p:sldId id="955" r:id="rId3"/>
    <p:sldId id="954" r:id="rId4"/>
    <p:sldId id="957" r:id="rId5"/>
    <p:sldId id="926" r:id="rId6"/>
    <p:sldId id="946" r:id="rId7"/>
    <p:sldId id="889" r:id="rId8"/>
    <p:sldId id="263" r:id="rId9"/>
    <p:sldId id="958" r:id="rId10"/>
    <p:sldId id="959" r:id="rId11"/>
    <p:sldId id="960" r:id="rId12"/>
    <p:sldId id="925" r:id="rId13"/>
    <p:sldId id="961" r:id="rId14"/>
    <p:sldId id="962" r:id="rId15"/>
    <p:sldId id="963" r:id="rId16"/>
    <p:sldId id="901" r:id="rId17"/>
    <p:sldId id="964" r:id="rId18"/>
  </p:sldIdLst>
  <p:sldSz cx="12192000" cy="6858000"/>
  <p:notesSz cx="6858000" cy="9144000"/>
  <p:custDataLst>
    <p:tags r:id="rId20"/>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B78"/>
    <a:srgbClr val="BB5906"/>
    <a:srgbClr val="F38A67"/>
    <a:srgbClr val="A0DECF"/>
    <a:srgbClr val="FFA100"/>
    <a:srgbClr val="DF95D7"/>
    <a:srgbClr val="B5686B"/>
    <a:srgbClr val="2B7FBA"/>
    <a:srgbClr val="55B094"/>
    <a:srgbClr val="6F5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3481" autoAdjust="0"/>
  </p:normalViewPr>
  <p:slideViewPr>
    <p:cSldViewPr>
      <p:cViewPr>
        <p:scale>
          <a:sx n="60" d="100"/>
          <a:sy n="60" d="100"/>
        </p:scale>
        <p:origin x="-1104" y="-276"/>
      </p:cViewPr>
      <p:guideLst>
        <p:guide orient="horz" pos="2160"/>
        <p:guide pos="3840"/>
      </p:guideLst>
    </p:cSldViewPr>
  </p:slideViewPr>
  <p:notesTextViewPr>
    <p:cViewPr>
      <p:scale>
        <a:sx n="25" d="100"/>
        <a:sy n="2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06F96-73F5-420A-8FBA-730485F1BD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vi-VN"/>
        </a:p>
      </dgm:t>
    </dgm:pt>
    <dgm:pt modelId="{941B0E52-6C96-4676-97AB-ABE96977D1D3}">
      <dgm:prSet/>
      <dgm:spPr/>
      <dgm:t>
        <a:bodyPr/>
        <a:lstStyle/>
        <a:p>
          <a:pPr algn="ctr">
            <a:lnSpc>
              <a:spcPct val="150000"/>
            </a:lnSpc>
          </a:pPr>
          <a:r>
            <a:rPr lang="vi-VN" b="1" dirty="0">
              <a:latin typeface="Arial" panose="020B0604020202020204" pitchFamily="34" charset="0"/>
              <a:cs typeface="Arial" panose="020B0604020202020204" pitchFamily="34" charset="0"/>
            </a:rPr>
            <a:t>CHỦ ĐỀ BÀI HỌC: TÌNH CẢM GIA ĐÌNH</a:t>
          </a:r>
          <a:endParaRPr lang="vi-VN" dirty="0">
            <a:latin typeface="Arial" panose="020B0604020202020204" pitchFamily="34" charset="0"/>
            <a:cs typeface="Arial" panose="020B0604020202020204" pitchFamily="34" charset="0"/>
          </a:endParaRPr>
        </a:p>
      </dgm:t>
    </dgm:pt>
    <dgm:pt modelId="{AC4B8C2D-893E-42FB-8A77-98B46D8C9C92}" type="parTrans" cxnId="{2CE4C806-5CDF-4703-965E-16AB0B0CC945}">
      <dgm:prSet/>
      <dgm:spPr/>
      <dgm:t>
        <a:bodyPr/>
        <a:lstStyle/>
        <a:p>
          <a:pPr algn="ctr">
            <a:lnSpc>
              <a:spcPct val="150000"/>
            </a:lnSpc>
          </a:pPr>
          <a:endParaRPr lang="vi-VN">
            <a:latin typeface="Arial" panose="020B0604020202020204" pitchFamily="34" charset="0"/>
            <a:cs typeface="Arial" panose="020B0604020202020204" pitchFamily="34" charset="0"/>
          </a:endParaRPr>
        </a:p>
      </dgm:t>
    </dgm:pt>
    <dgm:pt modelId="{C63A0443-B8D0-4320-8F49-8ECBED211544}" type="sibTrans" cxnId="{2CE4C806-5CDF-4703-965E-16AB0B0CC945}">
      <dgm:prSet/>
      <dgm:spPr/>
      <dgm:t>
        <a:bodyPr/>
        <a:lstStyle/>
        <a:p>
          <a:pPr algn="ctr">
            <a:lnSpc>
              <a:spcPct val="150000"/>
            </a:lnSpc>
          </a:pPr>
          <a:endParaRPr lang="vi-VN">
            <a:latin typeface="Arial" panose="020B0604020202020204" pitchFamily="34" charset="0"/>
            <a:cs typeface="Arial" panose="020B0604020202020204" pitchFamily="34" charset="0"/>
          </a:endParaRPr>
        </a:p>
      </dgm:t>
    </dgm:pt>
    <dgm:pt modelId="{9F626343-F64D-4006-92B3-6BE63F159CFD}">
      <dgm:prSet/>
      <dgm:spPr/>
      <dgm:t>
        <a:bodyPr/>
        <a:lstStyle/>
        <a:p>
          <a:pPr algn="ctr">
            <a:lnSpc>
              <a:spcPct val="150000"/>
            </a:lnSpc>
          </a:pP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Cảm</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nhận</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được</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những</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giá</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trị</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quí</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giá</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của</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tình</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cảm</a:t>
          </a:r>
          <a:r>
            <a:rPr lang="vi-VN" b="1" dirty="0">
              <a:latin typeface="Arial" panose="020B0604020202020204" pitchFamily="34" charset="0"/>
              <a:cs typeface="Arial" panose="020B0604020202020204" pitchFamily="34" charset="0"/>
            </a:rPr>
            <a:t> gia </a:t>
          </a:r>
          <a:r>
            <a:rPr lang="vi-VN" b="1" dirty="0" err="1">
              <a:latin typeface="Arial" panose="020B0604020202020204" pitchFamily="34" charset="0"/>
              <a:cs typeface="Arial" panose="020B0604020202020204" pitchFamily="34" charset="0"/>
            </a:rPr>
            <a:t>đình</a:t>
          </a:r>
          <a:r>
            <a:rPr lang="vi-VN" b="1" dirty="0">
              <a:latin typeface="Arial" panose="020B0604020202020204" pitchFamily="34" charset="0"/>
              <a:cs typeface="Arial" panose="020B0604020202020204" pitchFamily="34" charset="0"/>
            </a:rPr>
            <a:t>.</a:t>
          </a:r>
          <a:endParaRPr lang="vi-VN" dirty="0">
            <a:latin typeface="Arial" panose="020B0604020202020204" pitchFamily="34" charset="0"/>
            <a:cs typeface="Arial" panose="020B0604020202020204" pitchFamily="34" charset="0"/>
          </a:endParaRPr>
        </a:p>
      </dgm:t>
    </dgm:pt>
    <dgm:pt modelId="{7D32A91A-9B7C-49AC-96AB-CBEB2F96EF2C}" type="parTrans" cxnId="{8B95DACE-8C8C-4499-B8CB-9AF35815DB92}">
      <dgm:prSet/>
      <dgm:spPr/>
      <dgm:t>
        <a:bodyPr/>
        <a:lstStyle/>
        <a:p>
          <a:pPr algn="ctr">
            <a:lnSpc>
              <a:spcPct val="150000"/>
            </a:lnSpc>
          </a:pPr>
          <a:endParaRPr lang="vi-VN">
            <a:latin typeface="Arial" panose="020B0604020202020204" pitchFamily="34" charset="0"/>
            <a:cs typeface="Arial" panose="020B0604020202020204" pitchFamily="34" charset="0"/>
          </a:endParaRPr>
        </a:p>
      </dgm:t>
    </dgm:pt>
    <dgm:pt modelId="{90C95803-51E6-49EA-BB00-2B71FC3A8AD7}" type="sibTrans" cxnId="{8B95DACE-8C8C-4499-B8CB-9AF35815DB92}">
      <dgm:prSet/>
      <dgm:spPr/>
      <dgm:t>
        <a:bodyPr/>
        <a:lstStyle/>
        <a:p>
          <a:pPr algn="ctr">
            <a:lnSpc>
              <a:spcPct val="150000"/>
            </a:lnSpc>
          </a:pPr>
          <a:endParaRPr lang="vi-VN">
            <a:latin typeface="Arial" panose="020B0604020202020204" pitchFamily="34" charset="0"/>
            <a:cs typeface="Arial" panose="020B0604020202020204" pitchFamily="34" charset="0"/>
          </a:endParaRPr>
        </a:p>
      </dgm:t>
    </dgm:pt>
    <dgm:pt modelId="{20BE77AD-8F7E-4204-B6C7-5DC3F87DC3A4}">
      <dgm:prSet/>
      <dgm:spPr/>
      <dgm:t>
        <a:bodyPr/>
        <a:lstStyle/>
        <a:p>
          <a:pPr algn="ctr">
            <a:lnSpc>
              <a:spcPct val="150000"/>
            </a:lnSpc>
          </a:pP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Có</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thái</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độ</a:t>
          </a:r>
          <a:r>
            <a:rPr lang="vi-VN" b="1" dirty="0">
              <a:latin typeface="Arial" panose="020B0604020202020204" pitchFamily="34" charset="0"/>
              <a:cs typeface="Arial" panose="020B0604020202020204" pitchFamily="34" charset="0"/>
            </a:rPr>
            <a:t> trân </a:t>
          </a:r>
          <a:r>
            <a:rPr lang="vi-VN" b="1" dirty="0" err="1">
              <a:latin typeface="Arial" panose="020B0604020202020204" pitchFamily="34" charset="0"/>
              <a:cs typeface="Arial" panose="020B0604020202020204" pitchFamily="34" charset="0"/>
            </a:rPr>
            <a:t>trọng</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biết</a:t>
          </a:r>
          <a:r>
            <a:rPr lang="vi-VN" b="1" dirty="0">
              <a:latin typeface="Arial" panose="020B0604020202020204" pitchFamily="34" charset="0"/>
              <a:cs typeface="Arial" panose="020B0604020202020204" pitchFamily="34" charset="0"/>
            </a:rPr>
            <a:t> yêu thương </a:t>
          </a:r>
          <a:r>
            <a:rPr lang="vi-VN" b="1" dirty="0" err="1">
              <a:latin typeface="Arial" panose="020B0604020202020204" pitchFamily="34" charset="0"/>
              <a:cs typeface="Arial" panose="020B0604020202020204" pitchFamily="34" charset="0"/>
            </a:rPr>
            <a:t>và</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gìn</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giữ</a:t>
          </a:r>
          <a:r>
            <a:rPr lang="vi-VN" b="1" dirty="0">
              <a:latin typeface="Arial" panose="020B0604020202020204" pitchFamily="34" charset="0"/>
              <a:cs typeface="Arial" panose="020B0604020202020204" pitchFamily="34" charset="0"/>
            </a:rPr>
            <a:t>, vun </a:t>
          </a:r>
          <a:r>
            <a:rPr lang="vi-VN" b="1" dirty="0" err="1">
              <a:latin typeface="Arial" panose="020B0604020202020204" pitchFamily="34" charset="0"/>
              <a:cs typeface="Arial" panose="020B0604020202020204" pitchFamily="34" charset="0"/>
            </a:rPr>
            <a:t>đắp</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hạnh</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phúc</a:t>
          </a:r>
          <a:r>
            <a:rPr lang="vi-VN" b="1" dirty="0">
              <a:latin typeface="Arial" panose="020B0604020202020204" pitchFamily="34" charset="0"/>
              <a:cs typeface="Arial" panose="020B0604020202020204" pitchFamily="34" charset="0"/>
            </a:rPr>
            <a:t> gia </a:t>
          </a:r>
          <a:r>
            <a:rPr lang="vi-VN" b="1" dirty="0" err="1">
              <a:latin typeface="Arial" panose="020B0604020202020204" pitchFamily="34" charset="0"/>
              <a:cs typeface="Arial" panose="020B0604020202020204" pitchFamily="34" charset="0"/>
            </a:rPr>
            <a:t>đình</a:t>
          </a:r>
          <a:endParaRPr lang="vi-VN" dirty="0">
            <a:latin typeface="Arial" panose="020B0604020202020204" pitchFamily="34" charset="0"/>
            <a:cs typeface="Arial" panose="020B0604020202020204" pitchFamily="34" charset="0"/>
          </a:endParaRPr>
        </a:p>
      </dgm:t>
    </dgm:pt>
    <dgm:pt modelId="{C0044236-F69E-434F-B630-EFB8CC8FEF02}" type="parTrans" cxnId="{8428EF6F-485D-4644-9FD8-610E346CA48D}">
      <dgm:prSet/>
      <dgm:spPr/>
      <dgm:t>
        <a:bodyPr/>
        <a:lstStyle/>
        <a:p>
          <a:pPr algn="ctr">
            <a:lnSpc>
              <a:spcPct val="150000"/>
            </a:lnSpc>
          </a:pPr>
          <a:endParaRPr lang="vi-VN">
            <a:latin typeface="Arial" panose="020B0604020202020204" pitchFamily="34" charset="0"/>
            <a:cs typeface="Arial" panose="020B0604020202020204" pitchFamily="34" charset="0"/>
          </a:endParaRPr>
        </a:p>
      </dgm:t>
    </dgm:pt>
    <dgm:pt modelId="{05794D42-D0FC-4A1F-AF28-D36692CE435F}" type="sibTrans" cxnId="{8428EF6F-485D-4644-9FD8-610E346CA48D}">
      <dgm:prSet/>
      <dgm:spPr/>
      <dgm:t>
        <a:bodyPr/>
        <a:lstStyle/>
        <a:p>
          <a:pPr algn="ctr">
            <a:lnSpc>
              <a:spcPct val="150000"/>
            </a:lnSpc>
          </a:pPr>
          <a:endParaRPr lang="vi-VN">
            <a:latin typeface="Arial" panose="020B0604020202020204" pitchFamily="34" charset="0"/>
            <a:cs typeface="Arial" panose="020B0604020202020204" pitchFamily="34" charset="0"/>
          </a:endParaRPr>
        </a:p>
      </dgm:t>
    </dgm:pt>
    <dgm:pt modelId="{D8C39654-BCF6-4845-9BA9-D9F328703384}" type="pres">
      <dgm:prSet presAssocID="{9AE06F96-73F5-420A-8FBA-730485F1BDA6}" presName="linear" presStyleCnt="0">
        <dgm:presLayoutVars>
          <dgm:animLvl val="lvl"/>
          <dgm:resizeHandles val="exact"/>
        </dgm:presLayoutVars>
      </dgm:prSet>
      <dgm:spPr/>
      <dgm:t>
        <a:bodyPr/>
        <a:lstStyle/>
        <a:p>
          <a:endParaRPr lang="en-US"/>
        </a:p>
      </dgm:t>
    </dgm:pt>
    <dgm:pt modelId="{5492CCDA-EB14-4573-A3CC-FCEF5ACC88E6}" type="pres">
      <dgm:prSet presAssocID="{941B0E52-6C96-4676-97AB-ABE96977D1D3}" presName="parentText" presStyleLbl="node1" presStyleIdx="0" presStyleCnt="3" custLinFactY="-45739" custLinFactNeighborX="42" custLinFactNeighborY="-100000">
        <dgm:presLayoutVars>
          <dgm:chMax val="0"/>
          <dgm:bulletEnabled val="1"/>
        </dgm:presLayoutVars>
      </dgm:prSet>
      <dgm:spPr/>
      <dgm:t>
        <a:bodyPr/>
        <a:lstStyle/>
        <a:p>
          <a:endParaRPr lang="en-US"/>
        </a:p>
      </dgm:t>
    </dgm:pt>
    <dgm:pt modelId="{C49EE241-9B3C-4070-B212-A038288808A8}" type="pres">
      <dgm:prSet presAssocID="{C63A0443-B8D0-4320-8F49-8ECBED211544}" presName="spacer" presStyleCnt="0"/>
      <dgm:spPr/>
    </dgm:pt>
    <dgm:pt modelId="{D32843C4-90C3-40E4-A852-307E4AF0D2A7}" type="pres">
      <dgm:prSet presAssocID="{9F626343-F64D-4006-92B3-6BE63F159CFD}" presName="parentText" presStyleLbl="node1" presStyleIdx="1" presStyleCnt="3" custScaleY="109940" custLinFactY="-23003" custLinFactNeighborX="42" custLinFactNeighborY="-100000">
        <dgm:presLayoutVars>
          <dgm:chMax val="0"/>
          <dgm:bulletEnabled val="1"/>
        </dgm:presLayoutVars>
      </dgm:prSet>
      <dgm:spPr/>
      <dgm:t>
        <a:bodyPr/>
        <a:lstStyle/>
        <a:p>
          <a:endParaRPr lang="en-US"/>
        </a:p>
      </dgm:t>
    </dgm:pt>
    <dgm:pt modelId="{ADFA73A4-7CF9-4D1A-9C55-24FB1FC108B1}" type="pres">
      <dgm:prSet presAssocID="{90C95803-51E6-49EA-BB00-2B71FC3A8AD7}" presName="spacer" presStyleCnt="0"/>
      <dgm:spPr/>
    </dgm:pt>
    <dgm:pt modelId="{28073D59-BAA4-4AA4-9D72-D63A555BE85E}" type="pres">
      <dgm:prSet presAssocID="{20BE77AD-8F7E-4204-B6C7-5DC3F87DC3A4}" presName="parentText" presStyleLbl="node1" presStyleIdx="2" presStyleCnt="3" custScaleY="112329">
        <dgm:presLayoutVars>
          <dgm:chMax val="0"/>
          <dgm:bulletEnabled val="1"/>
        </dgm:presLayoutVars>
      </dgm:prSet>
      <dgm:spPr/>
      <dgm:t>
        <a:bodyPr/>
        <a:lstStyle/>
        <a:p>
          <a:endParaRPr lang="en-US"/>
        </a:p>
      </dgm:t>
    </dgm:pt>
  </dgm:ptLst>
  <dgm:cxnLst>
    <dgm:cxn modelId="{2AAE5AAF-F7B6-4096-BE33-6E4BCB832672}" type="presOf" srcId="{941B0E52-6C96-4676-97AB-ABE96977D1D3}" destId="{5492CCDA-EB14-4573-A3CC-FCEF5ACC88E6}" srcOrd="0" destOrd="0" presId="urn:microsoft.com/office/officeart/2005/8/layout/vList2"/>
    <dgm:cxn modelId="{86B6AC99-9A28-4156-B7DE-70AD73D7DC4A}" type="presOf" srcId="{20BE77AD-8F7E-4204-B6C7-5DC3F87DC3A4}" destId="{28073D59-BAA4-4AA4-9D72-D63A555BE85E}" srcOrd="0" destOrd="0" presId="urn:microsoft.com/office/officeart/2005/8/layout/vList2"/>
    <dgm:cxn modelId="{E673563C-EE51-4CD7-BCD9-D1E7AFFAE050}" type="presOf" srcId="{9F626343-F64D-4006-92B3-6BE63F159CFD}" destId="{D32843C4-90C3-40E4-A852-307E4AF0D2A7}" srcOrd="0" destOrd="0" presId="urn:microsoft.com/office/officeart/2005/8/layout/vList2"/>
    <dgm:cxn modelId="{8B95DACE-8C8C-4499-B8CB-9AF35815DB92}" srcId="{9AE06F96-73F5-420A-8FBA-730485F1BDA6}" destId="{9F626343-F64D-4006-92B3-6BE63F159CFD}" srcOrd="1" destOrd="0" parTransId="{7D32A91A-9B7C-49AC-96AB-CBEB2F96EF2C}" sibTransId="{90C95803-51E6-49EA-BB00-2B71FC3A8AD7}"/>
    <dgm:cxn modelId="{2CE4C806-5CDF-4703-965E-16AB0B0CC945}" srcId="{9AE06F96-73F5-420A-8FBA-730485F1BDA6}" destId="{941B0E52-6C96-4676-97AB-ABE96977D1D3}" srcOrd="0" destOrd="0" parTransId="{AC4B8C2D-893E-42FB-8A77-98B46D8C9C92}" sibTransId="{C63A0443-B8D0-4320-8F49-8ECBED211544}"/>
    <dgm:cxn modelId="{612D0A41-D236-4CE7-8474-084B32417BE7}" type="presOf" srcId="{9AE06F96-73F5-420A-8FBA-730485F1BDA6}" destId="{D8C39654-BCF6-4845-9BA9-D9F328703384}" srcOrd="0" destOrd="0" presId="urn:microsoft.com/office/officeart/2005/8/layout/vList2"/>
    <dgm:cxn modelId="{8428EF6F-485D-4644-9FD8-610E346CA48D}" srcId="{9AE06F96-73F5-420A-8FBA-730485F1BDA6}" destId="{20BE77AD-8F7E-4204-B6C7-5DC3F87DC3A4}" srcOrd="2" destOrd="0" parTransId="{C0044236-F69E-434F-B630-EFB8CC8FEF02}" sibTransId="{05794D42-D0FC-4A1F-AF28-D36692CE435F}"/>
    <dgm:cxn modelId="{DD0FE1FF-404A-4B19-B88B-75AAECF0C6DC}" type="presParOf" srcId="{D8C39654-BCF6-4845-9BA9-D9F328703384}" destId="{5492CCDA-EB14-4573-A3CC-FCEF5ACC88E6}" srcOrd="0" destOrd="0" presId="urn:microsoft.com/office/officeart/2005/8/layout/vList2"/>
    <dgm:cxn modelId="{E0AB01B5-996F-4BA3-A450-1E5331D7C637}" type="presParOf" srcId="{D8C39654-BCF6-4845-9BA9-D9F328703384}" destId="{C49EE241-9B3C-4070-B212-A038288808A8}" srcOrd="1" destOrd="0" presId="urn:microsoft.com/office/officeart/2005/8/layout/vList2"/>
    <dgm:cxn modelId="{A8721216-0617-46A2-B38E-602AC5081DF1}" type="presParOf" srcId="{D8C39654-BCF6-4845-9BA9-D9F328703384}" destId="{D32843C4-90C3-40E4-A852-307E4AF0D2A7}" srcOrd="2" destOrd="0" presId="urn:microsoft.com/office/officeart/2005/8/layout/vList2"/>
    <dgm:cxn modelId="{8CC456BE-D1F3-43C5-B625-F185BB179AAB}" type="presParOf" srcId="{D8C39654-BCF6-4845-9BA9-D9F328703384}" destId="{ADFA73A4-7CF9-4D1A-9C55-24FB1FC108B1}" srcOrd="3" destOrd="0" presId="urn:microsoft.com/office/officeart/2005/8/layout/vList2"/>
    <dgm:cxn modelId="{A295B050-4896-4845-BCD3-095E5681B927}" type="presParOf" srcId="{D8C39654-BCF6-4845-9BA9-D9F328703384}" destId="{28073D59-BAA4-4AA4-9D72-D63A555BE85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CD4055-5C5E-4E4D-BD15-D9CEDEDF731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vi-VN"/>
        </a:p>
      </dgm:t>
    </dgm:pt>
    <dgm:pt modelId="{0BC1584A-DABD-4A1E-9B32-2E3D4613CEFD}">
      <dgm:prSet phldrT="[Text]" custT="1"/>
      <dgm:spPr/>
      <dgm:t>
        <a:bodyPr/>
        <a:lstStyle/>
        <a:p>
          <a:r>
            <a:rPr lang="vi-VN" sz="3200" b="1" noProof="0" dirty="0" smtClean="0">
              <a:latin typeface="Arial" pitchFamily="34" charset="0"/>
              <a:cs typeface="Arial" pitchFamily="34" charset="0"/>
            </a:rPr>
            <a:t>Định nghĩa</a:t>
          </a:r>
          <a:endParaRPr lang="vi-VN" sz="3200" b="1" noProof="0" dirty="0">
            <a:latin typeface="Arial" pitchFamily="34" charset="0"/>
            <a:cs typeface="Arial" pitchFamily="34" charset="0"/>
          </a:endParaRPr>
        </a:p>
      </dgm:t>
    </dgm:pt>
    <dgm:pt modelId="{73627DF9-EC00-49CD-8E9A-17EC6CEC36D8}" type="parTrans" cxnId="{70CA2A64-300E-4EDB-80A9-9061531B9087}">
      <dgm:prSet/>
      <dgm:spPr/>
      <dgm:t>
        <a:bodyPr/>
        <a:lstStyle/>
        <a:p>
          <a:endParaRPr lang="vi-VN"/>
        </a:p>
      </dgm:t>
    </dgm:pt>
    <dgm:pt modelId="{D07AB94C-15B1-4435-AF59-30ABB48A8DF2}" type="sibTrans" cxnId="{70CA2A64-300E-4EDB-80A9-9061531B9087}">
      <dgm:prSet/>
      <dgm:spPr/>
      <dgm:t>
        <a:bodyPr/>
        <a:lstStyle/>
        <a:p>
          <a:endParaRPr lang="vi-VN"/>
        </a:p>
      </dgm:t>
    </dgm:pt>
    <dgm:pt modelId="{C4455823-9525-448B-8845-178367507C27}">
      <dgm:prSet phldrT="[Text]" custT="1"/>
      <dgm:spPr/>
      <dgm:t>
        <a:bodyPr/>
        <a:lstStyle/>
        <a:p>
          <a:pPr algn="just"/>
          <a:r>
            <a:rPr lang="vi-VN" sz="2400" b="1" noProof="0" dirty="0" smtClean="0">
              <a:latin typeface="Arial" pitchFamily="34" charset="0"/>
              <a:cs typeface="Arial" pitchFamily="34" charset="0"/>
            </a:rPr>
            <a:t>Là một hình thức sáng tác văn học phản ánh cuộc sống với những cảm xúc trong ngôn ngữ hàm súc, giàu hình ảnh, và nhất là có nhịp điệu.</a:t>
          </a:r>
          <a:endParaRPr lang="vi-VN" sz="2400" b="1" noProof="0" dirty="0"/>
        </a:p>
      </dgm:t>
    </dgm:pt>
    <dgm:pt modelId="{9A1AA7C2-E126-418B-AB40-36F62F24CD3B}" type="parTrans" cxnId="{7399F4D1-105A-4189-BAA3-BEE93FD7A368}">
      <dgm:prSet/>
      <dgm:spPr/>
      <dgm:t>
        <a:bodyPr/>
        <a:lstStyle/>
        <a:p>
          <a:endParaRPr lang="vi-VN"/>
        </a:p>
      </dgm:t>
    </dgm:pt>
    <dgm:pt modelId="{EE0365D3-8E41-4726-9365-46661074687E}" type="sibTrans" cxnId="{7399F4D1-105A-4189-BAA3-BEE93FD7A368}">
      <dgm:prSet/>
      <dgm:spPr/>
      <dgm:t>
        <a:bodyPr/>
        <a:lstStyle/>
        <a:p>
          <a:endParaRPr lang="vi-VN"/>
        </a:p>
      </dgm:t>
    </dgm:pt>
    <dgm:pt modelId="{949D6F20-EFBE-4C81-AB3B-153CD2884EE0}" type="pres">
      <dgm:prSet presAssocID="{67CD4055-5C5E-4E4D-BD15-D9CEDEDF7313}" presName="Name0" presStyleCnt="0">
        <dgm:presLayoutVars>
          <dgm:dir/>
          <dgm:animLvl val="lvl"/>
          <dgm:resizeHandles val="exact"/>
        </dgm:presLayoutVars>
      </dgm:prSet>
      <dgm:spPr/>
      <dgm:t>
        <a:bodyPr/>
        <a:lstStyle/>
        <a:p>
          <a:endParaRPr lang="vi-VN"/>
        </a:p>
      </dgm:t>
    </dgm:pt>
    <dgm:pt modelId="{D5E438E0-2794-41E0-8AE6-3380551C9425}" type="pres">
      <dgm:prSet presAssocID="{0BC1584A-DABD-4A1E-9B32-2E3D4613CEFD}" presName="linNode" presStyleCnt="0"/>
      <dgm:spPr/>
    </dgm:pt>
    <dgm:pt modelId="{CA82A720-1F22-4D01-BA3A-936E02746A4F}" type="pres">
      <dgm:prSet presAssocID="{0BC1584A-DABD-4A1E-9B32-2E3D4613CEFD}" presName="parentText" presStyleLbl="node1" presStyleIdx="0" presStyleCnt="1" custLinFactNeighborY="-5970">
        <dgm:presLayoutVars>
          <dgm:chMax val="1"/>
          <dgm:bulletEnabled val="1"/>
        </dgm:presLayoutVars>
      </dgm:prSet>
      <dgm:spPr/>
      <dgm:t>
        <a:bodyPr/>
        <a:lstStyle/>
        <a:p>
          <a:endParaRPr lang="vi-VN"/>
        </a:p>
      </dgm:t>
    </dgm:pt>
    <dgm:pt modelId="{C5FC81C5-D277-4264-A2FE-4E18432BE4FB}" type="pres">
      <dgm:prSet presAssocID="{0BC1584A-DABD-4A1E-9B32-2E3D4613CEFD}" presName="descendantText" presStyleLbl="alignAccFollowNode1" presStyleIdx="0" presStyleCnt="1" custLinFactNeighborY="4167">
        <dgm:presLayoutVars>
          <dgm:bulletEnabled val="1"/>
        </dgm:presLayoutVars>
      </dgm:prSet>
      <dgm:spPr/>
      <dgm:t>
        <a:bodyPr/>
        <a:lstStyle/>
        <a:p>
          <a:endParaRPr lang="vi-VN"/>
        </a:p>
      </dgm:t>
    </dgm:pt>
  </dgm:ptLst>
  <dgm:cxnLst>
    <dgm:cxn modelId="{70CA2A64-300E-4EDB-80A9-9061531B9087}" srcId="{67CD4055-5C5E-4E4D-BD15-D9CEDEDF7313}" destId="{0BC1584A-DABD-4A1E-9B32-2E3D4613CEFD}" srcOrd="0" destOrd="0" parTransId="{73627DF9-EC00-49CD-8E9A-17EC6CEC36D8}" sibTransId="{D07AB94C-15B1-4435-AF59-30ABB48A8DF2}"/>
    <dgm:cxn modelId="{A276E03A-425D-474C-AF2C-40A023377CE4}" type="presOf" srcId="{C4455823-9525-448B-8845-178367507C27}" destId="{C5FC81C5-D277-4264-A2FE-4E18432BE4FB}" srcOrd="0" destOrd="0" presId="urn:microsoft.com/office/officeart/2005/8/layout/vList5"/>
    <dgm:cxn modelId="{E72B0D90-51CD-43CA-BB6E-A66F63DF4FDC}" type="presOf" srcId="{0BC1584A-DABD-4A1E-9B32-2E3D4613CEFD}" destId="{CA82A720-1F22-4D01-BA3A-936E02746A4F}" srcOrd="0" destOrd="0" presId="urn:microsoft.com/office/officeart/2005/8/layout/vList5"/>
    <dgm:cxn modelId="{7399F4D1-105A-4189-BAA3-BEE93FD7A368}" srcId="{0BC1584A-DABD-4A1E-9B32-2E3D4613CEFD}" destId="{C4455823-9525-448B-8845-178367507C27}" srcOrd="0" destOrd="0" parTransId="{9A1AA7C2-E126-418B-AB40-36F62F24CD3B}" sibTransId="{EE0365D3-8E41-4726-9365-46661074687E}"/>
    <dgm:cxn modelId="{BD4EA847-E292-4A3C-A943-3FF7A8021BAF}" type="presOf" srcId="{67CD4055-5C5E-4E4D-BD15-D9CEDEDF7313}" destId="{949D6F20-EFBE-4C81-AB3B-153CD2884EE0}" srcOrd="0" destOrd="0" presId="urn:microsoft.com/office/officeart/2005/8/layout/vList5"/>
    <dgm:cxn modelId="{92B62B79-EDC9-42A6-8F74-7C7A6C606C78}" type="presParOf" srcId="{949D6F20-EFBE-4C81-AB3B-153CD2884EE0}" destId="{D5E438E0-2794-41E0-8AE6-3380551C9425}" srcOrd="0" destOrd="0" presId="urn:microsoft.com/office/officeart/2005/8/layout/vList5"/>
    <dgm:cxn modelId="{1529A4AD-3706-4ED5-AA6A-0BBB5448DB23}" type="presParOf" srcId="{D5E438E0-2794-41E0-8AE6-3380551C9425}" destId="{CA82A720-1F22-4D01-BA3A-936E02746A4F}" srcOrd="0" destOrd="0" presId="urn:microsoft.com/office/officeart/2005/8/layout/vList5"/>
    <dgm:cxn modelId="{3D205782-FD5A-4C9B-8176-BB2158E62138}" type="presParOf" srcId="{D5E438E0-2794-41E0-8AE6-3380551C9425}" destId="{C5FC81C5-D277-4264-A2FE-4E18432BE4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D4055-5C5E-4E4D-BD15-D9CEDEDF731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vi-VN"/>
        </a:p>
      </dgm:t>
    </dgm:pt>
    <dgm:pt modelId="{CCD165D2-CA50-4C85-97F4-F66D6EDB82B9}">
      <dgm:prSet phldrT="[Text]" custT="1"/>
      <dgm:spPr/>
      <dgm:t>
        <a:bodyPr/>
        <a:lstStyle/>
        <a:p>
          <a:r>
            <a:rPr lang="vi-VN" sz="2400" b="1" noProof="0" dirty="0" smtClean="0">
              <a:latin typeface="Arial" pitchFamily="34" charset="0"/>
              <a:cs typeface="Arial" pitchFamily="34" charset="0"/>
            </a:rPr>
            <a:t>Nội dung: tình cảm, cảm xúc của nhà thơ trước cuộc sống. </a:t>
          </a:r>
          <a:endParaRPr lang="vi-VN" sz="2400" b="1" noProof="0" dirty="0">
            <a:latin typeface="Arial" pitchFamily="34" charset="0"/>
            <a:cs typeface="Arial" pitchFamily="34" charset="0"/>
          </a:endParaRPr>
        </a:p>
      </dgm:t>
    </dgm:pt>
    <dgm:pt modelId="{31440232-0152-4619-BBF7-D93E8965B667}" type="parTrans" cxnId="{48DA064C-995E-4FD3-BF78-08D0B987D4E3}">
      <dgm:prSet/>
      <dgm:spPr/>
      <dgm:t>
        <a:bodyPr/>
        <a:lstStyle/>
        <a:p>
          <a:endParaRPr lang="vi-VN"/>
        </a:p>
      </dgm:t>
    </dgm:pt>
    <dgm:pt modelId="{17F4B54F-09E2-43B6-A2F0-29CC4D2C28DA}" type="sibTrans" cxnId="{48DA064C-995E-4FD3-BF78-08D0B987D4E3}">
      <dgm:prSet/>
      <dgm:spPr/>
      <dgm:t>
        <a:bodyPr/>
        <a:lstStyle/>
        <a:p>
          <a:endParaRPr lang="vi-VN"/>
        </a:p>
      </dgm:t>
    </dgm:pt>
    <dgm:pt modelId="{02CC6F45-F2ED-44A1-9A6F-5D752384C40C}">
      <dgm:prSet phldrT="[Text]" custT="1"/>
      <dgm:spPr/>
      <dgm:t>
        <a:bodyPr/>
        <a:lstStyle/>
        <a:p>
          <a:r>
            <a:rPr lang="vi-VN" sz="2400" b="1" noProof="0" dirty="0" smtClean="0">
              <a:latin typeface="Arial" pitchFamily="34" charset="0"/>
              <a:cs typeface="Arial" pitchFamily="34" charset="0"/>
            </a:rPr>
            <a:t>Ngôn từ: cô đọng, giàu nhạc điệu, hình ảnh, sử dụng nhiều biện pháp tu từ (so sánh, ẩn dụ, điệp ngữ, v.v…).</a:t>
          </a:r>
          <a:endParaRPr lang="vi-VN" sz="2400" b="1" noProof="0" dirty="0">
            <a:latin typeface="Arial" pitchFamily="34" charset="0"/>
            <a:cs typeface="Arial" pitchFamily="34" charset="0"/>
          </a:endParaRPr>
        </a:p>
      </dgm:t>
    </dgm:pt>
    <dgm:pt modelId="{D547DA3F-2FF6-4168-BA6C-97E4DA3BD9F5}" type="sibTrans" cxnId="{BFBE2115-DC32-4792-BA2C-1233C1413BBE}">
      <dgm:prSet/>
      <dgm:spPr/>
      <dgm:t>
        <a:bodyPr/>
        <a:lstStyle/>
        <a:p>
          <a:endParaRPr lang="vi-VN"/>
        </a:p>
      </dgm:t>
    </dgm:pt>
    <dgm:pt modelId="{F4A69745-518F-4BF3-BBE3-D53B18C3A549}" type="parTrans" cxnId="{BFBE2115-DC32-4792-BA2C-1233C1413BBE}">
      <dgm:prSet/>
      <dgm:spPr/>
      <dgm:t>
        <a:bodyPr/>
        <a:lstStyle/>
        <a:p>
          <a:endParaRPr lang="vi-VN"/>
        </a:p>
      </dgm:t>
    </dgm:pt>
    <dgm:pt modelId="{404FF3FF-CEDC-4F66-A33A-39FD8FE28148}">
      <dgm:prSet phldrT="[Text]" custT="1"/>
      <dgm:spPr/>
      <dgm:t>
        <a:bodyPr/>
        <a:lstStyle/>
        <a:p>
          <a:r>
            <a:rPr lang="vi-VN" sz="2400" b="1" noProof="0" dirty="0" smtClean="0">
              <a:latin typeface="Arial" pitchFamily="34" charset="0"/>
              <a:cs typeface="Arial" pitchFamily="34" charset="0"/>
            </a:rPr>
            <a:t>Thể thơ.</a:t>
          </a:r>
          <a:endParaRPr lang="vi-VN" sz="2400" b="1" noProof="0" dirty="0">
            <a:latin typeface="Arial" pitchFamily="34" charset="0"/>
            <a:cs typeface="Arial" pitchFamily="34" charset="0"/>
          </a:endParaRPr>
        </a:p>
      </dgm:t>
    </dgm:pt>
    <dgm:pt modelId="{720D8C17-3609-44A8-A0B0-981A8357CAF8}" type="sibTrans" cxnId="{446A676F-5AAD-4DA2-8154-740EFF15F892}">
      <dgm:prSet/>
      <dgm:spPr/>
      <dgm:t>
        <a:bodyPr/>
        <a:lstStyle/>
        <a:p>
          <a:endParaRPr lang="vi-VN"/>
        </a:p>
      </dgm:t>
    </dgm:pt>
    <dgm:pt modelId="{AF17D35F-30E4-4426-B672-D521FE64A70C}" type="parTrans" cxnId="{446A676F-5AAD-4DA2-8154-740EFF15F892}">
      <dgm:prSet/>
      <dgm:spPr/>
      <dgm:t>
        <a:bodyPr/>
        <a:lstStyle/>
        <a:p>
          <a:endParaRPr lang="vi-VN"/>
        </a:p>
      </dgm:t>
    </dgm:pt>
    <dgm:pt modelId="{E67C59C2-665A-4594-847E-449EEC124952}">
      <dgm:prSet phldrT="[Text]" custT="1"/>
      <dgm:spPr/>
      <dgm:t>
        <a:bodyPr/>
        <a:lstStyle/>
        <a:p>
          <a:r>
            <a:rPr lang="vi-VN" sz="3200" b="1" noProof="0" dirty="0" smtClean="0"/>
            <a:t>Đặc điểm</a:t>
          </a:r>
          <a:endParaRPr lang="vi-VN" sz="3200" b="1" noProof="0" dirty="0"/>
        </a:p>
      </dgm:t>
    </dgm:pt>
    <dgm:pt modelId="{4D4C28E1-2BB2-452E-8583-2124A10F715D}" type="sibTrans" cxnId="{C687EC30-46EE-48A4-9FF8-615B44037424}">
      <dgm:prSet/>
      <dgm:spPr/>
      <dgm:t>
        <a:bodyPr/>
        <a:lstStyle/>
        <a:p>
          <a:endParaRPr lang="vi-VN"/>
        </a:p>
      </dgm:t>
    </dgm:pt>
    <dgm:pt modelId="{BCA8FEAF-5713-409B-ACDD-7CA2CF2C2EE9}" type="parTrans" cxnId="{C687EC30-46EE-48A4-9FF8-615B44037424}">
      <dgm:prSet/>
      <dgm:spPr/>
      <dgm:t>
        <a:bodyPr/>
        <a:lstStyle/>
        <a:p>
          <a:endParaRPr lang="vi-VN"/>
        </a:p>
      </dgm:t>
    </dgm:pt>
    <dgm:pt modelId="{949D6F20-EFBE-4C81-AB3B-153CD2884EE0}" type="pres">
      <dgm:prSet presAssocID="{67CD4055-5C5E-4E4D-BD15-D9CEDEDF7313}" presName="Name0" presStyleCnt="0">
        <dgm:presLayoutVars>
          <dgm:dir/>
          <dgm:animLvl val="lvl"/>
          <dgm:resizeHandles val="exact"/>
        </dgm:presLayoutVars>
      </dgm:prSet>
      <dgm:spPr/>
      <dgm:t>
        <a:bodyPr/>
        <a:lstStyle/>
        <a:p>
          <a:endParaRPr lang="vi-VN"/>
        </a:p>
      </dgm:t>
    </dgm:pt>
    <dgm:pt modelId="{40E7FBA6-DEB5-4F2E-8D7D-B8963519518C}" type="pres">
      <dgm:prSet presAssocID="{E67C59C2-665A-4594-847E-449EEC124952}" presName="linNode" presStyleCnt="0"/>
      <dgm:spPr/>
    </dgm:pt>
    <dgm:pt modelId="{61B77981-F76E-4C00-8A09-FA54834FB2AE}" type="pres">
      <dgm:prSet presAssocID="{E67C59C2-665A-4594-847E-449EEC124952}" presName="parentText" presStyleLbl="node1" presStyleIdx="0" presStyleCnt="1" custLinFactNeighborY="3756">
        <dgm:presLayoutVars>
          <dgm:chMax val="1"/>
          <dgm:bulletEnabled val="1"/>
        </dgm:presLayoutVars>
      </dgm:prSet>
      <dgm:spPr/>
      <dgm:t>
        <a:bodyPr/>
        <a:lstStyle/>
        <a:p>
          <a:endParaRPr lang="vi-VN"/>
        </a:p>
      </dgm:t>
    </dgm:pt>
    <dgm:pt modelId="{2980635E-5D68-4F4A-B58F-E0CEF2947494}" type="pres">
      <dgm:prSet presAssocID="{E67C59C2-665A-4594-847E-449EEC124952}" presName="descendantText" presStyleLbl="alignAccFollowNode1" presStyleIdx="0" presStyleCnt="1">
        <dgm:presLayoutVars>
          <dgm:bulletEnabled val="1"/>
        </dgm:presLayoutVars>
      </dgm:prSet>
      <dgm:spPr/>
      <dgm:t>
        <a:bodyPr/>
        <a:lstStyle/>
        <a:p>
          <a:endParaRPr lang="vi-VN"/>
        </a:p>
      </dgm:t>
    </dgm:pt>
  </dgm:ptLst>
  <dgm:cxnLst>
    <dgm:cxn modelId="{ADA21FF4-CDED-4840-9C7F-DA13E64508F1}" type="presOf" srcId="{404FF3FF-CEDC-4F66-A33A-39FD8FE28148}" destId="{2980635E-5D68-4F4A-B58F-E0CEF2947494}" srcOrd="0" destOrd="0" presId="urn:microsoft.com/office/officeart/2005/8/layout/vList5"/>
    <dgm:cxn modelId="{48DA064C-995E-4FD3-BF78-08D0B987D4E3}" srcId="{E67C59C2-665A-4594-847E-449EEC124952}" destId="{CCD165D2-CA50-4C85-97F4-F66D6EDB82B9}" srcOrd="2" destOrd="0" parTransId="{31440232-0152-4619-BBF7-D93E8965B667}" sibTransId="{17F4B54F-09E2-43B6-A2F0-29CC4D2C28DA}"/>
    <dgm:cxn modelId="{394781AE-002C-4BDD-B2E4-7F7BDF0F8159}" type="presOf" srcId="{02CC6F45-F2ED-44A1-9A6F-5D752384C40C}" destId="{2980635E-5D68-4F4A-B58F-E0CEF2947494}" srcOrd="0" destOrd="1" presId="urn:microsoft.com/office/officeart/2005/8/layout/vList5"/>
    <dgm:cxn modelId="{446A676F-5AAD-4DA2-8154-740EFF15F892}" srcId="{E67C59C2-665A-4594-847E-449EEC124952}" destId="{404FF3FF-CEDC-4F66-A33A-39FD8FE28148}" srcOrd="0" destOrd="0" parTransId="{AF17D35F-30E4-4426-B672-D521FE64A70C}" sibTransId="{720D8C17-3609-44A8-A0B0-981A8357CAF8}"/>
    <dgm:cxn modelId="{03EA8E3D-1DC8-4F6F-BFBB-7F7E36F9EA56}" type="presOf" srcId="{E67C59C2-665A-4594-847E-449EEC124952}" destId="{61B77981-F76E-4C00-8A09-FA54834FB2AE}" srcOrd="0" destOrd="0" presId="urn:microsoft.com/office/officeart/2005/8/layout/vList5"/>
    <dgm:cxn modelId="{BFBE2115-DC32-4792-BA2C-1233C1413BBE}" srcId="{E67C59C2-665A-4594-847E-449EEC124952}" destId="{02CC6F45-F2ED-44A1-9A6F-5D752384C40C}" srcOrd="1" destOrd="0" parTransId="{F4A69745-518F-4BF3-BBE3-D53B18C3A549}" sibTransId="{D547DA3F-2FF6-4168-BA6C-97E4DA3BD9F5}"/>
    <dgm:cxn modelId="{2EF69B2D-297B-426E-B5E6-01627C3146C6}" type="presOf" srcId="{CCD165D2-CA50-4C85-97F4-F66D6EDB82B9}" destId="{2980635E-5D68-4F4A-B58F-E0CEF2947494}" srcOrd="0" destOrd="2" presId="urn:microsoft.com/office/officeart/2005/8/layout/vList5"/>
    <dgm:cxn modelId="{50AD979E-DA38-45CB-B000-8EEB7B620DF1}" type="presOf" srcId="{67CD4055-5C5E-4E4D-BD15-D9CEDEDF7313}" destId="{949D6F20-EFBE-4C81-AB3B-153CD2884EE0}" srcOrd="0" destOrd="0" presId="urn:microsoft.com/office/officeart/2005/8/layout/vList5"/>
    <dgm:cxn modelId="{C687EC30-46EE-48A4-9FF8-615B44037424}" srcId="{67CD4055-5C5E-4E4D-BD15-D9CEDEDF7313}" destId="{E67C59C2-665A-4594-847E-449EEC124952}" srcOrd="0" destOrd="0" parTransId="{BCA8FEAF-5713-409B-ACDD-7CA2CF2C2EE9}" sibTransId="{4D4C28E1-2BB2-452E-8583-2124A10F715D}"/>
    <dgm:cxn modelId="{A360E160-30F2-4526-BFEA-B74F55B40979}" type="presParOf" srcId="{949D6F20-EFBE-4C81-AB3B-153CD2884EE0}" destId="{40E7FBA6-DEB5-4F2E-8D7D-B8963519518C}" srcOrd="0" destOrd="0" presId="urn:microsoft.com/office/officeart/2005/8/layout/vList5"/>
    <dgm:cxn modelId="{0E5B62C9-BB21-4748-A7E8-D0FE8EF97DBB}" type="presParOf" srcId="{40E7FBA6-DEB5-4F2E-8D7D-B8963519518C}" destId="{61B77981-F76E-4C00-8A09-FA54834FB2AE}" srcOrd="0" destOrd="0" presId="urn:microsoft.com/office/officeart/2005/8/layout/vList5"/>
    <dgm:cxn modelId="{6E0D1A37-7C5A-4F9A-BEF7-BEC49BF7E051}" type="presParOf" srcId="{40E7FBA6-DEB5-4F2E-8D7D-B8963519518C}" destId="{2980635E-5D68-4F4A-B58F-E0CEF2947494}"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4C15AC-1294-4279-A8A9-D08E30889E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vi-VN"/>
        </a:p>
      </dgm:t>
    </dgm:pt>
    <dgm:pt modelId="{AD8E6ED9-7CD8-489F-81E0-A77BE3F212B4}">
      <dgm:prSet phldrT="[Text]" custT="1"/>
      <dgm:spPr/>
      <dgm:t>
        <a:bodyPr/>
        <a:lstStyle/>
        <a:p>
          <a:r>
            <a:rPr lang="vi-VN" sz="3200" noProof="0" dirty="0" smtClean="0"/>
            <a:t>Vần</a:t>
          </a:r>
        </a:p>
      </dgm:t>
    </dgm:pt>
    <dgm:pt modelId="{F2086F90-3B71-41DC-A03C-80ED93035EE6}" type="parTrans" cxnId="{8A1AD81A-9D4B-4C52-A048-16FFAAD5F786}">
      <dgm:prSet/>
      <dgm:spPr/>
      <dgm:t>
        <a:bodyPr/>
        <a:lstStyle/>
        <a:p>
          <a:endParaRPr lang="vi-VN"/>
        </a:p>
      </dgm:t>
    </dgm:pt>
    <dgm:pt modelId="{70A123C3-792B-4CE2-B713-A8ADD6CADE66}" type="sibTrans" cxnId="{8A1AD81A-9D4B-4C52-A048-16FFAAD5F786}">
      <dgm:prSet/>
      <dgm:spPr/>
      <dgm:t>
        <a:bodyPr/>
        <a:lstStyle/>
        <a:p>
          <a:endParaRPr lang="vi-VN"/>
        </a:p>
      </dgm:t>
    </dgm:pt>
    <dgm:pt modelId="{E2D28845-736F-4CA7-AFBF-A29F417D1BED}">
      <dgm:prSet phldrT="[Text]" custT="1"/>
      <dgm:spPr/>
      <dgm:t>
        <a:bodyPr/>
        <a:lstStyle/>
        <a:p>
          <a:pPr algn="just"/>
          <a:r>
            <a:rPr lang="vi-VN" sz="2000" noProof="0" smtClean="0"/>
            <a:t>Vần chân (cước vận)</a:t>
          </a:r>
          <a:endParaRPr lang="vi-VN" sz="2000" noProof="0"/>
        </a:p>
      </dgm:t>
    </dgm:pt>
    <dgm:pt modelId="{F9118B29-44E4-40B8-8E11-13007EDAA38C}" type="parTrans" cxnId="{B1D30603-E486-48D4-9809-0422A3858106}">
      <dgm:prSet/>
      <dgm:spPr/>
      <dgm:t>
        <a:bodyPr/>
        <a:lstStyle/>
        <a:p>
          <a:endParaRPr lang="vi-VN"/>
        </a:p>
      </dgm:t>
    </dgm:pt>
    <dgm:pt modelId="{1DBBB4FE-5849-4063-A620-FE91BB52C5CE}" type="sibTrans" cxnId="{B1D30603-E486-48D4-9809-0422A3858106}">
      <dgm:prSet/>
      <dgm:spPr/>
      <dgm:t>
        <a:bodyPr/>
        <a:lstStyle/>
        <a:p>
          <a:endParaRPr lang="vi-VN"/>
        </a:p>
      </dgm:t>
    </dgm:pt>
    <dgm:pt modelId="{C810BB35-0191-4654-93FB-A124745FEC25}">
      <dgm:prSet phldrT="[Text]" custT="1"/>
      <dgm:spPr/>
      <dgm:t>
        <a:bodyPr/>
        <a:lstStyle/>
        <a:p>
          <a:pPr algn="l"/>
          <a:r>
            <a:rPr lang="vi-VN" sz="2000" noProof="0" dirty="0" smtClean="0"/>
            <a:t>Vần lưng (yêu vận)</a:t>
          </a:r>
          <a:endParaRPr lang="vi-VN" sz="2000" noProof="0" dirty="0"/>
        </a:p>
      </dgm:t>
    </dgm:pt>
    <dgm:pt modelId="{9937D2EB-733B-4D97-B0DF-4ED3C88A0A7B}" type="parTrans" cxnId="{15DA0E64-0F14-449C-B08B-85079A475081}">
      <dgm:prSet/>
      <dgm:spPr/>
      <dgm:t>
        <a:bodyPr/>
        <a:lstStyle/>
        <a:p>
          <a:endParaRPr lang="vi-VN"/>
        </a:p>
      </dgm:t>
    </dgm:pt>
    <dgm:pt modelId="{06B9AF54-CED1-4203-BB85-8F37176AF9E3}" type="sibTrans" cxnId="{15DA0E64-0F14-449C-B08B-85079A475081}">
      <dgm:prSet/>
      <dgm:spPr/>
      <dgm:t>
        <a:bodyPr/>
        <a:lstStyle/>
        <a:p>
          <a:endParaRPr lang="vi-VN"/>
        </a:p>
      </dgm:t>
    </dgm:pt>
    <dgm:pt modelId="{A097CD60-0C72-48EF-A07C-538D59ABC068}" type="pres">
      <dgm:prSet presAssocID="{EB4C15AC-1294-4279-A8A9-D08E30889E0F}" presName="Name0" presStyleCnt="0">
        <dgm:presLayoutVars>
          <dgm:dir/>
          <dgm:animLvl val="lvl"/>
          <dgm:resizeHandles val="exact"/>
        </dgm:presLayoutVars>
      </dgm:prSet>
      <dgm:spPr/>
      <dgm:t>
        <a:bodyPr/>
        <a:lstStyle/>
        <a:p>
          <a:endParaRPr lang="vi-VN"/>
        </a:p>
      </dgm:t>
    </dgm:pt>
    <dgm:pt modelId="{37025295-9CA5-49E9-85B5-945817EEF550}" type="pres">
      <dgm:prSet presAssocID="{AD8E6ED9-7CD8-489F-81E0-A77BE3F212B4}" presName="linNode" presStyleCnt="0"/>
      <dgm:spPr/>
    </dgm:pt>
    <dgm:pt modelId="{34720623-AB97-4A6A-9C83-078F0A70FD09}" type="pres">
      <dgm:prSet presAssocID="{AD8E6ED9-7CD8-489F-81E0-A77BE3F212B4}" presName="parentText" presStyleLbl="node1" presStyleIdx="0" presStyleCnt="1" custLinFactNeighborY="-7997">
        <dgm:presLayoutVars>
          <dgm:chMax val="1"/>
          <dgm:bulletEnabled val="1"/>
        </dgm:presLayoutVars>
      </dgm:prSet>
      <dgm:spPr/>
      <dgm:t>
        <a:bodyPr/>
        <a:lstStyle/>
        <a:p>
          <a:endParaRPr lang="vi-VN"/>
        </a:p>
      </dgm:t>
    </dgm:pt>
    <dgm:pt modelId="{C15E976E-3A1C-4CCC-8A68-924783A02311}" type="pres">
      <dgm:prSet presAssocID="{AD8E6ED9-7CD8-489F-81E0-A77BE3F212B4}" presName="descendantText" presStyleLbl="alignAccFollowNode1" presStyleIdx="0" presStyleCnt="1">
        <dgm:presLayoutVars>
          <dgm:bulletEnabled val="1"/>
        </dgm:presLayoutVars>
      </dgm:prSet>
      <dgm:spPr/>
      <dgm:t>
        <a:bodyPr/>
        <a:lstStyle/>
        <a:p>
          <a:endParaRPr lang="vi-VN"/>
        </a:p>
      </dgm:t>
    </dgm:pt>
  </dgm:ptLst>
  <dgm:cxnLst>
    <dgm:cxn modelId="{20255F12-0385-4765-98ED-6FAC3E9EE19E}" type="presOf" srcId="{E2D28845-736F-4CA7-AFBF-A29F417D1BED}" destId="{C15E976E-3A1C-4CCC-8A68-924783A02311}" srcOrd="0" destOrd="0" presId="urn:microsoft.com/office/officeart/2005/8/layout/vList5"/>
    <dgm:cxn modelId="{8A1AD81A-9D4B-4C52-A048-16FFAAD5F786}" srcId="{EB4C15AC-1294-4279-A8A9-D08E30889E0F}" destId="{AD8E6ED9-7CD8-489F-81E0-A77BE3F212B4}" srcOrd="0" destOrd="0" parTransId="{F2086F90-3B71-41DC-A03C-80ED93035EE6}" sibTransId="{70A123C3-792B-4CE2-B713-A8ADD6CADE66}"/>
    <dgm:cxn modelId="{B1D30603-E486-48D4-9809-0422A3858106}" srcId="{AD8E6ED9-7CD8-489F-81E0-A77BE3F212B4}" destId="{E2D28845-736F-4CA7-AFBF-A29F417D1BED}" srcOrd="0" destOrd="0" parTransId="{F9118B29-44E4-40B8-8E11-13007EDAA38C}" sibTransId="{1DBBB4FE-5849-4063-A620-FE91BB52C5CE}"/>
    <dgm:cxn modelId="{15DA0E64-0F14-449C-B08B-85079A475081}" srcId="{AD8E6ED9-7CD8-489F-81E0-A77BE3F212B4}" destId="{C810BB35-0191-4654-93FB-A124745FEC25}" srcOrd="1" destOrd="0" parTransId="{9937D2EB-733B-4D97-B0DF-4ED3C88A0A7B}" sibTransId="{06B9AF54-CED1-4203-BB85-8F37176AF9E3}"/>
    <dgm:cxn modelId="{05556680-298B-4A0D-ABDC-93E946DD32BB}" type="presOf" srcId="{EB4C15AC-1294-4279-A8A9-D08E30889E0F}" destId="{A097CD60-0C72-48EF-A07C-538D59ABC068}" srcOrd="0" destOrd="0" presId="urn:microsoft.com/office/officeart/2005/8/layout/vList5"/>
    <dgm:cxn modelId="{5276D03A-A464-45DE-9C2C-A563653E0CDF}" type="presOf" srcId="{AD8E6ED9-7CD8-489F-81E0-A77BE3F212B4}" destId="{34720623-AB97-4A6A-9C83-078F0A70FD09}" srcOrd="0" destOrd="0" presId="urn:microsoft.com/office/officeart/2005/8/layout/vList5"/>
    <dgm:cxn modelId="{313A60B9-D788-4CB7-BF3F-3F6F67457102}" type="presOf" srcId="{C810BB35-0191-4654-93FB-A124745FEC25}" destId="{C15E976E-3A1C-4CCC-8A68-924783A02311}" srcOrd="0" destOrd="1" presId="urn:microsoft.com/office/officeart/2005/8/layout/vList5"/>
    <dgm:cxn modelId="{E66D7C29-BB36-41B2-84FD-321246D3BFBC}" type="presParOf" srcId="{A097CD60-0C72-48EF-A07C-538D59ABC068}" destId="{37025295-9CA5-49E9-85B5-945817EEF550}" srcOrd="0" destOrd="0" presId="urn:microsoft.com/office/officeart/2005/8/layout/vList5"/>
    <dgm:cxn modelId="{D94E9515-035C-4A91-8786-88ED035C693E}" type="presParOf" srcId="{37025295-9CA5-49E9-85B5-945817EEF550}" destId="{34720623-AB97-4A6A-9C83-078F0A70FD09}" srcOrd="0" destOrd="0" presId="urn:microsoft.com/office/officeart/2005/8/layout/vList5"/>
    <dgm:cxn modelId="{11D3969A-559F-40CE-AB4D-7D62B6C3CB3E}" type="presParOf" srcId="{37025295-9CA5-49E9-85B5-945817EEF550}" destId="{C15E976E-3A1C-4CCC-8A68-924783A0231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4C15AC-1294-4279-A8A9-D08E30889E0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vi-VN"/>
        </a:p>
      </dgm:t>
    </dgm:pt>
    <dgm:pt modelId="{4C7A871A-171C-4FF5-BD2B-9403B43F0D92}">
      <dgm:prSet phldrT="[Text]" custT="1"/>
      <dgm:spPr/>
      <dgm:t>
        <a:bodyPr/>
        <a:lstStyle/>
        <a:p>
          <a:r>
            <a:rPr lang="vi-VN" sz="3200" noProof="0" dirty="0" smtClean="0"/>
            <a:t>Nhịp</a:t>
          </a:r>
          <a:endParaRPr lang="vi-VN" sz="3200" noProof="0" dirty="0"/>
        </a:p>
      </dgm:t>
    </dgm:pt>
    <dgm:pt modelId="{8D8E20A0-C28A-4AD3-A1EF-E281A8F1A1DA}" type="parTrans" cxnId="{BD2B8D0E-5F92-4A21-8B0D-9CE2CBA1523A}">
      <dgm:prSet/>
      <dgm:spPr/>
      <dgm:t>
        <a:bodyPr/>
        <a:lstStyle/>
        <a:p>
          <a:endParaRPr lang="vi-VN"/>
        </a:p>
      </dgm:t>
    </dgm:pt>
    <dgm:pt modelId="{968AD470-42FF-49B9-BE6A-B69E794D4D73}" type="sibTrans" cxnId="{BD2B8D0E-5F92-4A21-8B0D-9CE2CBA1523A}">
      <dgm:prSet/>
      <dgm:spPr/>
      <dgm:t>
        <a:bodyPr/>
        <a:lstStyle/>
        <a:p>
          <a:endParaRPr lang="vi-VN"/>
        </a:p>
      </dgm:t>
    </dgm:pt>
    <dgm:pt modelId="{D6D78F6F-6B5F-43C7-A724-67FFA68BE11F}">
      <dgm:prSet phldrT="[Text]" custT="1"/>
      <dgm:spPr/>
      <dgm:t>
        <a:bodyPr/>
        <a:lstStyle/>
        <a:p>
          <a:pPr algn="just"/>
          <a:r>
            <a:rPr lang="vi-VN" sz="2000" noProof="0" dirty="0" smtClean="0"/>
            <a:t>là các chỗ ngừng ngắt trong một dòng thơ dựa trên sự lặp lại có tính chu kỳ số lượng các tiếng.</a:t>
          </a:r>
          <a:endParaRPr lang="vi-VN" sz="2000" noProof="0" dirty="0"/>
        </a:p>
      </dgm:t>
    </dgm:pt>
    <dgm:pt modelId="{F98453E7-165C-490B-B8BB-B297BDFE2257}" type="parTrans" cxnId="{31593D05-34F8-4A35-AC08-ADFB8DA2D5AA}">
      <dgm:prSet/>
      <dgm:spPr/>
      <dgm:t>
        <a:bodyPr/>
        <a:lstStyle/>
        <a:p>
          <a:endParaRPr lang="vi-VN"/>
        </a:p>
      </dgm:t>
    </dgm:pt>
    <dgm:pt modelId="{75EC3EA0-28C3-4ADD-A2F6-77FBCBFAA60C}" type="sibTrans" cxnId="{31593D05-34F8-4A35-AC08-ADFB8DA2D5AA}">
      <dgm:prSet/>
      <dgm:spPr/>
      <dgm:t>
        <a:bodyPr/>
        <a:lstStyle/>
        <a:p>
          <a:endParaRPr lang="vi-VN"/>
        </a:p>
      </dgm:t>
    </dgm:pt>
    <dgm:pt modelId="{A097CD60-0C72-48EF-A07C-538D59ABC068}" type="pres">
      <dgm:prSet presAssocID="{EB4C15AC-1294-4279-A8A9-D08E30889E0F}" presName="Name0" presStyleCnt="0">
        <dgm:presLayoutVars>
          <dgm:dir/>
          <dgm:animLvl val="lvl"/>
          <dgm:resizeHandles val="exact"/>
        </dgm:presLayoutVars>
      </dgm:prSet>
      <dgm:spPr/>
      <dgm:t>
        <a:bodyPr/>
        <a:lstStyle/>
        <a:p>
          <a:endParaRPr lang="vi-VN"/>
        </a:p>
      </dgm:t>
    </dgm:pt>
    <dgm:pt modelId="{34E49A3F-8572-4888-BBF4-C6029391841F}" type="pres">
      <dgm:prSet presAssocID="{4C7A871A-171C-4FF5-BD2B-9403B43F0D92}" presName="linNode" presStyleCnt="0"/>
      <dgm:spPr/>
    </dgm:pt>
    <dgm:pt modelId="{183F1AA9-CDA4-4ACA-81B9-6E0FBD6CE3AE}" type="pres">
      <dgm:prSet presAssocID="{4C7A871A-171C-4FF5-BD2B-9403B43F0D92}" presName="parentText" presStyleLbl="node1" presStyleIdx="0" presStyleCnt="1" custLinFactNeighborY="-6305">
        <dgm:presLayoutVars>
          <dgm:chMax val="1"/>
          <dgm:bulletEnabled val="1"/>
        </dgm:presLayoutVars>
      </dgm:prSet>
      <dgm:spPr/>
      <dgm:t>
        <a:bodyPr/>
        <a:lstStyle/>
        <a:p>
          <a:endParaRPr lang="vi-VN"/>
        </a:p>
      </dgm:t>
    </dgm:pt>
    <dgm:pt modelId="{18262A77-A070-4A15-A314-033B02DB3335}" type="pres">
      <dgm:prSet presAssocID="{4C7A871A-171C-4FF5-BD2B-9403B43F0D92}" presName="descendantText" presStyleLbl="alignAccFollowNode1" presStyleIdx="0" presStyleCnt="1">
        <dgm:presLayoutVars>
          <dgm:bulletEnabled val="1"/>
        </dgm:presLayoutVars>
      </dgm:prSet>
      <dgm:spPr/>
      <dgm:t>
        <a:bodyPr/>
        <a:lstStyle/>
        <a:p>
          <a:endParaRPr lang="vi-VN"/>
        </a:p>
      </dgm:t>
    </dgm:pt>
  </dgm:ptLst>
  <dgm:cxnLst>
    <dgm:cxn modelId="{31593D05-34F8-4A35-AC08-ADFB8DA2D5AA}" srcId="{4C7A871A-171C-4FF5-BD2B-9403B43F0D92}" destId="{D6D78F6F-6B5F-43C7-A724-67FFA68BE11F}" srcOrd="0" destOrd="0" parTransId="{F98453E7-165C-490B-B8BB-B297BDFE2257}" sibTransId="{75EC3EA0-28C3-4ADD-A2F6-77FBCBFAA60C}"/>
    <dgm:cxn modelId="{54EED2FF-4CFE-4162-85E6-82BA355C015A}" type="presOf" srcId="{D6D78F6F-6B5F-43C7-A724-67FFA68BE11F}" destId="{18262A77-A070-4A15-A314-033B02DB3335}" srcOrd="0" destOrd="0" presId="urn:microsoft.com/office/officeart/2005/8/layout/vList5"/>
    <dgm:cxn modelId="{596137F3-0006-4C88-B4C0-E8182A7050C2}" type="presOf" srcId="{4C7A871A-171C-4FF5-BD2B-9403B43F0D92}" destId="{183F1AA9-CDA4-4ACA-81B9-6E0FBD6CE3AE}" srcOrd="0" destOrd="0" presId="urn:microsoft.com/office/officeart/2005/8/layout/vList5"/>
    <dgm:cxn modelId="{4284B44B-5BFB-4821-9590-8689C39749B2}" type="presOf" srcId="{EB4C15AC-1294-4279-A8A9-D08E30889E0F}" destId="{A097CD60-0C72-48EF-A07C-538D59ABC068}" srcOrd="0" destOrd="0" presId="urn:microsoft.com/office/officeart/2005/8/layout/vList5"/>
    <dgm:cxn modelId="{BD2B8D0E-5F92-4A21-8B0D-9CE2CBA1523A}" srcId="{EB4C15AC-1294-4279-A8A9-D08E30889E0F}" destId="{4C7A871A-171C-4FF5-BD2B-9403B43F0D92}" srcOrd="0" destOrd="0" parTransId="{8D8E20A0-C28A-4AD3-A1EF-E281A8F1A1DA}" sibTransId="{968AD470-42FF-49B9-BE6A-B69E794D4D73}"/>
    <dgm:cxn modelId="{8F88CD41-2CF2-4466-9CBD-F7A65B8BA882}" type="presParOf" srcId="{A097CD60-0C72-48EF-A07C-538D59ABC068}" destId="{34E49A3F-8572-4888-BBF4-C6029391841F}" srcOrd="0" destOrd="0" presId="urn:microsoft.com/office/officeart/2005/8/layout/vList5"/>
    <dgm:cxn modelId="{8324C158-5F3B-4E85-82E8-83040F4A0800}" type="presParOf" srcId="{34E49A3F-8572-4888-BBF4-C6029391841F}" destId="{183F1AA9-CDA4-4ACA-81B9-6E0FBD6CE3AE}" srcOrd="0" destOrd="0" presId="urn:microsoft.com/office/officeart/2005/8/layout/vList5"/>
    <dgm:cxn modelId="{2DD97487-EC63-4B66-B30D-60E794014C93}" type="presParOf" srcId="{34E49A3F-8572-4888-BBF4-C6029391841F}" destId="{18262A77-A070-4A15-A314-033B02DB3335}"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4C15AC-1294-4279-A8A9-D08E30889E0F}"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vi-VN"/>
        </a:p>
      </dgm:t>
    </dgm:pt>
    <dgm:pt modelId="{6EE638F3-C4FF-4B84-99CA-64720E69E21C}">
      <dgm:prSet phldrT="[Text]" custT="1"/>
      <dgm:spPr/>
      <dgm:t>
        <a:bodyPr/>
        <a:lstStyle/>
        <a:p>
          <a:pPr algn="just"/>
          <a:r>
            <a:rPr lang="vi-VN" sz="2000" noProof="0" dirty="0" smtClean="0"/>
            <a:t>là thanh tính của âm điệu.</a:t>
          </a:r>
          <a:endParaRPr lang="vi-VN" sz="2000" noProof="0" dirty="0"/>
        </a:p>
      </dgm:t>
    </dgm:pt>
    <dgm:pt modelId="{0E593A2E-FFDA-46CE-A58F-860C986A186B}" type="parTrans" cxnId="{ECDF5F01-AED7-4BB2-A611-56A1A9F15B2B}">
      <dgm:prSet/>
      <dgm:spPr/>
      <dgm:t>
        <a:bodyPr/>
        <a:lstStyle/>
        <a:p>
          <a:endParaRPr lang="vi-VN"/>
        </a:p>
      </dgm:t>
    </dgm:pt>
    <dgm:pt modelId="{8EF9F79E-3A96-4925-B2CF-ACF59A6B3F7E}" type="sibTrans" cxnId="{ECDF5F01-AED7-4BB2-A611-56A1A9F15B2B}">
      <dgm:prSet/>
      <dgm:spPr/>
      <dgm:t>
        <a:bodyPr/>
        <a:lstStyle/>
        <a:p>
          <a:endParaRPr lang="vi-VN"/>
        </a:p>
      </dgm:t>
    </dgm:pt>
    <dgm:pt modelId="{52A4B796-020A-4C4F-98D8-2B6361BEF6CD}">
      <dgm:prSet phldrT="[Text]" custT="1"/>
      <dgm:spPr/>
      <dgm:t>
        <a:bodyPr/>
        <a:lstStyle/>
        <a:p>
          <a:r>
            <a:rPr lang="vi-VN" sz="3200" noProof="0" dirty="0" smtClean="0"/>
            <a:t>Thanh điệu</a:t>
          </a:r>
          <a:endParaRPr lang="vi-VN" sz="3200" noProof="0" dirty="0"/>
        </a:p>
      </dgm:t>
    </dgm:pt>
    <dgm:pt modelId="{0BA9D3FC-3088-4F97-A4DB-6030DD390765}" type="sibTrans" cxnId="{1CC56A67-4E7A-4D72-89E2-DD3CCAA9A1D9}">
      <dgm:prSet/>
      <dgm:spPr/>
      <dgm:t>
        <a:bodyPr/>
        <a:lstStyle/>
        <a:p>
          <a:endParaRPr lang="vi-VN"/>
        </a:p>
      </dgm:t>
    </dgm:pt>
    <dgm:pt modelId="{EFD6911E-89CC-4BDC-93B0-572331A92B3E}" type="parTrans" cxnId="{1CC56A67-4E7A-4D72-89E2-DD3CCAA9A1D9}">
      <dgm:prSet/>
      <dgm:spPr/>
      <dgm:t>
        <a:bodyPr/>
        <a:lstStyle/>
        <a:p>
          <a:endParaRPr lang="vi-VN"/>
        </a:p>
      </dgm:t>
    </dgm:pt>
    <dgm:pt modelId="{A097CD60-0C72-48EF-A07C-538D59ABC068}" type="pres">
      <dgm:prSet presAssocID="{EB4C15AC-1294-4279-A8A9-D08E30889E0F}" presName="Name0" presStyleCnt="0">
        <dgm:presLayoutVars>
          <dgm:dir/>
          <dgm:animLvl val="lvl"/>
          <dgm:resizeHandles val="exact"/>
        </dgm:presLayoutVars>
      </dgm:prSet>
      <dgm:spPr/>
      <dgm:t>
        <a:bodyPr/>
        <a:lstStyle/>
        <a:p>
          <a:endParaRPr lang="vi-VN"/>
        </a:p>
      </dgm:t>
    </dgm:pt>
    <dgm:pt modelId="{3B83DB34-085F-4559-AC40-E58A67A21582}" type="pres">
      <dgm:prSet presAssocID="{52A4B796-020A-4C4F-98D8-2B6361BEF6CD}" presName="linNode" presStyleCnt="0"/>
      <dgm:spPr/>
    </dgm:pt>
    <dgm:pt modelId="{6D178539-344C-43B0-B8CA-A96824130C91}" type="pres">
      <dgm:prSet presAssocID="{52A4B796-020A-4C4F-98D8-2B6361BEF6CD}" presName="parentText" presStyleLbl="node1" presStyleIdx="0" presStyleCnt="1" custLinFactNeighborX="-1474" custLinFactNeighborY="-697">
        <dgm:presLayoutVars>
          <dgm:chMax val="1"/>
          <dgm:bulletEnabled val="1"/>
        </dgm:presLayoutVars>
      </dgm:prSet>
      <dgm:spPr/>
      <dgm:t>
        <a:bodyPr/>
        <a:lstStyle/>
        <a:p>
          <a:endParaRPr lang="vi-VN"/>
        </a:p>
      </dgm:t>
    </dgm:pt>
    <dgm:pt modelId="{D4F20EA4-B4BA-4DF2-89F4-958A4BB79DB2}" type="pres">
      <dgm:prSet presAssocID="{52A4B796-020A-4C4F-98D8-2B6361BEF6CD}" presName="descendantText" presStyleLbl="alignAccFollowNode1" presStyleIdx="0" presStyleCnt="1">
        <dgm:presLayoutVars>
          <dgm:bulletEnabled val="1"/>
        </dgm:presLayoutVars>
      </dgm:prSet>
      <dgm:spPr/>
      <dgm:t>
        <a:bodyPr/>
        <a:lstStyle/>
        <a:p>
          <a:endParaRPr lang="vi-VN"/>
        </a:p>
      </dgm:t>
    </dgm:pt>
  </dgm:ptLst>
  <dgm:cxnLst>
    <dgm:cxn modelId="{8C37B000-7BC3-46C7-BC78-2EEEEBF6EE43}" type="presOf" srcId="{EB4C15AC-1294-4279-A8A9-D08E30889E0F}" destId="{A097CD60-0C72-48EF-A07C-538D59ABC068}" srcOrd="0" destOrd="0" presId="urn:microsoft.com/office/officeart/2005/8/layout/vList5"/>
    <dgm:cxn modelId="{1CC56A67-4E7A-4D72-89E2-DD3CCAA9A1D9}" srcId="{EB4C15AC-1294-4279-A8A9-D08E30889E0F}" destId="{52A4B796-020A-4C4F-98D8-2B6361BEF6CD}" srcOrd="0" destOrd="0" parTransId="{EFD6911E-89CC-4BDC-93B0-572331A92B3E}" sibTransId="{0BA9D3FC-3088-4F97-A4DB-6030DD390765}"/>
    <dgm:cxn modelId="{DD74B390-4754-4F26-975B-0539B888BF75}" type="presOf" srcId="{52A4B796-020A-4C4F-98D8-2B6361BEF6CD}" destId="{6D178539-344C-43B0-B8CA-A96824130C91}" srcOrd="0" destOrd="0" presId="urn:microsoft.com/office/officeart/2005/8/layout/vList5"/>
    <dgm:cxn modelId="{28FC338B-5ADB-4EF5-9527-3530C635A626}" type="presOf" srcId="{6EE638F3-C4FF-4B84-99CA-64720E69E21C}" destId="{D4F20EA4-B4BA-4DF2-89F4-958A4BB79DB2}" srcOrd="0" destOrd="0" presId="urn:microsoft.com/office/officeart/2005/8/layout/vList5"/>
    <dgm:cxn modelId="{ECDF5F01-AED7-4BB2-A611-56A1A9F15B2B}" srcId="{52A4B796-020A-4C4F-98D8-2B6361BEF6CD}" destId="{6EE638F3-C4FF-4B84-99CA-64720E69E21C}" srcOrd="0" destOrd="0" parTransId="{0E593A2E-FFDA-46CE-A58F-860C986A186B}" sibTransId="{8EF9F79E-3A96-4925-B2CF-ACF59A6B3F7E}"/>
    <dgm:cxn modelId="{5D29196C-7BA2-4EF1-8D11-697006CE972B}" type="presParOf" srcId="{A097CD60-0C72-48EF-A07C-538D59ABC068}" destId="{3B83DB34-085F-4559-AC40-E58A67A21582}" srcOrd="0" destOrd="0" presId="urn:microsoft.com/office/officeart/2005/8/layout/vList5"/>
    <dgm:cxn modelId="{09994322-13B3-485F-81AE-FA7E729AD75E}" type="presParOf" srcId="{3B83DB34-085F-4559-AC40-E58A67A21582}" destId="{6D178539-344C-43B0-B8CA-A96824130C91}" srcOrd="0" destOrd="0" presId="urn:microsoft.com/office/officeart/2005/8/layout/vList5"/>
    <dgm:cxn modelId="{1B8E2EFE-F512-43E7-A77D-182F9359D8F0}" type="presParOf" srcId="{3B83DB34-085F-4559-AC40-E58A67A21582}" destId="{D4F20EA4-B4BA-4DF2-89F4-958A4BB79DB2}"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4C15AC-1294-4279-A8A9-D08E30889E0F}"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vi-VN"/>
        </a:p>
      </dgm:t>
    </dgm:pt>
    <dgm:pt modelId="{862945BE-3B6C-4DA0-BC2A-CCB72CD1C0FC}">
      <dgm:prSet phldrT="[Text]" custT="1"/>
      <dgm:spPr/>
      <dgm:t>
        <a:bodyPr/>
        <a:lstStyle/>
        <a:p>
          <a:r>
            <a:rPr lang="vi-VN" sz="3200" noProof="0" dirty="0" smtClean="0"/>
            <a:t>Âm điệu</a:t>
          </a:r>
          <a:endParaRPr lang="vi-VN" sz="3200" noProof="0" dirty="0"/>
        </a:p>
      </dgm:t>
    </dgm:pt>
    <dgm:pt modelId="{41108652-F00B-443A-BC2B-3AA2ACFBA65D}" type="parTrans" cxnId="{556397C4-0CE1-4CEF-B030-CAF18E359929}">
      <dgm:prSet/>
      <dgm:spPr/>
      <dgm:t>
        <a:bodyPr/>
        <a:lstStyle/>
        <a:p>
          <a:endParaRPr lang="vi-VN"/>
        </a:p>
      </dgm:t>
    </dgm:pt>
    <dgm:pt modelId="{C13E7BF2-ABE6-42C1-82D3-90BA0E3F4DDF}" type="sibTrans" cxnId="{556397C4-0CE1-4CEF-B030-CAF18E359929}">
      <dgm:prSet/>
      <dgm:spPr/>
      <dgm:t>
        <a:bodyPr/>
        <a:lstStyle/>
        <a:p>
          <a:endParaRPr lang="vi-VN"/>
        </a:p>
      </dgm:t>
    </dgm:pt>
    <dgm:pt modelId="{4E2FE136-1236-4AD2-8D4A-275B8882E4C3}">
      <dgm:prSet phldrT="[Text]" custT="1"/>
      <dgm:spPr/>
      <dgm:t>
        <a:bodyPr/>
        <a:lstStyle/>
        <a:p>
          <a:pPr algn="just"/>
          <a:r>
            <a:rPr lang="vi-VN" sz="2000" noProof="0" dirty="0" smtClean="0"/>
            <a:t>là đặc điểm chung của âm thanh trong bài thơ, được tạo nên từ vần, nhịp, thanh điệu và các yếu tố khác của âm thanh ngôn ngữ trong bài thơ.</a:t>
          </a:r>
          <a:endParaRPr lang="vi-VN" sz="2000" noProof="0" dirty="0"/>
        </a:p>
      </dgm:t>
    </dgm:pt>
    <dgm:pt modelId="{9D613F8E-93BE-4D20-86E9-AF7D4CF5C7FC}" type="parTrans" cxnId="{D3387124-935E-41F4-B76C-C702B7ED8E05}">
      <dgm:prSet/>
      <dgm:spPr/>
      <dgm:t>
        <a:bodyPr/>
        <a:lstStyle/>
        <a:p>
          <a:endParaRPr lang="vi-VN"/>
        </a:p>
      </dgm:t>
    </dgm:pt>
    <dgm:pt modelId="{F081D248-31C8-4683-BE70-2EA58F05DAD3}" type="sibTrans" cxnId="{D3387124-935E-41F4-B76C-C702B7ED8E05}">
      <dgm:prSet/>
      <dgm:spPr/>
      <dgm:t>
        <a:bodyPr/>
        <a:lstStyle/>
        <a:p>
          <a:endParaRPr lang="vi-VN"/>
        </a:p>
      </dgm:t>
    </dgm:pt>
    <dgm:pt modelId="{A097CD60-0C72-48EF-A07C-538D59ABC068}" type="pres">
      <dgm:prSet presAssocID="{EB4C15AC-1294-4279-A8A9-D08E30889E0F}" presName="Name0" presStyleCnt="0">
        <dgm:presLayoutVars>
          <dgm:dir/>
          <dgm:animLvl val="lvl"/>
          <dgm:resizeHandles val="exact"/>
        </dgm:presLayoutVars>
      </dgm:prSet>
      <dgm:spPr/>
      <dgm:t>
        <a:bodyPr/>
        <a:lstStyle/>
        <a:p>
          <a:endParaRPr lang="vi-VN"/>
        </a:p>
      </dgm:t>
    </dgm:pt>
    <dgm:pt modelId="{8C8C0B8B-D6D5-48BF-BBBB-09F07713DE85}" type="pres">
      <dgm:prSet presAssocID="{862945BE-3B6C-4DA0-BC2A-CCB72CD1C0FC}" presName="linNode" presStyleCnt="0"/>
      <dgm:spPr/>
    </dgm:pt>
    <dgm:pt modelId="{E19BDACA-670A-4FD8-AFCB-8838EAE7051C}" type="pres">
      <dgm:prSet presAssocID="{862945BE-3B6C-4DA0-BC2A-CCB72CD1C0FC}" presName="parentText" presStyleLbl="node1" presStyleIdx="0" presStyleCnt="1">
        <dgm:presLayoutVars>
          <dgm:chMax val="1"/>
          <dgm:bulletEnabled val="1"/>
        </dgm:presLayoutVars>
      </dgm:prSet>
      <dgm:spPr/>
      <dgm:t>
        <a:bodyPr/>
        <a:lstStyle/>
        <a:p>
          <a:endParaRPr lang="vi-VN"/>
        </a:p>
      </dgm:t>
    </dgm:pt>
    <dgm:pt modelId="{D5AD9AC2-DFC0-487F-B3DB-EBBA8BB32359}" type="pres">
      <dgm:prSet presAssocID="{862945BE-3B6C-4DA0-BC2A-CCB72CD1C0FC}" presName="descendantText" presStyleLbl="alignAccFollowNode1" presStyleIdx="0" presStyleCnt="1" custScaleY="100098">
        <dgm:presLayoutVars>
          <dgm:bulletEnabled val="1"/>
        </dgm:presLayoutVars>
      </dgm:prSet>
      <dgm:spPr/>
      <dgm:t>
        <a:bodyPr/>
        <a:lstStyle/>
        <a:p>
          <a:endParaRPr lang="vi-VN"/>
        </a:p>
      </dgm:t>
    </dgm:pt>
  </dgm:ptLst>
  <dgm:cxnLst>
    <dgm:cxn modelId="{DDB44FF5-F6E3-476C-A99A-768E04E4C1EC}" type="presOf" srcId="{4E2FE136-1236-4AD2-8D4A-275B8882E4C3}" destId="{D5AD9AC2-DFC0-487F-B3DB-EBBA8BB32359}" srcOrd="0" destOrd="0" presId="urn:microsoft.com/office/officeart/2005/8/layout/vList5"/>
    <dgm:cxn modelId="{1EE37F4C-DCB1-44BD-B691-00E747F917C0}" type="presOf" srcId="{EB4C15AC-1294-4279-A8A9-D08E30889E0F}" destId="{A097CD60-0C72-48EF-A07C-538D59ABC068}" srcOrd="0" destOrd="0" presId="urn:microsoft.com/office/officeart/2005/8/layout/vList5"/>
    <dgm:cxn modelId="{556397C4-0CE1-4CEF-B030-CAF18E359929}" srcId="{EB4C15AC-1294-4279-A8A9-D08E30889E0F}" destId="{862945BE-3B6C-4DA0-BC2A-CCB72CD1C0FC}" srcOrd="0" destOrd="0" parTransId="{41108652-F00B-443A-BC2B-3AA2ACFBA65D}" sibTransId="{C13E7BF2-ABE6-42C1-82D3-90BA0E3F4DDF}"/>
    <dgm:cxn modelId="{D3387124-935E-41F4-B76C-C702B7ED8E05}" srcId="{862945BE-3B6C-4DA0-BC2A-CCB72CD1C0FC}" destId="{4E2FE136-1236-4AD2-8D4A-275B8882E4C3}" srcOrd="0" destOrd="0" parTransId="{9D613F8E-93BE-4D20-86E9-AF7D4CF5C7FC}" sibTransId="{F081D248-31C8-4683-BE70-2EA58F05DAD3}"/>
    <dgm:cxn modelId="{8BC0618A-2775-4E84-86B1-79492F39402F}" type="presOf" srcId="{862945BE-3B6C-4DA0-BC2A-CCB72CD1C0FC}" destId="{E19BDACA-670A-4FD8-AFCB-8838EAE7051C}" srcOrd="0" destOrd="0" presId="urn:microsoft.com/office/officeart/2005/8/layout/vList5"/>
    <dgm:cxn modelId="{77353299-310D-4403-ABD7-B662500C719F}" type="presParOf" srcId="{A097CD60-0C72-48EF-A07C-538D59ABC068}" destId="{8C8C0B8B-D6D5-48BF-BBBB-09F07713DE85}" srcOrd="0" destOrd="0" presId="urn:microsoft.com/office/officeart/2005/8/layout/vList5"/>
    <dgm:cxn modelId="{DA0F2E83-91A7-4A23-BF6B-8EFDB9F1A125}" type="presParOf" srcId="{8C8C0B8B-D6D5-48BF-BBBB-09F07713DE85}" destId="{E19BDACA-670A-4FD8-AFCB-8838EAE7051C}" srcOrd="0" destOrd="0" presId="urn:microsoft.com/office/officeart/2005/8/layout/vList5"/>
    <dgm:cxn modelId="{22911FE8-9CD1-402D-9377-DB5E0443BE9A}" type="presParOf" srcId="{8C8C0B8B-D6D5-48BF-BBBB-09F07713DE85}" destId="{D5AD9AC2-DFC0-487F-B3DB-EBBA8BB32359}" srcOrd="1" destOrd="0" presId="urn:microsoft.com/office/officeart/2005/8/layout/vList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2CCDA-EB14-4573-A3CC-FCEF5ACC88E6}">
      <dsp:nvSpPr>
        <dsp:cNvPr id="0" name=""/>
        <dsp:cNvSpPr/>
      </dsp:nvSpPr>
      <dsp:spPr>
        <a:xfrm>
          <a:off x="0" y="32971"/>
          <a:ext cx="5060016" cy="1146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b="1" kern="1200" dirty="0">
              <a:latin typeface="Arial" panose="020B0604020202020204" pitchFamily="34" charset="0"/>
              <a:cs typeface="Arial" panose="020B0604020202020204" pitchFamily="34" charset="0"/>
            </a:rPr>
            <a:t>CHỦ ĐỀ BÀI HỌC: TÌNH CẢM GIA ĐÌNH</a:t>
          </a:r>
          <a:endParaRPr lang="vi-VN" sz="2000" kern="1200" dirty="0">
            <a:latin typeface="Arial" panose="020B0604020202020204" pitchFamily="34" charset="0"/>
            <a:cs typeface="Arial" panose="020B0604020202020204" pitchFamily="34" charset="0"/>
          </a:endParaRPr>
        </a:p>
      </dsp:txBody>
      <dsp:txXfrm>
        <a:off x="55972" y="88943"/>
        <a:ext cx="4948072" cy="1034656"/>
      </dsp:txXfrm>
    </dsp:sp>
    <dsp:sp modelId="{D32843C4-90C3-40E4-A852-307E4AF0D2A7}">
      <dsp:nvSpPr>
        <dsp:cNvPr id="0" name=""/>
        <dsp:cNvSpPr/>
      </dsp:nvSpPr>
      <dsp:spPr>
        <a:xfrm>
          <a:off x="0" y="1497862"/>
          <a:ext cx="5060016" cy="12605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Cảm</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nhận</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được</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những</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giá</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trị</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quí</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giá</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của</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tình</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cảm</a:t>
          </a:r>
          <a:r>
            <a:rPr lang="vi-VN" sz="2000" b="1" kern="1200" dirty="0">
              <a:latin typeface="Arial" panose="020B0604020202020204" pitchFamily="34" charset="0"/>
              <a:cs typeface="Arial" panose="020B0604020202020204" pitchFamily="34" charset="0"/>
            </a:rPr>
            <a:t> gia </a:t>
          </a:r>
          <a:r>
            <a:rPr lang="vi-VN" sz="2000" b="1" kern="1200" dirty="0" err="1">
              <a:latin typeface="Arial" panose="020B0604020202020204" pitchFamily="34" charset="0"/>
              <a:cs typeface="Arial" panose="020B0604020202020204" pitchFamily="34" charset="0"/>
            </a:rPr>
            <a:t>đình</a:t>
          </a:r>
          <a:r>
            <a:rPr lang="vi-VN" sz="2000" b="1" kern="1200" dirty="0">
              <a:latin typeface="Arial" panose="020B0604020202020204" pitchFamily="34" charset="0"/>
              <a:cs typeface="Arial" panose="020B0604020202020204" pitchFamily="34" charset="0"/>
            </a:rPr>
            <a:t>.</a:t>
          </a:r>
          <a:endParaRPr lang="vi-VN" sz="2000" kern="1200" dirty="0">
            <a:latin typeface="Arial" panose="020B0604020202020204" pitchFamily="34" charset="0"/>
            <a:cs typeface="Arial" panose="020B0604020202020204" pitchFamily="34" charset="0"/>
          </a:endParaRPr>
        </a:p>
      </dsp:txBody>
      <dsp:txXfrm>
        <a:off x="61536" y="1559398"/>
        <a:ext cx="4936944" cy="1137500"/>
      </dsp:txXfrm>
    </dsp:sp>
    <dsp:sp modelId="{28073D59-BAA4-4AA4-9D72-D63A555BE85E}">
      <dsp:nvSpPr>
        <dsp:cNvPr id="0" name=""/>
        <dsp:cNvSpPr/>
      </dsp:nvSpPr>
      <dsp:spPr>
        <a:xfrm>
          <a:off x="0" y="3137387"/>
          <a:ext cx="5060016" cy="12879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Có</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thái</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độ</a:t>
          </a:r>
          <a:r>
            <a:rPr lang="vi-VN" sz="2000" b="1" kern="1200" dirty="0">
              <a:latin typeface="Arial" panose="020B0604020202020204" pitchFamily="34" charset="0"/>
              <a:cs typeface="Arial" panose="020B0604020202020204" pitchFamily="34" charset="0"/>
            </a:rPr>
            <a:t> trân </a:t>
          </a:r>
          <a:r>
            <a:rPr lang="vi-VN" sz="2000" b="1" kern="1200" dirty="0" err="1">
              <a:latin typeface="Arial" panose="020B0604020202020204" pitchFamily="34" charset="0"/>
              <a:cs typeface="Arial" panose="020B0604020202020204" pitchFamily="34" charset="0"/>
            </a:rPr>
            <a:t>trọng</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biết</a:t>
          </a:r>
          <a:r>
            <a:rPr lang="vi-VN" sz="2000" b="1" kern="1200" dirty="0">
              <a:latin typeface="Arial" panose="020B0604020202020204" pitchFamily="34" charset="0"/>
              <a:cs typeface="Arial" panose="020B0604020202020204" pitchFamily="34" charset="0"/>
            </a:rPr>
            <a:t> yêu thương </a:t>
          </a:r>
          <a:r>
            <a:rPr lang="vi-VN" sz="2000" b="1" kern="1200" dirty="0" err="1">
              <a:latin typeface="Arial" panose="020B0604020202020204" pitchFamily="34" charset="0"/>
              <a:cs typeface="Arial" panose="020B0604020202020204" pitchFamily="34" charset="0"/>
            </a:rPr>
            <a:t>và</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gìn</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giữ</a:t>
          </a:r>
          <a:r>
            <a:rPr lang="vi-VN" sz="2000" b="1" kern="1200" dirty="0">
              <a:latin typeface="Arial" panose="020B0604020202020204" pitchFamily="34" charset="0"/>
              <a:cs typeface="Arial" panose="020B0604020202020204" pitchFamily="34" charset="0"/>
            </a:rPr>
            <a:t>, vun </a:t>
          </a:r>
          <a:r>
            <a:rPr lang="vi-VN" sz="2000" b="1" kern="1200" dirty="0" err="1">
              <a:latin typeface="Arial" panose="020B0604020202020204" pitchFamily="34" charset="0"/>
              <a:cs typeface="Arial" panose="020B0604020202020204" pitchFamily="34" charset="0"/>
            </a:rPr>
            <a:t>đắp</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hạnh</a:t>
          </a:r>
          <a:r>
            <a:rPr lang="vi-VN" sz="2000" b="1" kern="1200" dirty="0">
              <a:latin typeface="Arial" panose="020B0604020202020204" pitchFamily="34" charset="0"/>
              <a:cs typeface="Arial" panose="020B0604020202020204" pitchFamily="34" charset="0"/>
            </a:rPr>
            <a:t> </a:t>
          </a:r>
          <a:r>
            <a:rPr lang="vi-VN" sz="2000" b="1" kern="1200" dirty="0" err="1">
              <a:latin typeface="Arial" panose="020B0604020202020204" pitchFamily="34" charset="0"/>
              <a:cs typeface="Arial" panose="020B0604020202020204" pitchFamily="34" charset="0"/>
            </a:rPr>
            <a:t>phúc</a:t>
          </a:r>
          <a:r>
            <a:rPr lang="vi-VN" sz="2000" b="1" kern="1200" dirty="0">
              <a:latin typeface="Arial" panose="020B0604020202020204" pitchFamily="34" charset="0"/>
              <a:cs typeface="Arial" panose="020B0604020202020204" pitchFamily="34" charset="0"/>
            </a:rPr>
            <a:t> gia </a:t>
          </a:r>
          <a:r>
            <a:rPr lang="vi-VN" sz="2000" b="1" kern="1200" dirty="0" err="1">
              <a:latin typeface="Arial" panose="020B0604020202020204" pitchFamily="34" charset="0"/>
              <a:cs typeface="Arial" panose="020B0604020202020204" pitchFamily="34" charset="0"/>
            </a:rPr>
            <a:t>đình</a:t>
          </a:r>
          <a:endParaRPr lang="vi-VN" sz="2000" kern="1200" dirty="0">
            <a:latin typeface="Arial" panose="020B0604020202020204" pitchFamily="34" charset="0"/>
            <a:cs typeface="Arial" panose="020B0604020202020204" pitchFamily="34" charset="0"/>
          </a:endParaRPr>
        </a:p>
      </dsp:txBody>
      <dsp:txXfrm>
        <a:off x="62873" y="3200260"/>
        <a:ext cx="4934270" cy="1162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C81C5-D277-4264-A2FE-4E18432BE4FB}">
      <dsp:nvSpPr>
        <dsp:cNvPr id="0" name=""/>
        <dsp:cNvSpPr/>
      </dsp:nvSpPr>
      <dsp:spPr>
        <a:xfrm rot="5400000">
          <a:off x="6981096" y="-2496321"/>
          <a:ext cx="1828800" cy="743105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vi-VN" sz="2400" b="1" kern="1200" noProof="0" dirty="0" smtClean="0">
              <a:latin typeface="Arial" pitchFamily="34" charset="0"/>
              <a:cs typeface="Arial" pitchFamily="34" charset="0"/>
            </a:rPr>
            <a:t>Là một hình thức sáng tác văn học phản ánh cuộc sống với những cảm xúc trong ngôn ngữ hàm súc, giàu hình ảnh, và nhất là có nhịp điệu.</a:t>
          </a:r>
          <a:endParaRPr lang="vi-VN" sz="2400" b="1" kern="1200" noProof="0" dirty="0"/>
        </a:p>
      </dsp:txBody>
      <dsp:txXfrm rot="-5400000">
        <a:off x="4179969" y="394081"/>
        <a:ext cx="7341780" cy="1650250"/>
      </dsp:txXfrm>
    </dsp:sp>
    <dsp:sp modelId="{CA82A720-1F22-4D01-BA3A-936E02746A4F}">
      <dsp:nvSpPr>
        <dsp:cNvPr id="0" name=""/>
        <dsp:cNvSpPr/>
      </dsp:nvSpPr>
      <dsp:spPr>
        <a:xfrm>
          <a:off x="0" y="0"/>
          <a:ext cx="4179968" cy="2286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vi-VN" sz="3200" b="1" kern="1200" noProof="0" dirty="0" smtClean="0">
              <a:latin typeface="Arial" pitchFamily="34" charset="0"/>
              <a:cs typeface="Arial" pitchFamily="34" charset="0"/>
            </a:rPr>
            <a:t>Định nghĩa</a:t>
          </a:r>
          <a:endParaRPr lang="vi-VN" sz="3200" b="1" kern="1200" noProof="0" dirty="0">
            <a:latin typeface="Arial" pitchFamily="34" charset="0"/>
            <a:cs typeface="Arial" pitchFamily="34" charset="0"/>
          </a:endParaRPr>
        </a:p>
      </dsp:txBody>
      <dsp:txXfrm>
        <a:off x="111593" y="111593"/>
        <a:ext cx="3956782" cy="2062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0635E-5D68-4F4A-B58F-E0CEF2947494}">
      <dsp:nvSpPr>
        <dsp:cNvPr id="0" name=""/>
        <dsp:cNvSpPr/>
      </dsp:nvSpPr>
      <dsp:spPr>
        <a:xfrm rot="5400000">
          <a:off x="6848253" y="-2366970"/>
          <a:ext cx="2192416" cy="747714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vi-VN" sz="2400" b="1" kern="1200" noProof="0" dirty="0" smtClean="0">
              <a:latin typeface="Arial" pitchFamily="34" charset="0"/>
              <a:cs typeface="Arial" pitchFamily="34" charset="0"/>
            </a:rPr>
            <a:t>Thể thơ.</a:t>
          </a:r>
          <a:endParaRPr lang="vi-VN" sz="2400" b="1" kern="1200" noProof="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vi-VN" sz="2400" b="1" kern="1200" noProof="0" dirty="0" smtClean="0">
              <a:latin typeface="Arial" pitchFamily="34" charset="0"/>
              <a:cs typeface="Arial" pitchFamily="34" charset="0"/>
            </a:rPr>
            <a:t>Ngôn từ: cô đọng, giàu nhạc điệu, hình ảnh, sử dụng nhiều biện pháp tu từ (so sánh, ẩn dụ, điệp ngữ, v.v…).</a:t>
          </a:r>
          <a:endParaRPr lang="vi-VN" sz="2400" b="1" kern="1200" noProof="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vi-VN" sz="2400" b="1" kern="1200" noProof="0" dirty="0" smtClean="0">
              <a:latin typeface="Arial" pitchFamily="34" charset="0"/>
              <a:cs typeface="Arial" pitchFamily="34" charset="0"/>
            </a:rPr>
            <a:t>Nội dung: tình cảm, cảm xúc của nhà thơ trước cuộc sống. </a:t>
          </a:r>
          <a:endParaRPr lang="vi-VN" sz="2400" b="1" kern="1200" noProof="0" dirty="0">
            <a:latin typeface="Arial" pitchFamily="34" charset="0"/>
            <a:cs typeface="Arial" pitchFamily="34" charset="0"/>
          </a:endParaRPr>
        </a:p>
      </dsp:txBody>
      <dsp:txXfrm rot="-5400000">
        <a:off x="4205892" y="382416"/>
        <a:ext cx="7370115" cy="1978366"/>
      </dsp:txXfrm>
    </dsp:sp>
    <dsp:sp modelId="{61B77981-F76E-4C00-8A09-FA54834FB2AE}">
      <dsp:nvSpPr>
        <dsp:cNvPr id="0" name=""/>
        <dsp:cNvSpPr/>
      </dsp:nvSpPr>
      <dsp:spPr>
        <a:xfrm>
          <a:off x="0" y="2678"/>
          <a:ext cx="4205891" cy="27405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vi-VN" sz="3200" b="1" kern="1200" noProof="0" dirty="0" smtClean="0"/>
            <a:t>Đặc điểm</a:t>
          </a:r>
          <a:endParaRPr lang="vi-VN" sz="3200" b="1" kern="1200" noProof="0" dirty="0"/>
        </a:p>
      </dsp:txBody>
      <dsp:txXfrm>
        <a:off x="133781" y="136459"/>
        <a:ext cx="3938329" cy="2472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E976E-3A1C-4CCC-8A68-924783A02311}">
      <dsp:nvSpPr>
        <dsp:cNvPr id="0" name=""/>
        <dsp:cNvSpPr/>
      </dsp:nvSpPr>
      <dsp:spPr>
        <a:xfrm rot="5400000">
          <a:off x="7411090" y="-3178556"/>
          <a:ext cx="791706" cy="7347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vi-VN" sz="2000" kern="1200" noProof="0" smtClean="0"/>
            <a:t>Vần chân (cước vận)</a:t>
          </a:r>
          <a:endParaRPr lang="vi-VN" sz="2000" kern="1200" noProof="0"/>
        </a:p>
        <a:p>
          <a:pPr marL="228600" lvl="1" indent="-228600" algn="l" defTabSz="889000">
            <a:lnSpc>
              <a:spcPct val="90000"/>
            </a:lnSpc>
            <a:spcBef>
              <a:spcPct val="0"/>
            </a:spcBef>
            <a:spcAft>
              <a:spcPct val="15000"/>
            </a:spcAft>
            <a:buChar char="••"/>
          </a:pPr>
          <a:r>
            <a:rPr lang="vi-VN" sz="2000" kern="1200" noProof="0" dirty="0" smtClean="0"/>
            <a:t>Vần lưng (yêu vận)</a:t>
          </a:r>
          <a:endParaRPr lang="vi-VN" sz="2000" kern="1200" noProof="0" dirty="0"/>
        </a:p>
      </dsp:txBody>
      <dsp:txXfrm rot="-5400000">
        <a:off x="4133087" y="138095"/>
        <a:ext cx="7309064" cy="714410"/>
      </dsp:txXfrm>
    </dsp:sp>
    <dsp:sp modelId="{34720623-AB97-4A6A-9C83-078F0A70FD09}">
      <dsp:nvSpPr>
        <dsp:cNvPr id="0" name=""/>
        <dsp:cNvSpPr/>
      </dsp:nvSpPr>
      <dsp:spPr>
        <a:xfrm>
          <a:off x="0" y="0"/>
          <a:ext cx="4133088" cy="9896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vi-VN" sz="3200" kern="1200" noProof="0" dirty="0" smtClean="0"/>
            <a:t>Vần</a:t>
          </a:r>
        </a:p>
      </dsp:txBody>
      <dsp:txXfrm>
        <a:off x="48310" y="48310"/>
        <a:ext cx="4036468" cy="893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62A77-A070-4A15-A314-033B02DB3335}">
      <dsp:nvSpPr>
        <dsp:cNvPr id="0" name=""/>
        <dsp:cNvSpPr/>
      </dsp:nvSpPr>
      <dsp:spPr>
        <a:xfrm rot="5400000">
          <a:off x="7319264" y="-3064256"/>
          <a:ext cx="975360" cy="734771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vi-VN" sz="2000" kern="1200" noProof="0" dirty="0" smtClean="0"/>
            <a:t>là các chỗ ngừng ngắt trong một dòng thơ dựa trên sự lặp lại có tính chu kỳ số lượng các tiếng.</a:t>
          </a:r>
          <a:endParaRPr lang="vi-VN" sz="2000" kern="1200" noProof="0" dirty="0"/>
        </a:p>
      </dsp:txBody>
      <dsp:txXfrm rot="-5400000">
        <a:off x="4133089" y="169532"/>
        <a:ext cx="7300099" cy="880134"/>
      </dsp:txXfrm>
    </dsp:sp>
    <dsp:sp modelId="{183F1AA9-CDA4-4ACA-81B9-6E0FBD6CE3AE}">
      <dsp:nvSpPr>
        <dsp:cNvPr id="0" name=""/>
        <dsp:cNvSpPr/>
      </dsp:nvSpPr>
      <dsp:spPr>
        <a:xfrm>
          <a:off x="0" y="0"/>
          <a:ext cx="4133088" cy="1219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vi-VN" sz="3200" kern="1200" noProof="0" dirty="0" smtClean="0"/>
            <a:t>Nhịp</a:t>
          </a:r>
          <a:endParaRPr lang="vi-VN" sz="3200" kern="1200" noProof="0" dirty="0"/>
        </a:p>
      </dsp:txBody>
      <dsp:txXfrm>
        <a:off x="59516" y="59516"/>
        <a:ext cx="4014056" cy="11001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20EA4-B4BA-4DF2-89F4-958A4BB79DB2}">
      <dsp:nvSpPr>
        <dsp:cNvPr id="0" name=""/>
        <dsp:cNvSpPr/>
      </dsp:nvSpPr>
      <dsp:spPr>
        <a:xfrm rot="5400000">
          <a:off x="7410703" y="-3178556"/>
          <a:ext cx="792480" cy="734771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vi-VN" sz="2000" kern="1200" noProof="0" dirty="0" smtClean="0"/>
            <a:t>là thanh tính của âm điệu.</a:t>
          </a:r>
          <a:endParaRPr lang="vi-VN" sz="2000" kern="1200" noProof="0" dirty="0"/>
        </a:p>
      </dsp:txBody>
      <dsp:txXfrm rot="-5400000">
        <a:off x="4133087" y="137746"/>
        <a:ext cx="7309026" cy="715108"/>
      </dsp:txXfrm>
    </dsp:sp>
    <dsp:sp modelId="{6D178539-344C-43B0-B8CA-A96824130C91}">
      <dsp:nvSpPr>
        <dsp:cNvPr id="0" name=""/>
        <dsp:cNvSpPr/>
      </dsp:nvSpPr>
      <dsp:spPr>
        <a:xfrm>
          <a:off x="0" y="0"/>
          <a:ext cx="4133088" cy="990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vi-VN" sz="3200" kern="1200" noProof="0" dirty="0" smtClean="0"/>
            <a:t>Thanh điệu</a:t>
          </a:r>
          <a:endParaRPr lang="vi-VN" sz="3200" kern="1200" noProof="0" dirty="0"/>
        </a:p>
      </dsp:txBody>
      <dsp:txXfrm>
        <a:off x="48357" y="48357"/>
        <a:ext cx="4036374" cy="8938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D9AC2-DFC0-487F-B3DB-EBBA8BB32359}">
      <dsp:nvSpPr>
        <dsp:cNvPr id="0" name=""/>
        <dsp:cNvSpPr/>
      </dsp:nvSpPr>
      <dsp:spPr>
        <a:xfrm rot="5400000">
          <a:off x="7196746" y="-2911856"/>
          <a:ext cx="1220394" cy="7347712"/>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vi-VN" sz="2000" kern="1200" noProof="0" dirty="0" smtClean="0"/>
            <a:t>là đặc điểm chung của âm thanh trong bài thơ, được tạo nên từ vần, nhịp, thanh điệu và các yếu tố khác của âm thanh ngôn ngữ trong bài thơ.</a:t>
          </a:r>
          <a:endParaRPr lang="vi-VN" sz="2000" kern="1200" noProof="0" dirty="0"/>
        </a:p>
      </dsp:txBody>
      <dsp:txXfrm rot="-5400000">
        <a:off x="4133088" y="211377"/>
        <a:ext cx="7288137" cy="1101244"/>
      </dsp:txXfrm>
    </dsp:sp>
    <dsp:sp modelId="{E19BDACA-670A-4FD8-AFCB-8838EAE7051C}">
      <dsp:nvSpPr>
        <dsp:cNvPr id="0" name=""/>
        <dsp:cNvSpPr/>
      </dsp:nvSpPr>
      <dsp:spPr>
        <a:xfrm>
          <a:off x="0" y="0"/>
          <a:ext cx="4133088" cy="1524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vi-VN" sz="3200" kern="1200" noProof="0" dirty="0" smtClean="0"/>
            <a:t>Âm điệu</a:t>
          </a:r>
          <a:endParaRPr lang="vi-VN" sz="3200" kern="1200" noProof="0" dirty="0"/>
        </a:p>
      </dsp:txBody>
      <dsp:txXfrm>
        <a:off x="74396" y="74396"/>
        <a:ext cx="3984296" cy="13752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2021/9/23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75434869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4</a:t>
            </a:fld>
            <a:endParaRPr lang="zh-CN" altLang="en-US"/>
          </a:p>
        </p:txBody>
      </p:sp>
    </p:spTree>
    <p:extLst>
      <p:ext uri="{BB962C8B-B14F-4D97-AF65-F5344CB8AC3E}">
        <p14:creationId xmlns:p14="http://schemas.microsoft.com/office/powerpoint/2010/main" val="157795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6</a:t>
            </a:fld>
            <a:endParaRPr lang="zh-CN" altLang="en-US"/>
          </a:p>
        </p:txBody>
      </p:sp>
    </p:spTree>
    <p:extLst>
      <p:ext uri="{BB962C8B-B14F-4D97-AF65-F5344CB8AC3E}">
        <p14:creationId xmlns:p14="http://schemas.microsoft.com/office/powerpoint/2010/main" val="362794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264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E51F92F-A536-4F8A-A013-C46CBF5DE7DE}" type="slidenum">
              <a:rPr lang="vi-VN" smtClean="0"/>
              <a:t>10</a:t>
            </a:fld>
            <a:endParaRPr lang="vi-VN"/>
          </a:p>
        </p:txBody>
      </p:sp>
    </p:spTree>
    <p:extLst>
      <p:ext uri="{BB962C8B-B14F-4D97-AF65-F5344CB8AC3E}">
        <p14:creationId xmlns:p14="http://schemas.microsoft.com/office/powerpoint/2010/main" val="3293442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11</a:t>
            </a:fld>
            <a:endParaRPr lang="zh-CN" altLang="en-US"/>
          </a:p>
        </p:txBody>
      </p:sp>
    </p:spTree>
    <p:extLst>
      <p:ext uri="{BB962C8B-B14F-4D97-AF65-F5344CB8AC3E}">
        <p14:creationId xmlns:p14="http://schemas.microsoft.com/office/powerpoint/2010/main" val="22649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15</a:t>
            </a:fld>
            <a:endParaRPr lang="zh-CN" altLang="en-US">
              <a:solidFill>
                <a:prstClr val="black"/>
              </a:solidFill>
            </a:endParaRPr>
          </a:p>
        </p:txBody>
      </p:sp>
    </p:spTree>
    <p:extLst>
      <p:ext uri="{BB962C8B-B14F-4D97-AF65-F5344CB8AC3E}">
        <p14:creationId xmlns:p14="http://schemas.microsoft.com/office/powerpoint/2010/main" val="33223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2021/9/23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2021/9/23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8444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12393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1369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4087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579697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935177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813461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9083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18879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545081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849856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94653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2021/9/23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2021/9/23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2021/9/23</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2021/9/23</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2021/9/23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2021/9/23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2021/9/23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
        <p:nvSpPr>
          <p:cNvPr id="3" name="矩形 2"/>
          <p:cNvSpPr/>
          <p:nvPr userDrawn="1"/>
        </p:nvSpPr>
        <p:spPr>
          <a:xfrm>
            <a:off x="-349430" y="165435"/>
            <a:ext cx="321568" cy="18864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49430" y="440738"/>
            <a:ext cx="321568" cy="188640"/>
          </a:xfrm>
          <a:prstGeom prst="rect">
            <a:avLst/>
          </a:prstGeom>
          <a:solidFill>
            <a:srgbClr val="FF4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49430" y="716041"/>
            <a:ext cx="321568" cy="188640"/>
          </a:xfrm>
          <a:prstGeom prst="rect">
            <a:avLst/>
          </a:prstGeom>
          <a:solidFill>
            <a:srgbClr val="87B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49430" y="1020841"/>
            <a:ext cx="321568" cy="188640"/>
          </a:xfrm>
          <a:prstGeom prst="rect">
            <a:avLst/>
          </a:prstGeom>
          <a:solidFill>
            <a:srgbClr val="009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49430" y="1296144"/>
            <a:ext cx="321568" cy="188640"/>
          </a:xfrm>
          <a:prstGeom prst="rect">
            <a:avLst/>
          </a:prstGeom>
          <a:solidFill>
            <a:srgbClr val="CE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2021/9/23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383752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15" Type="http://schemas.openxmlformats.org/officeDocument/2006/relationships/image" Target="../media/image4.svg"/><Relationship Id="rId4" Type="http://schemas.openxmlformats.org/officeDocument/2006/relationships/image" Target="../media/image21.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4.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8" Type="http://schemas.openxmlformats.org/officeDocument/2006/relationships/image" Target="../media/image25.png"/><Relationship Id="rId26" Type="http://schemas.openxmlformats.org/officeDocument/2006/relationships/image" Target="../media/image29.png"/><Relationship Id="rId3" Type="http://schemas.openxmlformats.org/officeDocument/2006/relationships/image" Target="../media/image101.svg"/><Relationship Id="rId21" Type="http://schemas.openxmlformats.org/officeDocument/2006/relationships/image" Target="../media/image113.svg"/><Relationship Id="rId34" Type="http://schemas.openxmlformats.org/officeDocument/2006/relationships/image" Target="../media/image32.png"/><Relationship Id="rId7" Type="http://schemas.openxmlformats.org/officeDocument/2006/relationships/image" Target="../media/image25.svg"/><Relationship Id="rId17" Type="http://schemas.openxmlformats.org/officeDocument/2006/relationships/image" Target="../media/image13.svg"/><Relationship Id="rId25" Type="http://schemas.openxmlformats.org/officeDocument/2006/relationships/image" Target="../media/image117.svg"/><Relationship Id="rId33" Type="http://schemas.openxmlformats.org/officeDocument/2006/relationships/image" Target="../media/image123.svg"/><Relationship Id="rId2" Type="http://schemas.openxmlformats.org/officeDocument/2006/relationships/image" Target="../media/image20.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2.png"/><Relationship Id="rId24" Type="http://schemas.openxmlformats.org/officeDocument/2006/relationships/image" Target="../media/image28.png"/><Relationship Id="rId32" Type="http://schemas.openxmlformats.org/officeDocument/2006/relationships/image" Target="../media/image31.png"/><Relationship Id="rId5" Type="http://schemas.openxmlformats.org/officeDocument/2006/relationships/image" Target="../media/image103.svg"/><Relationship Id="rId23" Type="http://schemas.openxmlformats.org/officeDocument/2006/relationships/image" Target="../media/image115.svg"/><Relationship Id="rId28" Type="http://schemas.openxmlformats.org/officeDocument/2006/relationships/image" Target="../media/image30.png"/><Relationship Id="rId36" Type="http://schemas.openxmlformats.org/officeDocument/2006/relationships/image" Target="../media/image33.png"/><Relationship Id="rId10" Type="http://schemas.openxmlformats.org/officeDocument/2006/relationships/image" Target="../media/image24.png"/><Relationship Id="rId19" Type="http://schemas.openxmlformats.org/officeDocument/2006/relationships/image" Target="../media/image99.svg"/><Relationship Id="rId31" Type="http://schemas.openxmlformats.org/officeDocument/2006/relationships/image" Target="../media/image121.svg"/><Relationship Id="rId4" Type="http://schemas.openxmlformats.org/officeDocument/2006/relationships/image" Target="../media/image21.png"/><Relationship Id="rId9" Type="http://schemas.openxmlformats.org/officeDocument/2006/relationships/image" Target="../media/image105.svg"/><Relationship Id="rId22" Type="http://schemas.openxmlformats.org/officeDocument/2006/relationships/image" Target="../media/image27.png"/><Relationship Id="rId27" Type="http://schemas.openxmlformats.org/officeDocument/2006/relationships/image" Target="../media/image119.svg"/><Relationship Id="rId35" Type="http://schemas.openxmlformats.org/officeDocument/2006/relationships/image" Target="../media/image125.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b="43786"/>
          <a:stretch>
            <a:fillRect/>
          </a:stretch>
        </p:blipFill>
        <p:spPr>
          <a:xfrm>
            <a:off x="10695" y="-159547"/>
            <a:ext cx="12192000" cy="6853595"/>
          </a:xfrm>
          <a:prstGeom prst="rect">
            <a:avLst/>
          </a:prstGeom>
        </p:spPr>
      </p:pic>
      <p:sp>
        <p:nvSpPr>
          <p:cNvPr id="4" name="AutoShape 4"/>
          <p:cNvSpPr/>
          <p:nvPr/>
        </p:nvSpPr>
        <p:spPr>
          <a:xfrm>
            <a:off x="2" y="0"/>
            <a:ext cx="984100" cy="6858000"/>
          </a:xfrm>
          <a:prstGeom prst="rect">
            <a:avLst/>
          </a:prstGeom>
          <a:solidFill>
            <a:srgbClr val="FDF5B6"/>
          </a:solidFill>
        </p:spPr>
      </p:sp>
      <p:grpSp>
        <p:nvGrpSpPr>
          <p:cNvPr id="7" name="Group 7"/>
          <p:cNvGrpSpPr/>
          <p:nvPr/>
        </p:nvGrpSpPr>
        <p:grpSpPr>
          <a:xfrm>
            <a:off x="1604213" y="853398"/>
            <a:ext cx="9339507" cy="3540802"/>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sp>
        <p:nvSpPr>
          <p:cNvPr id="13" name="TextBox 13"/>
          <p:cNvSpPr txBox="1"/>
          <p:nvPr/>
        </p:nvSpPr>
        <p:spPr>
          <a:xfrm>
            <a:off x="1962486" y="1431091"/>
            <a:ext cx="8788401" cy="2308324"/>
          </a:xfrm>
          <a:prstGeom prst="rect">
            <a:avLst/>
          </a:prstGeom>
        </p:spPr>
        <p:txBody>
          <a:bodyPr wrap="square" lIns="0" tIns="0" rIns="0" bIns="0" rtlCol="0" anchor="t">
            <a:spAutoFit/>
          </a:bodyPr>
          <a:lstStyle/>
          <a:p>
            <a:pPr algn="ctr">
              <a:lnSpc>
                <a:spcPct val="150000"/>
              </a:lnSpc>
            </a:pPr>
            <a:r>
              <a:rPr lang="en-US" sz="5000" b="1" dirty="0">
                <a:solidFill>
                  <a:srgbClr val="272626"/>
                </a:solidFill>
                <a:latin typeface="Arial" pitchFamily="34" charset="0"/>
                <a:cs typeface="Arial" pitchFamily="34" charset="0"/>
              </a:rPr>
              <a:t>CHÀO MỪNG </a:t>
            </a:r>
          </a:p>
          <a:p>
            <a:pPr algn="ctr">
              <a:lnSpc>
                <a:spcPct val="150000"/>
              </a:lnSpc>
            </a:pPr>
            <a:r>
              <a:rPr lang="en-US" sz="5000" b="1" dirty="0">
                <a:solidFill>
                  <a:srgbClr val="272626"/>
                </a:solidFill>
                <a:latin typeface="Arial" pitchFamily="34" charset="0"/>
                <a:cs typeface="Arial" pitchFamily="34" charset="0"/>
              </a:rPr>
              <a:t>CÁC EM ĐẾN VỚI TIẾT HỌC</a:t>
            </a:r>
          </a:p>
        </p:txBody>
      </p:sp>
      <p:pic>
        <p:nvPicPr>
          <p:cNvPr id="14"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7987">
            <a:off x="9718076" y="3570684"/>
            <a:ext cx="2584977" cy="2744667"/>
          </a:xfrm>
          <a:prstGeom prst="rect">
            <a:avLst/>
          </a:prstGeom>
        </p:spPr>
      </p:pic>
      <p:pic>
        <p:nvPicPr>
          <p:cNvPr id="15"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61825" y="4831378"/>
            <a:ext cx="1750659" cy="188426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12115">
            <a:off x="2033197" y="744122"/>
            <a:ext cx="2464195" cy="1258979"/>
          </a:xfrm>
          <a:prstGeom prst="rect">
            <a:avLst/>
          </a:prstGeom>
        </p:spPr>
      </p:pic>
      <p:grpSp>
        <p:nvGrpSpPr>
          <p:cNvPr id="18" name="Group 2"/>
          <p:cNvGrpSpPr/>
          <p:nvPr/>
        </p:nvGrpSpPr>
        <p:grpSpPr>
          <a:xfrm>
            <a:off x="4661896" y="5468271"/>
            <a:ext cx="3733800" cy="712970"/>
            <a:chOff x="0" y="0"/>
            <a:chExt cx="15434913" cy="2503857"/>
          </a:xfrm>
        </p:grpSpPr>
        <p:sp>
          <p:nvSpPr>
            <p:cNvPr id="1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2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21" name="TextBox 6"/>
          <p:cNvSpPr txBox="1"/>
          <p:nvPr/>
        </p:nvSpPr>
        <p:spPr>
          <a:xfrm>
            <a:off x="4826000" y="5641887"/>
            <a:ext cx="3979720" cy="436017"/>
          </a:xfrm>
          <a:prstGeom prst="rect">
            <a:avLst/>
          </a:prstGeom>
        </p:spPr>
        <p:txBody>
          <a:bodyPr lIns="0" tIns="0" rIns="0" bIns="0" rtlCol="0" anchor="t">
            <a:spAutoFit/>
          </a:bodyPr>
          <a:lstStyle/>
          <a:p>
            <a:pPr>
              <a:lnSpc>
                <a:spcPts val="3360"/>
              </a:lnSpc>
            </a:pPr>
            <a:r>
              <a:rPr lang="en-US" sz="2700" b="1" dirty="0" err="1">
                <a:latin typeface="Arial" pitchFamily="34" charset="0"/>
                <a:cs typeface="Arial" pitchFamily="34" charset="0"/>
              </a:rPr>
              <a:t>Giáo</a:t>
            </a:r>
            <a:r>
              <a:rPr lang="en-US" sz="2700" b="1" dirty="0">
                <a:latin typeface="Arial" pitchFamily="34" charset="0"/>
                <a:cs typeface="Arial" pitchFamily="34" charset="0"/>
              </a:rPr>
              <a:t> </a:t>
            </a:r>
            <a:r>
              <a:rPr lang="en-US" sz="2700" b="1" dirty="0" err="1">
                <a:latin typeface="Arial" pitchFamily="34" charset="0"/>
                <a:cs typeface="Arial" pitchFamily="34" charset="0"/>
              </a:rPr>
              <a:t>viên</a:t>
            </a:r>
            <a:r>
              <a:rPr lang="en-US" sz="2700" b="1" dirty="0">
                <a:latin typeface="Arial" pitchFamily="34" charset="0"/>
                <a:cs typeface="Arial" pitchFamily="34" charset="0"/>
              </a:rPr>
              <a:t>:</a:t>
            </a:r>
          </a:p>
        </p:txBody>
      </p:sp>
    </p:spTree>
    <p:extLst>
      <p:ext uri="{BB962C8B-B14F-4D97-AF65-F5344CB8AC3E}">
        <p14:creationId xmlns:p14="http://schemas.microsoft.com/office/powerpoint/2010/main" val="364634151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62608773"/>
              </p:ext>
            </p:extLst>
          </p:nvPr>
        </p:nvGraphicFramePr>
        <p:xfrm>
          <a:off x="406400" y="1752600"/>
          <a:ext cx="114808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609600" y="457200"/>
            <a:ext cx="10972800" cy="1143000"/>
          </a:xfrm>
          <a:solidFill>
            <a:schemeClr val="accent2">
              <a:lumMod val="40000"/>
              <a:lumOff val="60000"/>
            </a:schemeClr>
          </a:solidFill>
        </p:spPr>
        <p:txBody>
          <a:bodyPr>
            <a:normAutofit/>
          </a:bodyPr>
          <a:lstStyle/>
          <a:p>
            <a:r>
              <a:rPr lang="vi-VN" sz="3200" b="1" dirty="0" smtClean="0">
                <a:latin typeface="Arial" pitchFamily="34" charset="0"/>
                <a:cs typeface="Arial" pitchFamily="34" charset="0"/>
              </a:rPr>
              <a:t>MỘT SỐ ĐẶC ĐIỂM KHÁC CỦA THƠ</a:t>
            </a:r>
            <a:endParaRPr lang="vi-VN" sz="3200" dirty="0"/>
          </a:p>
        </p:txBody>
      </p:sp>
      <p:graphicFrame>
        <p:nvGraphicFramePr>
          <p:cNvPr id="7" name="Diagram 6"/>
          <p:cNvGraphicFramePr/>
          <p:nvPr>
            <p:extLst>
              <p:ext uri="{D42A27DB-BD31-4B8C-83A1-F6EECF244321}">
                <p14:modId xmlns:p14="http://schemas.microsoft.com/office/powerpoint/2010/main" val="1512167729"/>
              </p:ext>
            </p:extLst>
          </p:nvPr>
        </p:nvGraphicFramePr>
        <p:xfrm>
          <a:off x="406400" y="2819400"/>
          <a:ext cx="11480800" cy="121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1284827850"/>
              </p:ext>
            </p:extLst>
          </p:nvPr>
        </p:nvGraphicFramePr>
        <p:xfrm>
          <a:off x="406400" y="4114800"/>
          <a:ext cx="11480800" cy="990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4052198531"/>
              </p:ext>
            </p:extLst>
          </p:nvPr>
        </p:nvGraphicFramePr>
        <p:xfrm>
          <a:off x="406400" y="5181600"/>
          <a:ext cx="11480800" cy="1524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69609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Graphic spid="8" grpId="0">
        <p:bldAsOne/>
      </p:bldGraphic>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38953" y="936747"/>
            <a:ext cx="8714094" cy="5577931"/>
          </a:xfrm>
          <a:prstGeom prst="rect">
            <a:avLst/>
          </a:prstGeom>
        </p:spPr>
      </p:pic>
      <p:sp>
        <p:nvSpPr>
          <p:cNvPr id="7" name="文本框 6"/>
          <p:cNvSpPr txBox="1"/>
          <p:nvPr/>
        </p:nvSpPr>
        <p:spPr>
          <a:xfrm flipH="1">
            <a:off x="4247303" y="764704"/>
            <a:ext cx="5184576" cy="1107996"/>
          </a:xfrm>
          <a:prstGeom prst="rect">
            <a:avLst/>
          </a:prstGeom>
          <a:noFill/>
        </p:spPr>
        <p:txBody>
          <a:bodyPr wrap="square" rtlCol="0">
            <a:spAutoFit/>
          </a:bodyPr>
          <a:lstStyle/>
          <a:p>
            <a:r>
              <a:rPr lang="en-US" altLang="zh-CN" sz="6600" b="1" dirty="0">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LUYỆN TẬP</a:t>
            </a:r>
            <a:endParaRPr lang="zh-CN" altLang="en-US" sz="6600" b="1" dirty="0">
              <a:solidFill>
                <a:srgbClr val="9DC3E6"/>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endParaRPr>
          </a:p>
        </p:txBody>
      </p:sp>
      <p:sp>
        <p:nvSpPr>
          <p:cNvPr id="13" name="文本框 12"/>
          <p:cNvSpPr txBox="1"/>
          <p:nvPr/>
        </p:nvSpPr>
        <p:spPr>
          <a:xfrm flipH="1">
            <a:off x="2519111" y="112490"/>
            <a:ext cx="1728192" cy="1569660"/>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9600" dirty="0">
                <a:latin typeface="Arial" panose="020B0604020202020204" pitchFamily="34" charset="0"/>
                <a:cs typeface="Arial" panose="020B0604020202020204" pitchFamily="34" charset="0"/>
                <a:sym typeface="Arial" panose="020B0604020202020204" pitchFamily="34" charset="0"/>
              </a:rPr>
              <a:t>03</a:t>
            </a:r>
            <a:endParaRPr lang="zh-CN" altLang="en-US" sz="96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4219540"/>
            <a:ext cx="7929908" cy="2246769"/>
          </a:xfrm>
          <a:prstGeom prst="rect">
            <a:avLst/>
          </a:prstGeom>
          <a:noFill/>
        </p:spPr>
        <p:txBody>
          <a:bodyPr wrap="square" rtlCol="0">
            <a:spAutoFit/>
          </a:bodyPr>
          <a:lstStyle/>
          <a:p>
            <a:r>
              <a:rPr lang="vi-VN" sz="2800" dirty="0" smtClean="0"/>
              <a:t>Quê hương là gì hả mẹ</a:t>
            </a:r>
          </a:p>
          <a:p>
            <a:r>
              <a:rPr lang="vi-VN" sz="2800" dirty="0" smtClean="0"/>
              <a:t>Mà cô giáo dạy phải </a:t>
            </a:r>
            <a:r>
              <a:rPr lang="vi-VN" sz="2800" u="sng" dirty="0" smtClean="0"/>
              <a:t>yêu</a:t>
            </a:r>
            <a:r>
              <a:rPr lang="vi-VN" sz="2800" dirty="0" smtClean="0"/>
              <a:t>?</a:t>
            </a:r>
          </a:p>
          <a:p>
            <a:r>
              <a:rPr lang="vi-VN" sz="2800" dirty="0" smtClean="0"/>
              <a:t>Quê hương là gì hả mẹ</a:t>
            </a:r>
          </a:p>
          <a:p>
            <a:r>
              <a:rPr lang="vi-VN" sz="2800" dirty="0" smtClean="0"/>
              <a:t>Ai đi xa cũng nhớ nh</a:t>
            </a:r>
            <a:r>
              <a:rPr lang="vi-VN" sz="2800" u="sng" dirty="0" smtClean="0"/>
              <a:t>iều</a:t>
            </a:r>
          </a:p>
          <a:p>
            <a:pPr algn="r"/>
            <a:r>
              <a:rPr lang="vi-VN" sz="2800" dirty="0" smtClean="0"/>
              <a:t>(</a:t>
            </a:r>
            <a:r>
              <a:rPr lang="vi-VN" sz="2800" i="1" dirty="0" smtClean="0"/>
              <a:t>Quê hương</a:t>
            </a:r>
            <a:r>
              <a:rPr lang="vi-VN" sz="2800" dirty="0" smtClean="0"/>
              <a:t> – Đỗ Trung Quân)</a:t>
            </a:r>
            <a:endParaRPr lang="vi-VN" sz="2800" dirty="0"/>
          </a:p>
        </p:txBody>
      </p:sp>
      <p:sp>
        <p:nvSpPr>
          <p:cNvPr id="7" name="TextBox 6"/>
          <p:cNvSpPr txBox="1"/>
          <p:nvPr/>
        </p:nvSpPr>
        <p:spPr>
          <a:xfrm>
            <a:off x="2032000" y="2577406"/>
            <a:ext cx="10160000" cy="1384995"/>
          </a:xfrm>
          <a:prstGeom prst="rect">
            <a:avLst/>
          </a:prstGeom>
          <a:noFill/>
        </p:spPr>
        <p:txBody>
          <a:bodyPr wrap="square" rtlCol="0">
            <a:spAutoFit/>
          </a:bodyPr>
          <a:lstStyle/>
          <a:p>
            <a:pPr algn="ctr"/>
            <a:r>
              <a:rPr lang="vi-VN" sz="2800" dirty="0" smtClean="0"/>
              <a:t>Núi cao chi lắm núi </a:t>
            </a:r>
            <a:r>
              <a:rPr lang="vi-VN" sz="2800" u="sng" dirty="0" smtClean="0"/>
              <a:t>ơi</a:t>
            </a:r>
          </a:p>
          <a:p>
            <a:pPr algn="ctr"/>
            <a:r>
              <a:rPr lang="vi-VN" sz="2800" dirty="0" smtClean="0"/>
              <a:t>Núi che mặt tr</a:t>
            </a:r>
            <a:r>
              <a:rPr lang="vi-VN" sz="2800" u="sng" dirty="0" smtClean="0"/>
              <a:t>ời</a:t>
            </a:r>
            <a:r>
              <a:rPr lang="vi-VN" sz="2800" dirty="0" smtClean="0"/>
              <a:t> chẳng thấy người thương</a:t>
            </a:r>
          </a:p>
          <a:p>
            <a:pPr algn="r"/>
            <a:r>
              <a:rPr lang="vi-VN" sz="2800" dirty="0" smtClean="0"/>
              <a:t>(Ca dao)</a:t>
            </a:r>
            <a:endParaRPr lang="vi-VN" sz="2800" dirty="0"/>
          </a:p>
        </p:txBody>
      </p:sp>
      <p:sp>
        <p:nvSpPr>
          <p:cNvPr id="8" name="Title 1"/>
          <p:cNvSpPr txBox="1">
            <a:spLocks/>
          </p:cNvSpPr>
          <p:nvPr/>
        </p:nvSpPr>
        <p:spPr>
          <a:xfrm>
            <a:off x="609600" y="457200"/>
            <a:ext cx="10972800" cy="1143000"/>
          </a:xfrm>
          <a:prstGeom prst="rect">
            <a:avLst/>
          </a:prstGeom>
          <a:solidFill>
            <a:schemeClr val="accent2">
              <a:lumMod val="40000"/>
              <a:lumOff val="6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smtClean="0">
                <a:latin typeface="Arial" pitchFamily="34" charset="0"/>
                <a:cs typeface="Arial" pitchFamily="34" charset="0"/>
              </a:rPr>
              <a:t>MỘT SỐ ĐẶC ĐIỂM KHÁC CỦA THƠ</a:t>
            </a:r>
            <a:endParaRPr lang="vi-VN" sz="3200" dirty="0"/>
          </a:p>
        </p:txBody>
      </p:sp>
      <p:grpSp>
        <p:nvGrpSpPr>
          <p:cNvPr id="9" name="Group 8"/>
          <p:cNvGrpSpPr/>
          <p:nvPr/>
        </p:nvGrpSpPr>
        <p:grpSpPr>
          <a:xfrm>
            <a:off x="529095" y="1971474"/>
            <a:ext cx="2780376" cy="989632"/>
            <a:chOff x="0" y="0"/>
            <a:chExt cx="3099816" cy="989632"/>
          </a:xfrm>
        </p:grpSpPr>
        <p:sp>
          <p:nvSpPr>
            <p:cNvPr id="10" name="Rounded Rectangle 9"/>
            <p:cNvSpPr/>
            <p:nvPr/>
          </p:nvSpPr>
          <p:spPr>
            <a:xfrm>
              <a:off x="0" y="0"/>
              <a:ext cx="3099816" cy="9896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48310" y="48310"/>
              <a:ext cx="3003196" cy="893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vi-VN" sz="3200" kern="1200" noProof="0" dirty="0" smtClean="0"/>
                <a:t>Vần</a:t>
              </a:r>
            </a:p>
          </p:txBody>
        </p:sp>
      </p:grpSp>
      <p:sp>
        <p:nvSpPr>
          <p:cNvPr id="14" name="Cloud 13"/>
          <p:cNvSpPr/>
          <p:nvPr/>
        </p:nvSpPr>
        <p:spPr>
          <a:xfrm>
            <a:off x="4978400" y="152400"/>
            <a:ext cx="6502400" cy="3581400"/>
          </a:xfrm>
          <a:prstGeom prst="cloud">
            <a:avLst/>
          </a:prstGeom>
          <a:solidFill>
            <a:schemeClr val="accent1">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cs typeface="Times New Roman" panose="02020603050405020304" pitchFamily="18" charset="0"/>
              </a:rPr>
              <a:t>Nêu nhận xét về vần được sử dụng trong các câu thơ sau:...</a:t>
            </a:r>
            <a:endParaRPr lang="vi-VN" sz="2800" dirty="0">
              <a:solidFill>
                <a:schemeClr val="tx1"/>
              </a:solidFill>
              <a:cs typeface="Times New Roman" panose="02020603050405020304" pitchFamily="18" charset="0"/>
            </a:endParaRPr>
          </a:p>
        </p:txBody>
      </p:sp>
      <p:pic>
        <p:nvPicPr>
          <p:cNvPr id="13" name="图片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384032" y="3315613"/>
            <a:ext cx="3997007" cy="2558502"/>
          </a:xfrm>
          <a:prstGeom prst="rect">
            <a:avLst/>
          </a:prstGeom>
        </p:spPr>
      </p:pic>
    </p:spTree>
    <p:extLst>
      <p:ext uri="{BB962C8B-B14F-4D97-AF65-F5344CB8AC3E}">
        <p14:creationId xmlns:p14="http://schemas.microsoft.com/office/powerpoint/2010/main" val="4125199720"/>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230232"/>
            <a:ext cx="9575800" cy="2246769"/>
          </a:xfrm>
          <a:prstGeom prst="rect">
            <a:avLst/>
          </a:prstGeom>
          <a:noFill/>
        </p:spPr>
        <p:txBody>
          <a:bodyPr wrap="square" rtlCol="0">
            <a:spAutoFit/>
          </a:bodyPr>
          <a:lstStyle/>
          <a:p>
            <a:pPr algn="ctr"/>
            <a:r>
              <a:rPr lang="vi-VN" sz="2800" dirty="0" smtClean="0"/>
              <a:t>Cày đồng// đang buổi/ ban trưa</a:t>
            </a:r>
          </a:p>
          <a:p>
            <a:pPr algn="ctr"/>
            <a:r>
              <a:rPr lang="vi-VN" sz="2800" dirty="0" smtClean="0"/>
              <a:t>Mồ hôi/ thánh thót// như mưa/ ruộng cày</a:t>
            </a:r>
          </a:p>
          <a:p>
            <a:pPr algn="ctr"/>
            <a:r>
              <a:rPr lang="vi-VN" sz="2800" dirty="0" smtClean="0"/>
              <a:t>Ai ơi// bưng bát cơm đầy</a:t>
            </a:r>
          </a:p>
          <a:p>
            <a:pPr algn="ctr"/>
            <a:r>
              <a:rPr lang="vi-VN" sz="2800" dirty="0" smtClean="0"/>
              <a:t>Dẻo thơm/ một hạt// đắng cay/ muôn phần</a:t>
            </a:r>
          </a:p>
          <a:p>
            <a:pPr algn="r"/>
            <a:r>
              <a:rPr lang="vi-VN" sz="2800" dirty="0" smtClean="0"/>
              <a:t>(Ca dao)</a:t>
            </a:r>
            <a:endParaRPr lang="vi-VN" sz="2800" dirty="0"/>
          </a:p>
        </p:txBody>
      </p:sp>
      <p:sp>
        <p:nvSpPr>
          <p:cNvPr id="3" name="TextBox 2"/>
          <p:cNvSpPr txBox="1"/>
          <p:nvPr/>
        </p:nvSpPr>
        <p:spPr>
          <a:xfrm>
            <a:off x="2032000" y="2577406"/>
            <a:ext cx="10160000" cy="1384995"/>
          </a:xfrm>
          <a:prstGeom prst="rect">
            <a:avLst/>
          </a:prstGeom>
          <a:noFill/>
        </p:spPr>
        <p:txBody>
          <a:bodyPr wrap="square" rtlCol="0">
            <a:spAutoFit/>
          </a:bodyPr>
          <a:lstStyle/>
          <a:p>
            <a:pPr algn="ctr"/>
            <a:r>
              <a:rPr lang="vi-VN" sz="2800" dirty="0" smtClean="0"/>
              <a:t>Núi cao chi lắm/ núi ơi</a:t>
            </a:r>
          </a:p>
          <a:p>
            <a:pPr algn="ctr"/>
            <a:r>
              <a:rPr lang="vi-VN" sz="2800" dirty="0" smtClean="0"/>
              <a:t>Núi che mặt trời// chẳng thấy/ người thương</a:t>
            </a:r>
          </a:p>
          <a:p>
            <a:pPr algn="r"/>
            <a:r>
              <a:rPr lang="vi-VN" sz="2800" dirty="0" smtClean="0"/>
              <a:t>(Ca dao)</a:t>
            </a:r>
            <a:endParaRPr lang="vi-VN" sz="2800" dirty="0"/>
          </a:p>
        </p:txBody>
      </p:sp>
      <p:sp>
        <p:nvSpPr>
          <p:cNvPr id="4" name="Title 1"/>
          <p:cNvSpPr txBox="1">
            <a:spLocks/>
          </p:cNvSpPr>
          <p:nvPr/>
        </p:nvSpPr>
        <p:spPr>
          <a:xfrm>
            <a:off x="609600" y="457200"/>
            <a:ext cx="10972800" cy="1143000"/>
          </a:xfrm>
          <a:prstGeom prst="rect">
            <a:avLst/>
          </a:prstGeom>
          <a:solidFill>
            <a:schemeClr val="accent2">
              <a:lumMod val="40000"/>
              <a:lumOff val="6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smtClean="0">
                <a:latin typeface="Arial" pitchFamily="34" charset="0"/>
                <a:cs typeface="Arial" pitchFamily="34" charset="0"/>
              </a:rPr>
              <a:t>MỘT SỐ ĐẶC ĐIỂM KHÁC CỦA THƠ</a:t>
            </a:r>
            <a:endParaRPr lang="vi-VN" sz="3200" dirty="0"/>
          </a:p>
        </p:txBody>
      </p:sp>
      <p:grpSp>
        <p:nvGrpSpPr>
          <p:cNvPr id="5" name="Group 4"/>
          <p:cNvGrpSpPr/>
          <p:nvPr/>
        </p:nvGrpSpPr>
        <p:grpSpPr>
          <a:xfrm>
            <a:off x="529095" y="1971474"/>
            <a:ext cx="2780376" cy="989632"/>
            <a:chOff x="0" y="0"/>
            <a:chExt cx="3099816" cy="989632"/>
          </a:xfrm>
        </p:grpSpPr>
        <p:sp>
          <p:nvSpPr>
            <p:cNvPr id="6" name="Rounded Rectangle 5"/>
            <p:cNvSpPr/>
            <p:nvPr/>
          </p:nvSpPr>
          <p:spPr>
            <a:xfrm>
              <a:off x="0" y="0"/>
              <a:ext cx="3099816" cy="9896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48310" y="48310"/>
              <a:ext cx="3003196" cy="893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vi-VN" sz="3200" dirty="0" smtClean="0"/>
                <a:t>Nhịp</a:t>
              </a:r>
              <a:endParaRPr lang="vi-VN" sz="3200" kern="1200" noProof="0" dirty="0" smtClean="0"/>
            </a:p>
          </p:txBody>
        </p:sp>
      </p:grpSp>
      <p:sp>
        <p:nvSpPr>
          <p:cNvPr id="10" name="Cloud 9"/>
          <p:cNvSpPr/>
          <p:nvPr/>
        </p:nvSpPr>
        <p:spPr>
          <a:xfrm>
            <a:off x="4978400" y="152400"/>
            <a:ext cx="6502400" cy="3581400"/>
          </a:xfrm>
          <a:prstGeom prst="cloud">
            <a:avLst/>
          </a:prstGeom>
          <a:solidFill>
            <a:schemeClr val="accent1">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cs typeface="Times New Roman" panose="02020603050405020304" pitchFamily="18" charset="0"/>
              </a:rPr>
              <a:t>Nêu nhận xét về nhịp được sử dụng trong các câu thơ sau:...</a:t>
            </a:r>
            <a:endParaRPr lang="vi-VN" sz="2800" dirty="0">
              <a:solidFill>
                <a:schemeClr val="tx1"/>
              </a:solidFill>
              <a:cs typeface="Times New Roman" panose="02020603050405020304" pitchFamily="18" charset="0"/>
            </a:endParaRPr>
          </a:p>
        </p:txBody>
      </p:sp>
      <p:sp>
        <p:nvSpPr>
          <p:cNvPr id="13" name="Rectangle 12"/>
          <p:cNvSpPr/>
          <p:nvPr/>
        </p:nvSpPr>
        <p:spPr>
          <a:xfrm>
            <a:off x="529095" y="2967089"/>
            <a:ext cx="9144000" cy="2246769"/>
          </a:xfrm>
          <a:prstGeom prst="rect">
            <a:avLst/>
          </a:prstGeom>
        </p:spPr>
        <p:txBody>
          <a:bodyPr wrap="square">
            <a:spAutoFit/>
          </a:bodyPr>
          <a:lstStyle/>
          <a:p>
            <a:r>
              <a:rPr lang="vi-VN" sz="2800" dirty="0">
                <a:latin typeface="Arial" pitchFamily="34" charset="0"/>
                <a:cs typeface="Arial" pitchFamily="34" charset="0"/>
              </a:rPr>
              <a:t>Thời gian qua kẽ tay//</a:t>
            </a:r>
          </a:p>
          <a:p>
            <a:r>
              <a:rPr lang="vi-VN" sz="2800" dirty="0">
                <a:latin typeface="Arial" pitchFamily="34" charset="0"/>
                <a:cs typeface="Arial" pitchFamily="34" charset="0"/>
              </a:rPr>
              <a:t>Làm khô/ những chiếc lá//</a:t>
            </a:r>
          </a:p>
          <a:p>
            <a:r>
              <a:rPr lang="vi-VN" sz="2800" dirty="0">
                <a:latin typeface="Arial" pitchFamily="34" charset="0"/>
                <a:cs typeface="Arial" pitchFamily="34" charset="0"/>
              </a:rPr>
              <a:t>Kỉ niệm/ trong tôi/</a:t>
            </a:r>
          </a:p>
          <a:p>
            <a:r>
              <a:rPr lang="vi-VN" sz="2800" dirty="0">
                <a:latin typeface="Arial" pitchFamily="34" charset="0"/>
                <a:cs typeface="Arial" pitchFamily="34" charset="0"/>
              </a:rPr>
              <a:t>Rơi/ như tiếng sỏi/ trong lòng giếng cạn</a:t>
            </a:r>
          </a:p>
          <a:p>
            <a:pPr algn="r"/>
            <a:r>
              <a:rPr lang="vi-VN" sz="2800" dirty="0" smtClean="0">
                <a:latin typeface="Arial" pitchFamily="34" charset="0"/>
                <a:cs typeface="Arial" pitchFamily="34" charset="0"/>
              </a:rPr>
              <a:t>(</a:t>
            </a:r>
            <a:r>
              <a:rPr lang="vi-VN" sz="2800" i="1" dirty="0" smtClean="0">
                <a:latin typeface="Arial" pitchFamily="34" charset="0"/>
                <a:cs typeface="Arial" pitchFamily="34" charset="0"/>
              </a:rPr>
              <a:t>Thời </a:t>
            </a:r>
            <a:r>
              <a:rPr lang="vi-VN" sz="2800" i="1" dirty="0">
                <a:latin typeface="Arial" pitchFamily="34" charset="0"/>
                <a:cs typeface="Arial" pitchFamily="34" charset="0"/>
              </a:rPr>
              <a:t>gian</a:t>
            </a:r>
            <a:r>
              <a:rPr lang="vi-VN" sz="2800" dirty="0">
                <a:latin typeface="Arial" pitchFamily="34" charset="0"/>
                <a:cs typeface="Arial" pitchFamily="34" charset="0"/>
              </a:rPr>
              <a:t> – Văn </a:t>
            </a:r>
            <a:r>
              <a:rPr lang="vi-VN" sz="2800" dirty="0" smtClean="0">
                <a:latin typeface="Arial" pitchFamily="34" charset="0"/>
                <a:cs typeface="Arial" pitchFamily="34" charset="0"/>
              </a:rPr>
              <a:t>Cao)</a:t>
            </a:r>
            <a:endParaRPr lang="vi-VN" sz="2800" dirty="0">
              <a:latin typeface="Arial" pitchFamily="34" charset="0"/>
              <a:cs typeface="Arial" pitchFamily="34" charset="0"/>
            </a:endParaRPr>
          </a:p>
        </p:txBody>
      </p:sp>
      <p:pic>
        <p:nvPicPr>
          <p:cNvPr id="1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360" y="4009292"/>
            <a:ext cx="2733165" cy="2875711"/>
          </a:xfrm>
          <a:prstGeom prst="rect">
            <a:avLst/>
          </a:prstGeom>
        </p:spPr>
      </p:pic>
    </p:spTree>
    <p:extLst>
      <p:ext uri="{BB962C8B-B14F-4D97-AF65-F5344CB8AC3E}">
        <p14:creationId xmlns:p14="http://schemas.microsoft.com/office/powerpoint/2010/main" val="1853761167"/>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0"/>
                            </p:stCondLst>
                            <p:childTnLst>
                              <p:par>
                                <p:cTn id="35" presetID="47"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10" grpId="0" animBg="1"/>
      <p:bldP spid="10" grpId="1"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57200"/>
            <a:ext cx="10972800" cy="1143000"/>
          </a:xfrm>
          <a:prstGeom prst="rect">
            <a:avLst/>
          </a:prstGeom>
          <a:solidFill>
            <a:schemeClr val="accent2">
              <a:lumMod val="40000"/>
              <a:lumOff val="6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smtClean="0">
                <a:latin typeface="Arial" pitchFamily="34" charset="0"/>
                <a:cs typeface="Arial" pitchFamily="34" charset="0"/>
              </a:rPr>
              <a:t>MỘT SỐ ĐẶC ĐIỂM KHÁC CỦA THƠ</a:t>
            </a:r>
            <a:endParaRPr lang="vi-VN" sz="3200" dirty="0"/>
          </a:p>
        </p:txBody>
      </p:sp>
      <p:grpSp>
        <p:nvGrpSpPr>
          <p:cNvPr id="5" name="Group 4"/>
          <p:cNvGrpSpPr/>
          <p:nvPr/>
        </p:nvGrpSpPr>
        <p:grpSpPr>
          <a:xfrm>
            <a:off x="8827424" y="1943100"/>
            <a:ext cx="2780376" cy="989632"/>
            <a:chOff x="0" y="0"/>
            <a:chExt cx="3099816" cy="989632"/>
          </a:xfrm>
        </p:grpSpPr>
        <p:sp>
          <p:nvSpPr>
            <p:cNvPr id="6" name="Rounded Rectangle 5"/>
            <p:cNvSpPr/>
            <p:nvPr/>
          </p:nvSpPr>
          <p:spPr>
            <a:xfrm>
              <a:off x="0" y="0"/>
              <a:ext cx="3099816" cy="9896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48310" y="48310"/>
              <a:ext cx="3003196" cy="893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vi-VN" sz="3200" dirty="0" smtClean="0"/>
                <a:t>Thanh điệu</a:t>
              </a:r>
              <a:endParaRPr lang="vi-VN" sz="3200" kern="1200" noProof="0" dirty="0" smtClean="0"/>
            </a:p>
          </p:txBody>
        </p:sp>
      </p:grpSp>
      <p:sp>
        <p:nvSpPr>
          <p:cNvPr id="8" name="Cloud 7"/>
          <p:cNvSpPr/>
          <p:nvPr/>
        </p:nvSpPr>
        <p:spPr>
          <a:xfrm>
            <a:off x="4978400" y="152400"/>
            <a:ext cx="6502400" cy="3581400"/>
          </a:xfrm>
          <a:prstGeom prst="cloud">
            <a:avLst/>
          </a:prstGeom>
          <a:solidFill>
            <a:schemeClr val="accent1">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cs typeface="Times New Roman" panose="02020603050405020304" pitchFamily="18" charset="0"/>
              </a:rPr>
              <a:t>Nêu nhận xét về thanh điệu được sử dụng trong các câu thơ sau:...</a:t>
            </a:r>
            <a:endParaRPr lang="vi-VN" sz="2800" dirty="0">
              <a:solidFill>
                <a:schemeClr val="tx1"/>
              </a:solidFill>
              <a:cs typeface="Times New Roman" panose="02020603050405020304" pitchFamily="18" charset="0"/>
            </a:endParaRPr>
          </a:p>
        </p:txBody>
      </p:sp>
      <p:sp>
        <p:nvSpPr>
          <p:cNvPr id="9" name="Rectangle 8"/>
          <p:cNvSpPr/>
          <p:nvPr/>
        </p:nvSpPr>
        <p:spPr>
          <a:xfrm>
            <a:off x="406400" y="2064008"/>
            <a:ext cx="8229600" cy="4832092"/>
          </a:xfrm>
          <a:prstGeom prst="rect">
            <a:avLst/>
          </a:prstGeom>
        </p:spPr>
        <p:txBody>
          <a:bodyPr wrap="square">
            <a:spAutoFit/>
          </a:bodyPr>
          <a:lstStyle/>
          <a:p>
            <a:r>
              <a:rPr lang="vi-VN" sz="2800" dirty="0" smtClean="0"/>
              <a:t>Tình hoài</a:t>
            </a:r>
          </a:p>
          <a:p>
            <a:pPr algn="r"/>
            <a:r>
              <a:rPr lang="vi-VN" sz="2800" dirty="0" smtClean="0"/>
              <a:t>Thế Lữ</a:t>
            </a:r>
          </a:p>
          <a:p>
            <a:r>
              <a:rPr lang="vi-VN" sz="2800" dirty="0" smtClean="0"/>
              <a:t>Trời </a:t>
            </a:r>
            <a:r>
              <a:rPr lang="vi-VN" sz="2800" dirty="0"/>
              <a:t>buồn làm gì trời rầu rầu</a:t>
            </a:r>
            <a:br>
              <a:rPr lang="vi-VN" sz="2800" dirty="0"/>
            </a:br>
            <a:r>
              <a:rPr lang="vi-VN" sz="2800" dirty="0"/>
              <a:t>Anh yêu em xong anh đi đâu?</a:t>
            </a:r>
            <a:br>
              <a:rPr lang="vi-VN" sz="2800" dirty="0"/>
            </a:br>
            <a:r>
              <a:rPr lang="vi-VN" sz="2800" dirty="0"/>
              <a:t>Lắng tiếng gió, suối, thấy tiếng khóc</a:t>
            </a:r>
            <a:br>
              <a:rPr lang="vi-VN" sz="2800" dirty="0"/>
            </a:br>
            <a:r>
              <a:rPr lang="vi-VN" sz="2800" dirty="0"/>
              <a:t>Một bụng một dạ một nặng nhọc</a:t>
            </a:r>
            <a:br>
              <a:rPr lang="vi-VN" sz="2800" dirty="0"/>
            </a:br>
            <a:r>
              <a:rPr lang="vi-VN" sz="2800" dirty="0"/>
              <a:t>Ảo tưởng chỉ để khổ để tủi</a:t>
            </a:r>
            <a:br>
              <a:rPr lang="vi-VN" sz="2800" dirty="0"/>
            </a:br>
            <a:r>
              <a:rPr lang="vi-VN" sz="2800" dirty="0"/>
              <a:t>Nghĩ mãi gỡ mãi lỗi vẫn lỗi</a:t>
            </a:r>
            <a:br>
              <a:rPr lang="vi-VN" sz="2800" dirty="0"/>
            </a:br>
            <a:r>
              <a:rPr lang="vi-VN" sz="2800" dirty="0"/>
              <a:t>Thương thay cho em căm thay anh</a:t>
            </a:r>
            <a:br>
              <a:rPr lang="vi-VN" sz="2800" dirty="0"/>
            </a:br>
            <a:r>
              <a:rPr lang="vi-VN" sz="2800" dirty="0"/>
              <a:t>Tình hoài càng ngày càng tày đình</a:t>
            </a:r>
            <a:r>
              <a:rPr lang="vi-VN" sz="2800" dirty="0" smtClean="0"/>
              <a:t>.</a:t>
            </a:r>
          </a:p>
          <a:p>
            <a:endParaRPr lang="vi-VN" sz="2800" dirty="0"/>
          </a:p>
        </p:txBody>
      </p:sp>
      <p:pic>
        <p:nvPicPr>
          <p:cNvPr id="10" name="图片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03462" y="3861048"/>
            <a:ext cx="4481170" cy="3134566"/>
          </a:xfrm>
          <a:prstGeom prst="rect">
            <a:avLst/>
          </a:prstGeom>
        </p:spPr>
      </p:pic>
    </p:spTree>
    <p:extLst>
      <p:ext uri="{BB962C8B-B14F-4D97-AF65-F5344CB8AC3E}">
        <p14:creationId xmlns:p14="http://schemas.microsoft.com/office/powerpoint/2010/main" val="3451630866"/>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4398781" y="973733"/>
            <a:ext cx="6049878" cy="646331"/>
          </a:xfrm>
          <a:prstGeom prst="rect">
            <a:avLst/>
          </a:prstGeom>
          <a:noFill/>
        </p:spPr>
        <p:txBody>
          <a:bodyPr wrap="square" rtlCol="0">
            <a:spAutoFit/>
          </a:bodyPr>
          <a:lstStyle/>
          <a:p>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Nắm</a:t>
            </a:r>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nội</a:t>
            </a:r>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dung </a:t>
            </a:r>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bài</a:t>
            </a:r>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học</a:t>
            </a:r>
            <a:endParaRPr lang="zh-CN" altLang="en-US"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endParaRPr>
          </a:p>
        </p:txBody>
      </p:sp>
      <p:sp>
        <p:nvSpPr>
          <p:cNvPr id="23" name="文本框 22"/>
          <p:cNvSpPr txBox="1"/>
          <p:nvPr/>
        </p:nvSpPr>
        <p:spPr>
          <a:xfrm>
            <a:off x="4398781" y="1915110"/>
            <a:ext cx="5578280" cy="646331"/>
          </a:xfrm>
          <a:prstGeom prst="rect">
            <a:avLst/>
          </a:prstGeom>
          <a:noFill/>
        </p:spPr>
        <p:txBody>
          <a:bodyPr wrap="square" rtlCol="0">
            <a:spAutoFit/>
          </a:bodyPr>
          <a:lstStyle/>
          <a:p>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Hoàn</a:t>
            </a:r>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thành</a:t>
            </a:r>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bài</a:t>
            </a:r>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tập</a:t>
            </a:r>
            <a:endParaRPr lang="zh-CN" altLang="en-US"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endParaRPr>
          </a:p>
        </p:txBody>
      </p:sp>
      <p:sp>
        <p:nvSpPr>
          <p:cNvPr id="27" name="文本框 26"/>
          <p:cNvSpPr txBox="1"/>
          <p:nvPr/>
        </p:nvSpPr>
        <p:spPr>
          <a:xfrm>
            <a:off x="4346876" y="2961350"/>
            <a:ext cx="7093137" cy="1200329"/>
          </a:xfrm>
          <a:prstGeom prst="rect">
            <a:avLst/>
          </a:prstGeom>
          <a:noFill/>
        </p:spPr>
        <p:txBody>
          <a:bodyPr wrap="square" rtlCol="0">
            <a:spAutoFit/>
          </a:bodyPr>
          <a:lstStyle/>
          <a:p>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Tiết</a:t>
            </a:r>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sau</a:t>
            </a:r>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Đọc</a:t>
            </a:r>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văn</a:t>
            </a:r>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bản</a:t>
            </a:r>
            <a:endPar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endParaRPr>
          </a:p>
          <a:p>
            <a:r>
              <a:rPr lang="en-US" altLang="zh-CN" sz="3600" b="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i="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Chuyện</a:t>
            </a:r>
            <a:r>
              <a:rPr lang="en-US" altLang="zh-CN" sz="3600" b="1" i="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i="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cổ</a:t>
            </a:r>
            <a:r>
              <a:rPr lang="en-US" altLang="zh-CN" sz="3600" b="1" i="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i="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tích</a:t>
            </a:r>
            <a:r>
              <a:rPr lang="en-US" altLang="zh-CN" sz="3600" b="1" i="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i="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về</a:t>
            </a:r>
            <a:r>
              <a:rPr lang="en-US" altLang="zh-CN" sz="3600" b="1" i="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i="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loài</a:t>
            </a:r>
            <a:r>
              <a:rPr lang="en-US" altLang="zh-CN" sz="3600" b="1" i="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 </a:t>
            </a:r>
            <a:r>
              <a:rPr lang="en-US" altLang="zh-CN" sz="3600" b="1" i="1" dirty="0" err="1">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người</a:t>
            </a:r>
            <a:endParaRPr lang="zh-CN" altLang="en-US" sz="3600" b="1" i="1" dirty="0">
              <a:solidFill>
                <a:schemeClr val="tx1">
                  <a:lumMod val="75000"/>
                  <a:lumOff val="25000"/>
                </a:schemeClr>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endParaRPr>
          </a:p>
        </p:txBody>
      </p:sp>
      <p:sp>
        <p:nvSpPr>
          <p:cNvPr id="13" name="文本框 12"/>
          <p:cNvSpPr txBox="1"/>
          <p:nvPr/>
        </p:nvSpPr>
        <p:spPr>
          <a:xfrm flipH="1">
            <a:off x="3505169" y="861910"/>
            <a:ext cx="893612" cy="707886"/>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a:latin typeface="Arial" panose="020B0604020202020204" pitchFamily="34" charset="0"/>
                <a:ea typeface="汉仪橄榄体繁" panose="02010609000101010101" pitchFamily="49" charset="-122"/>
                <a:cs typeface="Arial" panose="020B0604020202020204" pitchFamily="34" charset="0"/>
                <a:sym typeface="Arial" panose="020B0604020202020204" pitchFamily="34" charset="0"/>
              </a:rPr>
              <a:t>01</a:t>
            </a:r>
            <a:endParaRPr lang="zh-CN" altLang="en-US" sz="4000" dirty="0">
              <a:latin typeface="Arial" panose="020B0604020202020204" pitchFamily="34" charset="0"/>
              <a:ea typeface="汉仪橄榄体繁" panose="02010609000101010101" pitchFamily="49" charset="-122"/>
              <a:cs typeface="Arial" panose="020B0604020202020204" pitchFamily="34" charset="0"/>
              <a:sym typeface="Arial" panose="020B0604020202020204" pitchFamily="34" charset="0"/>
            </a:endParaRPr>
          </a:p>
        </p:txBody>
      </p:sp>
      <p:sp>
        <p:nvSpPr>
          <p:cNvPr id="15" name="文本框 14"/>
          <p:cNvSpPr txBox="1"/>
          <p:nvPr/>
        </p:nvSpPr>
        <p:spPr>
          <a:xfrm flipH="1">
            <a:off x="3589280" y="2896105"/>
            <a:ext cx="809501" cy="707886"/>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a:latin typeface="Arial" panose="020B0604020202020204" pitchFamily="34" charset="0"/>
                <a:ea typeface="汉仪橄榄体繁" panose="02010609000101010101" pitchFamily="49" charset="-122"/>
                <a:cs typeface="Arial" panose="020B0604020202020204" pitchFamily="34" charset="0"/>
                <a:sym typeface="Arial" panose="020B0604020202020204" pitchFamily="34" charset="0"/>
              </a:rPr>
              <a:t>03</a:t>
            </a:r>
            <a:endParaRPr lang="zh-CN" altLang="en-US" sz="4000" dirty="0">
              <a:latin typeface="Arial" panose="020B0604020202020204" pitchFamily="34" charset="0"/>
              <a:ea typeface="汉仪橄榄体繁" panose="02010609000101010101" pitchFamily="49" charset="-122"/>
              <a:cs typeface="Arial" panose="020B0604020202020204" pitchFamily="34" charset="0"/>
              <a:sym typeface="Arial" panose="020B0604020202020204" pitchFamily="34" charset="0"/>
            </a:endParaRPr>
          </a:p>
        </p:txBody>
      </p:sp>
      <p:pic>
        <p:nvPicPr>
          <p:cNvPr id="31" name="图片 30"/>
          <p:cNvPicPr>
            <a:picLocks noChangeAspect="1"/>
          </p:cNvPicPr>
          <p:nvPr/>
        </p:nvPicPr>
        <p:blipFill>
          <a:blip r:embed="rId3"/>
          <a:stretch>
            <a:fillRect/>
          </a:stretch>
        </p:blipFill>
        <p:spPr>
          <a:xfrm>
            <a:off x="751987" y="478745"/>
            <a:ext cx="2724251" cy="5099666"/>
          </a:xfrm>
          <a:prstGeom prst="rect">
            <a:avLst/>
          </a:prstGeom>
        </p:spPr>
      </p:pic>
      <p:sp>
        <p:nvSpPr>
          <p:cNvPr id="32" name="文本框 31"/>
          <p:cNvSpPr txBox="1"/>
          <p:nvPr/>
        </p:nvSpPr>
        <p:spPr>
          <a:xfrm flipH="1">
            <a:off x="3244058" y="1853555"/>
            <a:ext cx="1415834" cy="707886"/>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a:latin typeface="Arial" panose="020B0604020202020204" pitchFamily="34" charset="0"/>
                <a:ea typeface="汉仪橄榄体繁" panose="02010609000101010101" pitchFamily="49" charset="-122"/>
                <a:cs typeface="Arial" panose="020B0604020202020204" pitchFamily="34" charset="0"/>
                <a:sym typeface="Arial" panose="020B0604020202020204" pitchFamily="34" charset="0"/>
              </a:rPr>
              <a:t>02</a:t>
            </a:r>
            <a:endParaRPr lang="zh-CN" altLang="en-US" sz="4000" dirty="0">
              <a:latin typeface="Arial" panose="020B0604020202020204" pitchFamily="34" charset="0"/>
              <a:ea typeface="汉仪橄榄体繁" panose="02010609000101010101" pitchFamily="49" charset="-122"/>
              <a:cs typeface="Arial" panose="020B0604020202020204" pitchFamily="34" charset="0"/>
              <a:sym typeface="Arial" panose="020B0604020202020204" pitchFamily="34" charset="0"/>
            </a:endParaRPr>
          </a:p>
        </p:txBody>
      </p:sp>
      <p:pic>
        <p:nvPicPr>
          <p:cNvPr id="38" name="图片 37"/>
          <p:cNvPicPr>
            <a:picLocks noChangeAspect="1"/>
          </p:cNvPicPr>
          <p:nvPr/>
        </p:nvPicPr>
        <p:blipFill>
          <a:blip r:embed="rId4"/>
          <a:stretch>
            <a:fillRect/>
          </a:stretch>
        </p:blipFill>
        <p:spPr>
          <a:xfrm>
            <a:off x="2169275" y="2870044"/>
            <a:ext cx="551250" cy="2621250"/>
          </a:xfrm>
          <a:prstGeom prst="rect">
            <a:avLst/>
          </a:prstGeom>
        </p:spPr>
      </p:pic>
      <p:pic>
        <p:nvPicPr>
          <p:cNvPr id="39" name="图片 38"/>
          <p:cNvPicPr>
            <a:picLocks noChangeAspect="1"/>
          </p:cNvPicPr>
          <p:nvPr/>
        </p:nvPicPr>
        <p:blipFill>
          <a:blip r:embed="rId5"/>
          <a:stretch>
            <a:fillRect/>
          </a:stretch>
        </p:blipFill>
        <p:spPr>
          <a:xfrm>
            <a:off x="3114066" y="2764926"/>
            <a:ext cx="618750" cy="261000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0375" y="3902727"/>
            <a:ext cx="2733165" cy="28757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2" presetClass="entr" presetSubtype="4" accel="54000" fill="hold" nodeType="afterEffect" p14:presetBounceEnd="52000">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14:bounceEnd="52000">
                                          <p:cBhvr additive="base">
                                            <p:cTn id="14" dur="75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4" accel="54000" fill="hold" nodeType="withEffect" p14:presetBounceEnd="52000">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14:bounceEnd="52000">
                                          <p:cBhvr additive="base">
                                            <p:cTn id="18"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19" dur="750" fill="hold"/>
                                            <p:tgtEl>
                                              <p:spTgt spid="38"/>
                                            </p:tgtEl>
                                            <p:attrNameLst>
                                              <p:attrName>ppt_y</p:attrName>
                                            </p:attrNameLst>
                                          </p:cBhvr>
                                          <p:tavLst>
                                            <p:tav tm="0">
                                              <p:val>
                                                <p:strVal val="1+#ppt_h/2"/>
                                              </p:val>
                                            </p:tav>
                                            <p:tav tm="100000">
                                              <p:val>
                                                <p:strVal val="#ppt_y"/>
                                              </p:val>
                                            </p:tav>
                                          </p:tavLst>
                                        </p:anim>
                                      </p:childTnLst>
                                    </p:cTn>
                                  </p:par>
                                </p:childTnLst>
                              </p:cTn>
                            </p:par>
                            <p:par>
                              <p:cTn id="20" fill="hold">
                                <p:stCondLst>
                                  <p:cond delay="1750"/>
                                </p:stCondLst>
                                <p:childTnLst>
                                  <p:par>
                                    <p:cTn id="21" presetID="47"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2" presetClass="entr" presetSubtype="2" fill="hold" grpId="0" nodeType="with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1+#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par>
                                    <p:cTn id="44" presetID="2" presetClass="entr" presetSubtype="2" fill="hold" grpId="0" nodeType="withEffect">
                                      <p:stCondLst>
                                        <p:cond delay="0"/>
                                      </p:stCondLst>
                                      <p:iterate type="lt">
                                        <p:tmPct val="10000"/>
                                      </p:iterate>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2" presetClass="entr" presetSubtype="2" fill="hold" grpId="0" nodeType="withEffect">
                                      <p:stCondLst>
                                        <p:cond delay="0"/>
                                      </p:stCondLst>
                                      <p:iterate type="lt">
                                        <p:tmPct val="10000"/>
                                      </p:iterate>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1+#ppt_w/2"/>
                                              </p:val>
                                            </p:tav>
                                            <p:tav tm="100000">
                                              <p:val>
                                                <p:strVal val="#ppt_x"/>
                                              </p:val>
                                            </p:tav>
                                          </p:tavLst>
                                        </p:anim>
                                        <p:anim calcmode="lin" valueType="num">
                                          <p:cBhvr additive="base">
                                            <p:cTn id="5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P spid="13" grpId="0"/>
          <p:bldP spid="15"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2" presetClass="entr" presetSubtype="4" accel="5400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4" accel="54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750" fill="hold"/>
                                            <p:tgtEl>
                                              <p:spTgt spid="38"/>
                                            </p:tgtEl>
                                            <p:attrNameLst>
                                              <p:attrName>ppt_x</p:attrName>
                                            </p:attrNameLst>
                                          </p:cBhvr>
                                          <p:tavLst>
                                            <p:tav tm="0">
                                              <p:val>
                                                <p:strVal val="#ppt_x"/>
                                              </p:val>
                                            </p:tav>
                                            <p:tav tm="100000">
                                              <p:val>
                                                <p:strVal val="#ppt_x"/>
                                              </p:val>
                                            </p:tav>
                                          </p:tavLst>
                                        </p:anim>
                                        <p:anim calcmode="lin" valueType="num">
                                          <p:cBhvr additive="base">
                                            <p:cTn id="19" dur="750" fill="hold"/>
                                            <p:tgtEl>
                                              <p:spTgt spid="38"/>
                                            </p:tgtEl>
                                            <p:attrNameLst>
                                              <p:attrName>ppt_y</p:attrName>
                                            </p:attrNameLst>
                                          </p:cBhvr>
                                          <p:tavLst>
                                            <p:tav tm="0">
                                              <p:val>
                                                <p:strVal val="1+#ppt_h/2"/>
                                              </p:val>
                                            </p:tav>
                                            <p:tav tm="100000">
                                              <p:val>
                                                <p:strVal val="#ppt_y"/>
                                              </p:val>
                                            </p:tav>
                                          </p:tavLst>
                                        </p:anim>
                                      </p:childTnLst>
                                    </p:cTn>
                                  </p:par>
                                </p:childTnLst>
                              </p:cTn>
                            </p:par>
                            <p:par>
                              <p:cTn id="20" fill="hold">
                                <p:stCondLst>
                                  <p:cond delay="1750"/>
                                </p:stCondLst>
                                <p:childTnLst>
                                  <p:par>
                                    <p:cTn id="21" presetID="47"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2" presetClass="entr" presetSubtype="2" fill="hold" grpId="0" nodeType="with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1+#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par>
                                    <p:cTn id="44" presetID="2" presetClass="entr" presetSubtype="2" fill="hold" grpId="0" nodeType="withEffect">
                                      <p:stCondLst>
                                        <p:cond delay="0"/>
                                      </p:stCondLst>
                                      <p:iterate type="lt">
                                        <p:tmPct val="10000"/>
                                      </p:iterate>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2" presetClass="entr" presetSubtype="2" fill="hold" grpId="0" nodeType="withEffect">
                                      <p:stCondLst>
                                        <p:cond delay="0"/>
                                      </p:stCondLst>
                                      <p:iterate type="lt">
                                        <p:tmPct val="10000"/>
                                      </p:iterate>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1+#ppt_w/2"/>
                                              </p:val>
                                            </p:tav>
                                            <p:tav tm="100000">
                                              <p:val>
                                                <p:strVal val="#ppt_x"/>
                                              </p:val>
                                            </p:tav>
                                          </p:tavLst>
                                        </p:anim>
                                        <p:anim calcmode="lin" valueType="num">
                                          <p:cBhvr additive="base">
                                            <p:cTn id="5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P spid="13" grpId="0"/>
          <p:bldP spid="15" grpId="0"/>
          <p:bldP spid="3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6560">
            <a:off x="3102873" y="274581"/>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04847">
            <a:off x="345314" y="2535415"/>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61588">
            <a:off x="1907003" y="154558"/>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46022">
            <a:off x="363129" y="317821"/>
            <a:ext cx="868995"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920968">
            <a:off x="461025" y="1792358"/>
            <a:ext cx="1290115" cy="422219"/>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29358">
            <a:off x="1344371" y="1078293"/>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53495">
            <a:off x="299342" y="445520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0601344">
            <a:off x="916087" y="324478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9438273">
            <a:off x="2064121" y="1113218"/>
            <a:ext cx="266655" cy="1232433"/>
          </a:xfrm>
          <a:prstGeom prst="rect">
            <a:avLst/>
          </a:prstGeom>
        </p:spPr>
      </p:pic>
      <p:pic>
        <p:nvPicPr>
          <p:cNvPr id="14" name="Picture 1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3659741">
            <a:off x="2253605" y="5706661"/>
            <a:ext cx="609209" cy="622797"/>
          </a:xfrm>
          <a:prstGeom prst="rect">
            <a:avLst/>
          </a:prstGeom>
        </p:spPr>
      </p:pic>
      <p:pic>
        <p:nvPicPr>
          <p:cNvPr id="16" name="Picture 16"/>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045001">
            <a:off x="1415039" y="4877750"/>
            <a:ext cx="574823" cy="1079017"/>
          </a:xfrm>
          <a:prstGeom prst="rect">
            <a:avLst/>
          </a:prstGeom>
        </p:spPr>
      </p:pic>
      <p:pic>
        <p:nvPicPr>
          <p:cNvPr id="17" name="Picture 17"/>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rot="-4492633">
            <a:off x="781783" y="5653426"/>
            <a:ext cx="410867" cy="1208433"/>
          </a:xfrm>
          <a:prstGeom prst="rect">
            <a:avLst/>
          </a:prstGeom>
        </p:spPr>
      </p:pic>
      <p:grpSp>
        <p:nvGrpSpPr>
          <p:cNvPr id="19" name="Group 19"/>
          <p:cNvGrpSpPr/>
          <p:nvPr/>
        </p:nvGrpSpPr>
        <p:grpSpPr>
          <a:xfrm>
            <a:off x="2138168" y="737477"/>
            <a:ext cx="8090845"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5420420" y="0"/>
              <a:ext cx="4027218" cy="961150"/>
            </a:xfrm>
            <a:prstGeom prst="rect">
              <a:avLst/>
            </a:prstGeom>
          </p:spPr>
        </p:pic>
      </p:grpSp>
      <p:sp>
        <p:nvSpPr>
          <p:cNvPr id="24" name="Rectangle 23"/>
          <p:cNvSpPr/>
          <p:nvPr/>
        </p:nvSpPr>
        <p:spPr>
          <a:xfrm>
            <a:off x="2245136" y="2147306"/>
            <a:ext cx="7892949" cy="1708156"/>
          </a:xfrm>
          <a:prstGeom prst="rect">
            <a:avLst/>
          </a:prstGeom>
        </p:spPr>
        <p:txBody>
          <a:bodyPr wrap="square" lIns="45716" tIns="22858" rIns="45716" bIns="22858">
            <a:spAutoFit/>
          </a:bodyPr>
          <a:lstStyle/>
          <a:p>
            <a:pPr algn="ctr">
              <a:lnSpc>
                <a:spcPct val="150000"/>
              </a:lnSpc>
            </a:pPr>
            <a:r>
              <a:rPr lang="en-US" sz="3600" b="1" dirty="0">
                <a:solidFill>
                  <a:srgbClr val="002060"/>
                </a:solidFill>
                <a:latin typeface="Arial" pitchFamily="34" charset="0"/>
                <a:cs typeface="Arial" pitchFamily="34" charset="0"/>
              </a:rPr>
              <a:t>HẸN GẶP LẠI CÁC EM TRONG TIẾT HỌC SAU!</a:t>
            </a:r>
          </a:p>
        </p:txBody>
      </p:sp>
      <p:pic>
        <p:nvPicPr>
          <p:cNvPr id="25" name="Picture 24"/>
          <p:cNvPicPr>
            <a:picLocks noChangeAspect="1"/>
          </p:cNvPicPr>
          <p:nvPr/>
        </p:nvPicPr>
        <p:blipFill>
          <a:blip r:embed="rId36"/>
          <a:stretch>
            <a:fillRect/>
          </a:stretch>
        </p:blipFill>
        <p:spPr>
          <a:xfrm>
            <a:off x="9010915" y="2006600"/>
            <a:ext cx="3860800" cy="4851400"/>
          </a:xfrm>
          <a:prstGeom prst="rect">
            <a:avLst/>
          </a:prstGeom>
        </p:spPr>
      </p:pic>
    </p:spTree>
    <p:extLst>
      <p:ext uri="{BB962C8B-B14F-4D97-AF65-F5344CB8AC3E}">
        <p14:creationId xmlns:p14="http://schemas.microsoft.com/office/powerpoint/2010/main" val="276882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440" y="332656"/>
            <a:ext cx="10363200" cy="1470025"/>
          </a:xfrm>
        </p:spPr>
        <p:txBody>
          <a:bodyPr/>
          <a:lstStyle/>
          <a:p>
            <a:r>
              <a:rPr lang="en-US" sz="5400" b="1" dirty="0" smtClean="0">
                <a:latin typeface="Arial" pitchFamily="34" charset="0"/>
                <a:cs typeface="Arial" pitchFamily="34" charset="0"/>
              </a:rPr>
              <a:t>BÀI 2: GÕ CỬA TRÁI TIM</a:t>
            </a:r>
            <a:endParaRPr lang="vi-VN" sz="5400" b="1" dirty="0">
              <a:latin typeface="Arial" pitchFamily="34" charset="0"/>
              <a:cs typeface="Arial" pitchFamily="34" charset="0"/>
            </a:endParaRPr>
          </a:p>
        </p:txBody>
      </p:sp>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0516"/>
            <a:ext cx="12190992" cy="4307484"/>
          </a:xfrm>
          <a:prstGeom prst="rect">
            <a:avLst/>
          </a:prstGeom>
        </p:spPr>
      </p:pic>
      <p:sp>
        <p:nvSpPr>
          <p:cNvPr id="8" name="Subtitle 2"/>
          <p:cNvSpPr txBox="1">
            <a:spLocks/>
          </p:cNvSpPr>
          <p:nvPr/>
        </p:nvSpPr>
        <p:spPr>
          <a:xfrm>
            <a:off x="0" y="1153980"/>
            <a:ext cx="12072664" cy="3600400"/>
          </a:xfrm>
          <a:prstGeom prst="rect">
            <a:avLst/>
          </a:prstGeom>
        </p:spPr>
        <p:txBody>
          <a:bodyPr/>
          <a:lstStyle>
            <a:lvl1pPr marL="0" indent="0" algn="ctr" defTabSz="1218565" rtl="0" eaLnBrk="1" latinLnBrk="0" hangingPunct="1">
              <a:spcBef>
                <a:spcPct val="20000"/>
              </a:spcBef>
              <a:buFont typeface="Arial" panose="020B0604020202020204" pitchFamily="34" charset="0"/>
              <a:buNone/>
              <a:defRPr sz="4265" kern="1200">
                <a:solidFill>
                  <a:schemeClr val="tx1">
                    <a:tint val="75000"/>
                  </a:schemeClr>
                </a:solidFill>
                <a:latin typeface="+mn-lt"/>
                <a:ea typeface="+mn-ea"/>
                <a:cs typeface="+mn-cs"/>
              </a:defRPr>
            </a:lvl1pPr>
            <a:lvl2pPr marL="457200" indent="0" algn="ctr" defTabSz="1218565" rtl="0" eaLnBrk="1" latinLnBrk="0" hangingPunct="1">
              <a:spcBef>
                <a:spcPct val="20000"/>
              </a:spcBef>
              <a:buFont typeface="Arial" panose="020B0604020202020204" pitchFamily="34" charset="0"/>
              <a:buNone/>
              <a:defRPr sz="3735" kern="1200">
                <a:solidFill>
                  <a:schemeClr val="tx1">
                    <a:tint val="75000"/>
                  </a:schemeClr>
                </a:solidFill>
                <a:latin typeface="+mn-lt"/>
                <a:ea typeface="+mn-ea"/>
                <a:cs typeface="+mn-cs"/>
              </a:defRPr>
            </a:lvl2pPr>
            <a:lvl3pPr marL="914400" indent="0" algn="ctr" defTabSz="1218565"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3pPr>
            <a:lvl4pPr marL="1371600" indent="0" algn="ctr" defTabSz="121856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4pPr>
            <a:lvl5pPr marL="1828800" indent="0" algn="ctr" defTabSz="121856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5pPr>
            <a:lvl6pPr marL="2286000" indent="0" algn="ctr" defTabSz="121856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6pPr>
            <a:lvl7pPr marL="2743200" indent="0" algn="ctr" defTabSz="121856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7pPr>
            <a:lvl8pPr marL="3200400" indent="0" algn="ctr" defTabSz="121856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8pPr>
            <a:lvl9pPr marL="3657600" indent="0" algn="ctr" defTabSz="121856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9pPr>
          </a:lstStyle>
          <a:p>
            <a:r>
              <a:rPr lang="vi-VN" sz="5400" b="1" dirty="0" smtClean="0">
                <a:solidFill>
                  <a:srgbClr val="FF0000"/>
                </a:solidFill>
                <a:latin typeface="Arial" pitchFamily="34" charset="0"/>
                <a:cs typeface="Arial" pitchFamily="34" charset="0"/>
              </a:rPr>
              <a:t>Tiết  17</a:t>
            </a:r>
            <a:r>
              <a:rPr lang="en-US" sz="5400" b="1" dirty="0" smtClean="0">
                <a:solidFill>
                  <a:srgbClr val="FF0000"/>
                </a:solidFill>
                <a:latin typeface="Arial" pitchFamily="34" charset="0"/>
                <a:cs typeface="Arial" pitchFamily="34" charset="0"/>
              </a:rPr>
              <a:t>: </a:t>
            </a:r>
            <a:r>
              <a:rPr lang="vi-VN" sz="6600" b="1" dirty="0" smtClean="0">
                <a:solidFill>
                  <a:srgbClr val="FF0000"/>
                </a:solidFill>
                <a:latin typeface="Arial" pitchFamily="34" charset="0"/>
                <a:cs typeface="Arial" pitchFamily="34" charset="0"/>
              </a:rPr>
              <a:t>Giới thiệu bài học </a:t>
            </a:r>
            <a:endParaRPr lang="en-US" sz="6600" b="1" dirty="0" smtClean="0">
              <a:solidFill>
                <a:srgbClr val="FF0000"/>
              </a:solidFill>
              <a:latin typeface="Arial" pitchFamily="34" charset="0"/>
              <a:cs typeface="Arial" pitchFamily="34" charset="0"/>
            </a:endParaRPr>
          </a:p>
          <a:p>
            <a:r>
              <a:rPr lang="vi-VN" sz="6600" b="1" dirty="0" smtClean="0">
                <a:solidFill>
                  <a:srgbClr val="FF0000"/>
                </a:solidFill>
                <a:latin typeface="Arial" pitchFamily="34" charset="0"/>
                <a:cs typeface="Arial" pitchFamily="34" charset="0"/>
              </a:rPr>
              <a:t>và tri thức ngữ văn </a:t>
            </a:r>
          </a:p>
          <a:p>
            <a:endParaRPr lang="vi-VN" sz="7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5163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p:cNvPicPr>
            <a:picLocks noChangeAspect="1"/>
          </p:cNvPicPr>
          <p:nvPr/>
        </p:nvPicPr>
        <p:blipFill rotWithShape="1">
          <a:blip r:embed="rId5" cstate="print">
            <a:extLst>
              <a:ext uri="{28A0092B-C50C-407E-A947-70E740481C1C}">
                <a14:useLocalDpi xmlns:a14="http://schemas.microsoft.com/office/drawing/2010/main" val="0"/>
              </a:ext>
            </a:extLst>
          </a:blip>
          <a:srcRect l="26455" t="25449" r="-48" b="17034"/>
          <a:stretch/>
        </p:blipFill>
        <p:spPr>
          <a:xfrm>
            <a:off x="-2" y="-78659"/>
            <a:ext cx="16308441" cy="6921912"/>
          </a:xfrm>
          <a:prstGeom prst="rect">
            <a:avLst/>
          </a:prstGeom>
        </p:spPr>
      </p:pic>
      <p:pic>
        <p:nvPicPr>
          <p:cNvPr id="4"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961" y="2456213"/>
            <a:ext cx="16254656" cy="4307484"/>
          </a:xfrm>
          <a:prstGeom prst="rect">
            <a:avLst/>
          </a:prstGeom>
        </p:spPr>
      </p:pic>
      <p:pic>
        <p:nvPicPr>
          <p:cNvPr id="5"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639" y="1104800"/>
            <a:ext cx="15875380" cy="1609211"/>
          </a:xfrm>
          <a:prstGeom prst="rect">
            <a:avLst/>
          </a:prstGeom>
        </p:spPr>
      </p:pic>
      <p:pic>
        <p:nvPicPr>
          <p:cNvPr id="6"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164" y="274865"/>
            <a:ext cx="2188960" cy="2275652"/>
          </a:xfrm>
          <a:prstGeom prst="rect">
            <a:avLst/>
          </a:prstGeom>
        </p:spPr>
      </p:pic>
      <p:sp>
        <p:nvSpPr>
          <p:cNvPr id="7" name="MH_Other_1"/>
          <p:cNvSpPr/>
          <p:nvPr>
            <p:custDataLst>
              <p:tags r:id="rId1"/>
            </p:custDataLst>
          </p:nvPr>
        </p:nvSpPr>
        <p:spPr>
          <a:xfrm>
            <a:off x="7824192" y="1540196"/>
            <a:ext cx="3024924"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1600" dirty="0">
              <a:solidFill>
                <a:srgbClr val="FFFFFF"/>
              </a:solidFill>
              <a:ea typeface="微软雅黑" panose="020B0503020204020204" pitchFamily="34" charset="-122"/>
            </a:endParaRPr>
          </a:p>
        </p:txBody>
      </p:sp>
      <p:sp>
        <p:nvSpPr>
          <p:cNvPr id="8" name="MH_SubTitle_1"/>
          <p:cNvSpPr/>
          <p:nvPr>
            <p:custDataLst>
              <p:tags r:id="rId2"/>
            </p:custDataLst>
          </p:nvPr>
        </p:nvSpPr>
        <p:spPr>
          <a:xfrm rot="588792">
            <a:off x="6958813" y="2849543"/>
            <a:ext cx="475568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6000" b="1" dirty="0" smtClean="0">
                <a:solidFill>
                  <a:srgbClr val="FF0000"/>
                </a:solidFill>
                <a:latin typeface="Arial" pitchFamily="34" charset="0"/>
                <a:ea typeface="微软雅黑" panose="020B0503020204020204" pitchFamily="34" charset="-122"/>
                <a:cs typeface="Arial" pitchFamily="34" charset="0"/>
              </a:rPr>
              <a:t>KHỞI ĐỘNG</a:t>
            </a:r>
            <a:endParaRPr lang="vi-VN" altLang="zh-CN" sz="6000" b="1" dirty="0">
              <a:solidFill>
                <a:srgbClr val="FF0000"/>
              </a:solidFill>
              <a:latin typeface="Arial" pitchFamily="34" charset="0"/>
              <a:ea typeface="微软雅黑" panose="020B0503020204020204" pitchFamily="34" charset="-122"/>
              <a:cs typeface="Arial" pitchFamily="34" charset="0"/>
            </a:endParaRPr>
          </a:p>
        </p:txBody>
      </p:sp>
      <p:sp>
        <p:nvSpPr>
          <p:cNvPr id="9" name="MH_Other_2"/>
          <p:cNvSpPr/>
          <p:nvPr>
            <p:custDataLst>
              <p:tags r:id="rId3"/>
            </p:custDataLst>
          </p:nvPr>
        </p:nvSpPr>
        <p:spPr>
          <a:xfrm>
            <a:off x="8926734" y="933349"/>
            <a:ext cx="118891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4300" dirty="0">
              <a:solidFill>
                <a:srgbClr val="FFFFFF"/>
              </a:solidFill>
              <a:ea typeface="微软雅黑" panose="020B0503020204020204" pitchFamily="34" charset="-122"/>
            </a:endParaRPr>
          </a:p>
        </p:txBody>
      </p:sp>
      <p:sp>
        <p:nvSpPr>
          <p:cNvPr id="10" name="Vertical Text Placeholder 2"/>
          <p:cNvSpPr txBox="1">
            <a:spLocks/>
          </p:cNvSpPr>
          <p:nvPr/>
        </p:nvSpPr>
        <p:spPr>
          <a:xfrm>
            <a:off x="767408" y="2008342"/>
            <a:ext cx="5626668" cy="2747909"/>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algn="just">
              <a:lnSpc>
                <a:spcPct val="150000"/>
              </a:lnSpc>
              <a:buFont typeface="Courier New" pitchFamily="49" charset="0"/>
              <a:buChar char="o"/>
            </a:pPr>
            <a:r>
              <a:rPr lang="vi-VN" sz="2800" b="1" dirty="0" smtClean="0">
                <a:latin typeface="Arial" pitchFamily="34" charset="0"/>
                <a:cs typeface="Arial" pitchFamily="34" charset="0"/>
              </a:rPr>
              <a:t>Kể tên những tác phẩm văn học </a:t>
            </a:r>
            <a:r>
              <a:rPr lang="en-US" sz="2800" b="1" dirty="0" err="1" smtClean="0">
                <a:latin typeface="Arial" pitchFamily="34" charset="0"/>
                <a:cs typeface="Arial" pitchFamily="34" charset="0"/>
              </a:rPr>
              <a:t>em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yêu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thích</a:t>
            </a:r>
            <a:r>
              <a:rPr lang="en-US" sz="2800" b="1" dirty="0" smtClean="0">
                <a:latin typeface="Arial" pitchFamily="34" charset="0"/>
                <a:cs typeface="Arial" pitchFamily="34" charset="0"/>
              </a:rPr>
              <a:t>.</a:t>
            </a:r>
          </a:p>
          <a:p>
            <a:pPr algn="just">
              <a:lnSpc>
                <a:spcPct val="150000"/>
              </a:lnSpc>
              <a:buFont typeface="Courier New" pitchFamily="49" charset="0"/>
              <a:buChar char="o"/>
            </a:pPr>
            <a:r>
              <a:rPr lang="vi-VN" sz="2800" b="1" dirty="0" smtClean="0">
                <a:latin typeface="Arial" pitchFamily="34" charset="0"/>
                <a:cs typeface="Arial" pitchFamily="34" charset="0"/>
              </a:rPr>
              <a:t>Cho biết tác phẩm văn học đó thuộc thể loại gì?</a:t>
            </a:r>
          </a:p>
        </p:txBody>
      </p:sp>
    </p:spTree>
    <p:extLst>
      <p:ext uri="{BB962C8B-B14F-4D97-AF65-F5344CB8AC3E}">
        <p14:creationId xmlns:p14="http://schemas.microsoft.com/office/powerpoint/2010/main" val="1913915564"/>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80" y="234425"/>
            <a:ext cx="6120680" cy="3491492"/>
          </a:xfrm>
          <a:prstGeom prst="rect">
            <a:avLst/>
          </a:prstGeom>
        </p:spPr>
      </p:pic>
      <p:sp>
        <p:nvSpPr>
          <p:cNvPr id="7" name="文本框 6"/>
          <p:cNvSpPr txBox="1"/>
          <p:nvPr/>
        </p:nvSpPr>
        <p:spPr>
          <a:xfrm flipH="1">
            <a:off x="5159896" y="3717032"/>
            <a:ext cx="4320480" cy="1446550"/>
          </a:xfrm>
          <a:prstGeom prst="rect">
            <a:avLst/>
          </a:prstGeom>
          <a:noFill/>
        </p:spPr>
        <p:txBody>
          <a:bodyPr wrap="square" rtlCol="0">
            <a:spAutoFit/>
          </a:bodyPr>
          <a:lstStyle/>
          <a:p>
            <a:pPr algn="ctr"/>
            <a:r>
              <a:rPr lang="en-US" altLang="zh-CN" sz="4400" b="1" dirty="0">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GIỚI THIỆU BÀI HỌC</a:t>
            </a:r>
            <a:endParaRPr lang="zh-CN" altLang="en-US" sz="4400" b="1" dirty="0">
              <a:solidFill>
                <a:srgbClr val="9DC3E6"/>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endParaRPr>
          </a:p>
        </p:txBody>
      </p:sp>
      <p:sp>
        <p:nvSpPr>
          <p:cNvPr id="13" name="文本框 12"/>
          <p:cNvSpPr txBox="1"/>
          <p:nvPr/>
        </p:nvSpPr>
        <p:spPr>
          <a:xfrm flipH="1">
            <a:off x="3215680" y="3525971"/>
            <a:ext cx="2088232" cy="1862048"/>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11500" dirty="0">
                <a:latin typeface="Arial" panose="020B0604020202020204" pitchFamily="34" charset="0"/>
                <a:cs typeface="Arial" panose="020B0604020202020204" pitchFamily="34" charset="0"/>
                <a:sym typeface="Arial" panose="020B0604020202020204" pitchFamily="34" charset="0"/>
              </a:rPr>
              <a:t>01</a:t>
            </a:r>
            <a:endParaRPr lang="zh-CN" altLang="en-US" sz="115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 descr="5947678d5d2f8">
            <a:extLst>
              <a:ext uri="{FF2B5EF4-FFF2-40B4-BE49-F238E27FC236}">
                <a16:creationId xmlns:a16="http://schemas.microsoft.com/office/drawing/2014/main" xmlns="" id="{1B7A0E29-1927-4114-8AD7-A25A77F060E5}"/>
              </a:ext>
            </a:extLst>
          </p:cNvPr>
          <p:cNvPicPr>
            <a:picLocks noChangeAspect="1"/>
          </p:cNvPicPr>
          <p:nvPr/>
        </p:nvPicPr>
        <p:blipFill>
          <a:blip r:embed="rId2"/>
          <a:stretch>
            <a:fillRect/>
          </a:stretch>
        </p:blipFill>
        <p:spPr>
          <a:xfrm>
            <a:off x="-15328" y="-30058"/>
            <a:ext cx="7119439" cy="6888058"/>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ơ đồ 3">
            <a:extLst>
              <a:ext uri="{FF2B5EF4-FFF2-40B4-BE49-F238E27FC236}">
                <a16:creationId xmlns:a16="http://schemas.microsoft.com/office/drawing/2014/main" xmlns="" id="{72395138-8BD3-4BA8-865E-C5A336C7F42D}"/>
              </a:ext>
            </a:extLst>
          </p:cNvPr>
          <p:cNvGraphicFramePr/>
          <p:nvPr>
            <p:extLst>
              <p:ext uri="{D42A27DB-BD31-4B8C-83A1-F6EECF244321}">
                <p14:modId xmlns:p14="http://schemas.microsoft.com/office/powerpoint/2010/main" val="485592887"/>
              </p:ext>
            </p:extLst>
          </p:nvPr>
        </p:nvGraphicFramePr>
        <p:xfrm>
          <a:off x="6384032" y="1480837"/>
          <a:ext cx="5060016" cy="5040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7335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graphicEl>
                                              <a:dgm id="{5492CCDA-EB14-4573-A3CC-FCEF5ACC88E6}"/>
                                            </p:graphicEl>
                                          </p:spTgt>
                                        </p:tgtEl>
                                        <p:attrNameLst>
                                          <p:attrName>style.visibility</p:attrName>
                                        </p:attrNameLst>
                                      </p:cBhvr>
                                      <p:to>
                                        <p:strVal val="visible"/>
                                      </p:to>
                                    </p:set>
                                    <p:animEffect transition="in" filter="wheel(1)">
                                      <p:cBhvr>
                                        <p:cTn id="7" dur="1000"/>
                                        <p:tgtEl>
                                          <p:spTgt spid="4">
                                            <p:graphicEl>
                                              <a:dgm id="{5492CCDA-EB14-4573-A3CC-FCEF5ACC88E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D32843C4-90C3-40E4-A852-307E4AF0D2A7}"/>
                                            </p:graphicEl>
                                          </p:spTgt>
                                        </p:tgtEl>
                                        <p:attrNameLst>
                                          <p:attrName>style.visibility</p:attrName>
                                        </p:attrNameLst>
                                      </p:cBhvr>
                                      <p:to>
                                        <p:strVal val="visible"/>
                                      </p:to>
                                    </p:set>
                                    <p:animEffect transition="in" filter="wheel(1)">
                                      <p:cBhvr>
                                        <p:cTn id="12" dur="1000"/>
                                        <p:tgtEl>
                                          <p:spTgt spid="4">
                                            <p:graphicEl>
                                              <a:dgm id="{D32843C4-90C3-40E4-A852-307E4AF0D2A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28073D59-BAA4-4AA4-9D72-D63A555BE85E}"/>
                                            </p:graphicEl>
                                          </p:spTgt>
                                        </p:tgtEl>
                                        <p:attrNameLst>
                                          <p:attrName>style.visibility</p:attrName>
                                        </p:attrNameLst>
                                      </p:cBhvr>
                                      <p:to>
                                        <p:strVal val="visible"/>
                                      </p:to>
                                    </p:set>
                                    <p:animEffect transition="in" filter="wheel(1)">
                                      <p:cBhvr>
                                        <p:cTn id="17" dur="1000"/>
                                        <p:tgtEl>
                                          <p:spTgt spid="4">
                                            <p:graphicEl>
                                              <a:dgm id="{28073D59-BAA4-4AA4-9D72-D63A555BE8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560" b="9945"/>
          <a:stretch/>
        </p:blipFill>
        <p:spPr>
          <a:xfrm>
            <a:off x="1847528" y="-464512"/>
            <a:ext cx="6218062" cy="5328592"/>
          </a:xfrm>
          <a:prstGeom prst="rect">
            <a:avLst/>
          </a:prstGeom>
        </p:spPr>
      </p:pic>
      <p:sp>
        <p:nvSpPr>
          <p:cNvPr id="9" name="文本框 8"/>
          <p:cNvSpPr txBox="1"/>
          <p:nvPr/>
        </p:nvSpPr>
        <p:spPr>
          <a:xfrm flipH="1">
            <a:off x="4956559" y="4365104"/>
            <a:ext cx="3668401" cy="1569660"/>
          </a:xfrm>
          <a:prstGeom prst="rect">
            <a:avLst/>
          </a:prstGeom>
          <a:noFill/>
        </p:spPr>
        <p:txBody>
          <a:bodyPr wrap="square" rtlCol="0">
            <a:spAutoFit/>
          </a:bodyPr>
          <a:lstStyle/>
          <a:p>
            <a:r>
              <a:rPr lang="en-US" altLang="zh-CN" sz="4800" b="1" dirty="0">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rPr>
              <a:t>TRI THỨC NGỮ VĂN</a:t>
            </a:r>
            <a:endParaRPr lang="zh-CN" altLang="en-US" sz="4800" b="1" dirty="0">
              <a:solidFill>
                <a:srgbClr val="9DC3E6"/>
              </a:solidFill>
              <a:latin typeface="Arial" panose="020B0604020202020204" pitchFamily="34" charset="0"/>
              <a:ea typeface="方正静蕾简体" panose="02000000000000000000" pitchFamily="2" charset="-122"/>
              <a:cs typeface="Arial" panose="020B0604020202020204" pitchFamily="34" charset="0"/>
              <a:sym typeface="Arial" panose="020B0604020202020204" pitchFamily="34" charset="0"/>
            </a:endParaRPr>
          </a:p>
        </p:txBody>
      </p:sp>
      <p:sp>
        <p:nvSpPr>
          <p:cNvPr id="10" name="文本框 9"/>
          <p:cNvSpPr txBox="1"/>
          <p:nvPr/>
        </p:nvSpPr>
        <p:spPr>
          <a:xfrm flipH="1">
            <a:off x="2855640" y="4218910"/>
            <a:ext cx="2232248" cy="1862048"/>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11500" dirty="0">
                <a:latin typeface="Arial" panose="020B0604020202020204" pitchFamily="34" charset="0"/>
                <a:cs typeface="Arial" panose="020B0604020202020204" pitchFamily="34" charset="0"/>
                <a:sym typeface="Arial" panose="020B0604020202020204" pitchFamily="34" charset="0"/>
              </a:rPr>
              <a:t>02</a:t>
            </a:r>
            <a:endParaRPr lang="zh-CN" altLang="en-US" sz="115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28948" y="-459432"/>
            <a:ext cx="10623635" cy="7416824"/>
          </a:xfrm>
          <a:prstGeom prst="rect">
            <a:avLst/>
          </a:prstGeom>
        </p:spPr>
      </p:pic>
      <p:sp>
        <p:nvSpPr>
          <p:cNvPr id="5" name="TextBox 4"/>
          <p:cNvSpPr txBox="1"/>
          <p:nvPr/>
        </p:nvSpPr>
        <p:spPr>
          <a:xfrm>
            <a:off x="2584380" y="1196752"/>
            <a:ext cx="7544067" cy="10248960"/>
          </a:xfrm>
          <a:prstGeom prst="rect">
            <a:avLst/>
          </a:prstGeom>
          <a:noFill/>
          <a:ln>
            <a:noFill/>
          </a:ln>
        </p:spPr>
        <p:txBody>
          <a:bodyPr wrap="square" rtlCol="0">
            <a:spAutoFit/>
          </a:bodyPr>
          <a:lstStyle/>
          <a:p>
            <a:pPr algn="ctr" defTabSz="1219170">
              <a:lnSpc>
                <a:spcPct val="150000"/>
              </a:lnSpc>
            </a:pPr>
            <a:r>
              <a:rPr lang="vi-VN" altLang="zh-CN" sz="3200" b="1" dirty="0">
                <a:solidFill>
                  <a:srgbClr val="C00000"/>
                </a:solidFill>
                <a:latin typeface="Arial" panose="020B0604020202020204" pitchFamily="34" charset="0"/>
                <a:ea typeface="方正粗圆_GBK" pitchFamily="65" charset="-122"/>
                <a:cs typeface="Arial" panose="020B0604020202020204" pitchFamily="34" charset="0"/>
              </a:rPr>
              <a:t>THẢO </a:t>
            </a:r>
            <a:r>
              <a:rPr lang="vi-VN" altLang="zh-CN" sz="3200" b="1" dirty="0" smtClean="0">
                <a:solidFill>
                  <a:srgbClr val="C00000"/>
                </a:solidFill>
                <a:latin typeface="Arial" panose="020B0604020202020204" pitchFamily="34" charset="0"/>
                <a:ea typeface="方正粗圆_GBK" pitchFamily="65" charset="-122"/>
                <a:cs typeface="Arial" panose="020B0604020202020204" pitchFamily="34" charset="0"/>
              </a:rPr>
              <a:t>LUẬN </a:t>
            </a:r>
            <a:endParaRPr lang="vi-VN" altLang="zh-CN" sz="3200" b="1" dirty="0">
              <a:solidFill>
                <a:srgbClr val="C00000"/>
              </a:solidFill>
              <a:latin typeface="Arial" panose="020B0604020202020204" pitchFamily="34" charset="0"/>
              <a:ea typeface="方正粗圆_GBK" pitchFamily="65" charset="-122"/>
              <a:cs typeface="Arial" panose="020B0604020202020204" pitchFamily="34" charset="0"/>
            </a:endParaRPr>
          </a:p>
          <a:p>
            <a:pPr algn="just" defTabSz="1219170">
              <a:lnSpc>
                <a:spcPct val="150000"/>
              </a:lnSpc>
            </a:pPr>
            <a:r>
              <a:rPr lang="vi-VN" altLang="zh-CN" b="1" dirty="0">
                <a:latin typeface="Arial" panose="020B0604020202020204" pitchFamily="34" charset="0"/>
                <a:ea typeface="方正粗圆_GBK" pitchFamily="65" charset="-122"/>
                <a:cs typeface="Arial" panose="020B0604020202020204" pitchFamily="34" charset="0"/>
              </a:rPr>
              <a:t>Em </a:t>
            </a:r>
            <a:r>
              <a:rPr lang="vi-VN" altLang="zh-CN" b="1" dirty="0" err="1">
                <a:latin typeface="Arial" panose="020B0604020202020204" pitchFamily="34" charset="0"/>
                <a:ea typeface="方正粗圆_GBK" pitchFamily="65" charset="-122"/>
                <a:cs typeface="Arial" panose="020B0604020202020204" pitchFamily="34" charset="0"/>
              </a:rPr>
              <a:t>hãy</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đọc</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kĩ</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phần</a:t>
            </a:r>
            <a:r>
              <a:rPr lang="vi-VN" altLang="zh-CN" b="1" dirty="0">
                <a:latin typeface="Arial" panose="020B0604020202020204" pitchFamily="34" charset="0"/>
                <a:ea typeface="方正粗圆_GBK" pitchFamily="65" charset="-122"/>
                <a:cs typeface="Arial" panose="020B0604020202020204" pitchFamily="34" charset="0"/>
              </a:rPr>
              <a:t> Tri </a:t>
            </a:r>
            <a:r>
              <a:rPr lang="vi-VN" altLang="zh-CN" b="1" dirty="0" err="1">
                <a:latin typeface="Arial" panose="020B0604020202020204" pitchFamily="34" charset="0"/>
                <a:ea typeface="方正粗圆_GBK" pitchFamily="65" charset="-122"/>
                <a:cs typeface="Arial" panose="020B0604020202020204" pitchFamily="34" charset="0"/>
              </a:rPr>
              <a:t>thức</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ngữ</a:t>
            </a:r>
            <a:r>
              <a:rPr lang="vi-VN" altLang="zh-CN" b="1" dirty="0">
                <a:latin typeface="Arial" panose="020B0604020202020204" pitchFamily="34" charset="0"/>
                <a:ea typeface="方正粗圆_GBK" pitchFamily="65" charset="-122"/>
                <a:cs typeface="Arial" panose="020B0604020202020204" pitchFamily="34" charset="0"/>
              </a:rPr>
              <a:t> văn trang 39 SGK </a:t>
            </a:r>
            <a:r>
              <a:rPr lang="vi-VN" altLang="zh-CN" b="1" dirty="0" err="1">
                <a:latin typeface="Arial" panose="020B0604020202020204" pitchFamily="34" charset="0"/>
                <a:ea typeface="方正粗圆_GBK" pitchFamily="65" charset="-122"/>
                <a:cs typeface="Arial" panose="020B0604020202020204" pitchFamily="34" charset="0"/>
              </a:rPr>
              <a:t>và</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điền</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vào</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Phiếu</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học</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tập</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để</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tìm</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hiểu</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về</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đặc</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điểm</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của</a:t>
            </a:r>
            <a:r>
              <a:rPr lang="vi-VN" altLang="zh-CN" b="1" dirty="0">
                <a:latin typeface="Arial" panose="020B0604020202020204" pitchFamily="34" charset="0"/>
                <a:ea typeface="方正粗圆_GBK" pitchFamily="65" charset="-122"/>
                <a:cs typeface="Arial" panose="020B0604020202020204" pitchFamily="34" charset="0"/>
              </a:rPr>
              <a:t> thơ theo </a:t>
            </a:r>
            <a:r>
              <a:rPr lang="vi-VN" altLang="zh-CN" b="1" dirty="0" err="1">
                <a:latin typeface="Arial" panose="020B0604020202020204" pitchFamily="34" charset="0"/>
                <a:ea typeface="方正粗圆_GBK" pitchFamily="65" charset="-122"/>
                <a:cs typeface="Arial" panose="020B0604020202020204" pitchFamily="34" charset="0"/>
              </a:rPr>
              <a:t>các</a:t>
            </a:r>
            <a:r>
              <a:rPr lang="vi-VN" altLang="zh-CN" b="1" dirty="0">
                <a:latin typeface="Arial" panose="020B0604020202020204" pitchFamily="34" charset="0"/>
                <a:ea typeface="方正粗圆_GBK" pitchFamily="65" charset="-122"/>
                <a:cs typeface="Arial" panose="020B0604020202020204" pitchFamily="34" charset="0"/>
              </a:rPr>
              <a:t> </a:t>
            </a:r>
            <a:r>
              <a:rPr lang="vi-VN" altLang="zh-CN" b="1" dirty="0" err="1">
                <a:latin typeface="Arial" panose="020B0604020202020204" pitchFamily="34" charset="0"/>
                <a:ea typeface="方正粗圆_GBK" pitchFamily="65" charset="-122"/>
                <a:cs typeface="Arial" panose="020B0604020202020204" pitchFamily="34" charset="0"/>
              </a:rPr>
              <a:t>nội</a:t>
            </a:r>
            <a:r>
              <a:rPr lang="vi-VN" altLang="zh-CN" b="1" dirty="0">
                <a:latin typeface="Arial" panose="020B0604020202020204" pitchFamily="34" charset="0"/>
                <a:ea typeface="方正粗圆_GBK" pitchFamily="65" charset="-122"/>
                <a:cs typeface="Arial" panose="020B0604020202020204" pitchFamily="34" charset="0"/>
              </a:rPr>
              <a:t> dung </a:t>
            </a:r>
            <a:r>
              <a:rPr lang="vi-VN" altLang="zh-CN" b="1" dirty="0" err="1">
                <a:latin typeface="Arial" panose="020B0604020202020204" pitchFamily="34" charset="0"/>
                <a:ea typeface="方正粗圆_GBK" pitchFamily="65" charset="-122"/>
                <a:cs typeface="Arial" panose="020B0604020202020204" pitchFamily="34" charset="0"/>
              </a:rPr>
              <a:t>gợi</a:t>
            </a:r>
            <a:r>
              <a:rPr lang="vi-VN" altLang="zh-CN" b="1" dirty="0">
                <a:latin typeface="Arial" panose="020B0604020202020204" pitchFamily="34" charset="0"/>
                <a:ea typeface="方正粗圆_GBK" pitchFamily="65" charset="-122"/>
                <a:cs typeface="Arial" panose="020B0604020202020204" pitchFamily="34" charset="0"/>
              </a:rPr>
              <a:t> ý:</a:t>
            </a:r>
          </a:p>
          <a:p>
            <a:pPr defTabSz="1219170">
              <a:lnSpc>
                <a:spcPct val="150000"/>
              </a:lnSpc>
            </a:pPr>
            <a:r>
              <a:rPr lang="vi-VN" altLang="zh-CN" b="1" i="1" dirty="0">
                <a:latin typeface="Arial" panose="020B0604020202020204" pitchFamily="34" charset="0"/>
                <a:ea typeface="方正粗圆_GBK" pitchFamily="65" charset="-122"/>
                <a:cs typeface="Arial" panose="020B0604020202020204" pitchFamily="34" charset="0"/>
              </a:rPr>
              <a:t>- </a:t>
            </a:r>
            <a:r>
              <a:rPr lang="vi-VN" altLang="zh-CN" b="1" i="1" dirty="0" err="1">
                <a:latin typeface="Arial" panose="020B0604020202020204" pitchFamily="34" charset="0"/>
                <a:ea typeface="方正粗圆_GBK" pitchFamily="65" charset="-122"/>
                <a:cs typeface="Arial" panose="020B0604020202020204" pitchFamily="34" charset="0"/>
              </a:rPr>
              <a:t>Thể</a:t>
            </a:r>
            <a:r>
              <a:rPr lang="vi-VN" altLang="zh-CN" b="1" i="1" dirty="0">
                <a:latin typeface="Arial" panose="020B0604020202020204" pitchFamily="34" charset="0"/>
                <a:ea typeface="方正粗圆_GBK" pitchFamily="65" charset="-122"/>
                <a:cs typeface="Arial" panose="020B0604020202020204" pitchFamily="34" charset="0"/>
              </a:rPr>
              <a:t> thơ</a:t>
            </a:r>
          </a:p>
          <a:p>
            <a:pPr defTabSz="1219170">
              <a:lnSpc>
                <a:spcPct val="150000"/>
              </a:lnSpc>
            </a:pPr>
            <a:r>
              <a:rPr lang="vi-VN" altLang="zh-CN" b="1" i="1" dirty="0">
                <a:latin typeface="Arial" panose="020B0604020202020204" pitchFamily="34" charset="0"/>
                <a:ea typeface="方正粗圆_GBK" pitchFamily="65" charset="-122"/>
                <a:cs typeface="Arial" panose="020B0604020202020204" pitchFamily="34" charset="0"/>
              </a:rPr>
              <a:t>- Ngôn </a:t>
            </a:r>
            <a:r>
              <a:rPr lang="vi-VN" altLang="zh-CN" b="1" i="1" dirty="0" err="1">
                <a:latin typeface="Arial" panose="020B0604020202020204" pitchFamily="34" charset="0"/>
                <a:ea typeface="方正粗圆_GBK" pitchFamily="65" charset="-122"/>
                <a:cs typeface="Arial" panose="020B0604020202020204" pitchFamily="34" charset="0"/>
              </a:rPr>
              <a:t>ngữ</a:t>
            </a:r>
            <a:r>
              <a:rPr lang="vi-VN" altLang="zh-CN" b="1" i="1" dirty="0">
                <a:latin typeface="Arial" panose="020B0604020202020204" pitchFamily="34" charset="0"/>
                <a:ea typeface="方正粗圆_GBK" pitchFamily="65" charset="-122"/>
                <a:cs typeface="Arial" panose="020B0604020202020204" pitchFamily="34" charset="0"/>
              </a:rPr>
              <a:t> thơ</a:t>
            </a:r>
          </a:p>
          <a:p>
            <a:pPr defTabSz="1219170">
              <a:lnSpc>
                <a:spcPct val="150000"/>
              </a:lnSpc>
            </a:pPr>
            <a:r>
              <a:rPr lang="vi-VN" altLang="zh-CN" b="1" i="1" dirty="0">
                <a:latin typeface="Arial" panose="020B0604020202020204" pitchFamily="34" charset="0"/>
                <a:ea typeface="方正粗圆_GBK" pitchFamily="65" charset="-122"/>
                <a:cs typeface="Arial" panose="020B0604020202020204" pitchFamily="34" charset="0"/>
              </a:rPr>
              <a:t>- </a:t>
            </a:r>
            <a:r>
              <a:rPr lang="vi-VN" altLang="zh-CN" b="1" i="1" dirty="0" err="1">
                <a:latin typeface="Arial" panose="020B0604020202020204" pitchFamily="34" charset="0"/>
                <a:ea typeface="方正粗圆_GBK" pitchFamily="65" charset="-122"/>
                <a:cs typeface="Arial" panose="020B0604020202020204" pitchFamily="34" charset="0"/>
              </a:rPr>
              <a:t>Vần</a:t>
            </a:r>
            <a:r>
              <a:rPr lang="vi-VN" altLang="zh-CN" b="1" i="1" dirty="0">
                <a:latin typeface="Arial" panose="020B0604020202020204" pitchFamily="34" charset="0"/>
                <a:ea typeface="方正粗圆_GBK" pitchFamily="65" charset="-122"/>
                <a:cs typeface="Arial" panose="020B0604020202020204" pitchFamily="34" charset="0"/>
              </a:rPr>
              <a:t>, </a:t>
            </a:r>
            <a:r>
              <a:rPr lang="vi-VN" altLang="zh-CN" b="1" i="1" dirty="0" err="1">
                <a:latin typeface="Arial" panose="020B0604020202020204" pitchFamily="34" charset="0"/>
                <a:ea typeface="方正粗圆_GBK" pitchFamily="65" charset="-122"/>
                <a:cs typeface="Arial" panose="020B0604020202020204" pitchFamily="34" charset="0"/>
              </a:rPr>
              <a:t>nhịp</a:t>
            </a:r>
            <a:endParaRPr lang="vi-VN" altLang="zh-CN" b="1" i="1" dirty="0">
              <a:latin typeface="Arial" panose="020B0604020202020204" pitchFamily="34" charset="0"/>
              <a:ea typeface="方正粗圆_GBK" pitchFamily="65" charset="-122"/>
              <a:cs typeface="Arial" panose="020B0604020202020204" pitchFamily="34" charset="0"/>
            </a:endParaRPr>
          </a:p>
          <a:p>
            <a:pPr defTabSz="1219170">
              <a:lnSpc>
                <a:spcPct val="150000"/>
              </a:lnSpc>
            </a:pPr>
            <a:r>
              <a:rPr lang="vi-VN" altLang="zh-CN" b="1" i="1" dirty="0">
                <a:latin typeface="Arial" panose="020B0604020202020204" pitchFamily="34" charset="0"/>
                <a:ea typeface="方正粗圆_GBK" pitchFamily="65" charset="-122"/>
                <a:cs typeface="Arial" panose="020B0604020202020204" pitchFamily="34" charset="0"/>
              </a:rPr>
              <a:t>- </a:t>
            </a:r>
            <a:r>
              <a:rPr lang="vi-VN" altLang="zh-CN" b="1" i="1" dirty="0" err="1">
                <a:latin typeface="Arial" panose="020B0604020202020204" pitchFamily="34" charset="0"/>
                <a:ea typeface="方正粗圆_GBK" pitchFamily="65" charset="-122"/>
                <a:cs typeface="Arial" panose="020B0604020202020204" pitchFamily="34" charset="0"/>
              </a:rPr>
              <a:t>Nội</a:t>
            </a:r>
            <a:r>
              <a:rPr lang="vi-VN" altLang="zh-CN" b="1" i="1" dirty="0">
                <a:latin typeface="Arial" panose="020B0604020202020204" pitchFamily="34" charset="0"/>
                <a:ea typeface="方正粗圆_GBK" pitchFamily="65" charset="-122"/>
                <a:cs typeface="Arial" panose="020B0604020202020204" pitchFamily="34" charset="0"/>
              </a:rPr>
              <a:t> dung </a:t>
            </a:r>
            <a:r>
              <a:rPr lang="vi-VN" altLang="zh-CN" b="1" i="1" dirty="0" err="1">
                <a:latin typeface="Arial" panose="020B0604020202020204" pitchFamily="34" charset="0"/>
                <a:ea typeface="方正粗圆_GBK" pitchFamily="65" charset="-122"/>
                <a:cs typeface="Arial" panose="020B0604020202020204" pitchFamily="34" charset="0"/>
              </a:rPr>
              <a:t>chủ</a:t>
            </a:r>
            <a:r>
              <a:rPr lang="vi-VN" altLang="zh-CN" b="1" i="1" dirty="0">
                <a:latin typeface="Arial" panose="020B0604020202020204" pitchFamily="34" charset="0"/>
                <a:ea typeface="方正粗圆_GBK" pitchFamily="65" charset="-122"/>
                <a:cs typeface="Arial" panose="020B0604020202020204" pitchFamily="34" charset="0"/>
              </a:rPr>
              <a:t> </a:t>
            </a:r>
            <a:r>
              <a:rPr lang="vi-VN" altLang="zh-CN" b="1" i="1" dirty="0" err="1">
                <a:latin typeface="Arial" panose="020B0604020202020204" pitchFamily="34" charset="0"/>
                <a:ea typeface="方正粗圆_GBK" pitchFamily="65" charset="-122"/>
                <a:cs typeface="Arial" panose="020B0604020202020204" pitchFamily="34" charset="0"/>
              </a:rPr>
              <a:t>yếu</a:t>
            </a:r>
            <a:endParaRPr lang="en-US" altLang="zh-CN" b="1" i="1" dirty="0">
              <a:latin typeface="Arial" panose="020B0604020202020204" pitchFamily="34" charset="0"/>
              <a:ea typeface="方正粗圆_GBK" pitchFamily="65" charset="-122"/>
              <a:cs typeface="Arial" panose="020B0604020202020204" pitchFamily="34" charset="0"/>
            </a:endParaRPr>
          </a:p>
          <a:p>
            <a:pPr defTabSz="1219170">
              <a:lnSpc>
                <a:spcPct val="150000"/>
              </a:lnSpc>
            </a:pPr>
            <a:endParaRPr lang="en-US" altLang="zh-CN" b="1" dirty="0">
              <a:latin typeface="Arial" panose="020B0604020202020204" pitchFamily="34" charset="0"/>
              <a:ea typeface="方正粗圆_GBK" pitchFamily="65" charset="-122"/>
              <a:cs typeface="Arial" panose="020B0604020202020204" pitchFamily="34" charset="0"/>
            </a:endParaRPr>
          </a:p>
          <a:p>
            <a:pPr defTabSz="1219170">
              <a:lnSpc>
                <a:spcPct val="150000"/>
              </a:lnSpc>
            </a:pPr>
            <a:endParaRPr lang="en-US" altLang="zh-CN" b="1" dirty="0">
              <a:solidFill>
                <a:prstClr val="black"/>
              </a:solidFill>
              <a:latin typeface="Arial" panose="020B0604020202020204" pitchFamily="34" charset="0"/>
              <a:ea typeface="方正粗圆_GBK" pitchFamily="65" charset="-122"/>
              <a:cs typeface="Arial" panose="020B0604020202020204" pitchFamily="34" charset="0"/>
            </a:endParaRPr>
          </a:p>
          <a:p>
            <a:pPr defTabSz="1219170">
              <a:lnSpc>
                <a:spcPct val="150000"/>
              </a:lnSpc>
            </a:pPr>
            <a:endParaRPr lang="en-US" altLang="zh-CN" b="1" dirty="0">
              <a:solidFill>
                <a:prstClr val="black"/>
              </a:solidFill>
              <a:latin typeface="Arial" panose="020B0604020202020204" pitchFamily="34" charset="0"/>
              <a:ea typeface="方正粗圆_GBK" pitchFamily="65" charset="-122"/>
              <a:cs typeface="Arial" panose="020B0604020202020204" pitchFamily="34" charset="0"/>
            </a:endParaRPr>
          </a:p>
          <a:p>
            <a:pPr defTabSz="1219170">
              <a:lnSpc>
                <a:spcPct val="150000"/>
              </a:lnSpc>
            </a:pPr>
            <a:endParaRPr lang="en-US" altLang="zh-CN" b="1" dirty="0">
              <a:solidFill>
                <a:prstClr val="black"/>
              </a:solidFill>
              <a:latin typeface="Arial" panose="020B0604020202020204" pitchFamily="34" charset="0"/>
              <a:ea typeface="方正粗圆_GBK" pitchFamily="65" charset="-122"/>
              <a:cs typeface="Arial" panose="020B0604020202020204" pitchFamily="34" charset="0"/>
            </a:endParaRPr>
          </a:p>
          <a:p>
            <a:pPr defTabSz="1219170">
              <a:lnSpc>
                <a:spcPct val="150000"/>
              </a:lnSpc>
            </a:pPr>
            <a:endParaRPr lang="en-US" altLang="zh-CN" b="1" dirty="0">
              <a:solidFill>
                <a:prstClr val="black"/>
              </a:solidFill>
              <a:latin typeface="Arial" panose="020B0604020202020204" pitchFamily="34" charset="0"/>
              <a:ea typeface="方正粗圆_GBK" pitchFamily="65" charset="-122"/>
              <a:cs typeface="Arial" panose="020B0604020202020204" pitchFamily="34" charset="0"/>
            </a:endParaRPr>
          </a:p>
          <a:p>
            <a:pPr defTabSz="1219170">
              <a:lnSpc>
                <a:spcPct val="150000"/>
              </a:lnSpc>
            </a:pPr>
            <a:endParaRPr lang="en-US" altLang="zh-CN" b="1" dirty="0">
              <a:solidFill>
                <a:prstClr val="black"/>
              </a:solidFill>
              <a:latin typeface="Arial" panose="020B0604020202020204" pitchFamily="34" charset="0"/>
              <a:ea typeface="方正粗圆_GBK" pitchFamily="65" charset="-122"/>
              <a:cs typeface="Arial" panose="020B0604020202020204" pitchFamily="34" charset="0"/>
            </a:endParaRPr>
          </a:p>
          <a:p>
            <a:pPr defTabSz="1219170">
              <a:lnSpc>
                <a:spcPct val="150000"/>
              </a:lnSpc>
            </a:pPr>
            <a:endParaRPr lang="en-US" altLang="zh-CN" b="1" dirty="0">
              <a:solidFill>
                <a:prstClr val="black"/>
              </a:solidFill>
              <a:latin typeface="Arial" panose="020B0604020202020204" pitchFamily="34" charset="0"/>
              <a:ea typeface="方正粗圆_GBK" pitchFamily="65" charset="-122"/>
              <a:cs typeface="Arial" panose="020B0604020202020204" pitchFamily="34" charset="0"/>
            </a:endParaRPr>
          </a:p>
          <a:p>
            <a:pPr defTabSz="1219170">
              <a:lnSpc>
                <a:spcPct val="150000"/>
              </a:lnSpc>
            </a:pPr>
            <a:endParaRPr lang="en-US" altLang="zh-CN" b="1" dirty="0">
              <a:solidFill>
                <a:prstClr val="black"/>
              </a:solidFill>
              <a:latin typeface="Arial" panose="020B0604020202020204" pitchFamily="34" charset="0"/>
              <a:ea typeface="方正粗圆_GBK" pitchFamily="65" charset="-122"/>
              <a:cs typeface="Arial" panose="020B0604020202020204" pitchFamily="34" charset="0"/>
            </a:endParaRPr>
          </a:p>
          <a:p>
            <a:pPr defTabSz="1219170">
              <a:lnSpc>
                <a:spcPct val="150000"/>
              </a:lnSpc>
            </a:pPr>
            <a:endParaRPr lang="en-US" altLang="zh-CN" b="1" dirty="0">
              <a:solidFill>
                <a:prstClr val="black"/>
              </a:solidFill>
              <a:latin typeface="Arial" panose="020B0604020202020204" pitchFamily="34" charset="0"/>
              <a:ea typeface="方正粗圆_GBK" pitchFamily="65" charset="-122"/>
              <a:cs typeface="Arial" panose="020B0604020202020204" pitchFamily="34" charset="0"/>
            </a:endParaRPr>
          </a:p>
          <a:p>
            <a:pPr defTabSz="1219170">
              <a:lnSpc>
                <a:spcPct val="150000"/>
              </a:lnSpc>
            </a:pPr>
            <a:endParaRPr lang="zh-CN" altLang="en-US" b="1" dirty="0">
              <a:solidFill>
                <a:prstClr val="black"/>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3526884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1000"/>
                                        <p:tgtEl>
                                          <p:spTgt spid="5">
                                            <p:txEl>
                                              <p:pRg st="3" end="3"/>
                                            </p:txEl>
                                          </p:spTgt>
                                        </p:tgtEl>
                                      </p:cBhvr>
                                    </p:animEffect>
                                    <p:anim calcmode="lin" valueType="num">
                                      <p:cBhvr>
                                        <p:cTn id="3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1000"/>
                                        <p:tgtEl>
                                          <p:spTgt spid="5">
                                            <p:txEl>
                                              <p:pRg st="4" end="4"/>
                                            </p:txEl>
                                          </p:spTgt>
                                        </p:tgtEl>
                                      </p:cBhvr>
                                    </p:animEffect>
                                    <p:anim calcmode="lin" valueType="num">
                                      <p:cBhvr>
                                        <p:cTn id="4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1000"/>
                                        <p:tgtEl>
                                          <p:spTgt spid="5">
                                            <p:txEl>
                                              <p:pRg st="5" end="5"/>
                                            </p:txEl>
                                          </p:spTgt>
                                        </p:tgtEl>
                                      </p:cBhvr>
                                    </p:animEffect>
                                    <p:anim calcmode="lin" valueType="num">
                                      <p:cBhvr>
                                        <p:cTn id="5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147572" cy="6858000"/>
          </a:xfrm>
          <a:prstGeom prst="rect">
            <a:avLst/>
          </a:prstGeom>
          <a:ln>
            <a:noFill/>
          </a:ln>
          <a:effectLst>
            <a:outerShdw blurRad="292100" dist="139700" dir="2700000" algn="tl" rotWithShape="0">
              <a:srgbClr val="333333">
                <a:alpha val="65000"/>
              </a:srgbClr>
            </a:outerShdw>
          </a:effectLst>
        </p:spPr>
      </p:pic>
      <p:sp>
        <p:nvSpPr>
          <p:cNvPr id="3" name="Vertical Text Placeholder 2"/>
          <p:cNvSpPr txBox="1">
            <a:spLocks/>
          </p:cNvSpPr>
          <p:nvPr/>
        </p:nvSpPr>
        <p:spPr>
          <a:xfrm>
            <a:off x="5486400" y="457201"/>
            <a:ext cx="6096000" cy="4525963"/>
          </a:xfrm>
          <a:prstGeom prst="rect">
            <a:avLst/>
          </a:prstGeom>
        </p:spPr>
        <p:txBody>
          <a:bodyPr vert="horz"/>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vi-VN" i="1" dirty="0" smtClean="0"/>
              <a:t>Thơ là cõi thực nối với cõi mộng, mặt đất với các vì sao. Thơ không cốt tả mà gợi, gợi cảnh cũng như gợi tình. Cho hay vô cùng là thế giới bên trong và hình sắc đẹp là hình sắc khéo dẫn ta vào thế giới ấy.</a:t>
            </a:r>
          </a:p>
          <a:p>
            <a:pPr marL="0" indent="0" algn="r">
              <a:buFont typeface="Arial" pitchFamily="34" charset="0"/>
              <a:buNone/>
            </a:pPr>
            <a:r>
              <a:rPr lang="vi-VN" dirty="0" smtClean="0"/>
              <a:t>(</a:t>
            </a:r>
            <a:r>
              <a:rPr lang="vi-VN" i="1" dirty="0" smtClean="0"/>
              <a:t>Thi nhân Việt Nam</a:t>
            </a:r>
            <a:r>
              <a:rPr lang="vi-VN" dirty="0" smtClean="0"/>
              <a:t> – Hoài Thanh, Hoài Chân)</a:t>
            </a:r>
            <a:endParaRPr lang="vi-VN" dirty="0"/>
          </a:p>
        </p:txBody>
      </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893" y="4757008"/>
            <a:ext cx="2063764" cy="2171398"/>
          </a:xfrm>
          <a:prstGeom prst="rect">
            <a:avLst/>
          </a:prstGeom>
        </p:spPr>
      </p:pic>
    </p:spTree>
    <p:extLst>
      <p:ext uri="{BB962C8B-B14F-4D97-AF65-F5344CB8AC3E}">
        <p14:creationId xmlns:p14="http://schemas.microsoft.com/office/powerpoint/2010/main" val="359248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28600"/>
            <a:ext cx="10972800" cy="1143000"/>
          </a:xfrm>
          <a:solidFill>
            <a:schemeClr val="accent2">
              <a:lumMod val="40000"/>
              <a:lumOff val="60000"/>
            </a:schemeClr>
          </a:solidFill>
        </p:spPr>
        <p:txBody>
          <a:bodyPr>
            <a:normAutofit/>
          </a:bodyPr>
          <a:lstStyle/>
          <a:p>
            <a:r>
              <a:rPr lang="en-US" sz="4400" b="1" dirty="0" smtClean="0">
                <a:solidFill>
                  <a:srgbClr val="C00000"/>
                </a:solidFill>
                <a:latin typeface="Arial" pitchFamily="34" charset="0"/>
                <a:cs typeface="Arial" pitchFamily="34" charset="0"/>
              </a:rPr>
              <a:t>THƠ</a:t>
            </a:r>
            <a:endParaRPr lang="vi-VN" sz="4400" dirty="0">
              <a:solidFill>
                <a:srgbClr val="C00000"/>
              </a:solidFill>
            </a:endParaRPr>
          </a:p>
        </p:txBody>
      </p:sp>
      <p:graphicFrame>
        <p:nvGraphicFramePr>
          <p:cNvPr id="8" name="Diagram 7"/>
          <p:cNvGraphicFramePr/>
          <p:nvPr>
            <p:extLst>
              <p:ext uri="{D42A27DB-BD31-4B8C-83A1-F6EECF244321}">
                <p14:modId xmlns:p14="http://schemas.microsoft.com/office/powerpoint/2010/main" val="1831846089"/>
              </p:ext>
            </p:extLst>
          </p:nvPr>
        </p:nvGraphicFramePr>
        <p:xfrm>
          <a:off x="101600" y="1524000"/>
          <a:ext cx="11611024"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425152488"/>
              </p:ext>
            </p:extLst>
          </p:nvPr>
        </p:nvGraphicFramePr>
        <p:xfrm>
          <a:off x="101600" y="3886200"/>
          <a:ext cx="11683032"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2388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开学小学生家长会ppt模板"/>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675</Words>
  <PresentationFormat>Custom</PresentationFormat>
  <Paragraphs>98</Paragraphs>
  <Slides>16</Slides>
  <Notes>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主题​​</vt:lpstr>
      <vt:lpstr>1_Office 主题​​</vt:lpstr>
      <vt:lpstr>PowerPoint Presentation</vt:lpstr>
      <vt:lpstr>BÀI 2: GÕ CỬA TRÁI TIM</vt:lpstr>
      <vt:lpstr>PowerPoint Presentation</vt:lpstr>
      <vt:lpstr>PowerPoint Presentation</vt:lpstr>
      <vt:lpstr>PowerPoint Presentation</vt:lpstr>
      <vt:lpstr>PowerPoint Presentation</vt:lpstr>
      <vt:lpstr>PowerPoint Presentation</vt:lpstr>
      <vt:lpstr>PowerPoint Presentation</vt:lpstr>
      <vt:lpstr>THƠ</vt:lpstr>
      <vt:lpstr>MỘT SỐ ĐẶC ĐIỂM KHÁC CỦA THƠ</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
  <dcterms:created xsi:type="dcterms:W3CDTF">2017-03-23T15:43:20Z</dcterms:created>
  <dcterms:modified xsi:type="dcterms:W3CDTF">2021-09-23T11:18:42Z</dcterms:modified>
</cp:coreProperties>
</file>