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73" r:id="rId3"/>
    <p:sldId id="256" r:id="rId4"/>
    <p:sldId id="275" r:id="rId5"/>
    <p:sldId id="276" r:id="rId6"/>
    <p:sldId id="277" r:id="rId7"/>
    <p:sldId id="274" r:id="rId8"/>
    <p:sldId id="298" r:id="rId9"/>
    <p:sldId id="284" r:id="rId10"/>
    <p:sldId id="285" r:id="rId11"/>
    <p:sldId id="299" r:id="rId12"/>
    <p:sldId id="300" r:id="rId13"/>
    <p:sldId id="301" r:id="rId14"/>
    <p:sldId id="286" r:id="rId15"/>
    <p:sldId id="287" r:id="rId16"/>
    <p:sldId id="302" r:id="rId17"/>
    <p:sldId id="304" r:id="rId18"/>
    <p:sldId id="289" r:id="rId19"/>
    <p:sldId id="305" r:id="rId20"/>
    <p:sldId id="306" r:id="rId21"/>
    <p:sldId id="307" r:id="rId22"/>
    <p:sldId id="266" r:id="rId23"/>
    <p:sldId id="297" r:id="rId24"/>
    <p:sldId id="296" r:id="rId25"/>
    <p:sldId id="264" r:id="rId26"/>
    <p:sldId id="265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41DED5-5500-44EE-A0C0-76886CD3321A}">
          <p14:sldIdLst>
            <p14:sldId id="263"/>
            <p14:sldId id="273"/>
            <p14:sldId id="256"/>
            <p14:sldId id="275"/>
            <p14:sldId id="276"/>
            <p14:sldId id="277"/>
            <p14:sldId id="274"/>
            <p14:sldId id="298"/>
            <p14:sldId id="284"/>
            <p14:sldId id="285"/>
            <p14:sldId id="299"/>
            <p14:sldId id="300"/>
            <p14:sldId id="301"/>
            <p14:sldId id="286"/>
            <p14:sldId id="287"/>
            <p14:sldId id="302"/>
            <p14:sldId id="304"/>
            <p14:sldId id="289"/>
            <p14:sldId id="305"/>
            <p14:sldId id="306"/>
            <p14:sldId id="307"/>
            <p14:sldId id="266"/>
            <p14:sldId id="297"/>
            <p14:sldId id="29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22" autoAdjust="0"/>
  </p:normalViewPr>
  <p:slideViewPr>
    <p:cSldViewPr>
      <p:cViewPr varScale="1">
        <p:scale>
          <a:sx n="44" d="100"/>
          <a:sy n="44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14.sv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0.svg"/><Relationship Id="rId7" Type="http://schemas.openxmlformats.org/officeDocument/2006/relationships/image" Target="../media/image1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83059" y="2171377"/>
            <a:ext cx="15659100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CÁC EM ĐẾN VỚI BUỔI HỌC NGÀY HÔM NAY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028700" y="7233426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2569696" y="8644986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383594" y="541534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6960578" y="2362640"/>
            <a:ext cx="1042040" cy="7775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378407" y="204185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VÀ VẬN DỤNG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818EC30-5EB2-4241-9CAA-4F5E13FBEE63}"/>
              </a:ext>
            </a:extLst>
          </p:cNvPr>
          <p:cNvSpPr/>
          <p:nvPr/>
        </p:nvSpPr>
        <p:spPr>
          <a:xfrm>
            <a:off x="1657415" y="1863915"/>
            <a:ext cx="14015202" cy="9713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600" dirty="0">
                <a:solidFill>
                  <a:srgbClr val="3E4D1F"/>
                </a:solidFill>
                <a:cs typeface="Arial" panose="020B0604020202020204" pitchFamily="34" charset="0"/>
              </a:rPr>
              <a:t>Một số ứng dụng công nghệ cao trong trồng trọt ở địa phương:</a:t>
            </a:r>
            <a:endParaRPr lang="en-US" sz="3600" dirty="0">
              <a:solidFill>
                <a:srgbClr val="3E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834DBC6-73B8-45F5-AED4-CD0A4D6EA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99508"/>
              </p:ext>
            </p:extLst>
          </p:nvPr>
        </p:nvGraphicFramePr>
        <p:xfrm>
          <a:off x="693742" y="3584465"/>
          <a:ext cx="16551790" cy="4152900"/>
        </p:xfrm>
        <a:graphic>
          <a:graphicData uri="http://schemas.openxmlformats.org/drawingml/2006/table">
            <a:tbl>
              <a:tblPr firstRow="1" firstCol="1" bandRow="1"/>
              <a:tblGrid>
                <a:gridCol w="2359714">
                  <a:extLst>
                    <a:ext uri="{9D8B030D-6E8A-4147-A177-3AD203B41FA5}">
                      <a16:colId xmlns:a16="http://schemas.microsoft.com/office/drawing/2014/main" val="4194810419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107993563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8724109"/>
                    </a:ext>
                  </a:extLst>
                </a:gridCol>
                <a:gridCol w="5200476">
                  <a:extLst>
                    <a:ext uri="{9D8B030D-6E8A-4147-A177-3AD203B41FA5}">
                      <a16:colId xmlns:a16="http://schemas.microsoft.com/office/drawing/2014/main" val="2000704968"/>
                    </a:ext>
                  </a:extLst>
                </a:gridCol>
              </a:tblGrid>
              <a:tr h="93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cây trồng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nghệ áp dụng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 điểm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Nhược điểm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132"/>
                  </a:ext>
                </a:extLst>
              </a:tr>
              <a:tr h="563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 giới hoá khâu làm đất, gieo, thu hoạch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Nhanh, giảm thất thoát, giảm công lao động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 áp dụng được ở ruộng diện tích nhỏ và vùng núi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096924"/>
                  </a:ext>
                </a:extLst>
              </a:tr>
              <a:tr h="563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Ngô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Cơ giới hoá khâu làm đất, gieo, thu hoạch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Nhanh, giảm thất thoát, giảm công lao động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 áp dụng được ở ruộng diện tích nhỏ và vùng núi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56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60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834DBC6-73B8-45F5-AED4-CD0A4D6EA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53950"/>
              </p:ext>
            </p:extLst>
          </p:nvPr>
        </p:nvGraphicFramePr>
        <p:xfrm>
          <a:off x="807491" y="1134754"/>
          <a:ext cx="16551790" cy="7708520"/>
        </p:xfrm>
        <a:graphic>
          <a:graphicData uri="http://schemas.openxmlformats.org/drawingml/2006/table">
            <a:tbl>
              <a:tblPr firstRow="1" firstCol="1" bandRow="1"/>
              <a:tblGrid>
                <a:gridCol w="2359714">
                  <a:extLst>
                    <a:ext uri="{9D8B030D-6E8A-4147-A177-3AD203B41FA5}">
                      <a16:colId xmlns:a16="http://schemas.microsoft.com/office/drawing/2014/main" val="4194810419"/>
                    </a:ext>
                  </a:extLst>
                </a:gridCol>
                <a:gridCol w="5214795">
                  <a:extLst>
                    <a:ext uri="{9D8B030D-6E8A-4147-A177-3AD203B41FA5}">
                      <a16:colId xmlns:a16="http://schemas.microsoft.com/office/drawing/2014/main" val="310799356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8724109"/>
                    </a:ext>
                  </a:extLst>
                </a:gridCol>
                <a:gridCol w="4557681">
                  <a:extLst>
                    <a:ext uri="{9D8B030D-6E8A-4147-A177-3AD203B41FA5}">
                      <a16:colId xmlns:a16="http://schemas.microsoft.com/office/drawing/2014/main" val="2000704968"/>
                    </a:ext>
                  </a:extLst>
                </a:gridCol>
              </a:tblGrid>
              <a:tr h="93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cây trồng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nghệ áp dụng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 điểm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Nhược điểm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132"/>
                  </a:ext>
                </a:extLst>
              </a:tr>
              <a:tr h="563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Dưa lưới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 trong nhà màng, trên giá thể, tưới nhỏ giọt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Tăng mật độ trồng, hạn chế sâu bệnh hại, từ 2 đến 4 vụ năm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 tư ban đầu cao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096924"/>
                  </a:ext>
                </a:extLst>
              </a:tr>
              <a:tr h="563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Cà chua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Trồng trong nhà màng, trên giá thể, tười nhỏ giọt tự động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Tăng mật độ trồng, hạn chế sâu bệnh hại, từ 2 đến 3 vụ/năm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Đầu tư ban đầu cao và cần giống phù hợp trong nhà màng.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56303"/>
                  </a:ext>
                </a:extLst>
              </a:tr>
              <a:tr h="749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điệp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Trồng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màng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li ra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khiển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thuận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lợi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bền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đẹp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Đầu tư ban đầu cao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9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28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6230213" y="7950085"/>
            <a:ext cx="1042040" cy="777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673490" y="228953"/>
            <a:ext cx="1140341" cy="157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6AD84-9D6E-57CF-7871-EA1300ED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603" y="228953"/>
            <a:ext cx="2020406" cy="22944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922FEB2-E885-F7CA-6C49-2E842C77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417" y="8201602"/>
            <a:ext cx="1860174" cy="1880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4AB0A8-2FAA-4F0A-8FDA-8362152272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39988"/>
            <a:ext cx="5947012" cy="5947012"/>
          </a:xfrm>
          <a:prstGeom prst="rect">
            <a:avLst/>
          </a:prstGeom>
        </p:spPr>
      </p:pic>
      <p:sp>
        <p:nvSpPr>
          <p:cNvPr id="14" name="Cloud Callout 12">
            <a:extLst>
              <a:ext uri="{FF2B5EF4-FFF2-40B4-BE49-F238E27FC236}">
                <a16:creationId xmlns:a16="http://schemas.microsoft.com/office/drawing/2014/main" id="{D511A737-24ED-4BCC-98CD-290245A8FD8A}"/>
              </a:ext>
            </a:extLst>
          </p:cNvPr>
          <p:cNvSpPr/>
          <p:nvPr/>
        </p:nvSpPr>
        <p:spPr>
          <a:xfrm>
            <a:off x="6601304" y="876300"/>
            <a:ext cx="9628909" cy="4800600"/>
          </a:xfrm>
          <a:prstGeom prst="cloudCallout">
            <a:avLst>
              <a:gd name="adj1" fmla="val -48827"/>
              <a:gd name="adj2" fmla="val 4722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Trồng cây không dùng đất có ưu điểm gì?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8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3025" flipH="1">
            <a:off x="-1977193" y="6530787"/>
            <a:ext cx="3471862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567">
            <a:off x="16345006" y="6530788"/>
            <a:ext cx="3471862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76400" y="1045551"/>
            <a:ext cx="14935200" cy="8195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 cây không đất có ưu điểm: 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 tăng mật độ trồng; giảm thuốc trừ sâu, bệnh và cỏ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soát môi trường rễ, nhiệt độ, ánh sáng,...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sinh trưởng tốt, năng suất, chất lượng tốt và an toàn với con người, thân thiện môi trường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sử dụng nguồn nước và dinh dưỡng, giảm chi phí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 dụng diện tích (ban công, sân thượng,...) để trồng cây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 nghèo dinh dưỡng nhưng khí hậu tốt có thể ứng dụng công nghệ trồng cây không dùng đất để tăng hiệu quả kinh tế.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28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-1115377" y="6565248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543386" y="562748"/>
            <a:ext cx="16239319" cy="98352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0647474" y="-33987"/>
            <a:ext cx="3617599" cy="1619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-383127" y="78832"/>
            <a:ext cx="5152634" cy="1395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571629" y="-1231001"/>
            <a:ext cx="2688824" cy="2734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5159297" y="6267100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381623" y="314443"/>
            <a:ext cx="4149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4A3A-4E6C-4969-B241-258D0F6E26E7}"/>
              </a:ext>
            </a:extLst>
          </p:cNvPr>
          <p:cNvSpPr txBox="1"/>
          <p:nvPr/>
        </p:nvSpPr>
        <p:spPr>
          <a:xfrm>
            <a:off x="1916041" y="1798390"/>
            <a:ext cx="12913883" cy="736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X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 vườn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nylon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.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6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-1115377" y="6565248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1903786" y="1077480"/>
            <a:ext cx="14128944" cy="8557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1087675" y="637980"/>
            <a:ext cx="3617599" cy="1619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1244870" y="1087093"/>
            <a:ext cx="5152634" cy="1395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2199626" y="-222740"/>
            <a:ext cx="2688824" cy="2734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5159297" y="6267100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821824" y="986410"/>
            <a:ext cx="4149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4A3A-4E6C-4969-B241-258D0F6E26E7}"/>
              </a:ext>
            </a:extLst>
          </p:cNvPr>
          <p:cNvSpPr txBox="1"/>
          <p:nvPr/>
        </p:nvSpPr>
        <p:spPr>
          <a:xfrm>
            <a:off x="2899550" y="3128749"/>
            <a:ext cx="12137416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vườn.</a:t>
            </a:r>
          </a:p>
          <a:p>
            <a:pPr lvl="0" algn="just">
              <a:lnSpc>
                <a:spcPct val="150000"/>
              </a:lnSpc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nylon.</a:t>
            </a:r>
            <a:endParaRPr lang="vi-VN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6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520699" y="580859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VÀ VẬN DỤNG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8161D5-5F1F-4423-A85C-FFA3DCC9B0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7560" r="6250" b="14941"/>
          <a:stretch/>
        </p:blipFill>
        <p:spPr>
          <a:xfrm>
            <a:off x="6324600" y="7133438"/>
            <a:ext cx="4583527" cy="33334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ular Callout 13">
                <a:extLst>
                  <a:ext uri="{FF2B5EF4-FFF2-40B4-BE49-F238E27FC236}">
                    <a16:creationId xmlns:a16="http://schemas.microsoft.com/office/drawing/2014/main" id="{F6BA59BB-79B4-46AE-B163-FD8E4BA63833}"/>
                  </a:ext>
                </a:extLst>
              </p:cNvPr>
              <p:cNvSpPr/>
              <p:nvPr/>
            </p:nvSpPr>
            <p:spPr>
              <a:xfrm>
                <a:off x="2112040" y="2040791"/>
                <a:ext cx="14020800" cy="5092647"/>
              </a:xfrm>
              <a:prstGeom prst="wedgeRoundRectCallout">
                <a:avLst>
                  <a:gd name="adj1" fmla="val -58818"/>
                  <a:gd name="adj2" fmla="val 48902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5. Loại phân bón nào dưới đây thường được sử dụng trong trống cây thủy canh? (Có thể chọn nhiều phương án)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vi-VN" sz="3600" b="0" i="0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sSub>
                      <m:sSubPr>
                        <m:ctrlPr>
                          <a:rPr lang="vi-VN" sz="3600" b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3600" b="0" i="0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(Potassium sulfate)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vi-VN" sz="3600" b="0" smtClean="0">
                                <a:solidFill>
                                  <a:srgbClr val="C0504D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3600" b="0" i="0" smtClean="0">
                                <a:solidFill>
                                  <a:srgbClr val="C0504D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sSub>
                              <m:sSubPr>
                                <m:ctrlPr>
                                  <a:rPr lang="vi-VN" sz="3600" b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vi-VN" sz="3600" b="0" i="0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</m:t>
                    </m:r>
                  </m:oMath>
                </a14:m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 (Urea)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Ca</m:t>
                    </m:r>
                    <m:sSub>
                      <m:sSubPr>
                        <m:ctrlPr>
                          <a:rPr lang="vi-VN" sz="3600" b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vi-VN" sz="3600" b="0" smtClean="0">
                                <a:solidFill>
                                  <a:srgbClr val="C0504D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3600" b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vi-VN" sz="3600" b="0" i="0" smtClean="0">
                                <a:solidFill>
                                  <a:srgbClr val="C0504D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</m:t>
                            </m:r>
                            <m:sSub>
                              <m:sSubPr>
                                <m:ctrlPr>
                                  <a:rPr lang="vi-VN" sz="3600" b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vi-VN" sz="3600" b="0" i="0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CaS</m:t>
                    </m:r>
                    <m:sSub>
                      <m:sSubPr>
                        <m:ctrlPr>
                          <a:rPr lang="vi-VN" sz="3600" b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 (Super phosphate đơn)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rgbClr val="C050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Ca</m:t>
                    </m:r>
                    <m:sSub>
                      <m:sSubPr>
                        <m:ctrlPr>
                          <a:rPr lang="vi-VN" sz="3600" b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vi-VN" sz="3600" b="0" smtClean="0">
                                <a:solidFill>
                                  <a:srgbClr val="C0504D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3600" b="0" i="0" smtClean="0">
                                <a:solidFill>
                                  <a:srgbClr val="C0504D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sSub>
                              <m:sSubPr>
                                <m:ctrlPr>
                                  <a:rPr lang="vi-VN" sz="3600" b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vi-VN" sz="3600" b="0" i="0" smtClean="0">
                                    <a:solidFill>
                                      <a:srgbClr val="C0504D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vi-VN" sz="3600" b="0" i="0" smtClean="0">
                            <a:solidFill>
                              <a:srgbClr val="C0504D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600" dirty="0">
                    <a:solidFill>
                      <a:srgbClr val="C0504D"/>
                    </a:solidFill>
                    <a:cs typeface="Arial" panose="020B0604020202020204" pitchFamily="34" charset="0"/>
                  </a:rPr>
                  <a:t> (Calcium nitrate)</a:t>
                </a:r>
              </a:p>
            </p:txBody>
          </p:sp>
        </mc:Choice>
        <mc:Fallback>
          <p:sp>
            <p:nvSpPr>
              <p:cNvPr id="16" name="Rounded Rectangular Callout 13">
                <a:extLst>
                  <a:ext uri="{FF2B5EF4-FFF2-40B4-BE49-F238E27FC236}">
                    <a16:creationId xmlns:a16="http://schemas.microsoft.com/office/drawing/2014/main" id="{F6BA59BB-79B4-46AE-B163-FD8E4BA63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40" y="2040791"/>
                <a:ext cx="14020800" cy="5092647"/>
              </a:xfrm>
              <a:prstGeom prst="wedgeRoundRectCallout">
                <a:avLst>
                  <a:gd name="adj1" fmla="val -58818"/>
                  <a:gd name="adj2" fmla="val 48902"/>
                  <a:gd name="adj3" fmla="val 16667"/>
                </a:avLst>
              </a:prstGeom>
              <a:blipFill>
                <a:blip r:embed="rId11"/>
                <a:stretch>
                  <a:fillRect b="-2497"/>
                </a:stretch>
              </a:blipFill>
              <a:ln w="38100">
                <a:solidFill>
                  <a:schemeClr val="accent2">
                    <a:lumMod val="50000"/>
                  </a:scheme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69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3025" flipH="1">
            <a:off x="-1062791" y="6492687"/>
            <a:ext cx="3471862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567">
            <a:off x="15735406" y="6280606"/>
            <a:ext cx="3471862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4"/>
              <p:cNvSpPr txBox="1"/>
              <p:nvPr/>
            </p:nvSpPr>
            <p:spPr>
              <a:xfrm>
                <a:off x="6705600" y="3069920"/>
                <a:ext cx="10287000" cy="35792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Câu </a:t>
                </a:r>
                <a:r>
                  <a:rPr lang="vi-VN" sz="40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Loại phân thường được sử dụng trong trồng cây thủy canh: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b>
                        <m:r>
                          <a:rPr lang="vi-VN" sz="40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vi-VN" sz="40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sSub>
                      <m:sSubPr>
                        <m:ctrlPr>
                          <a:rPr lang="vi-VN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vi-VN" sz="40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40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(Potassium sulfate)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Ca</m:t>
                    </m:r>
                    <m:sSub>
                      <m:sSubPr>
                        <m:ctrlPr>
                          <a:rPr lang="vi-VN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vi-VN" sz="40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40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sSub>
                              <m:sSubPr>
                                <m:ctrlPr>
                                  <a:rPr lang="vi-VN" sz="40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400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vi-VN" sz="400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vi-VN" sz="40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cs typeface="Arial" panose="020B0604020202020204" pitchFamily="34" charset="0"/>
                  </a:rPr>
                  <a:t> (Calcium nitrate)</a:t>
                </a:r>
              </a:p>
            </p:txBody>
          </p:sp>
        </mc:Choice>
        <mc:Fallback>
          <p:sp>
            <p:nvSpPr>
              <p:cNvPr id="1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069920"/>
                <a:ext cx="10287000" cy="3579250"/>
              </a:xfrm>
              <a:prstGeom prst="rect">
                <a:avLst/>
              </a:prstGeom>
              <a:blipFill>
                <a:blip r:embed="rId4"/>
                <a:stretch>
                  <a:fillRect l="-2962" r="-2962" b="-7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5A40FD6-5A4C-40F0-8566-A7B77BC238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7560" r="6250" b="14941"/>
          <a:stretch/>
        </p:blipFill>
        <p:spPr>
          <a:xfrm>
            <a:off x="838200" y="1181100"/>
            <a:ext cx="5119417" cy="37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4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6230213" y="7950085"/>
            <a:ext cx="1042040" cy="777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673490" y="228953"/>
            <a:ext cx="1140341" cy="157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6AD84-9D6E-57CF-7871-EA1300ED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603" y="228953"/>
            <a:ext cx="2020406" cy="22944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922FEB2-E885-F7CA-6C49-2E842C77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417" y="8201602"/>
            <a:ext cx="1860174" cy="1880690"/>
          </a:xfrm>
          <a:prstGeom prst="rect">
            <a:avLst/>
          </a:prstGeom>
        </p:spPr>
      </p:pic>
      <p:sp>
        <p:nvSpPr>
          <p:cNvPr id="8" name="Cloud Callout 12">
            <a:extLst>
              <a:ext uri="{FF2B5EF4-FFF2-40B4-BE49-F238E27FC236}">
                <a16:creationId xmlns:a16="http://schemas.microsoft.com/office/drawing/2014/main" id="{F4A50F27-966B-4D2A-811D-B404A1322A3C}"/>
              </a:ext>
            </a:extLst>
          </p:cNvPr>
          <p:cNvSpPr/>
          <p:nvPr/>
        </p:nvSpPr>
        <p:spPr>
          <a:xfrm>
            <a:off x="5620329" y="1026046"/>
            <a:ext cx="10744201" cy="4953000"/>
          </a:xfrm>
          <a:prstGeom prst="cloudCallout">
            <a:avLst>
              <a:gd name="adj1" fmla="val -48827"/>
              <a:gd name="adj2" fmla="val 4722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1145D9-652E-4C60-A74A-2AC249D14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0" y="5118382"/>
            <a:ext cx="5663406" cy="56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3025" flipH="1">
            <a:off x="-1062791" y="6492687"/>
            <a:ext cx="3471862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567">
            <a:off x="15735406" y="6280606"/>
            <a:ext cx="3471862" cy="41148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F611CC-BA7D-4F51-A811-1FF9625D9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51833"/>
              </p:ext>
            </p:extLst>
          </p:nvPr>
        </p:nvGraphicFramePr>
        <p:xfrm>
          <a:off x="2507383" y="1638300"/>
          <a:ext cx="13335000" cy="7866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2982490985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718436280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3456840293"/>
                    </a:ext>
                  </a:extLst>
                </a:gridCol>
              </a:tblGrid>
              <a:tr h="1004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tiêu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 thống thủy canh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 thống khí canh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102543"/>
                  </a:ext>
                </a:extLst>
              </a:tr>
              <a:tr h="10049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 thức cung cấp nước và dinh dưỡng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 dung dịch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 phun sương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900408"/>
                  </a:ext>
                </a:extLst>
              </a:tr>
              <a:tr h="10049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 rễ cây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Nhúng một phần trong nước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Treo tự do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582563"/>
                  </a:ext>
                </a:extLst>
              </a:tr>
              <a:tr h="10049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Phạm vi cây áp dụng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Rộng hơn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 hơn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982373"/>
                  </a:ext>
                </a:extLst>
              </a:tr>
              <a:tr h="10049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Tần suất máy bơm hoạt động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 hơn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 hơn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64133"/>
                  </a:ext>
                </a:extLst>
              </a:tr>
              <a:tr h="10049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cần thiết của máy sục khí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thể cần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 cần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3994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AB4CF27-B471-402A-B406-DF20638A03F7}"/>
              </a:ext>
            </a:extLst>
          </p:cNvPr>
          <p:cNvSpPr/>
          <p:nvPr/>
        </p:nvSpPr>
        <p:spPr>
          <a:xfrm>
            <a:off x="2163563" y="331543"/>
            <a:ext cx="139608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thuỷ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027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1510229" y="5237806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2948776" y="2712304"/>
            <a:ext cx="12681477" cy="67557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8892868" y="1195871"/>
            <a:ext cx="5499458" cy="23076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2237656" y="2062147"/>
            <a:ext cx="5152634" cy="13958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253163">
            <a:off x="4043354" y="4363329"/>
            <a:ext cx="10201289" cy="29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  <a:cs typeface="Arial" panose="020B0604020202020204" pitchFamily="34" charset="0"/>
              </a:rPr>
              <a:t>Trong chủ đề 7, em đã được tìm hiểu những nội dung gì ? Hãy liệt kê lại những nội dung em đã được học.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2846085" y="688981"/>
            <a:ext cx="3393655" cy="34512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3481494" y="6955382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9332072" y="1896604"/>
            <a:ext cx="4621049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561"/>
              </a:lnSpc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4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-1115377" y="6565248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543386" y="562748"/>
            <a:ext cx="16239319" cy="98352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0647474" y="-33987"/>
            <a:ext cx="3617599" cy="1619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-383127" y="78832"/>
            <a:ext cx="5152634" cy="1395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571629" y="-1231001"/>
            <a:ext cx="2688824" cy="2734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5159297" y="6267100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381623" y="314443"/>
            <a:ext cx="4149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4A3A-4E6C-4969-B241-258D0F6E26E7}"/>
              </a:ext>
            </a:extLst>
          </p:cNvPr>
          <p:cNvSpPr txBox="1"/>
          <p:nvPr/>
        </p:nvSpPr>
        <p:spPr>
          <a:xfrm>
            <a:off x="1905155" y="1615796"/>
            <a:ext cx="12913883" cy="921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cs typeface="Arial" panose="020B0604020202020204" pitchFamily="34" charset="0"/>
              </a:rPr>
              <a:t>Hãy lựa chọn loại cây trồng thích hợp trồng bằng công nghệ thuỷ canh màng mỏng dinh dưỡng hoặc giả thể tưới nhỏ giọt (Có thể chọn nhiều phương in)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cs typeface="Arial" panose="020B0604020202020204" pitchFamily="34" charset="0"/>
              </a:rPr>
              <a:t>A. Dưa lưới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cs typeface="Arial" panose="020B0604020202020204" pitchFamily="34" charset="0"/>
              </a:rPr>
              <a:t>B. Mít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cs typeface="Arial" panose="020B0604020202020204" pitchFamily="34" charset="0"/>
              </a:rPr>
              <a:t>C Cà chua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cs typeface="Arial" panose="020B0604020202020204" pitchFamily="34" charset="0"/>
              </a:rPr>
              <a:t>D. Rau muống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cs typeface="Arial" panose="020B0604020202020204" pitchFamily="34" charset="0"/>
              </a:rPr>
              <a:t>E. Cam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cs typeface="Arial" panose="020B0604020202020204" pitchFamily="34" charset="0"/>
              </a:rPr>
              <a:t>G. Hoa đồng tiền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0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-1115377" y="6565248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1365803" y="1077683"/>
            <a:ext cx="15176603" cy="7954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1087675" y="637980"/>
            <a:ext cx="3617599" cy="1619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1244870" y="1087093"/>
            <a:ext cx="5152634" cy="1395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2199626" y="-222740"/>
            <a:ext cx="2688824" cy="2734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5159297" y="6267100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821824" y="986410"/>
            <a:ext cx="4149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4A3A-4E6C-4969-B241-258D0F6E26E7}"/>
              </a:ext>
            </a:extLst>
          </p:cNvPr>
          <p:cNvSpPr txBox="1"/>
          <p:nvPr/>
        </p:nvSpPr>
        <p:spPr>
          <a:xfrm>
            <a:off x="2350020" y="2748596"/>
            <a:ext cx="13208167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white"/>
                </a:solidFill>
                <a:cs typeface="Arial" panose="020B0604020202020204" pitchFamily="34" charset="0"/>
              </a:rPr>
              <a:t>Một số loại cây trồng thích hợp trồng thuỷ canh màng mỏng dinh dưỡng hoặc giả thể tưới nhỏ giọt: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white"/>
                </a:solidFill>
                <a:cs typeface="Arial" panose="020B0604020202020204" pitchFamily="34" charset="0"/>
              </a:rPr>
              <a:t>A. Dưa lưới.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white"/>
                </a:solidFill>
                <a:cs typeface="Arial" panose="020B0604020202020204" pitchFamily="34" charset="0"/>
              </a:rPr>
              <a:t>C. Cà chua.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white"/>
                </a:solidFill>
                <a:cs typeface="Arial" panose="020B0604020202020204" pitchFamily="34" charset="0"/>
              </a:rPr>
              <a:t>D. Rau muống.</a:t>
            </a:r>
          </a:p>
        </p:txBody>
      </p:sp>
    </p:spTree>
    <p:extLst>
      <p:ext uri="{BB962C8B-B14F-4D97-AF65-F5344CB8AC3E}">
        <p14:creationId xmlns:p14="http://schemas.microsoft.com/office/powerpoint/2010/main" val="3800187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-121875" y="7283635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384061" y="9083992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078200" y="1445051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5846284" y="4054491"/>
            <a:ext cx="1042040" cy="77759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AFE1974E-7BAA-4844-9F3B-3EEAC2CA840D}"/>
              </a:ext>
            </a:extLst>
          </p:cNvPr>
          <p:cNvSpPr txBox="1"/>
          <p:nvPr/>
        </p:nvSpPr>
        <p:spPr>
          <a:xfrm>
            <a:off x="4989081" y="560012"/>
            <a:ext cx="8826601" cy="132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400" b="1" spc="-175" dirty="0">
                <a:solidFill>
                  <a:srgbClr val="FF0000"/>
                </a:solidFill>
              </a:rPr>
              <a:t>CÂU HỎI TRẮC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52436-17F1-46F0-919A-75E41C8D66EB}"/>
              </a:ext>
            </a:extLst>
          </p:cNvPr>
          <p:cNvSpPr txBox="1"/>
          <p:nvPr/>
        </p:nvSpPr>
        <p:spPr>
          <a:xfrm>
            <a:off x="3084122" y="2015678"/>
            <a:ext cx="12242526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4200" dirty="0">
                <a:cs typeface="Arial" panose="020B0604020202020204" pitchFamily="34" charset="0"/>
              </a:rPr>
              <a:t>Bước thứ năm của quy trình trồng rau thủy canh tĩnh là: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EC15948D-EC70-46F3-B211-4D24F51B5648}"/>
              </a:ext>
            </a:extLst>
          </p:cNvPr>
          <p:cNvSpPr/>
          <p:nvPr/>
        </p:nvSpPr>
        <p:spPr>
          <a:xfrm>
            <a:off x="1756494" y="4499553"/>
            <a:ext cx="6432988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Cho trấu hun hoặc xơ dừa, mút xốp ướt vào rọ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177B35F-2E5F-48D7-83EE-291B45B9A9D5}"/>
              </a:ext>
            </a:extLst>
          </p:cNvPr>
          <p:cNvSpPr/>
          <p:nvPr/>
        </p:nvSpPr>
        <p:spPr>
          <a:xfrm>
            <a:off x="1756494" y="6667520"/>
            <a:ext cx="6425056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Đặt nắp thùng xốp có các rọ trồng cây đậy kín miệng thùng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01A248A2-F50A-45C0-9C4C-87E49C70C8AD}"/>
              </a:ext>
            </a:extLst>
          </p:cNvPr>
          <p:cNvSpPr/>
          <p:nvPr/>
        </p:nvSpPr>
        <p:spPr>
          <a:xfrm>
            <a:off x="9865880" y="4499553"/>
            <a:ext cx="6432989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Đặt cây vào giữa rọ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F7803A50-CD02-4CAD-A7E0-342B192EA534}"/>
              </a:ext>
            </a:extLst>
          </p:cNvPr>
          <p:cNvSpPr/>
          <p:nvPr/>
        </p:nvSpPr>
        <p:spPr>
          <a:xfrm>
            <a:off x="9873810" y="6647259"/>
            <a:ext cx="6432989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Theo dõi sinh trưởng, bổ sung dung dịch dinh dưỡng nếu cần.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6B6F033E-49E7-4CE2-B80A-27C27C4B5B6E}"/>
              </a:ext>
            </a:extLst>
          </p:cNvPr>
          <p:cNvSpPr/>
          <p:nvPr/>
        </p:nvSpPr>
        <p:spPr>
          <a:xfrm>
            <a:off x="1772586" y="4499553"/>
            <a:ext cx="6432989" cy="1616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Cho trấu hun hoặc xơ dừa, mút xốp ướt vào rọ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-121875" y="7283635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384061" y="9083992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078200" y="1445051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5846284" y="4054491"/>
            <a:ext cx="1042040" cy="77759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AFE1974E-7BAA-4844-9F3B-3EEAC2CA840D}"/>
              </a:ext>
            </a:extLst>
          </p:cNvPr>
          <p:cNvSpPr txBox="1"/>
          <p:nvPr/>
        </p:nvSpPr>
        <p:spPr>
          <a:xfrm>
            <a:off x="4953000" y="429290"/>
            <a:ext cx="8826601" cy="132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TRẮC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52436-17F1-46F0-919A-75E41C8D66EB}"/>
              </a:ext>
            </a:extLst>
          </p:cNvPr>
          <p:cNvSpPr txBox="1"/>
          <p:nvPr/>
        </p:nvSpPr>
        <p:spPr>
          <a:xfrm>
            <a:off x="2764080" y="1835527"/>
            <a:ext cx="12730136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Đâu là ưu điểm của phương pháp trồng cây không dùng đất?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EC15948D-EC70-46F3-B211-4D24F51B5648}"/>
              </a:ext>
            </a:extLst>
          </p:cNvPr>
          <p:cNvSpPr/>
          <p:nvPr/>
        </p:nvSpPr>
        <p:spPr>
          <a:xfrm>
            <a:off x="1094877" y="4059934"/>
            <a:ext cx="7058523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3000" dirty="0">
                <a:solidFill>
                  <a:prstClr val="black"/>
                </a:solidFill>
                <a:cs typeface="Arial" panose="020B0604020202020204" pitchFamily="34" charset="0"/>
              </a:rPr>
              <a:t>A.Dễ tăng mật độ trồng.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177B35F-2E5F-48D7-83EE-291B45B9A9D5}"/>
              </a:ext>
            </a:extLst>
          </p:cNvPr>
          <p:cNvSpPr/>
          <p:nvPr/>
        </p:nvSpPr>
        <p:spPr>
          <a:xfrm>
            <a:off x="1086945" y="6227901"/>
            <a:ext cx="7058523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nl-NL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C.Giảm sử dụng thuốc trừ sâu, </a:t>
            </a:r>
            <a:endParaRPr lang="vi-VN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nl-NL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và cỏ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01A248A2-F50A-45C0-9C4C-87E49C70C8AD}"/>
              </a:ext>
            </a:extLst>
          </p:cNvPr>
          <p:cNvSpPr/>
          <p:nvPr/>
        </p:nvSpPr>
        <p:spPr>
          <a:xfrm>
            <a:off x="9829800" y="4059934"/>
            <a:ext cx="7058524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3000" dirty="0">
                <a:solidFill>
                  <a:prstClr val="black"/>
                </a:solidFill>
                <a:cs typeface="Arial" panose="020B0604020202020204" pitchFamily="34" charset="0"/>
              </a:rPr>
              <a:t>B.Tận dụng được diện tích ở nhà phố (ban công, sân thượng....) để trồng cây.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F7803A50-CD02-4CAD-A7E0-342B192EA534}"/>
              </a:ext>
            </a:extLst>
          </p:cNvPr>
          <p:cNvSpPr/>
          <p:nvPr/>
        </p:nvSpPr>
        <p:spPr>
          <a:xfrm>
            <a:off x="9829800" y="6227901"/>
            <a:ext cx="7058523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3000" dirty="0">
                <a:solidFill>
                  <a:prstClr val="black"/>
                </a:solidFill>
                <a:cs typeface="Arial" panose="020B0604020202020204" pitchFamily="34" charset="0"/>
              </a:rPr>
              <a:t>D.Cả 3 đáp án trên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6B6F033E-49E7-4CE2-B80A-27C27C4B5B6E}"/>
              </a:ext>
            </a:extLst>
          </p:cNvPr>
          <p:cNvSpPr/>
          <p:nvPr/>
        </p:nvSpPr>
        <p:spPr>
          <a:xfrm>
            <a:off x="9829799" y="6227901"/>
            <a:ext cx="7058523" cy="1616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nl-NL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D.Cả 3 đáp án trên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83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-121875" y="7283635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384061" y="9083992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078200" y="1445051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5846284" y="4054491"/>
            <a:ext cx="1042040" cy="77759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AFE1974E-7BAA-4844-9F3B-3EEAC2CA840D}"/>
              </a:ext>
            </a:extLst>
          </p:cNvPr>
          <p:cNvSpPr txBox="1"/>
          <p:nvPr/>
        </p:nvSpPr>
        <p:spPr>
          <a:xfrm>
            <a:off x="4953000" y="429290"/>
            <a:ext cx="8826601" cy="132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TRẮC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52436-17F1-46F0-919A-75E41C8D66EB}"/>
              </a:ext>
            </a:extLst>
          </p:cNvPr>
          <p:cNvSpPr txBox="1"/>
          <p:nvPr/>
        </p:nvSpPr>
        <p:spPr>
          <a:xfrm>
            <a:off x="3055972" y="2031211"/>
            <a:ext cx="12242526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Đâu là nhược điểm chung của biện pháp trồng cây không dùng đất?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EC15948D-EC70-46F3-B211-4D24F51B5648}"/>
              </a:ext>
            </a:extLst>
          </p:cNvPr>
          <p:cNvSpPr/>
          <p:nvPr/>
        </p:nvSpPr>
        <p:spPr>
          <a:xfrm>
            <a:off x="1391992" y="4651933"/>
            <a:ext cx="6750522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A.Chi phí đầu tư lớn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177B35F-2E5F-48D7-83EE-291B45B9A9D5}"/>
              </a:ext>
            </a:extLst>
          </p:cNvPr>
          <p:cNvSpPr/>
          <p:nvPr/>
        </p:nvSpPr>
        <p:spPr>
          <a:xfrm>
            <a:off x="1384061" y="6819900"/>
            <a:ext cx="6750522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nl-NL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C.Nguồn vật liệu, thiết bị, máy móc phục vụ trồng trọt còn hạn chế.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01A248A2-F50A-45C0-9C4C-87E49C70C8AD}"/>
              </a:ext>
            </a:extLst>
          </p:cNvPr>
          <p:cNvSpPr/>
          <p:nvPr/>
        </p:nvSpPr>
        <p:spPr>
          <a:xfrm>
            <a:off x="9818914" y="4651933"/>
            <a:ext cx="6750522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B.Yêu cầu nguồn nhân lực chất lượng 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F7803A50-CD02-4CAD-A7E0-342B192EA534}"/>
              </a:ext>
            </a:extLst>
          </p:cNvPr>
          <p:cNvSpPr/>
          <p:nvPr/>
        </p:nvSpPr>
        <p:spPr>
          <a:xfrm>
            <a:off x="9818913" y="6819900"/>
            <a:ext cx="6750522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D.Cả 3 đáp án 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6B6F033E-49E7-4CE2-B80A-27C27C4B5B6E}"/>
              </a:ext>
            </a:extLst>
          </p:cNvPr>
          <p:cNvSpPr/>
          <p:nvPr/>
        </p:nvSpPr>
        <p:spPr>
          <a:xfrm>
            <a:off x="9818913" y="6819900"/>
            <a:ext cx="6750522" cy="1616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nl-NL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D.Cả 3 đáp án trên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31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2817362"/>
            <a:ext cx="11690187" cy="7439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44572" y="5475253"/>
            <a:ext cx="1911086" cy="2123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63624">
            <a:off x="1684822" y="2619041"/>
            <a:ext cx="5175215" cy="13255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00065">
            <a:off x="14263879" y="6619673"/>
            <a:ext cx="5914642" cy="36670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53279" flipV="1">
            <a:off x="-2121203" y="-1526953"/>
            <a:ext cx="5914642" cy="3667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714" flipV="1">
            <a:off x="14691909" y="4052531"/>
            <a:ext cx="2551214" cy="10204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7600" y="983428"/>
            <a:ext cx="8115300" cy="111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01563" y="4147913"/>
            <a:ext cx="8115300" cy="5628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0" dirty="0">
                <a:latin typeface="Arial" panose="020B0604020202020204" pitchFamily="34" charset="0"/>
                <a:cs typeface="Arial" panose="020B0604020202020204" pitchFamily="34" charset="0"/>
              </a:rPr>
              <a:t>22.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42" r="3273"/>
          <a:stretch>
            <a:fillRect/>
          </a:stretch>
        </p:blipFill>
        <p:spPr>
          <a:xfrm>
            <a:off x="4196377" y="7930764"/>
            <a:ext cx="9822239" cy="5939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627353" y="5298479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7708">
            <a:off x="-2496152" y="596952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438" y="2654530"/>
            <a:ext cx="14540881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CẢM ƠN CÁC EM,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XIN CHÀO VÀ HẸN LẠI CÁC EM VÀO TIẾT HỌC TIẾP THEO!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1198"/>
          <a:stretch>
            <a:fillRect/>
          </a:stretch>
        </p:blipFill>
        <p:spPr>
          <a:xfrm>
            <a:off x="3519270" y="1521414"/>
            <a:ext cx="11249461" cy="69965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2567">
            <a:off x="13878429" y="4245083"/>
            <a:ext cx="347186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3318" flipH="1">
            <a:off x="817070" y="4299447"/>
            <a:ext cx="347186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3437350" y="8134477"/>
            <a:ext cx="11331380" cy="1009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02879" y="2476515"/>
            <a:ext cx="7703519" cy="1349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9964" y="2540053"/>
            <a:ext cx="1860174" cy="18806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100558" y="2540053"/>
            <a:ext cx="1860174" cy="18806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72930" y="4237973"/>
            <a:ext cx="9163414" cy="2747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59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TRỒNG TRỌT CÔNG NGHỆ CAO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1420">
            <a:off x="-238139" y="-3276582"/>
            <a:ext cx="19443313" cy="38157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597631" y="2888589"/>
            <a:ext cx="731401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000" b="1" dirty="0">
              <a:solidFill>
                <a:srgbClr val="FFF9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0647" flipV="1">
            <a:off x="-237749" y="9716925"/>
            <a:ext cx="19443313" cy="38157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15753017" y="2384252"/>
            <a:ext cx="1361884" cy="18829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4133667" y="847059"/>
            <a:ext cx="1042040" cy="777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A8D4E4-42CA-95B8-1A88-96C821E85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01" y="5295818"/>
            <a:ext cx="6151472" cy="5326693"/>
          </a:xfrm>
          <a:prstGeom prst="rect">
            <a:avLst/>
          </a:prstGeom>
        </p:spPr>
      </p:pic>
      <p:sp>
        <p:nvSpPr>
          <p:cNvPr id="13" name="Cloud Callout 11">
            <a:extLst>
              <a:ext uri="{FF2B5EF4-FFF2-40B4-BE49-F238E27FC236}">
                <a16:creationId xmlns:a16="http://schemas.microsoft.com/office/drawing/2014/main" id="{5EAAA5AF-73FC-4D58-B9D5-467B0BE81E90}"/>
              </a:ext>
            </a:extLst>
          </p:cNvPr>
          <p:cNvSpPr/>
          <p:nvPr/>
        </p:nvSpPr>
        <p:spPr>
          <a:xfrm>
            <a:off x="6238217" y="984361"/>
            <a:ext cx="9097068" cy="4944522"/>
          </a:xfrm>
          <a:prstGeom prst="cloudCallout">
            <a:avLst>
              <a:gd name="adj1" fmla="val -48827"/>
              <a:gd name="adj2" fmla="val 4722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cs typeface="Arial" panose="020B0604020202020204" pitchFamily="34" charset="0"/>
              </a:rPr>
              <a:t>Hoàn thành sơ đồ theo mẫu dưới đây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E27F05-7B20-4E62-8E74-8C7B3399C8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9" t="35001" r="42916" b="34443"/>
          <a:stretch/>
        </p:blipFill>
        <p:spPr>
          <a:xfrm>
            <a:off x="2341616" y="4845597"/>
            <a:ext cx="4363984" cy="56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44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775570" y="290992"/>
            <a:ext cx="11647735" cy="5596599"/>
            <a:chOff x="-434226" y="1561378"/>
            <a:chExt cx="10385653" cy="467915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434226" y="1561378"/>
              <a:ext cx="3125397" cy="958905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Nhân công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4512482" y="4862979"/>
              <a:ext cx="5438945" cy="1377550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GIỚI THIỆU VỀ TRỒNG TRỌT CÔNG NGHỆ CAO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263E0A6-8E32-4345-BFD7-5FD1B829DAB0}"/>
              </a:ext>
            </a:extLst>
          </p:cNvPr>
          <p:cNvSpPr/>
          <p:nvPr/>
        </p:nvSpPr>
        <p:spPr>
          <a:xfrm>
            <a:off x="793501" y="1667302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2223480"/>
            <a:ext cx="3091846" cy="958905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9144000" y="1534738"/>
            <a:ext cx="4022470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 niệm trồng trọt công nghệ 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198F8E-D871-40A5-BA9F-B1987B1FFFF2}"/>
              </a:ext>
            </a:extLst>
          </p:cNvPr>
          <p:cNvSpPr/>
          <p:nvPr/>
        </p:nvSpPr>
        <p:spPr>
          <a:xfrm>
            <a:off x="14129361" y="1879109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10343087" y="6903566"/>
            <a:ext cx="3505200" cy="2263201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mô hình trồng trọt công nghệ 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21D438-AD2A-4C30-A71D-DFF84205075B}"/>
              </a:ext>
            </a:extLst>
          </p:cNvPr>
          <p:cNvSpPr/>
          <p:nvPr/>
        </p:nvSpPr>
        <p:spPr>
          <a:xfrm>
            <a:off x="775570" y="2949604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BA951E-FAB0-4C1B-9E77-51482941D161}"/>
              </a:ext>
            </a:extLst>
          </p:cNvPr>
          <p:cNvSpPr/>
          <p:nvPr/>
        </p:nvSpPr>
        <p:spPr>
          <a:xfrm>
            <a:off x="775570" y="4194598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108E61-E8B7-48E7-A3AE-4543226A634B}"/>
              </a:ext>
            </a:extLst>
          </p:cNvPr>
          <p:cNvSpPr/>
          <p:nvPr/>
        </p:nvSpPr>
        <p:spPr>
          <a:xfrm>
            <a:off x="775570" y="5497875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209C27-1A49-4EEB-BBFD-7BAE3ED13DB6}"/>
              </a:ext>
            </a:extLst>
          </p:cNvPr>
          <p:cNvSpPr/>
          <p:nvPr/>
        </p:nvSpPr>
        <p:spPr>
          <a:xfrm>
            <a:off x="775570" y="6748516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4504374" y="6145919"/>
            <a:ext cx="3505200" cy="1471659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Thủy canh màng mỏng dinh dưỡng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D07368-2A5C-4150-95F5-B7B169B8D42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6803723" y="3182385"/>
            <a:ext cx="1545924" cy="10293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D5AF7F-9DDB-41B3-B5C0-7F63EF77DDC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0820400" y="3182386"/>
            <a:ext cx="334835" cy="10293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 flipV="1">
            <a:off x="4280770" y="864452"/>
            <a:ext cx="977030" cy="18384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C24C1D2-70FD-4C7A-864E-5558CA70EDF8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4298701" y="2146755"/>
            <a:ext cx="959099" cy="5561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CC913D-AF00-4AB0-BEFD-51DBFB7D16B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13166470" y="2358562"/>
            <a:ext cx="9628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B2F49-72CB-4F05-AED5-23BCEDD2B7C5}"/>
              </a:ext>
            </a:extLst>
          </p:cNvPr>
          <p:cNvCxnSpPr>
            <a:cxnSpLocks/>
          </p:cNvCxnSpPr>
          <p:nvPr/>
        </p:nvCxnSpPr>
        <p:spPr>
          <a:xfrm>
            <a:off x="11223469" y="5887591"/>
            <a:ext cx="822070" cy="994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 flipV="1">
            <a:off x="13848287" y="6881749"/>
            <a:ext cx="656087" cy="1153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708DC90-0EE3-4353-879A-3B8A5651454E}"/>
              </a:ext>
            </a:extLst>
          </p:cNvPr>
          <p:cNvSpPr/>
          <p:nvPr/>
        </p:nvSpPr>
        <p:spPr>
          <a:xfrm>
            <a:off x="775570" y="7999157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A021A1B-6465-4C48-85B2-BA1D100D79BB}"/>
              </a:ext>
            </a:extLst>
          </p:cNvPr>
          <p:cNvSpPr/>
          <p:nvPr/>
        </p:nvSpPr>
        <p:spPr>
          <a:xfrm>
            <a:off x="777754" y="9166774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4C4692-6B4A-4E03-AFA4-78DA5D243014}"/>
              </a:ext>
            </a:extLst>
          </p:cNvPr>
          <p:cNvCxnSpPr>
            <a:stCxn id="18" idx="1"/>
            <a:endCxn id="26" idx="3"/>
          </p:cNvCxnSpPr>
          <p:nvPr/>
        </p:nvCxnSpPr>
        <p:spPr>
          <a:xfrm flipH="1">
            <a:off x="4280770" y="2702933"/>
            <a:ext cx="977030" cy="726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90D0173-92E1-4D4A-866E-EF36546AA628}"/>
              </a:ext>
            </a:extLst>
          </p:cNvPr>
          <p:cNvCxnSpPr>
            <a:stCxn id="18" idx="1"/>
            <a:endCxn id="27" idx="3"/>
          </p:cNvCxnSpPr>
          <p:nvPr/>
        </p:nvCxnSpPr>
        <p:spPr>
          <a:xfrm flipH="1">
            <a:off x="4280770" y="2702933"/>
            <a:ext cx="977030" cy="1971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79CE92-3860-4F16-95E3-02835FD2536C}"/>
              </a:ext>
            </a:extLst>
          </p:cNvPr>
          <p:cNvCxnSpPr>
            <a:stCxn id="18" idx="1"/>
            <a:endCxn id="28" idx="3"/>
          </p:cNvCxnSpPr>
          <p:nvPr/>
        </p:nvCxnSpPr>
        <p:spPr>
          <a:xfrm flipH="1">
            <a:off x="4280770" y="2702933"/>
            <a:ext cx="977030" cy="3274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8062C4-A24F-4F0C-9D95-A0A425373670}"/>
              </a:ext>
            </a:extLst>
          </p:cNvPr>
          <p:cNvCxnSpPr>
            <a:stCxn id="18" idx="1"/>
            <a:endCxn id="29" idx="3"/>
          </p:cNvCxnSpPr>
          <p:nvPr/>
        </p:nvCxnSpPr>
        <p:spPr>
          <a:xfrm flipH="1">
            <a:off x="4280770" y="2702933"/>
            <a:ext cx="977030" cy="45250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D70421-1631-4C19-82DC-A8B3D8346E46}"/>
              </a:ext>
            </a:extLst>
          </p:cNvPr>
          <p:cNvCxnSpPr>
            <a:stCxn id="18" idx="1"/>
            <a:endCxn id="31" idx="3"/>
          </p:cNvCxnSpPr>
          <p:nvPr/>
        </p:nvCxnSpPr>
        <p:spPr>
          <a:xfrm flipH="1">
            <a:off x="4280770" y="2702933"/>
            <a:ext cx="977030" cy="5775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E16E38-69AA-41A2-9842-63B391EE89DE}"/>
              </a:ext>
            </a:extLst>
          </p:cNvPr>
          <p:cNvCxnSpPr>
            <a:stCxn id="18" idx="1"/>
            <a:endCxn id="47" idx="3"/>
          </p:cNvCxnSpPr>
          <p:nvPr/>
        </p:nvCxnSpPr>
        <p:spPr>
          <a:xfrm flipH="1">
            <a:off x="4282954" y="2702933"/>
            <a:ext cx="974846" cy="69432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E9608FF-A6AA-4499-BC14-107E3C08715E}"/>
              </a:ext>
            </a:extLst>
          </p:cNvPr>
          <p:cNvSpPr/>
          <p:nvPr/>
        </p:nvSpPr>
        <p:spPr>
          <a:xfrm>
            <a:off x="14482603" y="7873955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375C527-4BB5-4210-A3ED-573525547823}"/>
              </a:ext>
            </a:extLst>
          </p:cNvPr>
          <p:cNvSpPr/>
          <p:nvPr/>
        </p:nvSpPr>
        <p:spPr>
          <a:xfrm>
            <a:off x="14482603" y="9016074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817E42D-9FAB-4C9E-948B-4A830FD25CE4}"/>
              </a:ext>
            </a:extLst>
          </p:cNvPr>
          <p:cNvCxnSpPr>
            <a:stCxn id="24" idx="3"/>
            <a:endCxn id="78" idx="1"/>
          </p:cNvCxnSpPr>
          <p:nvPr/>
        </p:nvCxnSpPr>
        <p:spPr>
          <a:xfrm>
            <a:off x="13848287" y="8035167"/>
            <a:ext cx="634316" cy="318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42DC6B-AC94-4454-AFB8-5EEA55082E49}"/>
              </a:ext>
            </a:extLst>
          </p:cNvPr>
          <p:cNvCxnSpPr>
            <a:stCxn id="24" idx="3"/>
            <a:endCxn id="79" idx="1"/>
          </p:cNvCxnSpPr>
          <p:nvPr/>
        </p:nvCxnSpPr>
        <p:spPr>
          <a:xfrm>
            <a:off x="13848287" y="8035167"/>
            <a:ext cx="634316" cy="146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7DB072C-B5CF-4E93-9BD1-F7E62539433F}"/>
              </a:ext>
            </a:extLst>
          </p:cNvPr>
          <p:cNvCxnSpPr>
            <a:stCxn id="7" idx="2"/>
          </p:cNvCxnSpPr>
          <p:nvPr/>
        </p:nvCxnSpPr>
        <p:spPr>
          <a:xfrm flipH="1">
            <a:off x="9372600" y="5887591"/>
            <a:ext cx="758" cy="4399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533400" y="2095500"/>
            <a:ext cx="11602085" cy="3919968"/>
            <a:chOff x="-1681525" y="2457449"/>
            <a:chExt cx="11602085" cy="391996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681525" y="2457449"/>
              <a:ext cx="3505200" cy="838201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4053160" y="4729769"/>
              <a:ext cx="5867400" cy="1647648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NGHỆ TRỒNG CÂY KHÔNG DÙNG ĐẤT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4858384" y="1690777"/>
            <a:ext cx="413448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 niệm trồng cây không dùng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10094308" y="1157377"/>
            <a:ext cx="3091846" cy="21810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hệ thống trồng cây không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8F0D77-C653-44E9-B09C-8A173CB8FFC2}"/>
              </a:ext>
            </a:extLst>
          </p:cNvPr>
          <p:cNvSpPr/>
          <p:nvPr/>
        </p:nvSpPr>
        <p:spPr>
          <a:xfrm>
            <a:off x="14110984" y="1344756"/>
            <a:ext cx="3505200" cy="1605214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 trên giá thể tưới nhỏ giọt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4687D0-5556-441D-993A-A353DA7832F4}"/>
              </a:ext>
            </a:extLst>
          </p:cNvPr>
          <p:cNvSpPr/>
          <p:nvPr/>
        </p:nvSpPr>
        <p:spPr>
          <a:xfrm>
            <a:off x="5901021" y="7008139"/>
            <a:ext cx="2590800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sở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21D438-AD2A-4C30-A71D-DFF84205075B}"/>
              </a:ext>
            </a:extLst>
          </p:cNvPr>
          <p:cNvSpPr/>
          <p:nvPr/>
        </p:nvSpPr>
        <p:spPr>
          <a:xfrm>
            <a:off x="1346257" y="6960299"/>
            <a:ext cx="3512127" cy="83820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 thể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D07368-2A5C-4150-95F5-B7B169B8D42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6925627" y="3338425"/>
            <a:ext cx="1443704" cy="10293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D5AF7F-9DDB-41B3-B5C0-7F63EF77DDC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0840084" y="3338425"/>
            <a:ext cx="800147" cy="10293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>
            <a:off x="4038600" y="2514601"/>
            <a:ext cx="8197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3DCE01-1F7C-4014-BD15-E4D26E4C6470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13186154" y="2147363"/>
            <a:ext cx="924830" cy="1005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CBD22D-BB3F-49E5-903B-6A690964C9C1}"/>
              </a:ext>
            </a:extLst>
          </p:cNvPr>
          <p:cNvCxnSpPr>
            <a:cxnSpLocks/>
          </p:cNvCxnSpPr>
          <p:nvPr/>
        </p:nvCxnSpPr>
        <p:spPr>
          <a:xfrm flipH="1">
            <a:off x="7196422" y="5997454"/>
            <a:ext cx="1796448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9A8FB-DDD9-4B9F-A524-E8EE01EC064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9201785" y="0"/>
            <a:ext cx="19662" cy="4367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78255B4-B17D-4660-9360-C4302317E51A}"/>
              </a:ext>
            </a:extLst>
          </p:cNvPr>
          <p:cNvSpPr/>
          <p:nvPr/>
        </p:nvSpPr>
        <p:spPr>
          <a:xfrm>
            <a:off x="1353183" y="8125166"/>
            <a:ext cx="3505200" cy="83820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C5A62D-948A-4506-AF41-7331E6B35F06}"/>
              </a:ext>
            </a:extLst>
          </p:cNvPr>
          <p:cNvCxnSpPr>
            <a:stCxn id="23" idx="1"/>
            <a:endCxn id="26" idx="3"/>
          </p:cNvCxnSpPr>
          <p:nvPr/>
        </p:nvCxnSpPr>
        <p:spPr>
          <a:xfrm flipH="1" flipV="1">
            <a:off x="4858384" y="7379400"/>
            <a:ext cx="1042637" cy="452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1A9116-8248-4F5A-B7AE-E8A32E23AC4F}"/>
              </a:ext>
            </a:extLst>
          </p:cNvPr>
          <p:cNvCxnSpPr>
            <a:stCxn id="23" idx="1"/>
            <a:endCxn id="37" idx="3"/>
          </p:cNvCxnSpPr>
          <p:nvPr/>
        </p:nvCxnSpPr>
        <p:spPr>
          <a:xfrm flipH="1">
            <a:off x="4858383" y="7831963"/>
            <a:ext cx="1042638" cy="712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7135D3-95D1-48E3-BA2F-FEA42F66A08D}"/>
              </a:ext>
            </a:extLst>
          </p:cNvPr>
          <p:cNvSpPr/>
          <p:nvPr/>
        </p:nvSpPr>
        <p:spPr>
          <a:xfrm>
            <a:off x="14110984" y="3237887"/>
            <a:ext cx="3505200" cy="83820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4990996-0022-4107-BC0B-15B8FA90F7CA}"/>
              </a:ext>
            </a:extLst>
          </p:cNvPr>
          <p:cNvSpPr/>
          <p:nvPr/>
        </p:nvSpPr>
        <p:spPr>
          <a:xfrm>
            <a:off x="14110984" y="4364005"/>
            <a:ext cx="3505200" cy="83820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D4B1475-99B3-4544-A241-393C643466E0}"/>
              </a:ext>
            </a:extLst>
          </p:cNvPr>
          <p:cNvSpPr/>
          <p:nvPr/>
        </p:nvSpPr>
        <p:spPr>
          <a:xfrm>
            <a:off x="14110984" y="5466209"/>
            <a:ext cx="3505200" cy="83820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017BCEA-A660-4CB3-960E-2F6E96F55FDD}"/>
              </a:ext>
            </a:extLst>
          </p:cNvPr>
          <p:cNvSpPr/>
          <p:nvPr/>
        </p:nvSpPr>
        <p:spPr>
          <a:xfrm>
            <a:off x="14110984" y="6568413"/>
            <a:ext cx="3505200" cy="83820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7A7140-8E91-49B5-B4FD-34BDBDD81C77}"/>
              </a:ext>
            </a:extLst>
          </p:cNvPr>
          <p:cNvCxnSpPr>
            <a:stCxn id="19" idx="3"/>
            <a:endCxn id="47" idx="1"/>
          </p:cNvCxnSpPr>
          <p:nvPr/>
        </p:nvCxnSpPr>
        <p:spPr>
          <a:xfrm>
            <a:off x="13186154" y="2247901"/>
            <a:ext cx="924830" cy="14090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06EFF3-274C-4E68-8BD2-74E2B9FF828F}"/>
              </a:ext>
            </a:extLst>
          </p:cNvPr>
          <p:cNvCxnSpPr>
            <a:stCxn id="19" idx="3"/>
            <a:endCxn id="49" idx="1"/>
          </p:cNvCxnSpPr>
          <p:nvPr/>
        </p:nvCxnSpPr>
        <p:spPr>
          <a:xfrm>
            <a:off x="13186154" y="2247901"/>
            <a:ext cx="924830" cy="25352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080F97-BF35-4431-ACFE-7811744575AC}"/>
              </a:ext>
            </a:extLst>
          </p:cNvPr>
          <p:cNvCxnSpPr>
            <a:cxnSpLocks/>
            <a:stCxn id="19" idx="3"/>
            <a:endCxn id="50" idx="1"/>
          </p:cNvCxnSpPr>
          <p:nvPr/>
        </p:nvCxnSpPr>
        <p:spPr>
          <a:xfrm>
            <a:off x="13186154" y="2247901"/>
            <a:ext cx="924830" cy="36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AD958B-1F5B-44E9-8BEA-7185794BC248}"/>
              </a:ext>
            </a:extLst>
          </p:cNvPr>
          <p:cNvCxnSpPr>
            <a:stCxn id="19" idx="3"/>
            <a:endCxn id="51" idx="1"/>
          </p:cNvCxnSpPr>
          <p:nvPr/>
        </p:nvCxnSpPr>
        <p:spPr>
          <a:xfrm>
            <a:off x="13186154" y="2247901"/>
            <a:ext cx="924830" cy="4739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9699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520699" y="580859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VÀ VẬN DỤNG</a:t>
            </a: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F6BA59BB-79B4-46AE-B163-FD8E4BA63833}"/>
              </a:ext>
            </a:extLst>
          </p:cNvPr>
          <p:cNvSpPr/>
          <p:nvPr/>
        </p:nvSpPr>
        <p:spPr>
          <a:xfrm>
            <a:off x="2299174" y="2046979"/>
            <a:ext cx="14524790" cy="7659162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Trồng trọt công nghệ cao có những đặc trưng nào sau đây?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A. Giảm nhân công lao động thủ công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B. Nhân công có trình độ kĩ thuật cao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C. Năng suất và chất lượng tương đương canh tác truyền thống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D. Tất cả các khâu đều phải cơ giới hoá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E. Áp dụng công nghệ thông tin, công nghệ sinh học, cơ giới hoá, tự động hóa,...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G. Hiệu quả đầu tư cao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accent2"/>
                </a:solidFill>
                <a:cs typeface="Arial" panose="020B0604020202020204" pitchFamily="34" charset="0"/>
              </a:rPr>
              <a:t>H. Mức đầu tư thấp</a:t>
            </a:r>
          </a:p>
        </p:txBody>
      </p:sp>
    </p:spTree>
    <p:extLst>
      <p:ext uri="{BB962C8B-B14F-4D97-AF65-F5344CB8AC3E}">
        <p14:creationId xmlns:p14="http://schemas.microsoft.com/office/powerpoint/2010/main" val="22513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520699" y="580859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VÀ VẬN DỤNG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8161D5-5F1F-4423-A85C-FFA3DCC9B0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7560" r="6250" b="14941"/>
          <a:stretch/>
        </p:blipFill>
        <p:spPr>
          <a:xfrm>
            <a:off x="6324600" y="7133438"/>
            <a:ext cx="4583527" cy="3333474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F6BA59BB-79B4-46AE-B163-FD8E4BA63833}"/>
              </a:ext>
            </a:extLst>
          </p:cNvPr>
          <p:cNvSpPr/>
          <p:nvPr/>
        </p:nvSpPr>
        <p:spPr>
          <a:xfrm>
            <a:off x="2112040" y="2040791"/>
            <a:ext cx="14020800" cy="5092647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rgbClr val="C0504D"/>
                </a:solidFill>
                <a:cs typeface="Arial" panose="020B0604020202020204" pitchFamily="34" charset="0"/>
              </a:rPr>
              <a:t>Trồng trọt công nghệ cao có những đặc trưng: </a:t>
            </a:r>
          </a:p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C0504D"/>
                </a:solidFill>
                <a:cs typeface="Arial" panose="020B0604020202020204" pitchFamily="34" charset="0"/>
              </a:rPr>
              <a:t>A. Giảm nhân công lao động thủ công; </a:t>
            </a:r>
          </a:p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C0504D"/>
                </a:solidFill>
                <a:cs typeface="Arial" panose="020B0604020202020204" pitchFamily="34" charset="0"/>
              </a:rPr>
              <a:t>B. Nhân công có trình độ kĩ thuật cao; </a:t>
            </a:r>
          </a:p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C0504D"/>
                </a:solidFill>
                <a:cs typeface="Arial" panose="020B0604020202020204" pitchFamily="34" charset="0"/>
              </a:rPr>
              <a:t>E. Áp dụng công nghệ thông tin, công nghệ sinh học, cơ giới hoả, tự động hoá,..; </a:t>
            </a:r>
          </a:p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C0504D"/>
                </a:solidFill>
                <a:cs typeface="Arial" panose="020B0604020202020204" pitchFamily="34" charset="0"/>
              </a:rPr>
              <a:t>G. Hiệu quả đầu tư cao. </a:t>
            </a:r>
          </a:p>
        </p:txBody>
      </p:sp>
    </p:spTree>
    <p:extLst>
      <p:ext uri="{BB962C8B-B14F-4D97-AF65-F5344CB8AC3E}">
        <p14:creationId xmlns:p14="http://schemas.microsoft.com/office/powerpoint/2010/main" val="184675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406016" y="142659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VÀ VẬN DỤNG</a:t>
            </a: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F6BA59BB-79B4-46AE-B163-FD8E4BA63833}"/>
              </a:ext>
            </a:extLst>
          </p:cNvPr>
          <p:cNvSpPr/>
          <p:nvPr/>
        </p:nvSpPr>
        <p:spPr>
          <a:xfrm>
            <a:off x="2258098" y="1969508"/>
            <a:ext cx="14524790" cy="1674620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2. Tìm hiểu về một số ứng dụng công nghệ cao trong trồng trọt ở địa phương em theo mẫu Bảng 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246A8B-04C3-425F-8C00-B872F6495DCA}"/>
              </a:ext>
            </a:extLst>
          </p:cNvPr>
          <p:cNvSpPr/>
          <p:nvPr/>
        </p:nvSpPr>
        <p:spPr>
          <a:xfrm>
            <a:off x="4007016" y="4288124"/>
            <a:ext cx="1027396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DE2F6A6-DBE3-486C-BC50-308DC0B0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03878"/>
              </p:ext>
            </p:extLst>
          </p:nvPr>
        </p:nvGraphicFramePr>
        <p:xfrm>
          <a:off x="895972" y="5391949"/>
          <a:ext cx="16551790" cy="2893091"/>
        </p:xfrm>
        <a:graphic>
          <a:graphicData uri="http://schemas.openxmlformats.org/drawingml/2006/table">
            <a:tbl>
              <a:tblPr firstRow="1" firstCol="1" bandRow="1"/>
              <a:tblGrid>
                <a:gridCol w="4137489">
                  <a:extLst>
                    <a:ext uri="{9D8B030D-6E8A-4147-A177-3AD203B41FA5}">
                      <a16:colId xmlns:a16="http://schemas.microsoft.com/office/drawing/2014/main" val="4194810419"/>
                    </a:ext>
                  </a:extLst>
                </a:gridCol>
                <a:gridCol w="4137489">
                  <a:extLst>
                    <a:ext uri="{9D8B030D-6E8A-4147-A177-3AD203B41FA5}">
                      <a16:colId xmlns:a16="http://schemas.microsoft.com/office/drawing/2014/main" val="3107993563"/>
                    </a:ext>
                  </a:extLst>
                </a:gridCol>
                <a:gridCol w="4137489">
                  <a:extLst>
                    <a:ext uri="{9D8B030D-6E8A-4147-A177-3AD203B41FA5}">
                      <a16:colId xmlns:a16="http://schemas.microsoft.com/office/drawing/2014/main" val="18724109"/>
                    </a:ext>
                  </a:extLst>
                </a:gridCol>
                <a:gridCol w="4139323">
                  <a:extLst>
                    <a:ext uri="{9D8B030D-6E8A-4147-A177-3AD203B41FA5}">
                      <a16:colId xmlns:a16="http://schemas.microsoft.com/office/drawing/2014/main" val="2000704968"/>
                    </a:ext>
                  </a:extLst>
                </a:gridCol>
              </a:tblGrid>
              <a:tr h="934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cây trồng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nghệ áp dụng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 điểm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Nhược điểm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132"/>
                  </a:ext>
                </a:extLst>
              </a:tr>
              <a:tr h="563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096924"/>
                  </a:ext>
                </a:extLst>
              </a:tr>
              <a:tr h="563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56303"/>
                  </a:ext>
                </a:extLst>
              </a:tr>
              <a:tr h="563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907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79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1379</Words>
  <PresentationFormat>Custom</PresentationFormat>
  <Paragraphs>190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Wingdings</vt:lpstr>
      <vt:lpstr>Cambria Math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2022-12-22T19:19:54Z</dcterms:modified>
  <dc:identifier>DAFES5QSdiY</dc:identifier>
</cp:coreProperties>
</file>