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7" r:id="rId3"/>
    <p:sldId id="298" r:id="rId4"/>
    <p:sldId id="280" r:id="rId5"/>
    <p:sldId id="281" r:id="rId6"/>
    <p:sldId id="283" r:id="rId7"/>
    <p:sldId id="282" r:id="rId8"/>
    <p:sldId id="284" r:id="rId9"/>
    <p:sldId id="304" r:id="rId10"/>
    <p:sldId id="305" r:id="rId11"/>
    <p:sldId id="333" r:id="rId12"/>
    <p:sldId id="306" r:id="rId13"/>
    <p:sldId id="307" r:id="rId14"/>
    <p:sldId id="340" r:id="rId15"/>
    <p:sldId id="334" r:id="rId16"/>
    <p:sldId id="312" r:id="rId17"/>
    <p:sldId id="332" r:id="rId18"/>
    <p:sldId id="335" r:id="rId19"/>
    <p:sldId id="336" r:id="rId20"/>
    <p:sldId id="337" r:id="rId21"/>
    <p:sldId id="315" r:id="rId22"/>
    <p:sldId id="316" r:id="rId23"/>
    <p:sldId id="317" r:id="rId24"/>
    <p:sldId id="318" r:id="rId25"/>
    <p:sldId id="338" r:id="rId26"/>
    <p:sldId id="341" r:id="rId27"/>
    <p:sldId id="320" r:id="rId28"/>
    <p:sldId id="321" r:id="rId29"/>
    <p:sldId id="322" r:id="rId30"/>
    <p:sldId id="339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269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14F216-0247-4911-8577-90E5388A3B3E}">
          <p14:sldIdLst>
            <p14:sldId id="256"/>
            <p14:sldId id="297"/>
            <p14:sldId id="298"/>
            <p14:sldId id="280"/>
            <p14:sldId id="281"/>
            <p14:sldId id="283"/>
            <p14:sldId id="282"/>
            <p14:sldId id="284"/>
            <p14:sldId id="304"/>
            <p14:sldId id="305"/>
            <p14:sldId id="333"/>
            <p14:sldId id="306"/>
            <p14:sldId id="307"/>
            <p14:sldId id="340"/>
            <p14:sldId id="334"/>
            <p14:sldId id="312"/>
            <p14:sldId id="332"/>
            <p14:sldId id="335"/>
            <p14:sldId id="336"/>
            <p14:sldId id="337"/>
            <p14:sldId id="315"/>
            <p14:sldId id="316"/>
            <p14:sldId id="317"/>
            <p14:sldId id="318"/>
            <p14:sldId id="338"/>
            <p14:sldId id="341"/>
            <p14:sldId id="320"/>
            <p14:sldId id="321"/>
            <p14:sldId id="322"/>
            <p14:sldId id="339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D00000"/>
    <a:srgbClr val="1EEE28"/>
    <a:srgbClr val="48E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79D98-0F11-4955-B963-E20E6C0EC9B7}" type="datetimeFigureOut">
              <a:rPr lang="en-US" smtClean="0"/>
              <a:pPr/>
              <a:t>17/07/2022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A775D-DB69-4E78-A1F3-046B6CB79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98340-D934-4A6C-A719-2816CF0886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98340-D934-4A6C-A719-2816CF0886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3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17/07/2022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6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17/07/2022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17/07/2022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5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17/07/2022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17/07/2022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17/07/2022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17/07/2022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17/07/2022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17/07/2022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17/07/2022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B6A0-97DD-403B-9996-FD2FDBE81FA6}" type="datetimeFigureOut">
              <a:rPr lang="en-US" smtClean="0"/>
              <a:pPr/>
              <a:t>17/07/2022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B6A0-97DD-403B-9996-FD2FDBE81FA6}" type="datetimeFigureOut">
              <a:rPr lang="en-US" smtClean="0"/>
              <a:pPr/>
              <a:t>17/07/2022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61B4-EA3D-4857-A0A5-2A47F2482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5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slide" Target="slide8.xml"/><Relationship Id="rId5" Type="http://schemas.openxmlformats.org/officeDocument/2006/relationships/image" Target="../media/image4.png"/><Relationship Id="rId15" Type="http://schemas.openxmlformats.org/officeDocument/2006/relationships/image" Target="../media/image2.png"/><Relationship Id="rId10" Type="http://schemas.openxmlformats.org/officeDocument/2006/relationships/image" Target="../media/image6.gif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331640" y="1563638"/>
            <a:ext cx="7128792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5492"/>
      </p:ext>
    </p:extLst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504" y="483518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5(cm)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8(cm).</a:t>
            </a:r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52958"/>
            <a:ext cx="3505563" cy="201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66999" y="2503243"/>
            <a:ext cx="2023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2.(5 + 8)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76800" y="2503243"/>
            <a:ext cx="3511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2(5 + 8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 (cm)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>
            <a:off x="4876800" y="276485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7544" y="1622173"/>
            <a:ext cx="43693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 vi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hcn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2(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rộng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77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0" grpId="0"/>
      <p:bldP spid="20" grpId="1"/>
      <p:bldP spid="21" grpId="0"/>
      <p:bldP spid="21" grpId="1"/>
      <p:bldP spid="24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6203" y="572023"/>
            <a:ext cx="9109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2.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Viết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thức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diện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nhật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bằng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 (cm)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dài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hơn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 (cm).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10000" y="2800350"/>
            <a:ext cx="9507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cm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09800" y="3638550"/>
            <a:ext cx="110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cm</a:t>
            </a: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201400" y="3058564"/>
            <a:ext cx="2514600" cy="1600200"/>
            <a:chOff x="3661" y="2592"/>
            <a:chExt cx="1680" cy="1104"/>
          </a:xfrm>
          <a:solidFill>
            <a:srgbClr val="FFFF00"/>
          </a:solidFill>
        </p:grpSpPr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661" y="2735"/>
              <a:ext cx="1680" cy="95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dirty="0" smtClean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dirty="0" smtClean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dirty="0">
                <a:latin typeface="+mn-lt"/>
                <a:cs typeface="+mn-cs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704" y="2592"/>
              <a:ext cx="0" cy="110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latin typeface="+mn-lt"/>
                <a:cs typeface="+mn-cs"/>
              </a:endParaRPr>
            </a:p>
          </p:txBody>
        </p:sp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29200" y="280035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 cm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3200400" y="325755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800600" y="3257550"/>
            <a:ext cx="914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sz="280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182938" y="3181350"/>
            <a:ext cx="0" cy="1600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3528" y="1688014"/>
            <a:ext cx="2514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dài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rộng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5363" y="3208020"/>
            <a:ext cx="0" cy="16002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3555541" y="1704770"/>
                <a:ext cx="6019800" cy="990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l" eaLnBrk="1" hangingPunct="1"/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5541" y="1704770"/>
                <a:ext cx="6019800" cy="990977"/>
              </a:xfrm>
              <a:prstGeom prst="rect">
                <a:avLst/>
              </a:prstGeom>
              <a:blipFill rotWithShape="0">
                <a:blip r:embed="rId3"/>
                <a:stretch>
                  <a:fillRect l="-2126" t="-7407" b="-172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00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 animBg="1"/>
      <p:bldP spid="17" grpId="0" animBg="1"/>
      <p:bldP spid="2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0" y="2975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(cm)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a (cm).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271256" y="3218810"/>
            <a:ext cx="2667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+mn-lt"/>
              <a:cs typeface="+mn-cs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136045" y="2432294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 cm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2950751" y="3190224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cm</a:t>
            </a:r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>
            <a:off x="4186972" y="2142657"/>
            <a:ext cx="4038599" cy="2743200"/>
          </a:xfrm>
          <a:prstGeom prst="cloudCallout">
            <a:avLst>
              <a:gd name="adj1" fmla="val -68915"/>
              <a:gd name="adj2" fmla="val 1259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0240E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= 3,5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AutoShape 8"/>
          <p:cNvSpPr>
            <a:spLocks noChangeArrowheads="1"/>
          </p:cNvSpPr>
          <p:nvPr/>
        </p:nvSpPr>
        <p:spPr bwMode="auto">
          <a:xfrm>
            <a:off x="4112829" y="2142657"/>
            <a:ext cx="4038600" cy="2675527"/>
          </a:xfrm>
          <a:prstGeom prst="cloudCallout">
            <a:avLst>
              <a:gd name="adj1" fmla="val -64671"/>
              <a:gd name="adj2" fmla="val 13514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0240E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= 2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2925760" y="3218810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 cm</a:t>
            </a: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2925760" y="3218810"/>
            <a:ext cx="1874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3,5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>
                <a:spLocks noChangeArrowheads="1"/>
              </p:cNvSpPr>
              <p:nvPr/>
            </p:nvSpPr>
            <p:spPr bwMode="auto">
              <a:xfrm>
                <a:off x="910372" y="1587696"/>
                <a:ext cx="6553200" cy="541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Chu vi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hình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chữ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nhật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là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2 </a:t>
                </a:r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( 5 + 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  (cm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0372" y="1587696"/>
                <a:ext cx="6553200" cy="541110"/>
              </a:xfrm>
              <a:prstGeom prst="rect">
                <a:avLst/>
              </a:prstGeom>
              <a:blipFill rotWithShape="0">
                <a:blip r:embed="rId2"/>
                <a:stretch>
                  <a:fillRect l="-1953" t="-11236" b="-348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8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49" grpId="0" animBg="1"/>
      <p:bldP spid="49" grpId="1" animBg="1"/>
      <p:bldP spid="50" grpId="0"/>
      <p:bldP spid="50" grpId="1"/>
      <p:bldP spid="51" grpId="0"/>
      <p:bldP spid="51" grpId="1"/>
      <p:bldP spid="52" grpId="0" animBg="1"/>
      <p:bldP spid="52" grpId="1" animBg="1"/>
      <p:bldP spid="62" grpId="0" animBg="1"/>
      <p:bldP spid="62" grpId="1" animBg="1"/>
      <p:bldP spid="63" grpId="0"/>
      <p:bldP spid="63" grpId="1"/>
      <p:bldP spid="64" grpId="0"/>
      <p:bldP spid="64" grpId="1"/>
      <p:bldP spid="66" grpId="0"/>
      <p:bldP spid="6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-13563" y="643117"/>
            <a:ext cx="90528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:B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chia,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779179" y="1592478"/>
            <a:ext cx="1586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1"/>
              <p:cNvSpPr txBox="1">
                <a:spLocks noChangeArrowheads="1"/>
              </p:cNvSpPr>
              <p:nvPr/>
            </p:nvSpPr>
            <p:spPr bwMode="auto">
              <a:xfrm>
                <a:off x="91172" y="3243552"/>
                <a:ext cx="9052828" cy="1173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   4x; 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2(5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+ a);  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3(x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+ y) ;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𝑥𝑦</m:t>
                        </m:r>
                      </m:e>
                      <m:sup>
                        <m:r>
                          <a:rPr lang="en-US" sz="28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…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đại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72" y="3243552"/>
                <a:ext cx="9052828" cy="1173976"/>
              </a:xfrm>
              <a:prstGeom prst="rect">
                <a:avLst/>
              </a:prstGeom>
              <a:blipFill rotWithShape="0">
                <a:blip r:embed="rId2"/>
                <a:stretch>
                  <a:fillRect l="-1481" r="-606" b="-165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6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728392" y="1249190"/>
            <a:ext cx="2448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4x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771800" y="2064158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x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1560" y="736654"/>
            <a:ext cx="7074277" cy="3635295"/>
          </a:xfrm>
          <a:prstGeom prst="roundRect">
            <a:avLst/>
          </a:prstGeom>
          <a:noFill/>
          <a:ln w="63500" cmpd="dbl">
            <a:solidFill>
              <a:srgbClr val="BF03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605112" y="2434290"/>
            <a:ext cx="2085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562537" y="737385"/>
            <a:ext cx="15861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Box 40"/>
          <p:cNvSpPr txBox="1">
            <a:spLocks noChangeArrowheads="1"/>
          </p:cNvSpPr>
          <p:nvPr/>
        </p:nvSpPr>
        <p:spPr bwMode="auto">
          <a:xfrm>
            <a:off x="899592" y="1181261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ý: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946057" y="2945454"/>
            <a:ext cx="32303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 + a) = 2(5 + a)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10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21456"/>
            <a:ext cx="916305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/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081" y="2338388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u="sng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i="1" u="sng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400" b="1" i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sng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905000" y="2343150"/>
            <a:ext cx="6324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 + y = y + x ; 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yx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xxx = x</a:t>
            </a:r>
            <a:r>
              <a:rPr lang="en-US" sz="2400" baseline="300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x(</a:t>
            </a:r>
            <a:r>
              <a:rPr lang="en-US" sz="24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yz</a:t>
            </a:r>
            <a:r>
              <a:rPr lang="en-US" sz="24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)=(</a:t>
            </a:r>
            <a:r>
              <a:rPr lang="en-US" sz="24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)z</a:t>
            </a:r>
            <a:endParaRPr lang="en-US" sz="24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(x + y) + z = x + (y + z) ;  (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)z = x(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yz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 ;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x(y + z) =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xz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–x(y 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– z) = – </a:t>
            </a:r>
            <a:r>
              <a:rPr lang="en-US" sz="24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4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xz</a:t>
            </a:r>
            <a:r>
              <a:rPr lang="en-US" sz="24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; 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76200" y="157638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90600" y="1576388"/>
            <a:ext cx="1620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●  5x + 35y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90600" y="1962150"/>
            <a:ext cx="1379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●  4y - 2z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67000" y="1576685"/>
            <a:ext cx="3223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x, y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990033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667000" y="1962150"/>
            <a:ext cx="31885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y, z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885950" y="216694"/>
            <a:ext cx="57150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50">
                <a:solidFill>
                  <a:srgbClr val="FF6699"/>
                </a:solidFill>
                <a:latin typeface="Times New Roman" panose="02020603050405020304" pitchFamily="18" charset="0"/>
              </a:rPr>
              <a:t>Trong các biểu thức </a:t>
            </a:r>
            <a:r>
              <a:rPr lang="vi-VN" altLang="en-US" sz="2250">
                <a:solidFill>
                  <a:srgbClr val="FF66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250">
                <a:solidFill>
                  <a:srgbClr val="FF6699"/>
                </a:solidFill>
                <a:latin typeface="Times New Roman" panose="02020603050405020304" pitchFamily="18" charset="0"/>
              </a:rPr>
              <a:t>ại số sau, </a:t>
            </a:r>
            <a:r>
              <a:rPr lang="vi-VN" altLang="en-US" sz="2250">
                <a:solidFill>
                  <a:srgbClr val="FF66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250">
                <a:solidFill>
                  <a:srgbClr val="FF6699"/>
                </a:solidFill>
                <a:latin typeface="Times New Roman" panose="02020603050405020304" pitchFamily="18" charset="0"/>
              </a:rPr>
              <a:t>âu là biến ?</a:t>
            </a:r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>
            <a:off x="4343400" y="914400"/>
            <a:ext cx="205740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50">
                <a:latin typeface="Times New Roman" panose="02020603050405020304" pitchFamily="18" charset="0"/>
              </a:rPr>
              <a:t>5x + 35y</a:t>
            </a:r>
          </a:p>
        </p:txBody>
      </p:sp>
      <p:sp>
        <p:nvSpPr>
          <p:cNvPr id="134152" name="AutoShape 8"/>
          <p:cNvSpPr>
            <a:spLocks noChangeArrowheads="1"/>
          </p:cNvSpPr>
          <p:nvPr/>
        </p:nvSpPr>
        <p:spPr bwMode="auto">
          <a:xfrm>
            <a:off x="1371600" y="2514600"/>
            <a:ext cx="2000250" cy="571500"/>
          </a:xfrm>
          <a:prstGeom prst="wedgeEllipseCallout">
            <a:avLst>
              <a:gd name="adj1" fmla="val 38810"/>
              <a:gd name="adj2" fmla="val -217292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50">
                <a:latin typeface="Times New Roman" panose="02020603050405020304" pitchFamily="18" charset="0"/>
              </a:rPr>
              <a:t>a là biến</a:t>
            </a:r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>
            <a:off x="2914650" y="871538"/>
            <a:ext cx="1771650" cy="8001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50">
              <a:latin typeface="Times New Roman" panose="02020603050405020304" pitchFamily="18" charset="0"/>
            </a:endParaRPr>
          </a:p>
        </p:txBody>
      </p:sp>
      <p:sp>
        <p:nvSpPr>
          <p:cNvPr id="134150" name="Oval 6"/>
          <p:cNvSpPr>
            <a:spLocks noChangeArrowheads="1"/>
          </p:cNvSpPr>
          <p:nvPr/>
        </p:nvSpPr>
        <p:spPr bwMode="auto">
          <a:xfrm>
            <a:off x="2743200" y="903685"/>
            <a:ext cx="2343150" cy="685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50">
                <a:latin typeface="Times New Roman" panose="02020603050405020304" pitchFamily="18" charset="0"/>
              </a:rPr>
              <a:t>a + 2; a(a +2)  ;  </a:t>
            </a:r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>
            <a:off x="4800600" y="914400"/>
            <a:ext cx="1143000" cy="6858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50">
              <a:latin typeface="Times New Roman" panose="02020603050405020304" pitchFamily="18" charset="0"/>
            </a:endParaRPr>
          </a:p>
        </p:txBody>
      </p:sp>
      <p:sp>
        <p:nvSpPr>
          <p:cNvPr id="134155" name="AutoShape 11"/>
          <p:cNvSpPr>
            <a:spLocks noChangeArrowheads="1"/>
          </p:cNvSpPr>
          <p:nvPr/>
        </p:nvSpPr>
        <p:spPr bwMode="auto">
          <a:xfrm>
            <a:off x="5200650" y="3829050"/>
            <a:ext cx="2000250" cy="1046956"/>
          </a:xfrm>
          <a:prstGeom prst="wedgeEllipseCallout">
            <a:avLst>
              <a:gd name="adj1" fmla="val -43307"/>
              <a:gd name="adj2" fmla="val -25948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50" dirty="0">
                <a:latin typeface="Times New Roman" panose="02020603050405020304" pitchFamily="18" charset="0"/>
              </a:rPr>
              <a:t>x, y </a:t>
            </a:r>
            <a:r>
              <a:rPr lang="en-US" altLang="en-US" sz="2250" dirty="0" err="1">
                <a:latin typeface="Times New Roman" panose="02020603050405020304" pitchFamily="18" charset="0"/>
              </a:rPr>
              <a:t>là</a:t>
            </a:r>
            <a:r>
              <a:rPr lang="en-US" altLang="en-US" sz="2250" dirty="0">
                <a:latin typeface="Times New Roman" panose="02020603050405020304" pitchFamily="18" charset="0"/>
              </a:rPr>
              <a:t> </a:t>
            </a:r>
            <a:r>
              <a:rPr lang="en-US" altLang="en-US" sz="2250" dirty="0" err="1">
                <a:latin typeface="Times New Roman" panose="02020603050405020304" pitchFamily="18" charset="0"/>
              </a:rPr>
              <a:t>biến</a:t>
            </a:r>
            <a:endParaRPr lang="en-US" altLang="en-US" sz="225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4430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  <p:bldP spid="134152" grpId="0" animBg="1"/>
      <p:bldP spid="134153" grpId="0" animBg="1"/>
      <p:bldP spid="134154" grpId="0" animBg="1"/>
      <p:bldP spid="1341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349817" y="-17604"/>
            <a:ext cx="8215186" cy="4761706"/>
          </a:xfrm>
          <a:prstGeom prst="cloudCallout">
            <a:avLst>
              <a:gd name="adj1" fmla="val 2417"/>
              <a:gd name="adj2" fmla="val 59662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5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+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Người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cũng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dùng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dấu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ngoặc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để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chỉ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thứ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tự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thực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hiện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phép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tính</a:t>
            </a: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 smtClean="0">
                <a:latin typeface="Times New Roman" panose="02020603050405020304" pitchFamily="18" charset="0"/>
              </a:rPr>
              <a:t>+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Vì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biến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đại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diện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nên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khi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thực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hiện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phép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trên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biến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ta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thể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áp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dụng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chất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quy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tắc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phép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như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trên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số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23528" y="181798"/>
            <a:ext cx="1152128" cy="517744"/>
          </a:xfrm>
          <a:prstGeom prst="wedgeRoundRectCallout">
            <a:avLst>
              <a:gd name="adj1" fmla="val 15574"/>
              <a:gd name="adj2" fmla="val 8477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75" dirty="0" err="1" smtClean="0">
                <a:latin typeface="Times New Roman" panose="02020603050405020304" pitchFamily="18" charset="0"/>
              </a:rPr>
              <a:t>Lưu</a:t>
            </a:r>
            <a:r>
              <a:rPr lang="en-US" altLang="en-US" sz="2175" dirty="0" smtClean="0">
                <a:latin typeface="Times New Roman" panose="02020603050405020304" pitchFamily="18" charset="0"/>
              </a:rPr>
              <a:t> ý:</a:t>
            </a:r>
            <a:endParaRPr lang="en-US" altLang="en-US" sz="2175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789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769" y="151254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cm, x cm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cm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236662"/>
            <a:ext cx="8853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9682" y="2184773"/>
            <a:ext cx="2910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2.(4+x).y+2.(4.x)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43808" y="2184773"/>
                <a:ext cx="5904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8y+2xy+8x = 8x+8y + 2xy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184773"/>
                <a:ext cx="5904656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16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149682" y="3003798"/>
                <a:ext cx="8853487" cy="1600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toàn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8x+8y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+ 2xy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50000"/>
                  </a:spcBef>
                </a:pP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682" y="3003798"/>
                <a:ext cx="8853487" cy="1600438"/>
              </a:xfrm>
              <a:prstGeom prst="rect">
                <a:avLst/>
              </a:prstGeom>
              <a:blipFill rotWithShape="0">
                <a:blip r:embed="rId3"/>
                <a:stretch>
                  <a:fillRect l="-1515" t="-4580" r="-17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6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769" y="151254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3cm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236662"/>
            <a:ext cx="8853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cm, a &gt; 0)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+ 3 (cm)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1593141" y="2577477"/>
                <a:ext cx="590465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a.(a+3)=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141" y="2577477"/>
                <a:ext cx="5904656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167" t="-13953" b="-383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925" y="2018979"/>
            <a:ext cx="8853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86068" y="3435846"/>
                <a:ext cx="8853487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6068" y="3435846"/>
                <a:ext cx="8853487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515" t="-7692" r="-1791" b="-205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0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96479"/>
            <a:ext cx="7882880" cy="457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CHƯƠNG VII: BIỂU THỨC SỐ- BIỂU THỨC ĐẠI SỐ</a:t>
            </a:r>
            <a:b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9592" y="959867"/>
            <a:ext cx="1828799" cy="482311"/>
          </a:xfrm>
          <a:prstGeom prst="roundRect">
            <a:avLst/>
          </a:prstGeom>
          <a:solidFill>
            <a:srgbClr val="48E04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463066"/>
            <a:ext cx="88560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r>
              <a:rPr lang="nl-N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kĩ </a:t>
            </a:r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năng: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nl-NL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thức:</a:t>
            </a:r>
            <a:r>
              <a:rPr lang="nl-NL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 vững biểu thức số, biểu thức đại số, giá trị của biểu thức đại số </a:t>
            </a:r>
            <a:endParaRPr lang="en-US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năng: </a:t>
            </a:r>
            <a:r>
              <a:rPr lang="nl-NL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toán cẩn thận, chính xác.</a:t>
            </a:r>
            <a:endParaRPr lang="en-US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Phẩm </a:t>
            </a:r>
            <a:r>
              <a:rPr lang="nl-N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chất: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Năng lực chú trọng:</a:t>
            </a:r>
            <a:r>
              <a:rPr lang="nl-NL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fr-FR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fr-FR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lực tự học, năng lực giải quyết vấn đề, năng lực hợp tác, năng lực giao tiếp.</a:t>
            </a:r>
            <a:endParaRPr lang="en-US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fr-FR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fr-FR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fr-FR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N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Tích </a:t>
            </a:r>
            <a:r>
              <a:rPr lang="nl-N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toán học và cuộc </a:t>
            </a:r>
            <a:r>
              <a:rPr lang="nl-N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sống: </a:t>
            </a:r>
            <a:r>
              <a:rPr lang="en-US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en-US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525079"/>
            <a:ext cx="5544616" cy="39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27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681" y="324340"/>
            <a:ext cx="8947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Ví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dụ</a:t>
            </a:r>
            <a:r>
              <a:rPr lang="en-US" sz="2400" dirty="0" smtClean="0">
                <a:solidFill>
                  <a:srgbClr val="FF0000"/>
                </a:solidFill>
              </a:rPr>
              <a:t> 6: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endParaRPr lang="en-US" sz="2400" dirty="0">
              <a:solidFill>
                <a:srgbClr val="9900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2915816" y="2427734"/>
                <a:ext cx="28194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800" dirty="0" smtClean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99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5816" y="2427734"/>
                <a:ext cx="28194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2791" b="-383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8" y="1168022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9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7357" y="83225"/>
            <a:ext cx="845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</a:rPr>
              <a:t>Ví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dụ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7: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 (a, b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5400" y="2571750"/>
            <a:ext cx="3530600" cy="16865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14550"/>
            <a:ext cx="15382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48150"/>
            <a:ext cx="3657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40152" y="2928005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 + b)h </a:t>
            </a:r>
            <a:r>
              <a: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2120" y="2039017"/>
            <a:ext cx="2304256" cy="53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09550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Ví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dụ</a:t>
            </a:r>
            <a:r>
              <a:rPr lang="en-US" sz="2400" dirty="0" smtClean="0">
                <a:solidFill>
                  <a:srgbClr val="FF0000"/>
                </a:solidFill>
              </a:rPr>
              <a:t> 8: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152400" y="742950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1), 2), … , 5)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a), b), …, e)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3" name="Group 24"/>
          <p:cNvGraphicFramePr>
            <a:graphicFrameLocks/>
          </p:cNvGraphicFramePr>
          <p:nvPr>
            <p:extLst/>
          </p:nvPr>
        </p:nvGraphicFramePr>
        <p:xfrm>
          <a:off x="838200" y="1692276"/>
          <a:ext cx="2286000" cy="297180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93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4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48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35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4" name="Group 41"/>
          <p:cNvGraphicFramePr>
            <a:graphicFrameLocks/>
          </p:cNvGraphicFramePr>
          <p:nvPr>
            <p:extLst/>
          </p:nvPr>
        </p:nvGraphicFramePr>
        <p:xfrm>
          <a:off x="4724400" y="1687740"/>
          <a:ext cx="3581400" cy="3017610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7192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220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220"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Tổng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0975">
                <a:tc>
                  <a:txBody>
                    <a:bodyPr/>
                    <a:lstStyle/>
                    <a:p>
                      <a:pPr algn="ctr" rtl="0"/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Tích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tổng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n-U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7192">
                <a:tc>
                  <a:txBody>
                    <a:bodyPr/>
                    <a:lstStyle/>
                    <a:p>
                      <a:pPr algn="ctr" rtl="0"/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Hiệu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x </a:t>
                      </a:r>
                      <a:r>
                        <a:rPr lang="es-ES" sz="2800" b="1" i="0" u="none" strike="noStrike" kern="120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s-ES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381000" y="17335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</a:p>
        </p:txBody>
      </p:sp>
      <p:sp>
        <p:nvSpPr>
          <p:cNvPr id="56" name="Text Box 43"/>
          <p:cNvSpPr txBox="1">
            <a:spLocks noChangeArrowheads="1"/>
          </p:cNvSpPr>
          <p:nvPr/>
        </p:nvSpPr>
        <p:spPr bwMode="auto">
          <a:xfrm>
            <a:off x="381000" y="23431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</a:p>
        </p:txBody>
      </p:sp>
      <p:sp>
        <p:nvSpPr>
          <p:cNvPr id="57" name="Text Box 44"/>
          <p:cNvSpPr txBox="1">
            <a:spLocks noChangeArrowheads="1"/>
          </p:cNvSpPr>
          <p:nvPr/>
        </p:nvSpPr>
        <p:spPr bwMode="auto">
          <a:xfrm>
            <a:off x="381000" y="29527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</a:t>
            </a:r>
          </a:p>
        </p:txBody>
      </p:sp>
      <p:sp>
        <p:nvSpPr>
          <p:cNvPr id="58" name="Text Box 45"/>
          <p:cNvSpPr txBox="1">
            <a:spLocks noChangeArrowheads="1"/>
          </p:cNvSpPr>
          <p:nvPr/>
        </p:nvSpPr>
        <p:spPr bwMode="auto">
          <a:xfrm>
            <a:off x="381000" y="35623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</a:t>
            </a:r>
          </a:p>
        </p:txBody>
      </p:sp>
      <p:sp>
        <p:nvSpPr>
          <p:cNvPr id="59" name="Text Box 46"/>
          <p:cNvSpPr txBox="1">
            <a:spLocks noChangeArrowheads="1"/>
          </p:cNvSpPr>
          <p:nvPr/>
        </p:nvSpPr>
        <p:spPr bwMode="auto">
          <a:xfrm>
            <a:off x="381000" y="41719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5)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4267200" y="17335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4267200" y="21907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267200" y="27241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63" name="Text Box 50"/>
          <p:cNvSpPr txBox="1">
            <a:spLocks noChangeArrowheads="1"/>
          </p:cNvSpPr>
          <p:nvPr/>
        </p:nvSpPr>
        <p:spPr bwMode="auto">
          <a:xfrm>
            <a:off x="4267200" y="34099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64" name="Text Box 51"/>
          <p:cNvSpPr txBox="1">
            <a:spLocks noChangeArrowheads="1"/>
          </p:cNvSpPr>
          <p:nvPr/>
        </p:nvSpPr>
        <p:spPr bwMode="auto">
          <a:xfrm>
            <a:off x="4267200" y="4171950"/>
            <a:ext cx="53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e)</a:t>
            </a:r>
          </a:p>
        </p:txBody>
      </p:sp>
      <p:sp>
        <p:nvSpPr>
          <p:cNvPr id="65" name="Oval 52"/>
          <p:cNvSpPr>
            <a:spLocks noChangeArrowheads="1"/>
          </p:cNvSpPr>
          <p:nvPr/>
        </p:nvSpPr>
        <p:spPr bwMode="auto">
          <a:xfrm>
            <a:off x="1219200" y="1657350"/>
            <a:ext cx="1371600" cy="533400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- y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" name="Oval 53"/>
          <p:cNvSpPr>
            <a:spLocks noChangeArrowheads="1"/>
          </p:cNvSpPr>
          <p:nvPr/>
        </p:nvSpPr>
        <p:spPr bwMode="auto">
          <a:xfrm>
            <a:off x="1219200" y="2266950"/>
            <a:ext cx="1371600" cy="533400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5y</a:t>
            </a:r>
          </a:p>
        </p:txBody>
      </p:sp>
      <p:sp>
        <p:nvSpPr>
          <p:cNvPr id="67" name="Oval 54"/>
          <p:cNvSpPr>
            <a:spLocks noChangeArrowheads="1"/>
          </p:cNvSpPr>
          <p:nvPr/>
        </p:nvSpPr>
        <p:spPr bwMode="auto">
          <a:xfrm>
            <a:off x="1308100" y="2876550"/>
            <a:ext cx="1282700" cy="533400"/>
          </a:xfrm>
          <a:prstGeom prst="ellipse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xy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55"/>
          <p:cNvSpPr>
            <a:spLocks noChangeArrowheads="1"/>
          </p:cNvSpPr>
          <p:nvPr/>
        </p:nvSpPr>
        <p:spPr bwMode="auto">
          <a:xfrm>
            <a:off x="1320839" y="3486150"/>
            <a:ext cx="1107997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+ x</a:t>
            </a:r>
          </a:p>
        </p:txBody>
      </p:sp>
      <p:sp>
        <p:nvSpPr>
          <p:cNvPr id="69" name="Rectangle 56"/>
          <p:cNvSpPr>
            <a:spLocks noChangeArrowheads="1"/>
          </p:cNvSpPr>
          <p:nvPr/>
        </p:nvSpPr>
        <p:spPr bwMode="auto">
          <a:xfrm>
            <a:off x="930434" y="4019550"/>
            <a:ext cx="206819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(x + y)(x - y)</a:t>
            </a:r>
          </a:p>
        </p:txBody>
      </p:sp>
      <p:sp>
        <p:nvSpPr>
          <p:cNvPr id="70" name="Line 57"/>
          <p:cNvSpPr>
            <a:spLocks noChangeShapeType="1"/>
          </p:cNvSpPr>
          <p:nvPr/>
        </p:nvSpPr>
        <p:spPr bwMode="auto">
          <a:xfrm>
            <a:off x="3200400" y="2001080"/>
            <a:ext cx="1409700" cy="239947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 flipV="1">
            <a:off x="3124200" y="2533650"/>
            <a:ext cx="1485900" cy="38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Line 59"/>
          <p:cNvSpPr>
            <a:spLocks noChangeShapeType="1"/>
          </p:cNvSpPr>
          <p:nvPr/>
        </p:nvSpPr>
        <p:spPr bwMode="auto">
          <a:xfrm flipV="1">
            <a:off x="3124200" y="2001079"/>
            <a:ext cx="1485900" cy="119973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Line 60"/>
          <p:cNvSpPr>
            <a:spLocks noChangeShapeType="1"/>
          </p:cNvSpPr>
          <p:nvPr/>
        </p:nvSpPr>
        <p:spPr bwMode="auto">
          <a:xfrm flipV="1">
            <a:off x="3124200" y="3143250"/>
            <a:ext cx="140970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Line 61"/>
          <p:cNvSpPr>
            <a:spLocks noChangeShapeType="1"/>
          </p:cNvSpPr>
          <p:nvPr/>
        </p:nvSpPr>
        <p:spPr bwMode="auto">
          <a:xfrm flipV="1">
            <a:off x="3124200" y="3867150"/>
            <a:ext cx="1485900" cy="495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4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742950" y="354806"/>
            <a:ext cx="1485900" cy="628650"/>
          </a:xfrm>
          <a:prstGeom prst="flowChartDecision">
            <a:avLst/>
          </a:prstGeom>
          <a:solidFill>
            <a:schemeClr val="accent1"/>
          </a:solidFill>
          <a:ln w="762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1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9</a:t>
            </a:r>
            <a:endParaRPr lang="en-US" altLang="en-US" sz="21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3028950" y="628650"/>
            <a:ext cx="49720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50" i="1">
                <a:latin typeface="Times New Roman" panose="02020603050405020304" pitchFamily="18" charset="0"/>
              </a:rPr>
              <a:t>Hãy viết các biểu thức </a:t>
            </a:r>
            <a:r>
              <a:rPr lang="vi-VN" altLang="en-US" sz="2250" i="1">
                <a:latin typeface="Times New Roman" panose="02020603050405020304" pitchFamily="18" charset="0"/>
              </a:rPr>
              <a:t>đ</a:t>
            </a:r>
            <a:r>
              <a:rPr lang="en-US" altLang="en-US" sz="2250" i="1">
                <a:latin typeface="Times New Roman" panose="02020603050405020304" pitchFamily="18" charset="0"/>
              </a:rPr>
              <a:t>ại số biểu thị:</a:t>
            </a:r>
            <a:r>
              <a:rPr lang="en-US" altLang="en-US" sz="225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37223" name="Picture 7" descr="Copy of Picture 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017044"/>
            <a:ext cx="3200400" cy="201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4" name="AutoShape 8"/>
          <p:cNvSpPr>
            <a:spLocks noChangeArrowheads="1"/>
          </p:cNvSpPr>
          <p:nvPr/>
        </p:nvSpPr>
        <p:spPr bwMode="auto">
          <a:xfrm>
            <a:off x="1143000" y="1885950"/>
            <a:ext cx="2171700" cy="457200"/>
          </a:xfrm>
          <a:prstGeom prst="wedgeRoundRectCallout">
            <a:avLst>
              <a:gd name="adj1" fmla="val 96106"/>
              <a:gd name="adj2" fmla="val 25025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FF33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18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1800" dirty="0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rgbClr val="FF33CC"/>
                </a:solidFill>
                <a:latin typeface="Times New Roman" panose="02020603050405020304" pitchFamily="18" charset="0"/>
              </a:rPr>
              <a:t> x </a:t>
            </a:r>
            <a:r>
              <a:rPr lang="en-US" altLang="en-US" sz="18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smtClean="0">
                <a:solidFill>
                  <a:srgbClr val="FF33CC"/>
                </a:solidFill>
                <a:latin typeface="Times New Roman" panose="02020603050405020304" pitchFamily="18" charset="0"/>
              </a:rPr>
              <a:t>2y</a:t>
            </a:r>
            <a:r>
              <a:rPr lang="en-US" altLang="en-US" sz="1800" dirty="0">
                <a:solidFill>
                  <a:srgbClr val="FF33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057400" y="1028700"/>
            <a:ext cx="3200400" cy="857250"/>
          </a:xfrm>
          <a:prstGeom prst="wedgeEllipseCallout">
            <a:avLst>
              <a:gd name="adj1" fmla="val 20611"/>
              <a:gd name="adj2" fmla="val 20972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Times New Roman" panose="02020603050405020304" pitchFamily="18" charset="0"/>
              </a:rPr>
              <a:t>c)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Tích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tổng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5x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2y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latin typeface="Times New Roman" panose="02020603050405020304" pitchFamily="18" charset="0"/>
              </a:rPr>
              <a:t> x </a:t>
            </a:r>
            <a:r>
              <a:rPr lang="en-US" altLang="en-US" sz="1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latin typeface="Times New Roman" panose="02020603050405020304" pitchFamily="18" charset="0"/>
              </a:rPr>
              <a:t> y.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>
            <a:off x="1314450" y="2571750"/>
            <a:ext cx="1371600" cy="1257300"/>
          </a:xfrm>
          <a:prstGeom prst="cloudCallout">
            <a:avLst>
              <a:gd name="adj1" fmla="val 180208"/>
              <a:gd name="adj2" fmla="val 1579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1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3x </a:t>
            </a:r>
            <a:r>
              <a:rPr lang="en-US" altLang="en-US" sz="1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</a:rPr>
              <a:t> y.</a:t>
            </a:r>
          </a:p>
          <a:p>
            <a:pPr algn="ctr" eaLnBrk="1" hangingPunct="1"/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5143500" y="2343150"/>
            <a:ext cx="457200" cy="9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55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>
            <a:off x="5486400" y="1257300"/>
            <a:ext cx="1389856" cy="457200"/>
          </a:xfrm>
          <a:prstGeom prst="wedgeRoundRectCallout">
            <a:avLst>
              <a:gd name="adj1" fmla="val -76736"/>
              <a:gd name="adj2" fmla="val 34270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FF33CC"/>
                </a:solidFill>
                <a:latin typeface="Times New Roman" panose="02020603050405020304" pitchFamily="18" charset="0"/>
              </a:rPr>
              <a:t>a) x + </a:t>
            </a:r>
            <a:r>
              <a:rPr lang="en-US" altLang="en-US" sz="1800" dirty="0" smtClean="0">
                <a:solidFill>
                  <a:srgbClr val="FF33CC"/>
                </a:solidFill>
                <a:latin typeface="Times New Roman" panose="02020603050405020304" pitchFamily="18" charset="0"/>
              </a:rPr>
              <a:t>2y</a:t>
            </a:r>
            <a:endParaRPr lang="en-US" altLang="en-US" sz="1800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5772150" y="1771650"/>
            <a:ext cx="1680170" cy="514350"/>
          </a:xfrm>
          <a:prstGeom prst="cloudCallout">
            <a:avLst>
              <a:gd name="adj1" fmla="val -93657"/>
              <a:gd name="adj2" fmla="val 19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1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3.x.y</a:t>
            </a:r>
            <a:endParaRPr lang="en-US" altLang="en-US" sz="18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5715000" y="2457450"/>
            <a:ext cx="3086100" cy="571500"/>
          </a:xfrm>
          <a:prstGeom prst="wedgeEllipseCallout">
            <a:avLst>
              <a:gd name="adj1" fmla="val -70833"/>
              <a:gd name="adj2" fmla="val 5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Times New Roman" panose="02020603050405020304" pitchFamily="18" charset="0"/>
              </a:rPr>
              <a:t>c) </a:t>
            </a:r>
            <a:r>
              <a:rPr lang="en-US" altLang="en-US" sz="1800" dirty="0" smtClean="0">
                <a:latin typeface="Times New Roman" panose="02020603050405020304" pitchFamily="18" charset="0"/>
              </a:rPr>
              <a:t>(5.x +2.y</a:t>
            </a:r>
            <a:r>
              <a:rPr lang="en-US" altLang="en-US" sz="1800" dirty="0">
                <a:latin typeface="Times New Roman" panose="02020603050405020304" pitchFamily="18" charset="0"/>
              </a:rPr>
              <a:t>)(x - y)</a:t>
            </a:r>
          </a:p>
        </p:txBody>
      </p:sp>
    </p:spTree>
    <p:extLst>
      <p:ext uri="{BB962C8B-B14F-4D97-AF65-F5344CB8AC3E}">
        <p14:creationId xmlns:p14="http://schemas.microsoft.com/office/powerpoint/2010/main" val="411273017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nimBg="1"/>
      <p:bldP spid="137222" grpId="0"/>
      <p:bldP spid="137224" grpId="0" animBg="1"/>
      <p:bldP spid="137225" grpId="0" animBg="1"/>
      <p:bldP spid="137226" grpId="0" animBg="1"/>
      <p:bldP spid="137227" grpId="0"/>
      <p:bldP spid="137228" grpId="0" animBg="1"/>
      <p:bldP spid="137229" grpId="0" animBg="1"/>
      <p:bldP spid="1372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862" y="-24671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990600" y="3429000"/>
            <a:ext cx="1981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2862" y="384201"/>
            <a:ext cx="91011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10:</a:t>
            </a:r>
          </a:p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;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 ? ( y, z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83335" y="1849075"/>
            <a:ext cx="139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Giải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79800" y="2800350"/>
            <a:ext cx="139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Giải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0" y="1809750"/>
            <a:ext cx="9035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2(y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z)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76200" y="318135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= 4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z = 5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2(4+5) = 18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4349318" y="3638550"/>
            <a:ext cx="2508682" cy="1295400"/>
          </a:xfrm>
          <a:prstGeom prst="cloudCallout">
            <a:avLst>
              <a:gd name="adj1" fmla="val 78604"/>
              <a:gd name="adj2" fmla="val -55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nói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: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18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là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giá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trị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của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biểu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thức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2(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y+z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)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tại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y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= 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4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và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z = 5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-41364" y="2319695"/>
            <a:ext cx="9677401" cy="52322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y = 4, z = 5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7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8" grpId="0" animBg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2862" y="-24671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990600" y="3429000"/>
            <a:ext cx="1981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4292" y="508729"/>
            <a:ext cx="91011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10m,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6m.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</a:p>
          <a:p>
            <a:pPr algn="just">
              <a:spcBef>
                <a:spcPct val="50000"/>
              </a:spcBef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</a:p>
          <a:p>
            <a:pPr algn="just">
              <a:spcBef>
                <a:spcPct val="50000"/>
              </a:spcBef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 algn="just">
              <a:spcBef>
                <a:spcPct val="50000"/>
              </a:spcBef>
              <a:buAutoNum type="alphaLcParenR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AutoNum type="alphaLcParenR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 =1 m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= 0,8 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0"/>
          <a:stretch/>
        </p:blipFill>
        <p:spPr>
          <a:xfrm>
            <a:off x="5436096" y="645949"/>
            <a:ext cx="3410131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3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107504" y="2509718"/>
                <a:ext cx="9288016" cy="91928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khu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vườn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10.6 = 60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lối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6.x +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5.y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khu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vườn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60 – ( 6.x + 5.y) = 60 – 6x -5y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khu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vườn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x = 1m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y = 0,8 m: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60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6x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- 5y = 60 - 6.1 – 5.0,8 = 50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509718"/>
                <a:ext cx="9288016" cy="919281"/>
              </a:xfrm>
              <a:prstGeom prst="roundRect">
                <a:avLst/>
              </a:prstGeom>
              <a:blipFill rotWithShape="0">
                <a:blip r:embed="rId2"/>
                <a:stretch>
                  <a:fillRect l="-591" t="-188667" b="-86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990600" y="3429000"/>
            <a:ext cx="1981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95536" y="195486"/>
            <a:ext cx="139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5"/>
          <a:stretch/>
        </p:blipFill>
        <p:spPr>
          <a:xfrm>
            <a:off x="5940152" y="0"/>
            <a:ext cx="3079923" cy="253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6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8"/>
              <p:cNvSpPr txBox="1">
                <a:spLocks noChangeArrowheads="1"/>
              </p:cNvSpPr>
              <p:nvPr/>
            </p:nvSpPr>
            <p:spPr bwMode="auto">
              <a:xfrm>
                <a:off x="-76200" y="529303"/>
                <a:ext cx="9101137" cy="862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0" i="1" u="sng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2400" b="0" i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i="1" u="sng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400" b="0" i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i="1" u="sng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12</a:t>
                </a:r>
                <a:r>
                  <a:rPr lang="en-US" sz="2400" b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400" b="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b="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24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24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4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4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en-US" sz="24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rồi</a:t>
                </a:r>
                <a:r>
                  <a:rPr lang="en-US" sz="24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4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24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24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4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76200" y="529303"/>
                <a:ext cx="9101137" cy="862608"/>
              </a:xfrm>
              <a:prstGeom prst="rect">
                <a:avLst/>
              </a:prstGeom>
              <a:blipFill rotWithShape="0">
                <a:blip r:embed="rId2"/>
                <a:stretch>
                  <a:fillRect l="-1072" t="-6383" b="-1560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37617" y="1369589"/>
                <a:ext cx="9024937" cy="1169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800" b="0" u="sng" dirty="0" err="1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800" b="0" u="sng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:</a:t>
                </a:r>
                <a:r>
                  <a:rPr lang="en-US" sz="2800" b="0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0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      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28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 = 4 </a:t>
                </a:r>
                <a:r>
                  <a:rPr lang="en-US" sz="28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b = 2 </a:t>
                </a:r>
                <a:r>
                  <a:rPr lang="en-US" sz="2800" b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8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en-US" sz="2800" b="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b="0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8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17" y="1369589"/>
                <a:ext cx="9024937" cy="1169551"/>
              </a:xfrm>
              <a:prstGeom prst="rect">
                <a:avLst/>
              </a:prstGeom>
              <a:blipFill rotWithShape="0">
                <a:blip r:embed="rId3"/>
                <a:stretch>
                  <a:fillRect l="-1418" t="-6250" b="-161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123728" y="2671341"/>
                <a:ext cx="2819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8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= 7</a:t>
                </a:r>
                <a:endPara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b="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671341"/>
                <a:ext cx="2819400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7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-76200" y="3363838"/>
                <a:ext cx="88604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Vậy giá trị của biểu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5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28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tại 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 = 4 </a:t>
                </a:r>
                <a:r>
                  <a:rPr lang="en-US" sz="2800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b = 2 </a:t>
                </a:r>
                <a:r>
                  <a:rPr lang="nl-NL" sz="28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là 7</a:t>
                </a:r>
                <a:endParaRPr lang="en-US" sz="28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3363838"/>
                <a:ext cx="8860468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444" t="-13953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42862" y="-24671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124" y="838200"/>
            <a:ext cx="9045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13: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3x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-152400" y="1504950"/>
            <a:ext cx="693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=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4x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2 ,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-252414" y="2734927"/>
            <a:ext cx="4114801" cy="1828800"/>
          </a:xfrm>
          <a:prstGeom prst="cloudCallout">
            <a:avLst>
              <a:gd name="adj1" fmla="val -36361"/>
              <a:gd name="adj2" fmla="val 988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1804987" y="1202467"/>
            <a:ext cx="785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3524248" y="2614553"/>
            <a:ext cx="5486400" cy="2014597"/>
          </a:xfrm>
          <a:prstGeom prst="cloudCallout">
            <a:avLst>
              <a:gd name="adj1" fmla="val -13506"/>
              <a:gd name="adj2" fmla="val -11974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Muốn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tính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giá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trị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của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1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biểu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thức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đại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số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khi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biết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giá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trị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của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các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biến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trong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biểu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thức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đã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cho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làm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thế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nào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?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872974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+ 2 = 12 - 8 + 2 =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16" y="2288232"/>
            <a:ext cx="7562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3x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4x + 2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66800" y="1123950"/>
            <a:ext cx="6400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35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62" y="819150"/>
            <a:ext cx="809738" cy="77163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0" y="1733550"/>
            <a:ext cx="5029200" cy="457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D0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2800" b="1" dirty="0">
              <a:solidFill>
                <a:srgbClr val="D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8560" y="2800350"/>
            <a:ext cx="7106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b="1" cap="all" dirty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3200" b="1" cap="all" dirty="0" err="1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3200" b="1" cap="all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49524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</a:rPr>
              <a:t>* </a:t>
            </a:r>
            <a:r>
              <a:rPr lang="en-US" b="1" dirty="0" err="1" smtClean="0">
                <a:latin typeface="Arial" pitchFamily="34" charset="0"/>
              </a:rPr>
              <a:t>Vận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</a:rPr>
              <a:t>dụng</a:t>
            </a:r>
            <a:r>
              <a:rPr lang="en-US" b="1" i="1" dirty="0">
                <a:latin typeface="Arial" pitchFamily="34" charset="0"/>
              </a:rPr>
              <a:t> 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046" y="722312"/>
            <a:ext cx="8192481" cy="795340"/>
            <a:chOff x="1966" y="515"/>
            <a:chExt cx="3737" cy="5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66" y="515"/>
                  <a:ext cx="3737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ct val="50000"/>
                    </a:spcBef>
                  </a:pPr>
                  <a:r>
                    <a:rPr lang="en-US" sz="24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biểu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thức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: 3x</a:t>
                  </a:r>
                  <a:r>
                    <a:rPr lang="en-US" sz="2400" b="1" baseline="3000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– 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9x </a:t>
                  </a:r>
                  <a:r>
                    <a:rPr lang="en-US" sz="2400" b="1" dirty="0" err="1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tại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x = 1 </a:t>
                  </a:r>
                  <a:r>
                    <a:rPr lang="en-US" sz="2400" b="1" dirty="0" err="1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2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66" y="515"/>
                  <a:ext cx="3737" cy="44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65" b="-12931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Object 11"/>
                <p:cNvGraphicFramePr>
                  <a:graphicFrameLocks noChangeAspect="1"/>
                </p:cNvGraphicFramePr>
                <p:nvPr/>
              </p:nvGraphicFramePr>
              <p:xfrm>
                <a:off x="3072" y="863"/>
                <a:ext cx="88" cy="15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97" name="Equation" r:id="rId4" imgW="114120" imgH="215640" progId="Equation.3">
                        <p:embed/>
                      </p:oleObj>
                    </mc:Choice>
                    <mc:Fallback>
                      <p:oleObj name="Equation" r:id="rId4" imgW="11412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72" y="863"/>
                              <a:ext cx="88" cy="15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Object 11"/>
                <p:cNvGraphicFramePr>
                  <a:graphicFrameLocks noChangeAspect="1"/>
                </p:cNvGraphicFramePr>
                <p:nvPr/>
              </p:nvGraphicFramePr>
              <p:xfrm>
                <a:off x="3072" y="863"/>
                <a:ext cx="88" cy="15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76" name="Equation" r:id="rId6" imgW="114120" imgH="215640" progId="Equation.3">
                        <p:embed/>
                      </p:oleObj>
                    </mc:Choice>
                    <mc:Fallback>
                      <p:oleObj name="Equation" r:id="rId6" imgW="11412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72" y="863"/>
                              <a:ext cx="88" cy="15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0" y="127635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3.1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9.1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3 – 9 = -6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sz="24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9x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=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-76200" y="2711138"/>
                <a:ext cx="9067800" cy="1765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buFont typeface="Wingdings" pitchFamily="2" charset="2"/>
                  <a:buChar char="v"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Thay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3.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−9.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=3.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−3=3.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−3=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−3=−2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3x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– 9x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−2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76200" y="2711138"/>
                <a:ext cx="9067800" cy="1765612"/>
              </a:xfrm>
              <a:prstGeom prst="rect">
                <a:avLst/>
              </a:prstGeom>
              <a:blipFill rotWithShape="0">
                <a:blip r:embed="rId8"/>
                <a:stretch>
                  <a:fillRect l="-1008" b="-24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2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49524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</a:rPr>
              <a:t>* </a:t>
            </a:r>
            <a:r>
              <a:rPr lang="en-US" b="1" dirty="0" err="1" smtClean="0">
                <a:latin typeface="Arial" pitchFamily="34" charset="0"/>
              </a:rPr>
              <a:t>Vận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</a:rPr>
              <a:t>dụng</a:t>
            </a:r>
            <a:r>
              <a:rPr lang="en-US" b="1" i="1" dirty="0">
                <a:latin typeface="Arial" pitchFamily="34" charset="0"/>
              </a:rPr>
              <a:t> 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046" y="722312"/>
            <a:ext cx="8192481" cy="795340"/>
            <a:chOff x="1966" y="515"/>
            <a:chExt cx="3737" cy="501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966" y="515"/>
              <a:ext cx="3737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endPara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11"/>
            <p:cNvGraphicFramePr>
              <a:graphicFrameLocks noChangeAspect="1"/>
            </p:cNvGraphicFramePr>
            <p:nvPr/>
          </p:nvGraphicFramePr>
          <p:xfrm>
            <a:off x="3072" y="863"/>
            <a:ext cx="88" cy="1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Equation" r:id="rId3" imgW="114120" imgH="215640" progId="Equation.3">
                    <p:embed/>
                  </p:oleObj>
                </mc:Choice>
                <mc:Fallback>
                  <p:oleObj name="Equation" r:id="rId3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863"/>
                          <a:ext cx="88" cy="1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152400" y="895350"/>
            <a:ext cx="8991600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 + Cr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 = 600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 = 10%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152400" y="3363838"/>
            <a:ext cx="89916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600 + 600.10% = 660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980" y="2501793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u="sng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3350"/>
            <a:ext cx="9144000" cy="533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49524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</a:rPr>
              <a:t>* </a:t>
            </a:r>
            <a:r>
              <a:rPr lang="en-US" b="1" dirty="0" err="1" smtClean="0">
                <a:latin typeface="Arial" pitchFamily="34" charset="0"/>
              </a:rPr>
              <a:t>Áp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</a:rPr>
              <a:t>dụng</a:t>
            </a:r>
            <a:r>
              <a:rPr lang="en-US" b="1" i="1" dirty="0">
                <a:latin typeface="Arial" pitchFamily="34" charset="0"/>
              </a:rPr>
              <a:t> 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609600" y="919939"/>
            <a:ext cx="7772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2819400" y="1275498"/>
            <a:ext cx="3962400" cy="2133600"/>
          </a:xfrm>
          <a:prstGeom prst="cloudCallout">
            <a:avLst>
              <a:gd name="adj1" fmla="val 15946"/>
              <a:gd name="adj2" fmla="val 865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trị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biểu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thức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x</a:t>
            </a:r>
            <a:r>
              <a:rPr lang="en-US" sz="24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y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tại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x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= - 4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y = 3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7860175" y="853141"/>
            <a:ext cx="762000" cy="3276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-48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144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-24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152399" y="1542079"/>
            <a:ext cx="754380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- 4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= 3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(-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3 = 48</a:t>
            </a:r>
          </a:p>
        </p:txBody>
      </p:sp>
      <p:sp>
        <p:nvSpPr>
          <p:cNvPr id="15" name="Oval 35"/>
          <p:cNvSpPr>
            <a:spLocks noChangeArrowheads="1"/>
          </p:cNvSpPr>
          <p:nvPr/>
        </p:nvSpPr>
        <p:spPr bwMode="auto">
          <a:xfrm>
            <a:off x="8027525" y="3282033"/>
            <a:ext cx="457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76200" y="996139"/>
            <a:ext cx="4572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?2</a:t>
            </a:r>
          </a:p>
        </p:txBody>
      </p:sp>
      <p:pic>
        <p:nvPicPr>
          <p:cNvPr id="17" name="Picture 42" descr="j028367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267075"/>
            <a:ext cx="1295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8001000" y="328203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89715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4" grpId="0"/>
      <p:bldP spid="15" grpId="0" animBg="1"/>
      <p:bldP spid="18" grpId="0"/>
      <p:bldP spid="1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7"/>
          <p:cNvSpPr txBox="1">
            <a:spLocks noChangeArrowheads="1"/>
          </p:cNvSpPr>
          <p:nvPr/>
        </p:nvSpPr>
        <p:spPr bwMode="auto">
          <a:xfrm>
            <a:off x="2403475" y="133350"/>
            <a:ext cx="3311525" cy="519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TRÒ CHƠI Ô CHỮ</a:t>
            </a:r>
          </a:p>
        </p:txBody>
      </p:sp>
      <p:sp>
        <p:nvSpPr>
          <p:cNvPr id="207" name="Text Box 97"/>
          <p:cNvSpPr txBox="1">
            <a:spLocks noChangeArrowheads="1"/>
          </p:cNvSpPr>
          <p:nvPr/>
        </p:nvSpPr>
        <p:spPr bwMode="auto">
          <a:xfrm>
            <a:off x="49306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L</a:t>
            </a:r>
          </a:p>
        </p:txBody>
      </p:sp>
      <p:sp>
        <p:nvSpPr>
          <p:cNvPr id="208" name="Text Box 97"/>
          <p:cNvSpPr txBox="1">
            <a:spLocks noChangeArrowheads="1"/>
          </p:cNvSpPr>
          <p:nvPr/>
        </p:nvSpPr>
        <p:spPr bwMode="auto">
          <a:xfrm>
            <a:off x="559467" y="2055077"/>
            <a:ext cx="56778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N</a:t>
            </a:r>
          </a:p>
        </p:txBody>
      </p:sp>
      <p:sp>
        <p:nvSpPr>
          <p:cNvPr id="209" name="Text Box 97"/>
          <p:cNvSpPr txBox="1">
            <a:spLocks noChangeArrowheads="1"/>
          </p:cNvSpPr>
          <p:nvPr/>
        </p:nvSpPr>
        <p:spPr bwMode="auto">
          <a:xfrm>
            <a:off x="609600" y="3425090"/>
            <a:ext cx="53572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Ă</a:t>
            </a:r>
          </a:p>
        </p:txBody>
      </p:sp>
      <p:sp>
        <p:nvSpPr>
          <p:cNvPr id="210" name="Text Box 97"/>
          <p:cNvSpPr txBox="1">
            <a:spLocks noChangeArrowheads="1"/>
          </p:cNvSpPr>
          <p:nvPr/>
        </p:nvSpPr>
        <p:spPr bwMode="auto">
          <a:xfrm>
            <a:off x="5786573" y="2041014"/>
            <a:ext cx="56938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H</a:t>
            </a:r>
          </a:p>
        </p:txBody>
      </p:sp>
      <p:sp>
        <p:nvSpPr>
          <p:cNvPr id="211" name="Text Box 97"/>
          <p:cNvSpPr txBox="1">
            <a:spLocks noChangeArrowheads="1"/>
          </p:cNvSpPr>
          <p:nvPr/>
        </p:nvSpPr>
        <p:spPr bwMode="auto">
          <a:xfrm>
            <a:off x="601345" y="2724150"/>
            <a:ext cx="50045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T</a:t>
            </a:r>
          </a:p>
        </p:txBody>
      </p:sp>
      <p:sp>
        <p:nvSpPr>
          <p:cNvPr id="212" name="Text Box 97"/>
          <p:cNvSpPr txBox="1">
            <a:spLocks noChangeArrowheads="1"/>
          </p:cNvSpPr>
          <p:nvPr/>
        </p:nvSpPr>
        <p:spPr bwMode="auto">
          <a:xfrm>
            <a:off x="3069287" y="2724150"/>
            <a:ext cx="50847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Ê</a:t>
            </a:r>
          </a:p>
        </p:txBody>
      </p:sp>
      <p:sp>
        <p:nvSpPr>
          <p:cNvPr id="213" name="Text Box 97"/>
          <p:cNvSpPr txBox="1">
            <a:spLocks noChangeArrowheads="1"/>
          </p:cNvSpPr>
          <p:nvPr/>
        </p:nvSpPr>
        <p:spPr bwMode="auto">
          <a:xfrm>
            <a:off x="5836175" y="2647950"/>
            <a:ext cx="53572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V</a:t>
            </a:r>
          </a:p>
        </p:txBody>
      </p:sp>
      <p:sp>
        <p:nvSpPr>
          <p:cNvPr id="214" name="Rectangle 2"/>
          <p:cNvSpPr txBox="1">
            <a:spLocks noChangeArrowheads="1"/>
          </p:cNvSpPr>
          <p:nvPr/>
        </p:nvSpPr>
        <p:spPr bwMode="white">
          <a:xfrm>
            <a:off x="1336675" y="2246312"/>
            <a:ext cx="8382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sp>
        <p:nvSpPr>
          <p:cNvPr id="215" name="Text Box 97"/>
          <p:cNvSpPr txBox="1">
            <a:spLocks noChangeArrowheads="1"/>
          </p:cNvSpPr>
          <p:nvPr/>
        </p:nvSpPr>
        <p:spPr bwMode="auto">
          <a:xfrm>
            <a:off x="963706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Ê</a:t>
            </a:r>
          </a:p>
        </p:txBody>
      </p:sp>
      <p:sp>
        <p:nvSpPr>
          <p:cNvPr id="216" name="Text Box 97"/>
          <p:cNvSpPr txBox="1">
            <a:spLocks noChangeArrowheads="1"/>
          </p:cNvSpPr>
          <p:nvPr/>
        </p:nvSpPr>
        <p:spPr bwMode="auto">
          <a:xfrm>
            <a:off x="1954306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V</a:t>
            </a:r>
          </a:p>
        </p:txBody>
      </p:sp>
      <p:sp>
        <p:nvSpPr>
          <p:cNvPr id="217" name="Text Box 97"/>
          <p:cNvSpPr txBox="1">
            <a:spLocks noChangeArrowheads="1"/>
          </p:cNvSpPr>
          <p:nvPr/>
        </p:nvSpPr>
        <p:spPr bwMode="auto">
          <a:xfrm>
            <a:off x="2868706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Ă</a:t>
            </a:r>
          </a:p>
        </p:txBody>
      </p:sp>
      <p:sp>
        <p:nvSpPr>
          <p:cNvPr id="218" name="Text Box 97"/>
          <p:cNvSpPr txBox="1">
            <a:spLocks noChangeArrowheads="1"/>
          </p:cNvSpPr>
          <p:nvPr/>
        </p:nvSpPr>
        <p:spPr bwMode="auto">
          <a:xfrm>
            <a:off x="37338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N</a:t>
            </a:r>
          </a:p>
        </p:txBody>
      </p:sp>
      <p:sp>
        <p:nvSpPr>
          <p:cNvPr id="219" name="Text Box 97"/>
          <p:cNvSpPr txBox="1">
            <a:spLocks noChangeArrowheads="1"/>
          </p:cNvSpPr>
          <p:nvPr/>
        </p:nvSpPr>
        <p:spPr bwMode="auto">
          <a:xfrm>
            <a:off x="46482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T</a:t>
            </a:r>
          </a:p>
        </p:txBody>
      </p:sp>
      <p:sp>
        <p:nvSpPr>
          <p:cNvPr id="220" name="Text Box 97"/>
          <p:cNvSpPr txBox="1">
            <a:spLocks noChangeArrowheads="1"/>
          </p:cNvSpPr>
          <p:nvPr/>
        </p:nvSpPr>
        <p:spPr bwMode="auto">
          <a:xfrm>
            <a:off x="54864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H</a:t>
            </a:r>
          </a:p>
        </p:txBody>
      </p:sp>
      <p:sp>
        <p:nvSpPr>
          <p:cNvPr id="221" name="Text Box 97"/>
          <p:cNvSpPr txBox="1">
            <a:spLocks noChangeArrowheads="1"/>
          </p:cNvSpPr>
          <p:nvPr/>
        </p:nvSpPr>
        <p:spPr bwMode="auto">
          <a:xfrm>
            <a:off x="64008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I</a:t>
            </a:r>
          </a:p>
        </p:txBody>
      </p:sp>
      <p:sp>
        <p:nvSpPr>
          <p:cNvPr id="222" name="Text Box 97"/>
          <p:cNvSpPr txBox="1">
            <a:spLocks noChangeArrowheads="1"/>
          </p:cNvSpPr>
          <p:nvPr/>
        </p:nvSpPr>
        <p:spPr bwMode="auto">
          <a:xfrm>
            <a:off x="7315200" y="4113886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Ê</a:t>
            </a:r>
          </a:p>
        </p:txBody>
      </p:sp>
      <p:sp>
        <p:nvSpPr>
          <p:cNvPr id="223" name="Text Box 97"/>
          <p:cNvSpPr txBox="1">
            <a:spLocks noChangeArrowheads="1"/>
          </p:cNvSpPr>
          <p:nvPr/>
        </p:nvSpPr>
        <p:spPr bwMode="auto">
          <a:xfrm>
            <a:off x="8229600" y="4138949"/>
            <a:ext cx="8382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6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M</a:t>
            </a:r>
          </a:p>
        </p:txBody>
      </p:sp>
      <p:sp>
        <p:nvSpPr>
          <p:cNvPr id="224" name="Rectangle 2"/>
          <p:cNvSpPr txBox="1">
            <a:spLocks noChangeArrowheads="1"/>
          </p:cNvSpPr>
          <p:nvPr/>
        </p:nvSpPr>
        <p:spPr bwMode="white">
          <a:xfrm>
            <a:off x="1258888" y="2854609"/>
            <a:ext cx="838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y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sp>
        <p:nvSpPr>
          <p:cNvPr id="225" name="Rectangle 2"/>
          <p:cNvSpPr txBox="1">
            <a:spLocks noChangeArrowheads="1"/>
          </p:cNvSpPr>
          <p:nvPr/>
        </p:nvSpPr>
        <p:spPr bwMode="white">
          <a:xfrm>
            <a:off x="3698875" y="2973388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2z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+1</a:t>
            </a:r>
            <a:endParaRPr lang="en-US" sz="3200" baseline="30000">
              <a:cs typeface="Times New Roman" pitchFamily="18" charset="0"/>
            </a:endParaRPr>
          </a:p>
        </p:txBody>
      </p:sp>
      <p:sp>
        <p:nvSpPr>
          <p:cNvPr id="226" name="Rectangle 2"/>
          <p:cNvSpPr txBox="1">
            <a:spLocks noChangeArrowheads="1"/>
          </p:cNvSpPr>
          <p:nvPr/>
        </p:nvSpPr>
        <p:spPr bwMode="white">
          <a:xfrm>
            <a:off x="6580188" y="2189162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+y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sp>
        <p:nvSpPr>
          <p:cNvPr id="227" name="Rectangle 2"/>
          <p:cNvSpPr txBox="1">
            <a:spLocks noChangeArrowheads="1"/>
          </p:cNvSpPr>
          <p:nvPr/>
        </p:nvSpPr>
        <p:spPr bwMode="white">
          <a:xfrm>
            <a:off x="6507163" y="2895482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z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-1</a:t>
            </a:r>
            <a:endParaRPr lang="en-US" sz="3200" baseline="30000">
              <a:cs typeface="Times New Roman" pitchFamily="18" charset="0"/>
            </a:endParaRPr>
          </a:p>
        </p:txBody>
      </p:sp>
      <p:sp>
        <p:nvSpPr>
          <p:cNvPr id="228" name="Text Box 97"/>
          <p:cNvSpPr txBox="1">
            <a:spLocks noChangeArrowheads="1"/>
          </p:cNvSpPr>
          <p:nvPr/>
        </p:nvSpPr>
        <p:spPr bwMode="auto">
          <a:xfrm>
            <a:off x="3035210" y="1995487"/>
            <a:ext cx="470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L</a:t>
            </a:r>
          </a:p>
        </p:txBody>
      </p:sp>
      <p:sp>
        <p:nvSpPr>
          <p:cNvPr id="229" name="Text Box 97"/>
          <p:cNvSpPr txBox="1">
            <a:spLocks noChangeArrowheads="1"/>
          </p:cNvSpPr>
          <p:nvPr/>
        </p:nvSpPr>
        <p:spPr bwMode="auto">
          <a:xfrm>
            <a:off x="3064056" y="3409950"/>
            <a:ext cx="40107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I</a:t>
            </a:r>
          </a:p>
        </p:txBody>
      </p:sp>
      <p:sp>
        <p:nvSpPr>
          <p:cNvPr id="230" name="Rectangle 2"/>
          <p:cNvSpPr txBox="1">
            <a:spLocks noChangeArrowheads="1"/>
          </p:cNvSpPr>
          <p:nvPr/>
        </p:nvSpPr>
        <p:spPr bwMode="white">
          <a:xfrm>
            <a:off x="3771900" y="2173287"/>
            <a:ext cx="1447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-y</a:t>
            </a:r>
            <a:r>
              <a:rPr lang="en-US" sz="3200" baseline="30000">
                <a:cs typeface="Times New Roman" pitchFamily="18" charset="0"/>
              </a:rPr>
              <a:t>2</a:t>
            </a:r>
          </a:p>
        </p:txBody>
      </p:sp>
      <p:grpSp>
        <p:nvGrpSpPr>
          <p:cNvPr id="231" name="Group 251"/>
          <p:cNvGrpSpPr>
            <a:grpSpLocks/>
          </p:cNvGrpSpPr>
          <p:nvPr/>
        </p:nvGrpSpPr>
        <p:grpSpPr bwMode="auto">
          <a:xfrm>
            <a:off x="-101600" y="4151312"/>
            <a:ext cx="1092200" cy="954088"/>
            <a:chOff x="-22904" y="5363850"/>
            <a:chExt cx="1093314" cy="954371"/>
          </a:xfrm>
        </p:grpSpPr>
        <p:grpSp>
          <p:nvGrpSpPr>
            <p:cNvPr id="232" name="Group 88"/>
            <p:cNvGrpSpPr>
              <a:grpSpLocks/>
            </p:cNvGrpSpPr>
            <p:nvPr/>
          </p:nvGrpSpPr>
          <p:grpSpPr bwMode="auto">
            <a:xfrm rot="1800000">
              <a:off x="-22904" y="5363850"/>
              <a:ext cx="1093314" cy="954371"/>
              <a:chOff x="1110" y="2656"/>
              <a:chExt cx="1549" cy="1351"/>
            </a:xfrm>
          </p:grpSpPr>
          <p:sp>
            <p:nvSpPr>
              <p:cNvPr id="234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35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36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33" name="Rectangle 2"/>
            <p:cNvSpPr txBox="1">
              <a:spLocks noChangeArrowheads="1"/>
            </p:cNvSpPr>
            <p:nvPr/>
          </p:nvSpPr>
          <p:spPr bwMode="white">
            <a:xfrm>
              <a:off x="75621" y="5608398"/>
              <a:ext cx="839055" cy="48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-7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7" name="Group 252"/>
          <p:cNvGrpSpPr>
            <a:grpSpLocks/>
          </p:cNvGrpSpPr>
          <p:nvPr/>
        </p:nvGrpSpPr>
        <p:grpSpPr bwMode="auto">
          <a:xfrm>
            <a:off x="852488" y="4151312"/>
            <a:ext cx="1093787" cy="954088"/>
            <a:chOff x="852519" y="5364043"/>
            <a:chExt cx="1093314" cy="954371"/>
          </a:xfrm>
        </p:grpSpPr>
        <p:grpSp>
          <p:nvGrpSpPr>
            <p:cNvPr id="238" name="Group 88"/>
            <p:cNvGrpSpPr>
              <a:grpSpLocks/>
            </p:cNvGrpSpPr>
            <p:nvPr/>
          </p:nvGrpSpPr>
          <p:grpSpPr bwMode="auto">
            <a:xfrm rot="1800000">
              <a:off x="852519" y="5364043"/>
              <a:ext cx="1093314" cy="954371"/>
              <a:chOff x="1110" y="2656"/>
              <a:chExt cx="1549" cy="1351"/>
            </a:xfrm>
          </p:grpSpPr>
          <p:sp>
            <p:nvSpPr>
              <p:cNvPr id="240" name="AutoShape 89"/>
              <p:cNvSpPr>
                <a:spLocks noChangeArrowheads="1"/>
              </p:cNvSpPr>
              <p:nvPr/>
            </p:nvSpPr>
            <p:spPr bwMode="gray">
              <a:xfrm>
                <a:off x="1111" y="2672"/>
                <a:ext cx="1540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1" name="AutoShape 90"/>
              <p:cNvSpPr>
                <a:spLocks noChangeArrowheads="1"/>
              </p:cNvSpPr>
              <p:nvPr/>
            </p:nvSpPr>
            <p:spPr bwMode="gray">
              <a:xfrm>
                <a:off x="1107" y="2655"/>
                <a:ext cx="1536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2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39" name="Rectangle 2"/>
            <p:cNvSpPr txBox="1">
              <a:spLocks noChangeArrowheads="1"/>
            </p:cNvSpPr>
            <p:nvPr/>
          </p:nvSpPr>
          <p:spPr bwMode="white">
            <a:xfrm>
              <a:off x="990571" y="5638762"/>
              <a:ext cx="837838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51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3" name="Group 253"/>
          <p:cNvGrpSpPr>
            <a:grpSpLocks/>
          </p:cNvGrpSpPr>
          <p:nvPr/>
        </p:nvGrpSpPr>
        <p:grpSpPr bwMode="auto">
          <a:xfrm>
            <a:off x="1749425" y="4098925"/>
            <a:ext cx="1092200" cy="954087"/>
            <a:chOff x="1748990" y="5364043"/>
            <a:chExt cx="1093314" cy="954371"/>
          </a:xfrm>
        </p:grpSpPr>
        <p:grpSp>
          <p:nvGrpSpPr>
            <p:cNvPr id="244" name="Group 88"/>
            <p:cNvGrpSpPr>
              <a:grpSpLocks/>
            </p:cNvGrpSpPr>
            <p:nvPr/>
          </p:nvGrpSpPr>
          <p:grpSpPr bwMode="auto">
            <a:xfrm rot="1800000">
              <a:off x="1748990" y="5364043"/>
              <a:ext cx="1093314" cy="954371"/>
              <a:chOff x="1110" y="2656"/>
              <a:chExt cx="1549" cy="1351"/>
            </a:xfrm>
          </p:grpSpPr>
          <p:sp>
            <p:nvSpPr>
              <p:cNvPr id="246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7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48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45" name="Rectangle 2"/>
            <p:cNvSpPr txBox="1">
              <a:spLocks noChangeArrowheads="1"/>
            </p:cNvSpPr>
            <p:nvPr/>
          </p:nvSpPr>
          <p:spPr bwMode="white">
            <a:xfrm>
              <a:off x="1904724" y="5608591"/>
              <a:ext cx="839055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24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9" name="Group 254"/>
          <p:cNvGrpSpPr>
            <a:grpSpLocks/>
          </p:cNvGrpSpPr>
          <p:nvPr/>
        </p:nvGrpSpPr>
        <p:grpSpPr bwMode="auto">
          <a:xfrm>
            <a:off x="2662238" y="4098925"/>
            <a:ext cx="1093787" cy="954087"/>
            <a:chOff x="2662026" y="5364043"/>
            <a:chExt cx="1093314" cy="954371"/>
          </a:xfrm>
        </p:grpSpPr>
        <p:grpSp>
          <p:nvGrpSpPr>
            <p:cNvPr id="250" name="Group 88"/>
            <p:cNvGrpSpPr>
              <a:grpSpLocks/>
            </p:cNvGrpSpPr>
            <p:nvPr/>
          </p:nvGrpSpPr>
          <p:grpSpPr bwMode="auto">
            <a:xfrm rot="1800000">
              <a:off x="2662026" y="5364043"/>
              <a:ext cx="1093314" cy="954371"/>
              <a:chOff x="1110" y="2656"/>
              <a:chExt cx="1549" cy="1351"/>
            </a:xfrm>
          </p:grpSpPr>
          <p:sp>
            <p:nvSpPr>
              <p:cNvPr id="252" name="AutoShape 89"/>
              <p:cNvSpPr>
                <a:spLocks noChangeArrowheads="1"/>
              </p:cNvSpPr>
              <p:nvPr/>
            </p:nvSpPr>
            <p:spPr bwMode="gray">
              <a:xfrm>
                <a:off x="1114" y="2673"/>
                <a:ext cx="1540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53" name="AutoShape 90"/>
              <p:cNvSpPr>
                <a:spLocks noChangeArrowheads="1"/>
              </p:cNvSpPr>
              <p:nvPr/>
            </p:nvSpPr>
            <p:spPr bwMode="gray">
              <a:xfrm>
                <a:off x="1107" y="2655"/>
                <a:ext cx="1536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54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51" name="Rectangle 2"/>
            <p:cNvSpPr txBox="1">
              <a:spLocks noChangeArrowheads="1"/>
            </p:cNvSpPr>
            <p:nvPr/>
          </p:nvSpPr>
          <p:spPr bwMode="white">
            <a:xfrm>
              <a:off x="2819120" y="5608591"/>
              <a:ext cx="837838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8,5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5" name="Group 255"/>
          <p:cNvGrpSpPr>
            <a:grpSpLocks/>
          </p:cNvGrpSpPr>
          <p:nvPr/>
        </p:nvGrpSpPr>
        <p:grpSpPr bwMode="auto">
          <a:xfrm>
            <a:off x="3571875" y="4098925"/>
            <a:ext cx="1093788" cy="954087"/>
            <a:chOff x="3571943" y="5364043"/>
            <a:chExt cx="1093314" cy="954371"/>
          </a:xfrm>
        </p:grpSpPr>
        <p:grpSp>
          <p:nvGrpSpPr>
            <p:cNvPr id="256" name="Group 88"/>
            <p:cNvGrpSpPr>
              <a:grpSpLocks/>
            </p:cNvGrpSpPr>
            <p:nvPr/>
          </p:nvGrpSpPr>
          <p:grpSpPr bwMode="auto">
            <a:xfrm rot="1800000">
              <a:off x="3571943" y="5364043"/>
              <a:ext cx="1093314" cy="954371"/>
              <a:chOff x="1110" y="2656"/>
              <a:chExt cx="1549" cy="1351"/>
            </a:xfrm>
          </p:grpSpPr>
          <p:sp>
            <p:nvSpPr>
              <p:cNvPr id="258" name="AutoShape 89"/>
              <p:cNvSpPr>
                <a:spLocks noChangeArrowheads="1"/>
              </p:cNvSpPr>
              <p:nvPr/>
            </p:nvSpPr>
            <p:spPr bwMode="gray">
              <a:xfrm>
                <a:off x="1114" y="2673"/>
                <a:ext cx="1540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59" name="AutoShape 90"/>
              <p:cNvSpPr>
                <a:spLocks noChangeArrowheads="1"/>
              </p:cNvSpPr>
              <p:nvPr/>
            </p:nvSpPr>
            <p:spPr bwMode="gray">
              <a:xfrm>
                <a:off x="1107" y="2655"/>
                <a:ext cx="1536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60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57" name="Rectangle 2"/>
            <p:cNvSpPr txBox="1">
              <a:spLocks noChangeArrowheads="1"/>
            </p:cNvSpPr>
            <p:nvPr/>
          </p:nvSpPr>
          <p:spPr bwMode="white">
            <a:xfrm>
              <a:off x="3733798" y="5608591"/>
              <a:ext cx="837837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9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1" name="Group 256"/>
          <p:cNvGrpSpPr>
            <a:grpSpLocks/>
          </p:cNvGrpSpPr>
          <p:nvPr/>
        </p:nvGrpSpPr>
        <p:grpSpPr bwMode="auto">
          <a:xfrm>
            <a:off x="4473575" y="4098925"/>
            <a:ext cx="1092200" cy="954087"/>
            <a:chOff x="4472896" y="5364043"/>
            <a:chExt cx="1093314" cy="954371"/>
          </a:xfrm>
        </p:grpSpPr>
        <p:grpSp>
          <p:nvGrpSpPr>
            <p:cNvPr id="262" name="Group 88"/>
            <p:cNvGrpSpPr>
              <a:grpSpLocks/>
            </p:cNvGrpSpPr>
            <p:nvPr/>
          </p:nvGrpSpPr>
          <p:grpSpPr bwMode="auto">
            <a:xfrm rot="1800000">
              <a:off x="4472896" y="5364043"/>
              <a:ext cx="1093314" cy="954371"/>
              <a:chOff x="1110" y="2656"/>
              <a:chExt cx="1549" cy="1351"/>
            </a:xfrm>
          </p:grpSpPr>
          <p:sp>
            <p:nvSpPr>
              <p:cNvPr id="264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65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66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63" name="Rectangle 2"/>
            <p:cNvSpPr txBox="1">
              <a:spLocks noChangeArrowheads="1"/>
            </p:cNvSpPr>
            <p:nvPr/>
          </p:nvSpPr>
          <p:spPr bwMode="white">
            <a:xfrm>
              <a:off x="4647699" y="5608591"/>
              <a:ext cx="839055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16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7" name="Group 257"/>
          <p:cNvGrpSpPr>
            <a:grpSpLocks/>
          </p:cNvGrpSpPr>
          <p:nvPr/>
        </p:nvGrpSpPr>
        <p:grpSpPr bwMode="auto">
          <a:xfrm>
            <a:off x="5387975" y="4095750"/>
            <a:ext cx="1092200" cy="954087"/>
            <a:chOff x="5387296" y="5360970"/>
            <a:chExt cx="1093314" cy="954371"/>
          </a:xfrm>
        </p:grpSpPr>
        <p:grpSp>
          <p:nvGrpSpPr>
            <p:cNvPr id="268" name="Group 88"/>
            <p:cNvGrpSpPr>
              <a:grpSpLocks/>
            </p:cNvGrpSpPr>
            <p:nvPr/>
          </p:nvGrpSpPr>
          <p:grpSpPr bwMode="auto">
            <a:xfrm rot="1800000">
              <a:off x="5387296" y="5360970"/>
              <a:ext cx="1093314" cy="954371"/>
              <a:chOff x="1110" y="2656"/>
              <a:chExt cx="1549" cy="1351"/>
            </a:xfrm>
          </p:grpSpPr>
          <p:sp>
            <p:nvSpPr>
              <p:cNvPr id="270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1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2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69" name="Rectangle 2"/>
            <p:cNvSpPr txBox="1">
              <a:spLocks noChangeArrowheads="1"/>
            </p:cNvSpPr>
            <p:nvPr/>
          </p:nvSpPr>
          <p:spPr bwMode="white">
            <a:xfrm>
              <a:off x="5485821" y="5611870"/>
              <a:ext cx="839055" cy="48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25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3" name="Group 258"/>
          <p:cNvGrpSpPr>
            <a:grpSpLocks/>
          </p:cNvGrpSpPr>
          <p:nvPr/>
        </p:nvGrpSpPr>
        <p:grpSpPr bwMode="auto">
          <a:xfrm>
            <a:off x="6275388" y="4122737"/>
            <a:ext cx="1092200" cy="954088"/>
            <a:chOff x="6274802" y="5387864"/>
            <a:chExt cx="1093314" cy="954371"/>
          </a:xfrm>
        </p:grpSpPr>
        <p:grpSp>
          <p:nvGrpSpPr>
            <p:cNvPr id="274" name="Group 88"/>
            <p:cNvGrpSpPr>
              <a:grpSpLocks/>
            </p:cNvGrpSpPr>
            <p:nvPr/>
          </p:nvGrpSpPr>
          <p:grpSpPr bwMode="auto">
            <a:xfrm rot="1800000">
              <a:off x="6274802" y="5387864"/>
              <a:ext cx="1093314" cy="954371"/>
              <a:chOff x="1110" y="2656"/>
              <a:chExt cx="1549" cy="1351"/>
            </a:xfrm>
          </p:grpSpPr>
          <p:sp>
            <p:nvSpPr>
              <p:cNvPr id="276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7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78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75" name="Rectangle 2"/>
            <p:cNvSpPr txBox="1">
              <a:spLocks noChangeArrowheads="1"/>
            </p:cNvSpPr>
            <p:nvPr/>
          </p:nvSpPr>
          <p:spPr bwMode="white">
            <a:xfrm>
              <a:off x="6400342" y="5638763"/>
              <a:ext cx="839055" cy="48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18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9" name="Group 259"/>
          <p:cNvGrpSpPr>
            <a:grpSpLocks/>
          </p:cNvGrpSpPr>
          <p:nvPr/>
        </p:nvGrpSpPr>
        <p:grpSpPr bwMode="auto">
          <a:xfrm>
            <a:off x="7162800" y="4122737"/>
            <a:ext cx="1092200" cy="954088"/>
            <a:chOff x="7162308" y="5387864"/>
            <a:chExt cx="1093314" cy="954371"/>
          </a:xfrm>
        </p:grpSpPr>
        <p:grpSp>
          <p:nvGrpSpPr>
            <p:cNvPr id="280" name="Group 88"/>
            <p:cNvGrpSpPr>
              <a:grpSpLocks/>
            </p:cNvGrpSpPr>
            <p:nvPr/>
          </p:nvGrpSpPr>
          <p:grpSpPr bwMode="auto">
            <a:xfrm rot="1800000">
              <a:off x="7162308" y="5387864"/>
              <a:ext cx="1093314" cy="954371"/>
              <a:chOff x="1110" y="2656"/>
              <a:chExt cx="1549" cy="1351"/>
            </a:xfrm>
          </p:grpSpPr>
          <p:sp>
            <p:nvSpPr>
              <p:cNvPr id="282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83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84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81" name="Rectangle 2"/>
            <p:cNvSpPr txBox="1">
              <a:spLocks noChangeArrowheads="1"/>
            </p:cNvSpPr>
            <p:nvPr/>
          </p:nvSpPr>
          <p:spPr bwMode="white">
            <a:xfrm>
              <a:off x="7314863" y="5638763"/>
              <a:ext cx="839055" cy="487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51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85" name="Group 260"/>
          <p:cNvGrpSpPr>
            <a:grpSpLocks/>
          </p:cNvGrpSpPr>
          <p:nvPr/>
        </p:nvGrpSpPr>
        <p:grpSpPr bwMode="auto">
          <a:xfrm>
            <a:off x="8101013" y="4151312"/>
            <a:ext cx="1092200" cy="954088"/>
            <a:chOff x="8078072" y="5389431"/>
            <a:chExt cx="1093314" cy="954371"/>
          </a:xfrm>
        </p:grpSpPr>
        <p:grpSp>
          <p:nvGrpSpPr>
            <p:cNvPr id="286" name="Group 88"/>
            <p:cNvGrpSpPr>
              <a:grpSpLocks/>
            </p:cNvGrpSpPr>
            <p:nvPr/>
          </p:nvGrpSpPr>
          <p:grpSpPr bwMode="auto">
            <a:xfrm rot="1800000">
              <a:off x="8078072" y="5389431"/>
              <a:ext cx="1093314" cy="954371"/>
              <a:chOff x="1110" y="2656"/>
              <a:chExt cx="1549" cy="1351"/>
            </a:xfrm>
          </p:grpSpPr>
          <p:sp>
            <p:nvSpPr>
              <p:cNvPr id="288" name="AutoShape 89"/>
              <p:cNvSpPr>
                <a:spLocks noChangeArrowheads="1"/>
              </p:cNvSpPr>
              <p:nvPr/>
            </p:nvSpPr>
            <p:spPr bwMode="gray">
              <a:xfrm>
                <a:off x="1116" y="2674"/>
                <a:ext cx="1533" cy="1333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89" name="AutoShape 90"/>
              <p:cNvSpPr>
                <a:spLocks noChangeArrowheads="1"/>
              </p:cNvSpPr>
              <p:nvPr/>
            </p:nvSpPr>
            <p:spPr bwMode="gray">
              <a:xfrm>
                <a:off x="1108" y="2655"/>
                <a:ext cx="1533" cy="1331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90" name="AutoShape 91"/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1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66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287" name="Rectangle 2"/>
            <p:cNvSpPr txBox="1">
              <a:spLocks noChangeArrowheads="1"/>
            </p:cNvSpPr>
            <p:nvPr/>
          </p:nvSpPr>
          <p:spPr bwMode="white">
            <a:xfrm>
              <a:off x="8216325" y="5626039"/>
              <a:ext cx="837466" cy="485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600" i="1" kern="0">
                  <a:solidFill>
                    <a:srgbClr val="FFFF00"/>
                  </a:solidFill>
                  <a:ea typeface="+mj-ea"/>
                  <a:cs typeface="Times New Roman" pitchFamily="18" charset="0"/>
                </a:rPr>
                <a:t>5</a:t>
              </a:r>
              <a:endParaRPr lang="en-US" sz="3600" i="1" kern="0" baseline="30000">
                <a:solidFill>
                  <a:srgbClr val="FFFF00"/>
                </a:solidFill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91" name="Rectangle 2"/>
          <p:cNvSpPr txBox="1">
            <a:spLocks noChangeArrowheads="1"/>
          </p:cNvSpPr>
          <p:nvPr/>
        </p:nvSpPr>
        <p:spPr bwMode="white">
          <a:xfrm>
            <a:off x="49306" y="1047750"/>
            <a:ext cx="9018494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dirty="0" err="1">
                <a:cs typeface="Times New Roman" pitchFamily="18" charset="0"/>
              </a:rPr>
              <a:t>Hãy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tính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giá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trị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của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</a:t>
            </a:r>
            <a:r>
              <a:rPr lang="en-US" dirty="0" err="1">
                <a:cs typeface="Arial" charset="0"/>
              </a:rPr>
              <a:t>ác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biểu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thức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sau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tại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C0C23"/>
                </a:solidFill>
                <a:cs typeface="Times New Roman" pitchFamily="18" charset="0"/>
              </a:rPr>
              <a:t>x=3, y=4 </a:t>
            </a:r>
            <a:r>
              <a:rPr lang="en-US" dirty="0" err="1">
                <a:solidFill>
                  <a:srgbClr val="FC0C23"/>
                </a:solidFill>
                <a:cs typeface="Times New Roman" pitchFamily="18" charset="0"/>
              </a:rPr>
              <a:t>và</a:t>
            </a:r>
            <a:r>
              <a:rPr lang="en-US" i="1" dirty="0">
                <a:solidFill>
                  <a:srgbClr val="FC0C23"/>
                </a:solidFill>
                <a:cs typeface="Times New Roman" pitchFamily="18" charset="0"/>
              </a:rPr>
              <a:t> z=5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rồi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viết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chữ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tương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ứng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với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số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tìm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được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các</a:t>
            </a:r>
            <a:r>
              <a:rPr lang="en-US" dirty="0">
                <a:cs typeface="Times New Roman" pitchFamily="18" charset="0"/>
              </a:rPr>
              <a:t> ô </a:t>
            </a:r>
            <a:r>
              <a:rPr lang="en-US" dirty="0" err="1">
                <a:cs typeface="Times New Roman" pitchFamily="18" charset="0"/>
              </a:rPr>
              <a:t>trống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dưới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đây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em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sẽ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giải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đoán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được</a:t>
            </a:r>
            <a:r>
              <a:rPr lang="en-US" dirty="0" smtClean="0">
                <a:cs typeface="Times New Roman" pitchFamily="18" charset="0"/>
              </a:rPr>
              <a:t> ô </a:t>
            </a:r>
            <a:r>
              <a:rPr lang="en-US" dirty="0" err="1" smtClean="0">
                <a:cs typeface="Times New Roman" pitchFamily="18" charset="0"/>
              </a:rPr>
              <a:t>chữ</a:t>
            </a:r>
            <a:r>
              <a:rPr lang="en-US" smtClean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92" name="Text Box 97"/>
          <p:cNvSpPr txBox="1">
            <a:spLocks noChangeArrowheads="1"/>
          </p:cNvSpPr>
          <p:nvPr/>
        </p:nvSpPr>
        <p:spPr bwMode="auto">
          <a:xfrm>
            <a:off x="5791200" y="3333750"/>
            <a:ext cx="73379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</a:rPr>
              <a:t>M</a:t>
            </a:r>
          </a:p>
        </p:txBody>
      </p:sp>
      <p:graphicFrame>
        <p:nvGraphicFramePr>
          <p:cNvPr id="293" name="Object 2"/>
          <p:cNvGraphicFramePr>
            <a:graphicFrameLocks noChangeAspect="1"/>
          </p:cNvGraphicFramePr>
          <p:nvPr>
            <p:extLst/>
          </p:nvPr>
        </p:nvGraphicFramePr>
        <p:xfrm>
          <a:off x="6629400" y="3257550"/>
          <a:ext cx="158432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3" imgW="596880" imgH="279360" progId="Equation.DSMT4">
                  <p:embed/>
                </p:oleObj>
              </mc:Choice>
              <mc:Fallback>
                <p:oleObj name="Equation" r:id="rId3" imgW="596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57550"/>
                        <a:ext cx="1584325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" name="Object 3"/>
          <p:cNvGraphicFramePr>
            <a:graphicFrameLocks noChangeAspect="1"/>
          </p:cNvGraphicFramePr>
          <p:nvPr>
            <p:extLst/>
          </p:nvPr>
        </p:nvGraphicFramePr>
        <p:xfrm>
          <a:off x="1270181" y="3333750"/>
          <a:ext cx="137477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Equation" r:id="rId5" imgW="634680" imgH="393480" progId="Equation.DSMT4">
                  <p:embed/>
                </p:oleObj>
              </mc:Choice>
              <mc:Fallback>
                <p:oleObj name="Equation" r:id="rId5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181" y="3333750"/>
                        <a:ext cx="1374775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" name="Object 4"/>
          <p:cNvGraphicFramePr>
            <a:graphicFrameLocks noChangeAspect="1"/>
          </p:cNvGraphicFramePr>
          <p:nvPr>
            <p:extLst/>
          </p:nvPr>
        </p:nvGraphicFramePr>
        <p:xfrm>
          <a:off x="3613592" y="3551120"/>
          <a:ext cx="15128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592" y="3551120"/>
                        <a:ext cx="15128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" name="TextBox 94"/>
          <p:cNvSpPr txBox="1">
            <a:spLocks noChangeArrowheads="1"/>
          </p:cNvSpPr>
          <p:nvPr/>
        </p:nvSpPr>
        <p:spPr bwMode="auto">
          <a:xfrm>
            <a:off x="762000" y="179070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/>
              <a:t>NHÓM 1</a:t>
            </a:r>
          </a:p>
        </p:txBody>
      </p:sp>
      <p:sp>
        <p:nvSpPr>
          <p:cNvPr id="297" name="TextBox 95"/>
          <p:cNvSpPr txBox="1">
            <a:spLocks noChangeArrowheads="1"/>
          </p:cNvSpPr>
          <p:nvPr/>
        </p:nvSpPr>
        <p:spPr bwMode="auto">
          <a:xfrm>
            <a:off x="3276600" y="1801812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/>
              <a:t>NHÓM 2</a:t>
            </a:r>
          </a:p>
        </p:txBody>
      </p:sp>
      <p:sp>
        <p:nvSpPr>
          <p:cNvPr id="298" name="TextBox 96"/>
          <p:cNvSpPr txBox="1">
            <a:spLocks noChangeArrowheads="1"/>
          </p:cNvSpPr>
          <p:nvPr/>
        </p:nvSpPr>
        <p:spPr bwMode="auto">
          <a:xfrm>
            <a:off x="6400800" y="173355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/>
              <a:t>NHÓM 3</a:t>
            </a:r>
          </a:p>
        </p:txBody>
      </p:sp>
      <p:sp>
        <p:nvSpPr>
          <p:cNvPr id="299" name="Rectangle 298"/>
          <p:cNvSpPr>
            <a:spLocks noChangeArrowheads="1"/>
          </p:cNvSpPr>
          <p:nvPr/>
        </p:nvSpPr>
        <p:spPr bwMode="auto">
          <a:xfrm>
            <a:off x="1338762" y="22733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0" name="Rectangle 299"/>
          <p:cNvSpPr>
            <a:spLocks noChangeArrowheads="1"/>
          </p:cNvSpPr>
          <p:nvPr/>
        </p:nvSpPr>
        <p:spPr bwMode="auto">
          <a:xfrm>
            <a:off x="1280783" y="2849846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16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1" name="Rectangle 300"/>
          <p:cNvSpPr>
            <a:spLocks noChangeArrowheads="1"/>
          </p:cNvSpPr>
          <p:nvPr/>
        </p:nvSpPr>
        <p:spPr bwMode="auto">
          <a:xfrm>
            <a:off x="1347228" y="3554412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8,5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2" name="Rectangle 301"/>
          <p:cNvSpPr>
            <a:spLocks noChangeArrowheads="1"/>
          </p:cNvSpPr>
          <p:nvPr/>
        </p:nvSpPr>
        <p:spPr bwMode="auto">
          <a:xfrm>
            <a:off x="4061623" y="2182812"/>
            <a:ext cx="458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-7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3" name="Rectangle 302"/>
          <p:cNvSpPr>
            <a:spLocks noChangeArrowheads="1"/>
          </p:cNvSpPr>
          <p:nvPr/>
        </p:nvSpPr>
        <p:spPr bwMode="auto">
          <a:xfrm>
            <a:off x="3915239" y="2884488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51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4" name="Rectangle 303"/>
          <p:cNvSpPr>
            <a:spLocks noChangeArrowheads="1"/>
          </p:cNvSpPr>
          <p:nvPr/>
        </p:nvSpPr>
        <p:spPr bwMode="auto">
          <a:xfrm>
            <a:off x="3745818" y="3627320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5" name="Rectangle 304"/>
          <p:cNvSpPr>
            <a:spLocks noChangeArrowheads="1"/>
          </p:cNvSpPr>
          <p:nvPr/>
        </p:nvSpPr>
        <p:spPr bwMode="auto">
          <a:xfrm>
            <a:off x="6810839" y="2190750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25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6" name="Rectangle 305"/>
          <p:cNvSpPr>
            <a:spLocks noChangeArrowheads="1"/>
          </p:cNvSpPr>
          <p:nvPr/>
        </p:nvSpPr>
        <p:spPr bwMode="auto">
          <a:xfrm>
            <a:off x="6734639" y="2882782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24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7" name="Rectangle 306"/>
          <p:cNvSpPr>
            <a:spLocks noChangeArrowheads="1"/>
          </p:cNvSpPr>
          <p:nvPr/>
        </p:nvSpPr>
        <p:spPr bwMode="auto">
          <a:xfrm>
            <a:off x="6868024" y="348615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4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</p:childTnLst>
        </p:cTn>
      </p:par>
    </p:tnLst>
    <p:bldLst>
      <p:bldP spid="214" grpId="0"/>
      <p:bldP spid="224" grpId="0"/>
      <p:bldP spid="225" grpId="0"/>
      <p:bldP spid="226" grpId="0"/>
      <p:bldP spid="227" grpId="0"/>
      <p:bldP spid="230" grpId="0"/>
      <p:bldP spid="299" grpId="0"/>
      <p:bldP spid="300" grpId="0"/>
      <p:bldP spid="301" grpId="0"/>
      <p:bldP spid="302" grpId="0"/>
      <p:bldP spid="303" grpId="0"/>
      <p:bldP spid="304" grpId="0"/>
      <p:bldP spid="305" grpId="0"/>
      <p:bldP spid="306" grpId="0"/>
      <p:bldP spid="30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vanth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28751"/>
            <a:ext cx="2438400" cy="3015916"/>
          </a:xfrm>
          <a:prstGeom prst="rect">
            <a:avLst/>
          </a:prstGeom>
          <a:noFill/>
          <a:ln w="57150" cmpd="thickThin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3500" y="7937"/>
            <a:ext cx="89154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200" dirty="0">
                <a:solidFill>
                  <a:schemeClr val="bg1"/>
                </a:solidFill>
              </a:rPr>
              <a:t>- Ô</a:t>
            </a:r>
            <a:r>
              <a:rPr lang="vi-VN" sz="2200" dirty="0">
                <a:solidFill>
                  <a:schemeClr val="bg1"/>
                </a:solidFill>
              </a:rPr>
              <a:t>ng sinh ngày </a:t>
            </a:r>
            <a:r>
              <a:rPr lang="en-US" sz="2200" dirty="0">
                <a:solidFill>
                  <a:schemeClr val="bg1"/>
                </a:solidFill>
              </a:rPr>
              <a:t>29 </a:t>
            </a:r>
            <a:r>
              <a:rPr lang="en-US" sz="2200" dirty="0" err="1">
                <a:solidFill>
                  <a:schemeClr val="bg1"/>
                </a:solidFill>
              </a:rPr>
              <a:t>tháng</a:t>
            </a:r>
            <a:r>
              <a:rPr lang="en-US" sz="2200" dirty="0">
                <a:solidFill>
                  <a:schemeClr val="bg1"/>
                </a:solidFill>
              </a:rPr>
              <a:t> 3</a:t>
            </a:r>
            <a:r>
              <a:rPr lang="vi-VN" sz="2200" dirty="0">
                <a:solidFill>
                  <a:schemeClr val="bg1"/>
                </a:solidFill>
              </a:rPr>
              <a:t> năm 1918 tại xã Trung Lễ, huyện </a:t>
            </a:r>
            <a:r>
              <a:rPr lang="en-US" sz="2200" dirty="0" err="1">
                <a:solidFill>
                  <a:schemeClr val="bg1"/>
                </a:solidFill>
              </a:rPr>
              <a:t>Đức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Thọ</a:t>
            </a:r>
            <a:r>
              <a:rPr lang="vi-VN" sz="2200" dirty="0">
                <a:solidFill>
                  <a:schemeClr val="bg1"/>
                </a:solidFill>
              </a:rPr>
              <a:t>, tỉnh </a:t>
            </a:r>
            <a:r>
              <a:rPr lang="en-US" sz="2200" dirty="0" err="1">
                <a:solidFill>
                  <a:schemeClr val="bg1"/>
                </a:solidFill>
              </a:rPr>
              <a:t>Hà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Tĩnh</a:t>
            </a:r>
            <a:r>
              <a:rPr lang="vi-VN" sz="2200" dirty="0">
                <a:solidFill>
                  <a:schemeClr val="bg1"/>
                </a:solidFill>
              </a:rPr>
              <a:t>, trong một gia đình có truyền thống khoa bảng. Năm</a:t>
            </a:r>
            <a:r>
              <a:rPr lang="en-US" sz="2200" dirty="0">
                <a:solidFill>
                  <a:schemeClr val="bg1"/>
                </a:solidFill>
              </a:rPr>
              <a:t> 1939</a:t>
            </a:r>
            <a:r>
              <a:rPr lang="vi-VN" sz="2200" dirty="0">
                <a:solidFill>
                  <a:schemeClr val="bg1"/>
                </a:solidFill>
              </a:rPr>
              <a:t>, </a:t>
            </a:r>
            <a:r>
              <a:rPr lang="vi-VN" sz="2200" dirty="0">
                <a:solidFill>
                  <a:srgbClr val="0070C0"/>
                </a:solidFill>
              </a:rPr>
              <a:t>ô</a:t>
            </a:r>
            <a:r>
              <a:rPr lang="en-US" sz="2200" dirty="0" err="1">
                <a:solidFill>
                  <a:srgbClr val="0070C0"/>
                </a:solidFill>
              </a:rPr>
              <a:t>ng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vi-VN" sz="2200" dirty="0">
                <a:solidFill>
                  <a:srgbClr val="0070C0"/>
                </a:solidFill>
              </a:rPr>
              <a:t>được cấp học bổng sang </a:t>
            </a:r>
            <a:r>
              <a:rPr lang="en-US" sz="2200" dirty="0" err="1">
                <a:solidFill>
                  <a:srgbClr val="0070C0"/>
                </a:solidFill>
              </a:rPr>
              <a:t>Pháp</a:t>
            </a:r>
            <a:r>
              <a:rPr lang="vi-VN" sz="2200" dirty="0">
                <a:solidFill>
                  <a:srgbClr val="0070C0"/>
                </a:solidFill>
              </a:rPr>
              <a:t> du học tại trường </a:t>
            </a:r>
            <a:r>
              <a:rPr lang="en-US" sz="2200" dirty="0" err="1">
                <a:solidFill>
                  <a:srgbClr val="0070C0"/>
                </a:solidFill>
              </a:rPr>
              <a:t>Đại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học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sư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phạm</a:t>
            </a:r>
            <a:r>
              <a:rPr lang="en-US" sz="2200" dirty="0">
                <a:solidFill>
                  <a:srgbClr val="0070C0"/>
                </a:solidFill>
              </a:rPr>
              <a:t> Paris</a:t>
            </a:r>
            <a:r>
              <a:rPr lang="vi-VN" sz="2200" dirty="0">
                <a:solidFill>
                  <a:srgbClr val="0070C0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67000" y="1047750"/>
            <a:ext cx="63119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200" dirty="0">
                <a:solidFill>
                  <a:srgbClr val="0000CC"/>
                </a:solidFill>
              </a:rPr>
              <a:t>- </a:t>
            </a:r>
            <a:r>
              <a:rPr lang="en-US" sz="2200" dirty="0" err="1">
                <a:solidFill>
                  <a:srgbClr val="0000CC"/>
                </a:solidFill>
              </a:rPr>
              <a:t>Ông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là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người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Việt</a:t>
            </a:r>
            <a:r>
              <a:rPr lang="en-US" sz="2200" dirty="0">
                <a:solidFill>
                  <a:srgbClr val="0000CC"/>
                </a:solidFill>
              </a:rPr>
              <a:t> Nam </a:t>
            </a:r>
            <a:r>
              <a:rPr lang="en-US" sz="2200" dirty="0" err="1">
                <a:solidFill>
                  <a:srgbClr val="0000CC"/>
                </a:solidFill>
              </a:rPr>
              <a:t>đầu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tiên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bảo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vệ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thành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công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luận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án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tiến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sĩ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Toán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học</a:t>
            </a:r>
            <a:r>
              <a:rPr lang="en-US" sz="2200" dirty="0">
                <a:solidFill>
                  <a:srgbClr val="FF3300"/>
                </a:solidFill>
              </a:rPr>
              <a:t> ở </a:t>
            </a:r>
            <a:r>
              <a:rPr lang="en-US" sz="2200" dirty="0" err="1">
                <a:solidFill>
                  <a:srgbClr val="FF3300"/>
                </a:solidFill>
              </a:rPr>
              <a:t>Đức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năm</a:t>
            </a:r>
            <a:r>
              <a:rPr lang="en-US" sz="2200" dirty="0">
                <a:solidFill>
                  <a:srgbClr val="0000CC"/>
                </a:solidFill>
              </a:rPr>
              <a:t> 1944, </a:t>
            </a:r>
            <a:r>
              <a:rPr lang="en-US" sz="2200" dirty="0" err="1">
                <a:solidFill>
                  <a:srgbClr val="FF3300"/>
                </a:solidFill>
              </a:rPr>
              <a:t>luận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án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Tiến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sĩ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Quốc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gia</a:t>
            </a:r>
            <a:r>
              <a:rPr lang="en-US" sz="2200" dirty="0">
                <a:solidFill>
                  <a:srgbClr val="FF3300"/>
                </a:solidFill>
              </a:rPr>
              <a:t> ở </a:t>
            </a:r>
            <a:r>
              <a:rPr lang="en-US" sz="2200" dirty="0" err="1">
                <a:solidFill>
                  <a:srgbClr val="FF3300"/>
                </a:solidFill>
              </a:rPr>
              <a:t>Pháp</a:t>
            </a:r>
            <a:r>
              <a:rPr lang="en-US" sz="2200" dirty="0">
                <a:solidFill>
                  <a:srgbClr val="0000CC"/>
                </a:solidFill>
              </a:rPr>
              <a:t> </a:t>
            </a:r>
            <a:r>
              <a:rPr lang="en-US" sz="2200" dirty="0" err="1">
                <a:solidFill>
                  <a:srgbClr val="0000CC"/>
                </a:solidFill>
              </a:rPr>
              <a:t>năm</a:t>
            </a:r>
            <a:r>
              <a:rPr lang="en-US" sz="2200" dirty="0">
                <a:solidFill>
                  <a:srgbClr val="0000CC"/>
                </a:solidFill>
              </a:rPr>
              <a:t> 1948.</a:t>
            </a:r>
            <a:endParaRPr lang="en-US" sz="22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7000" y="2116137"/>
            <a:ext cx="6477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200" dirty="0">
                <a:solidFill>
                  <a:srgbClr val="0000CC"/>
                </a:solidFill>
              </a:rPr>
              <a:t>- </a:t>
            </a:r>
            <a:r>
              <a:rPr lang="vi-VN" sz="2200" dirty="0">
                <a:solidFill>
                  <a:srgbClr val="0000CC"/>
                </a:solidFill>
              </a:rPr>
              <a:t>Ông đã được</a:t>
            </a:r>
            <a:r>
              <a:rPr lang="vi-VN" sz="2200" dirty="0"/>
              <a:t> </a:t>
            </a:r>
            <a:r>
              <a:rPr lang="en-US" sz="2200" dirty="0" err="1">
                <a:solidFill>
                  <a:srgbClr val="FF3300"/>
                </a:solidFill>
              </a:rPr>
              <a:t>Nhà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nước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Việt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nam</a:t>
            </a:r>
            <a:r>
              <a:rPr lang="en-US" sz="2200" dirty="0"/>
              <a:t> </a:t>
            </a:r>
            <a:r>
              <a:rPr lang="vi-VN" sz="2200" dirty="0">
                <a:solidFill>
                  <a:srgbClr val="0000CC"/>
                </a:solidFill>
              </a:rPr>
              <a:t>trao tặng</a:t>
            </a:r>
            <a:r>
              <a:rPr lang="vi-VN" sz="2200" dirty="0"/>
              <a:t> </a:t>
            </a:r>
            <a:r>
              <a:rPr lang="en-US" sz="2200" dirty="0" err="1">
                <a:solidFill>
                  <a:srgbClr val="FF3300"/>
                </a:solidFill>
              </a:rPr>
              <a:t>Giải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thưởng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Hồ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Chí</a:t>
            </a:r>
            <a:r>
              <a:rPr lang="en-US" sz="2200" dirty="0">
                <a:solidFill>
                  <a:srgbClr val="FF3300"/>
                </a:solidFill>
              </a:rPr>
              <a:t> Minh</a:t>
            </a:r>
            <a:r>
              <a:rPr lang="en-US" sz="2200" dirty="0"/>
              <a:t> </a:t>
            </a:r>
            <a:r>
              <a:rPr lang="vi-VN" sz="2200" dirty="0"/>
              <a:t> </a:t>
            </a:r>
            <a:r>
              <a:rPr lang="vi-VN" sz="2200" dirty="0">
                <a:solidFill>
                  <a:srgbClr val="0000CC"/>
                </a:solidFill>
              </a:rPr>
              <a:t>đợt 1 năm</a:t>
            </a:r>
            <a:r>
              <a:rPr lang="vi-VN" sz="2200" dirty="0"/>
              <a:t> </a:t>
            </a:r>
            <a:r>
              <a:rPr lang="en-US" sz="2200" dirty="0">
                <a:solidFill>
                  <a:srgbClr val="FF3300"/>
                </a:solidFill>
              </a:rPr>
              <a:t>1996</a:t>
            </a:r>
            <a:r>
              <a:rPr lang="vi-VN" sz="2200" dirty="0"/>
              <a:t>. </a:t>
            </a:r>
            <a:r>
              <a:rPr lang="vi-VN" sz="2200" dirty="0">
                <a:solidFill>
                  <a:srgbClr val="0000FF"/>
                </a:solidFill>
              </a:rPr>
              <a:t>Ông mất ngày 3 tháng 7 năm </a:t>
            </a:r>
            <a:r>
              <a:rPr lang="en-US" sz="2200" dirty="0">
                <a:solidFill>
                  <a:srgbClr val="0000FF"/>
                </a:solidFill>
              </a:rPr>
              <a:t>1991</a:t>
            </a:r>
            <a:r>
              <a:rPr lang="vi-VN" sz="2200" dirty="0">
                <a:solidFill>
                  <a:srgbClr val="0000FF"/>
                </a:solidFill>
              </a:rPr>
              <a:t> tại </a:t>
            </a:r>
            <a:r>
              <a:rPr lang="en-US" sz="2200" dirty="0" err="1">
                <a:solidFill>
                  <a:srgbClr val="FF3300"/>
                </a:solidFill>
              </a:rPr>
              <a:t>Thành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phố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Hồ</a:t>
            </a:r>
            <a:r>
              <a:rPr lang="en-US" sz="2200" dirty="0">
                <a:solidFill>
                  <a:srgbClr val="FF3300"/>
                </a:solidFill>
              </a:rPr>
              <a:t> </a:t>
            </a:r>
            <a:r>
              <a:rPr lang="en-US" sz="2200" dirty="0" err="1">
                <a:solidFill>
                  <a:srgbClr val="FF3300"/>
                </a:solidFill>
              </a:rPr>
              <a:t>Chí</a:t>
            </a:r>
            <a:r>
              <a:rPr lang="en-US" sz="2200" dirty="0">
                <a:solidFill>
                  <a:srgbClr val="FF3300"/>
                </a:solidFill>
              </a:rPr>
              <a:t> Minh</a:t>
            </a:r>
            <a:r>
              <a:rPr lang="vi-VN" sz="2200" dirty="0"/>
              <a:t>.</a:t>
            </a:r>
            <a:endParaRPr lang="en-US" sz="2200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886200" y="581660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i="1">
                <a:solidFill>
                  <a:srgbClr val="003300"/>
                </a:solidFill>
              </a:rPr>
              <a:t>Đại số 7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391400" y="58166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i="1">
                <a:solidFill>
                  <a:srgbClr val="003300"/>
                </a:solidFill>
              </a:rPr>
              <a:t>Trang 17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5900" y="4457640"/>
            <a:ext cx="3822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b="1" dirty="0">
                <a:solidFill>
                  <a:srgbClr val="800000"/>
                </a:solidFill>
              </a:rPr>
              <a:t>GS. </a:t>
            </a:r>
            <a:r>
              <a:rPr lang="en-US" b="1" dirty="0" err="1">
                <a:solidFill>
                  <a:srgbClr val="800000"/>
                </a:solidFill>
              </a:rPr>
              <a:t>Lê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Văn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Thiêm</a:t>
            </a:r>
            <a:r>
              <a:rPr lang="en-US" b="1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667000" y="3486150"/>
            <a:ext cx="6311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200" dirty="0">
                <a:solidFill>
                  <a:srgbClr val="0000FF"/>
                </a:solidFill>
                <a:cs typeface="Times New Roman" pitchFamily="18" charset="0"/>
              </a:rPr>
              <a:t>- “</a:t>
            </a:r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Giải thưởng Lê Văn Thiêm</a:t>
            </a:r>
            <a:r>
              <a:rPr lang="en-US" sz="2200" dirty="0">
                <a:solidFill>
                  <a:srgbClr val="0000FF"/>
                </a:solidFill>
                <a:cs typeface="Times New Roman" pitchFamily="18" charset="0"/>
              </a:rPr>
              <a:t>”</a:t>
            </a:r>
            <a:r>
              <a:rPr lang="vi-VN" sz="2200" dirty="0">
                <a:solidFill>
                  <a:srgbClr val="0000FF"/>
                </a:solidFill>
                <a:cs typeface="Times New Roman" pitchFamily="18" charset="0"/>
              </a:rPr>
              <a:t> của Hội Toán học Việt Nam dành cho những người nghiên cứu, giảng dạy toán và học sinh giỏi toán xuất sắc ở Việt Nam được trao hàng năm. </a:t>
            </a:r>
            <a:endParaRPr lang="en-US" sz="22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8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01266"/>
            <a:ext cx="3200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Char char="•"/>
              <a:defRPr/>
            </a:pPr>
            <a:r>
              <a:rPr lang="vi-VN" i="1" dirty="0">
                <a:solidFill>
                  <a:schemeClr val="tx1"/>
                </a:solidFill>
                <a:latin typeface="Arial" charset="0"/>
                <a:cs typeface="Arial" charset="0"/>
              </a:rPr>
              <a:t>Đầu năm 2007, UBND thành phố Hà Nội</a:t>
            </a:r>
            <a:r>
              <a:rPr lang="en-US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vi-VN" i="1" dirty="0">
                <a:solidFill>
                  <a:schemeClr val="tx1"/>
                </a:solidFill>
                <a:latin typeface="Arial" charset="0"/>
                <a:cs typeface="Arial" charset="0"/>
              </a:rPr>
              <a:t>đã có quyết định đặt tên đường Lê Văn Thiêm nối từ đường Lê Văn Lương đến đường Nguyễn Huy Tưởng. </a:t>
            </a:r>
            <a:r>
              <a:rPr lang="en-US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" name="Picture 3" descr="Vị trí của phố Lê Văn Thiêm trên bản đ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95350"/>
            <a:ext cx="5486400" cy="4058602"/>
          </a:xfrm>
          <a:prstGeom prst="rect">
            <a:avLst/>
          </a:prstGeom>
          <a:noFill/>
          <a:ln w="76200" cmpd="tri">
            <a:solidFill>
              <a:srgbClr val="00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169" y="180825"/>
            <a:ext cx="2845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781169" y="704045"/>
            <a:ext cx="1571631" cy="72470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278064" y="1403092"/>
            <a:ext cx="16498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352800" y="704045"/>
            <a:ext cx="2362200" cy="72470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5715000" y="1276350"/>
            <a:ext cx="2286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556836" y="1984236"/>
            <a:ext cx="0" cy="43511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854700" y="2422386"/>
            <a:ext cx="2286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2237719"/>
            <a:ext cx="5715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76199" y="3472755"/>
            <a:ext cx="5486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ý: -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6200" y="3320355"/>
            <a:ext cx="88101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2" grpId="0" animBg="1"/>
      <p:bldP spid="16" grpId="0" animBg="1"/>
      <p:bldP spid="18" grpId="0"/>
      <p:bldP spid="18" grpId="1"/>
      <p:bldP spid="19" grpId="0"/>
      <p:bldP spid="19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9709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473" y="1504950"/>
            <a:ext cx="899160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ts val="4500"/>
              </a:lnSpc>
              <a:buFont typeface="Wingdings" pitchFamily="2" charset="2"/>
              <a:buChar char="v"/>
            </a:pPr>
            <a:r>
              <a:rPr lang="en-US" sz="3200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4500"/>
              </a:lnSpc>
              <a:buFont typeface="Wingdings" pitchFamily="2" charset="2"/>
              <a:buChar char="v"/>
            </a:pPr>
            <a:r>
              <a:rPr lang="en-US" sz="3200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2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</p:txBody>
      </p:sp>
    </p:spTree>
    <p:extLst>
      <p:ext uri="{BB962C8B-B14F-4D97-AF65-F5344CB8AC3E}">
        <p14:creationId xmlns:p14="http://schemas.microsoft.com/office/powerpoint/2010/main" val="4432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689350"/>
            <a:ext cx="5167313" cy="311150"/>
          </a:xfrm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400" smtClean="0">
                <a:solidFill>
                  <a:schemeClr val="tx2"/>
                </a:solidFill>
              </a:rPr>
              <a:t>Click to edit company slogan 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white">
          <a:xfrm>
            <a:off x="2713038" y="4446588"/>
            <a:ext cx="3001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/>
              <a:t>www.themegallery.com</a:t>
            </a:r>
          </a:p>
        </p:txBody>
      </p:sp>
      <p:sp>
        <p:nvSpPr>
          <p:cNvPr id="36868" name="WordArt 5"/>
          <p:cNvSpPr>
            <a:spLocks noChangeArrowheads="1" noChangeShapeType="1" noTextEdit="1"/>
          </p:cNvSpPr>
          <p:nvPr/>
        </p:nvSpPr>
        <p:spPr bwMode="auto">
          <a:xfrm>
            <a:off x="2743200" y="2971800"/>
            <a:ext cx="4953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 Black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118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352550"/>
            <a:ext cx="8763000" cy="16573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sinh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4518" y="3143250"/>
            <a:ext cx="8229600" cy="485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KÍNH CHÀO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ộp quà may mắ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-15822"/>
            <a:ext cx="4652887" cy="20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373192" y="516208"/>
            <a:ext cx="6503360" cy="6535035"/>
            <a:chOff x="402810" y="-178437"/>
            <a:chExt cx="6869310" cy="68798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0" y="-178437"/>
              <a:ext cx="6864074" cy="6858000"/>
            </a:xfrm>
            <a:prstGeom prst="rect">
              <a:avLst/>
            </a:prstGeom>
          </p:spPr>
        </p:pic>
        <p:sp>
          <p:nvSpPr>
            <p:cNvPr id="7" name="TextBox 5">
              <a:extLst>
                <a:ext uri="{FF2B5EF4-FFF2-40B4-BE49-F238E27FC236}">
                  <a16:creationId xmlns:a16="http://schemas.microsoft.com/office/drawing/2014/main" xmlns="" id="{28EE5550-C868-4815-8411-51E5500AA8C2}"/>
                </a:ext>
              </a:extLst>
            </p:cNvPr>
            <p:cNvSpPr txBox="1"/>
            <p:nvPr/>
          </p:nvSpPr>
          <p:spPr>
            <a:xfrm rot="572184">
              <a:off x="5190201" y="3567946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xmlns="" id="{37685A45-E06B-450B-8090-E503428EBDB4}"/>
                </a:ext>
              </a:extLst>
            </p:cNvPr>
            <p:cNvSpPr txBox="1"/>
            <p:nvPr/>
          </p:nvSpPr>
          <p:spPr>
            <a:xfrm rot="1084080">
              <a:off x="5062355" y="3928917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xmlns="" id="{606FE2AA-3299-4696-A66D-AA49284DAF27}"/>
                </a:ext>
              </a:extLst>
            </p:cNvPr>
            <p:cNvSpPr txBox="1"/>
            <p:nvPr/>
          </p:nvSpPr>
          <p:spPr>
            <a:xfrm rot="1732841">
              <a:off x="4665436" y="4142582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`17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xmlns="" id="{C69D89CD-BDE3-431C-AEC9-D79A8F764687}"/>
                </a:ext>
              </a:extLst>
            </p:cNvPr>
            <p:cNvSpPr txBox="1"/>
            <p:nvPr/>
          </p:nvSpPr>
          <p:spPr>
            <a:xfrm rot="2353947">
              <a:off x="4658931" y="4542915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xmlns="" id="{7C28E9C5-7599-4CAB-A3C5-35027BCF55A0}"/>
                </a:ext>
              </a:extLst>
            </p:cNvPr>
            <p:cNvSpPr txBox="1"/>
            <p:nvPr/>
          </p:nvSpPr>
          <p:spPr>
            <a:xfrm rot="16736490">
              <a:off x="3397642" y="1019256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xmlns="" id="{A24D1BD0-E422-4223-8201-A28B5A60BCFA}"/>
                </a:ext>
              </a:extLst>
            </p:cNvPr>
            <p:cNvSpPr txBox="1"/>
            <p:nvPr/>
          </p:nvSpPr>
          <p:spPr>
            <a:xfrm rot="3026354">
              <a:off x="4402523" y="4761148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xmlns="" id="{96A42DF1-845D-4AA0-81B5-6B8590DB169A}"/>
                </a:ext>
              </a:extLst>
            </p:cNvPr>
            <p:cNvSpPr txBox="1"/>
            <p:nvPr/>
          </p:nvSpPr>
          <p:spPr>
            <a:xfrm rot="3566098">
              <a:off x="3963289" y="4898172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xmlns="" id="{5C0E1D3A-2A53-495C-9EC8-6CAF1833FB13}"/>
                </a:ext>
              </a:extLst>
            </p:cNvPr>
            <p:cNvSpPr txBox="1"/>
            <p:nvPr/>
          </p:nvSpPr>
          <p:spPr>
            <a:xfrm rot="4115326">
              <a:off x="3739608" y="4934625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xmlns="" id="{35A6A1BD-AC58-41C2-B124-44CC3D0583D3}"/>
                </a:ext>
              </a:extLst>
            </p:cNvPr>
            <p:cNvSpPr txBox="1"/>
            <p:nvPr/>
          </p:nvSpPr>
          <p:spPr>
            <a:xfrm rot="4824401">
              <a:off x="3465256" y="5102574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xmlns="" id="{50C1A302-7E82-4320-B8C5-726074084ABF}"/>
                </a:ext>
              </a:extLst>
            </p:cNvPr>
            <p:cNvSpPr txBox="1"/>
            <p:nvPr/>
          </p:nvSpPr>
          <p:spPr>
            <a:xfrm rot="5400000">
              <a:off x="3078131" y="5252203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xmlns="" id="{F484E133-411E-4E28-BF1E-25D255A30A93}"/>
                </a:ext>
              </a:extLst>
            </p:cNvPr>
            <p:cNvSpPr txBox="1"/>
            <p:nvPr/>
          </p:nvSpPr>
          <p:spPr>
            <a:xfrm rot="5890106">
              <a:off x="2579737" y="5292005"/>
              <a:ext cx="231604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26">
              <a:extLst>
                <a:ext uri="{FF2B5EF4-FFF2-40B4-BE49-F238E27FC236}">
                  <a16:creationId xmlns:a16="http://schemas.microsoft.com/office/drawing/2014/main" xmlns="" id="{7A3C9727-EDF4-44B3-BBE0-ED3E773E48C5}"/>
                </a:ext>
              </a:extLst>
            </p:cNvPr>
            <p:cNvSpPr txBox="1"/>
            <p:nvPr/>
          </p:nvSpPr>
          <p:spPr>
            <a:xfrm rot="6630125">
              <a:off x="2481458" y="4968822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xmlns="" id="{6CD36FA6-18BC-4279-BB5C-56B92D4DB041}"/>
                </a:ext>
              </a:extLst>
            </p:cNvPr>
            <p:cNvSpPr txBox="1"/>
            <p:nvPr/>
          </p:nvSpPr>
          <p:spPr>
            <a:xfrm rot="7148145">
              <a:off x="2180109" y="4832989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28">
              <a:extLst>
                <a:ext uri="{FF2B5EF4-FFF2-40B4-BE49-F238E27FC236}">
                  <a16:creationId xmlns:a16="http://schemas.microsoft.com/office/drawing/2014/main" xmlns="" id="{F3CB8EE7-6648-4560-B2D2-40C8392588CD}"/>
                </a:ext>
              </a:extLst>
            </p:cNvPr>
            <p:cNvSpPr txBox="1"/>
            <p:nvPr/>
          </p:nvSpPr>
          <p:spPr>
            <a:xfrm rot="7773662">
              <a:off x="1919584" y="4649958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9">
              <a:extLst>
                <a:ext uri="{FF2B5EF4-FFF2-40B4-BE49-F238E27FC236}">
                  <a16:creationId xmlns:a16="http://schemas.microsoft.com/office/drawing/2014/main" xmlns="" id="{67A140E5-A3F4-4586-8BEF-94D132379222}"/>
                </a:ext>
              </a:extLst>
            </p:cNvPr>
            <p:cNvSpPr txBox="1"/>
            <p:nvPr/>
          </p:nvSpPr>
          <p:spPr>
            <a:xfrm rot="8327358">
              <a:off x="1692784" y="4396993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30">
              <a:extLst>
                <a:ext uri="{FF2B5EF4-FFF2-40B4-BE49-F238E27FC236}">
                  <a16:creationId xmlns:a16="http://schemas.microsoft.com/office/drawing/2014/main" xmlns="" id="{B512854E-571C-49A3-94FC-FDC5633711AF}"/>
                </a:ext>
              </a:extLst>
            </p:cNvPr>
            <p:cNvSpPr txBox="1"/>
            <p:nvPr/>
          </p:nvSpPr>
          <p:spPr>
            <a:xfrm rot="9003469">
              <a:off x="1450688" y="4173431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31">
              <a:extLst>
                <a:ext uri="{FF2B5EF4-FFF2-40B4-BE49-F238E27FC236}">
                  <a16:creationId xmlns:a16="http://schemas.microsoft.com/office/drawing/2014/main" xmlns="" id="{E2244E81-2EF2-484A-99AF-C9E62CECF40E}"/>
                </a:ext>
              </a:extLst>
            </p:cNvPr>
            <p:cNvSpPr txBox="1"/>
            <p:nvPr/>
          </p:nvSpPr>
          <p:spPr>
            <a:xfrm rot="9554290">
              <a:off x="1304030" y="3889263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xmlns="" id="{EB4749BA-121D-4A30-9661-D264564D44DE}"/>
                </a:ext>
              </a:extLst>
            </p:cNvPr>
            <p:cNvSpPr txBox="1"/>
            <p:nvPr/>
          </p:nvSpPr>
          <p:spPr>
            <a:xfrm rot="10340615">
              <a:off x="1008920" y="3630839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xmlns="" id="{F2A043D6-A65C-4EA1-8203-9D1EFEEBECE2}"/>
                </a:ext>
              </a:extLst>
            </p:cNvPr>
            <p:cNvSpPr txBox="1"/>
            <p:nvPr/>
          </p:nvSpPr>
          <p:spPr>
            <a:xfrm rot="10971147">
              <a:off x="996801" y="3271915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34">
              <a:extLst>
                <a:ext uri="{FF2B5EF4-FFF2-40B4-BE49-F238E27FC236}">
                  <a16:creationId xmlns:a16="http://schemas.microsoft.com/office/drawing/2014/main" xmlns="" id="{B9D1ADD0-3C5B-405F-9670-E8595ADE31B9}"/>
                </a:ext>
              </a:extLst>
            </p:cNvPr>
            <p:cNvSpPr txBox="1"/>
            <p:nvPr/>
          </p:nvSpPr>
          <p:spPr>
            <a:xfrm rot="11550499">
              <a:off x="863475" y="2847460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35">
              <a:extLst>
                <a:ext uri="{FF2B5EF4-FFF2-40B4-BE49-F238E27FC236}">
                  <a16:creationId xmlns:a16="http://schemas.microsoft.com/office/drawing/2014/main" xmlns="" id="{5C38AB58-6CAD-405E-AC8E-1917C5490AAF}"/>
                </a:ext>
              </a:extLst>
            </p:cNvPr>
            <p:cNvSpPr txBox="1"/>
            <p:nvPr/>
          </p:nvSpPr>
          <p:spPr>
            <a:xfrm rot="11985261">
              <a:off x="972250" y="2581752"/>
              <a:ext cx="2548240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36">
              <a:extLst>
                <a:ext uri="{FF2B5EF4-FFF2-40B4-BE49-F238E27FC236}">
                  <a16:creationId xmlns:a16="http://schemas.microsoft.com/office/drawing/2014/main" xmlns="" id="{0034552D-AB5D-42E5-831D-3C3BA07C8A5D}"/>
                </a:ext>
              </a:extLst>
            </p:cNvPr>
            <p:cNvSpPr txBox="1"/>
            <p:nvPr/>
          </p:nvSpPr>
          <p:spPr>
            <a:xfrm rot="12679834">
              <a:off x="1068178" y="2184435"/>
              <a:ext cx="2503682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  <a:endParaRPr lang="en-US" sz="16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37">
              <a:extLst>
                <a:ext uri="{FF2B5EF4-FFF2-40B4-BE49-F238E27FC236}">
                  <a16:creationId xmlns:a16="http://schemas.microsoft.com/office/drawing/2014/main" xmlns="" id="{0F8B2E0F-4971-4E5E-9FC2-6E91469D0CC9}"/>
                </a:ext>
              </a:extLst>
            </p:cNvPr>
            <p:cNvSpPr txBox="1"/>
            <p:nvPr/>
          </p:nvSpPr>
          <p:spPr>
            <a:xfrm rot="13229451">
              <a:off x="1523140" y="1925620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E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  <a:endParaRPr lang="en-US" sz="1600" b="1" dirty="0">
                <a:solidFill>
                  <a:srgbClr val="00E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38">
              <a:extLst>
                <a:ext uri="{FF2B5EF4-FFF2-40B4-BE49-F238E27FC236}">
                  <a16:creationId xmlns:a16="http://schemas.microsoft.com/office/drawing/2014/main" xmlns="" id="{1C847441-B689-4676-ABB6-C93507D507B7}"/>
                </a:ext>
              </a:extLst>
            </p:cNvPr>
            <p:cNvSpPr txBox="1"/>
            <p:nvPr/>
          </p:nvSpPr>
          <p:spPr>
            <a:xfrm rot="13750514">
              <a:off x="1686742" y="1544084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E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600" b="1" dirty="0">
                <a:solidFill>
                  <a:srgbClr val="00E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9">
              <a:extLst>
                <a:ext uri="{FF2B5EF4-FFF2-40B4-BE49-F238E27FC236}">
                  <a16:creationId xmlns:a16="http://schemas.microsoft.com/office/drawing/2014/main" xmlns="" id="{ADBD2D07-6B14-45AA-AA6C-8FEC6A36FC94}"/>
                </a:ext>
              </a:extLst>
            </p:cNvPr>
            <p:cNvSpPr txBox="1"/>
            <p:nvPr/>
          </p:nvSpPr>
          <p:spPr>
            <a:xfrm rot="14382827">
              <a:off x="1974305" y="1420647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66FF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6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40">
              <a:extLst>
                <a:ext uri="{FF2B5EF4-FFF2-40B4-BE49-F238E27FC236}">
                  <a16:creationId xmlns:a16="http://schemas.microsoft.com/office/drawing/2014/main" xmlns="" id="{1DA7C5B1-4BA2-4C58-BDA0-9229BDCA91C5}"/>
                </a:ext>
              </a:extLst>
            </p:cNvPr>
            <p:cNvSpPr txBox="1"/>
            <p:nvPr/>
          </p:nvSpPr>
          <p:spPr>
            <a:xfrm rot="15070866">
              <a:off x="2388859" y="1316015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66FF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6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41">
              <a:extLst>
                <a:ext uri="{FF2B5EF4-FFF2-40B4-BE49-F238E27FC236}">
                  <a16:creationId xmlns:a16="http://schemas.microsoft.com/office/drawing/2014/main" xmlns="" id="{62D6CDE8-A281-44EA-A2C9-DED1C80CE451}"/>
                </a:ext>
              </a:extLst>
            </p:cNvPr>
            <p:cNvSpPr txBox="1"/>
            <p:nvPr/>
          </p:nvSpPr>
          <p:spPr>
            <a:xfrm rot="15631862">
              <a:off x="2686649" y="1175629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66FF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16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42">
              <a:extLst>
                <a:ext uri="{FF2B5EF4-FFF2-40B4-BE49-F238E27FC236}">
                  <a16:creationId xmlns:a16="http://schemas.microsoft.com/office/drawing/2014/main" xmlns="" id="{C90587E1-01FD-4B81-8E9F-EF4048B22D19}"/>
                </a:ext>
              </a:extLst>
            </p:cNvPr>
            <p:cNvSpPr txBox="1"/>
            <p:nvPr/>
          </p:nvSpPr>
          <p:spPr>
            <a:xfrm rot="16200000">
              <a:off x="3060811" y="972788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43">
              <a:extLst>
                <a:ext uri="{FF2B5EF4-FFF2-40B4-BE49-F238E27FC236}">
                  <a16:creationId xmlns:a16="http://schemas.microsoft.com/office/drawing/2014/main" xmlns="" id="{B24B809D-7609-4D5B-8E54-99353BCF8BDF}"/>
                </a:ext>
              </a:extLst>
            </p:cNvPr>
            <p:cNvSpPr txBox="1"/>
            <p:nvPr/>
          </p:nvSpPr>
          <p:spPr>
            <a:xfrm rot="17205300">
              <a:off x="3786228" y="1232827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44">
              <a:extLst>
                <a:ext uri="{FF2B5EF4-FFF2-40B4-BE49-F238E27FC236}">
                  <a16:creationId xmlns:a16="http://schemas.microsoft.com/office/drawing/2014/main" xmlns="" id="{2C896F6E-0429-4D51-8E57-111805A654AB}"/>
                </a:ext>
              </a:extLst>
            </p:cNvPr>
            <p:cNvSpPr txBox="1"/>
            <p:nvPr/>
          </p:nvSpPr>
          <p:spPr>
            <a:xfrm rot="17896884">
              <a:off x="4114253" y="1355277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45">
              <a:extLst>
                <a:ext uri="{FF2B5EF4-FFF2-40B4-BE49-F238E27FC236}">
                  <a16:creationId xmlns:a16="http://schemas.microsoft.com/office/drawing/2014/main" xmlns="" id="{9D41595B-D0D3-4CC9-BAF7-47887C52E813}"/>
                </a:ext>
              </a:extLst>
            </p:cNvPr>
            <p:cNvSpPr txBox="1"/>
            <p:nvPr/>
          </p:nvSpPr>
          <p:spPr>
            <a:xfrm rot="18300000">
              <a:off x="4545419" y="1580886"/>
              <a:ext cx="2019117" cy="502860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46">
              <a:extLst>
                <a:ext uri="{FF2B5EF4-FFF2-40B4-BE49-F238E27FC236}">
                  <a16:creationId xmlns:a16="http://schemas.microsoft.com/office/drawing/2014/main" xmlns="" id="{962EE6B2-4DA5-4464-B825-C6DAE9574720}"/>
                </a:ext>
              </a:extLst>
            </p:cNvPr>
            <p:cNvSpPr txBox="1"/>
            <p:nvPr/>
          </p:nvSpPr>
          <p:spPr>
            <a:xfrm rot="18900000">
              <a:off x="4625480" y="1861451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xmlns="" id="{3795A783-E8E7-4220-8BC5-2EF295D5517A}"/>
                </a:ext>
              </a:extLst>
            </p:cNvPr>
            <p:cNvSpPr txBox="1"/>
            <p:nvPr/>
          </p:nvSpPr>
          <p:spPr>
            <a:xfrm rot="19500000">
              <a:off x="4717206" y="2250607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48">
              <a:extLst>
                <a:ext uri="{FF2B5EF4-FFF2-40B4-BE49-F238E27FC236}">
                  <a16:creationId xmlns:a16="http://schemas.microsoft.com/office/drawing/2014/main" xmlns="" id="{8991DFD6-976A-4EEC-BD01-020518351306}"/>
                </a:ext>
              </a:extLst>
            </p:cNvPr>
            <p:cNvSpPr txBox="1"/>
            <p:nvPr/>
          </p:nvSpPr>
          <p:spPr>
            <a:xfrm rot="20100000">
              <a:off x="4991780" y="2478679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9">
              <a:extLst>
                <a:ext uri="{FF2B5EF4-FFF2-40B4-BE49-F238E27FC236}">
                  <a16:creationId xmlns:a16="http://schemas.microsoft.com/office/drawing/2014/main" xmlns="" id="{CBFC0051-9243-490F-AC21-5F14E4C80146}"/>
                </a:ext>
              </a:extLst>
            </p:cNvPr>
            <p:cNvSpPr txBox="1"/>
            <p:nvPr/>
          </p:nvSpPr>
          <p:spPr>
            <a:xfrm rot="20700000">
              <a:off x="5079754" y="2779909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50">
              <a:extLst>
                <a:ext uri="{FF2B5EF4-FFF2-40B4-BE49-F238E27FC236}">
                  <a16:creationId xmlns:a16="http://schemas.microsoft.com/office/drawing/2014/main" xmlns="" id="{02C5542C-6FD9-4D74-A05B-3D5A2AD07B3D}"/>
                </a:ext>
              </a:extLst>
            </p:cNvPr>
            <p:cNvSpPr txBox="1"/>
            <p:nvPr/>
          </p:nvSpPr>
          <p:spPr>
            <a:xfrm rot="21447728">
              <a:off x="5253003" y="3162059"/>
              <a:ext cx="2019117" cy="501194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401756">
            <a:off x="3648436" y="1637101"/>
            <a:ext cx="2189749" cy="867917"/>
          </a:xfrm>
          <a:prstGeom prst="rect">
            <a:avLst/>
          </a:prstGeom>
        </p:spPr>
      </p:pic>
      <p:sp>
        <p:nvSpPr>
          <p:cNvPr id="45" name="Hexagon 44">
            <a:hlinkClick r:id="rId7" action="ppaction://hlinksldjump"/>
          </p:cNvPr>
          <p:cNvSpPr/>
          <p:nvPr/>
        </p:nvSpPr>
        <p:spPr>
          <a:xfrm>
            <a:off x="685342" y="2556786"/>
            <a:ext cx="908546" cy="55887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6" name="Hexagon 45">
            <a:hlinkClick r:id="rId8" action="ppaction://hlinksldjump"/>
          </p:cNvPr>
          <p:cNvSpPr/>
          <p:nvPr/>
        </p:nvSpPr>
        <p:spPr>
          <a:xfrm>
            <a:off x="2245027" y="2566292"/>
            <a:ext cx="908546" cy="558875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7" name="Hexagon 46">
            <a:hlinkClick r:id="rId9" action="ppaction://hlinksldjump"/>
          </p:cNvPr>
          <p:cNvSpPr/>
          <p:nvPr/>
        </p:nvSpPr>
        <p:spPr>
          <a:xfrm>
            <a:off x="678245" y="3418913"/>
            <a:ext cx="908546" cy="558875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49" name="Hình ảnh 51">
            <a:extLst>
              <a:ext uri="{FF2B5EF4-FFF2-40B4-BE49-F238E27FC236}">
                <a16:creationId xmlns:a16="http://schemas.microsoft.com/office/drawing/2014/main" xmlns="" id="{DE2D14AF-CD9D-49B1-A9B9-CDC603D27B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14" y="3743757"/>
            <a:ext cx="1406048" cy="495608"/>
          </a:xfrm>
          <a:prstGeom prst="rect">
            <a:avLst/>
          </a:prstGeom>
        </p:spPr>
      </p:pic>
      <p:sp>
        <p:nvSpPr>
          <p:cNvPr id="50" name="Hexagon 49">
            <a:hlinkClick r:id="rId11" action="ppaction://hlinksldjump"/>
          </p:cNvPr>
          <p:cNvSpPr/>
          <p:nvPr/>
        </p:nvSpPr>
        <p:spPr>
          <a:xfrm>
            <a:off x="2215654" y="3408641"/>
            <a:ext cx="908546" cy="558875"/>
          </a:xfrm>
          <a:prstGeom prst="hex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Q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45" y="99307"/>
            <a:ext cx="1023592" cy="767694"/>
          </a:xfrm>
          <a:prstGeom prst="rect">
            <a:avLst/>
          </a:prstGeom>
        </p:spPr>
      </p:pic>
      <p:pic>
        <p:nvPicPr>
          <p:cNvPr id="53" name="Q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05" y="1064676"/>
            <a:ext cx="914551" cy="68591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905293" y="230331"/>
            <a:ext cx="266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Phần thưởng của em là </a:t>
            </a:r>
            <a:r>
              <a:rPr lang="en-US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  <a:r>
              <a:rPr lang="vi-VN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quyển</a:t>
            </a:r>
            <a:r>
              <a:rPr lang="en-US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tập</a:t>
            </a:r>
            <a:endParaRPr lang="vi-VN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98159" y="243733"/>
            <a:ext cx="2666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Phần thưởng của em là tràng pháo tay</a:t>
            </a:r>
            <a:endParaRPr lang="vi-VN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3" y="4458573"/>
            <a:ext cx="404869" cy="3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32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ng qu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0" grpId="0" animBg="1"/>
      <p:bldP spid="54" grpId="0"/>
      <p:bldP spid="54" grpId="1"/>
      <p:bldP spid="54" grpId="2"/>
      <p:bldP spid="54" grpId="3"/>
      <p:bldP spid="54" grpId="4"/>
      <p:bldP spid="54" grpId="5"/>
      <p:bldP spid="54" grpId="6"/>
      <p:bldP spid="54" grpId="7"/>
      <p:bldP spid="52" grpId="0"/>
      <p:bldP spid="52" grpId="1"/>
      <p:bldP spid="52" grpId="2"/>
      <p:bldP spid="5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12764" y="1235869"/>
            <a:ext cx="8118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3cm?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"/>
          <p:cNvSpPr/>
          <p:nvPr/>
        </p:nvSpPr>
        <p:spPr>
          <a:xfrm>
            <a:off x="296039" y="3363515"/>
            <a:ext cx="4135437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296039" y="2467946"/>
            <a:ext cx="4137025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3+3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4724401" y="2489597"/>
            <a:ext cx="4132263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B.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4724401" y="3363516"/>
            <a:ext cx="4132263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3+3+3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2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0364" y="61912"/>
            <a:ext cx="720725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9532"/>
            <a:ext cx="7810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48100" y="71998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5" y="71998"/>
            <a:ext cx="80973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12764" y="1235869"/>
            <a:ext cx="8118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6cm,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4cm?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"/>
          <p:cNvSpPr/>
          <p:nvPr/>
        </p:nvSpPr>
        <p:spPr>
          <a:xfrm flipH="1">
            <a:off x="4805364" y="2456260"/>
            <a:ext cx="4135437" cy="59531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B. 2(6+4)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282576" y="3363516"/>
            <a:ext cx="4137025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6+4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"/>
          <p:cNvSpPr/>
          <p:nvPr/>
        </p:nvSpPr>
        <p:spPr>
          <a:xfrm>
            <a:off x="287338" y="2456260"/>
            <a:ext cx="4132262" cy="59531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2.6+4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4805363" y="3363516"/>
            <a:ext cx="4132262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D. 6.4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0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0364" y="61912"/>
            <a:ext cx="720725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9532"/>
            <a:ext cx="7810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6957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5" y="71998"/>
            <a:ext cx="80973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01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12764" y="1047750"/>
            <a:ext cx="8118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5cm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"/>
          <p:cNvSpPr/>
          <p:nvPr/>
        </p:nvSpPr>
        <p:spPr>
          <a:xfrm>
            <a:off x="381000" y="3363516"/>
            <a:ext cx="4135438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π.25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"/>
              <p:cNvSpPr/>
              <p:nvPr/>
            </p:nvSpPr>
            <p:spPr>
              <a:xfrm>
                <a:off x="381000" y="2489597"/>
                <a:ext cx="4135438" cy="596503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7030A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89597"/>
                <a:ext cx="4135438" cy="596503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"/>
              <p:cNvSpPr/>
              <p:nvPr/>
            </p:nvSpPr>
            <p:spPr>
              <a:xfrm flipH="1">
                <a:off x="4783138" y="2489597"/>
                <a:ext cx="4132262" cy="596503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nl-NL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83138" y="2489597"/>
                <a:ext cx="4132262" cy="596503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"/>
          <p:cNvSpPr/>
          <p:nvPr/>
        </p:nvSpPr>
        <p:spPr>
          <a:xfrm flipH="1">
            <a:off x="4805363" y="3363516"/>
            <a:ext cx="4132262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25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6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30364" y="61912"/>
            <a:ext cx="720725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59532"/>
            <a:ext cx="7810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581400" y="80753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5" y="71998"/>
            <a:ext cx="80973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56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61938" y="971550"/>
            <a:ext cx="85947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3cm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cm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"/>
          <p:cNvSpPr/>
          <p:nvPr/>
        </p:nvSpPr>
        <p:spPr>
          <a:xfrm>
            <a:off x="261938" y="3082528"/>
            <a:ext cx="4135437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smtClean="0"/>
              <a:t>3.x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"/>
          <p:cNvSpPr/>
          <p:nvPr/>
        </p:nvSpPr>
        <p:spPr>
          <a:xfrm>
            <a:off x="282576" y="3956447"/>
            <a:ext cx="4137025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smtClean="0"/>
              <a:t>2(3+x)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"/>
          <p:cNvSpPr/>
          <p:nvPr/>
        </p:nvSpPr>
        <p:spPr>
          <a:xfrm flipH="1">
            <a:off x="4724401" y="3082528"/>
            <a:ext cx="4132263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/>
              <a:t> </a:t>
            </a:r>
            <a:r>
              <a:rPr lang="en-US" sz="2400" smtClean="0"/>
              <a:t>3+x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"/>
          <p:cNvSpPr/>
          <p:nvPr/>
        </p:nvSpPr>
        <p:spPr>
          <a:xfrm flipH="1">
            <a:off x="4724401" y="3956447"/>
            <a:ext cx="4132263" cy="59650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smtClean="0"/>
              <a:t>3.x.2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2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0364" y="61912"/>
            <a:ext cx="720725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9532"/>
            <a:ext cx="781050" cy="5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48100" y="98822"/>
            <a:ext cx="1447800" cy="5143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5" y="71998"/>
            <a:ext cx="80973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91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" y="383424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0" y="1045638"/>
            <a:ext cx="8982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5316" y="1768436"/>
            <a:ext cx="90626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3"/>
              <p:cNvSpPr txBox="1">
                <a:spLocks noChangeArrowheads="1"/>
              </p:cNvSpPr>
              <p:nvPr/>
            </p:nvSpPr>
            <p:spPr bwMode="auto">
              <a:xfrm>
                <a:off x="28135" y="2693806"/>
                <a:ext cx="77842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VD: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2+3-7;   12:6.2;  11(5+4);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e>
                      <m:sup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.2+4.6.</m:t>
                    </m:r>
                    <m:sSup>
                      <m:sSupPr>
                        <m:ctrlP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:9</m:t>
                    </m:r>
                  </m:oMath>
                </a14:m>
                <a:r>
                  <a:rPr lang="en-US" sz="28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b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35" y="2693806"/>
                <a:ext cx="7784225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723" t="-13953" b="-383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80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2539</Words>
  <PresentationFormat>On-screen Show (16:9)</PresentationFormat>
  <Paragraphs>437</Paragraphs>
  <Slides>39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Black</vt:lpstr>
      <vt:lpstr>Calibri</vt:lpstr>
      <vt:lpstr>Cambria Math</vt:lpstr>
      <vt:lpstr>Palatino Linotype</vt:lpstr>
      <vt:lpstr>Times New Roman</vt:lpstr>
      <vt:lpstr>Verdana</vt:lpstr>
      <vt:lpstr>Wingdings</vt:lpstr>
      <vt:lpstr>Office Theme</vt:lpstr>
      <vt:lpstr>Equation</vt:lpstr>
      <vt:lpstr>PowerPoint Presentation</vt:lpstr>
      <vt:lpstr>CHƯƠNG VII: BIỂU THỨC SỐ- BIỂU THỨC ĐẠI SỐ Bài 1: Biểu thức số, biểu thức đại số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2017-04-24T14:51:00Z</dcterms:created>
  <dcterms:modified xsi:type="dcterms:W3CDTF">2022-07-17T01:23:48Z</dcterms:modified>
</cp:coreProperties>
</file>