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82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61" r:id="rId16"/>
    <p:sldId id="273" r:id="rId17"/>
    <p:sldId id="274" r:id="rId18"/>
    <p:sldId id="275" r:id="rId19"/>
    <p:sldId id="276" r:id="rId20"/>
    <p:sldId id="272" r:id="rId21"/>
    <p:sldId id="277" r:id="rId22"/>
    <p:sldId id="278" r:id="rId23"/>
    <p:sldId id="279" r:id="rId24"/>
    <p:sldId id="281" r:id="rId25"/>
    <p:sldId id="280" r:id="rId26"/>
    <p:sldId id="260" r:id="rId27"/>
    <p:sldId id="283" r:id="rId28"/>
  </p:sldIdLst>
  <p:sldSz cx="11161713" cy="6840538"/>
  <p:notesSz cx="6858000" cy="9144000"/>
  <p:embeddedFontLst>
    <p:embeddedFont>
      <p:font typeface="华文琥珀" panose="02010600030101010101" charset="-122"/>
      <p:regular r:id="rId30"/>
    </p:embeddedFont>
    <p:embeddedFont>
      <p:font typeface="方正超粗黑简体" panose="02010600030101010101" charset="-122"/>
      <p:regular r:id="rId31"/>
    </p:embeddedFont>
    <p:embeddedFont>
      <p:font typeface="方正少儿简体" panose="02010600030101010101" charset="-122"/>
      <p:regular r:id="rId32"/>
    </p:embeddedFont>
    <p:embeddedFont>
      <p:font typeface="方正大黑简体" panose="02010600030101010101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软雅黑" panose="020B0503020204020204" pitchFamily="34" charset="-122"/>
      <p:regular r:id="rId38"/>
      <p:bold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6E2D"/>
    <a:srgbClr val="D9D9D9"/>
    <a:srgbClr val="0D0D0D"/>
    <a:srgbClr val="F69616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0" autoAdjust="0"/>
  </p:normalViewPr>
  <p:slideViewPr>
    <p:cSldViewPr>
      <p:cViewPr varScale="1">
        <p:scale>
          <a:sx n="108" d="100"/>
          <a:sy n="108" d="100"/>
        </p:scale>
        <p:origin x="1212" y="78"/>
      </p:cViewPr>
      <p:guideLst>
        <p:guide orient="horz" pos="2155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FD544-A834-4C57-BA72-DB2A37E7DCEC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31825" y="685800"/>
            <a:ext cx="5594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1075-DF17-4AAA-9A7D-F8B846E4CD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2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94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9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7129" y="2125001"/>
            <a:ext cx="9487456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74257" y="3876305"/>
            <a:ext cx="7813199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92242" y="273939"/>
            <a:ext cx="2511385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8086" y="273939"/>
            <a:ext cx="7348128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698" y="4395679"/>
            <a:ext cx="94874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1698" y="2899312"/>
            <a:ext cx="94874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8085" y="1596126"/>
            <a:ext cx="492975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73871" y="1596126"/>
            <a:ext cx="492975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086" y="1531204"/>
            <a:ext cx="4931695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8086" y="2169337"/>
            <a:ext cx="4931695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669996" y="1531204"/>
            <a:ext cx="493363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669996" y="2169337"/>
            <a:ext cx="493363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086" y="272355"/>
            <a:ext cx="3672127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3920" y="272355"/>
            <a:ext cx="623970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8086" y="1431446"/>
            <a:ext cx="3672127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774" y="4788377"/>
            <a:ext cx="6697028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87774" y="611215"/>
            <a:ext cx="669702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87774" y="5353671"/>
            <a:ext cx="6697028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58086" y="273939"/>
            <a:ext cx="10045542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086" y="1596126"/>
            <a:ext cx="10045542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58086" y="6340166"/>
            <a:ext cx="2604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3586" y="6340166"/>
            <a:ext cx="35345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99228" y="6340166"/>
            <a:ext cx="2604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8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" y="-1"/>
            <a:ext cx="11161714" cy="68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95808" y="2124125"/>
            <a:ext cx="11953328" cy="3456384"/>
          </a:xfrm>
          <a:prstGeom prst="rect">
            <a:avLst/>
          </a:prstGeom>
          <a:solidFill>
            <a:srgbClr val="0D0D0D">
              <a:alpha val="72157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35830" r="58451" b="32942"/>
          <a:stretch/>
        </p:blipFill>
        <p:spPr bwMode="auto">
          <a:xfrm>
            <a:off x="5405708" y="3034851"/>
            <a:ext cx="2375069" cy="21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7268171" y="80260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260376" y="4860429"/>
            <a:ext cx="8784976" cy="50405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05901" y="2226035"/>
            <a:ext cx="4185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儿童安全</a:t>
            </a:r>
            <a:endParaRPr lang="en-US" altLang="zh-CN" sz="7200" spc="600" dirty="0" smtClean="0">
              <a:ln w="31750"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7200" spc="600" dirty="0" smtClean="0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教育课件</a:t>
            </a:r>
            <a:endParaRPr lang="zh-CN" altLang="en-US" sz="7200" spc="600" dirty="0">
              <a:ln w="31750"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121" y="4895154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遭遇陌生人、坏人的伎俩、独自在家、识别坏人的误区、防范在家</a:t>
            </a:r>
            <a:endParaRPr lang="zh-CN" altLang="en-US" sz="20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855" r="12384" b="42819"/>
          <a:stretch/>
        </p:blipFill>
        <p:spPr bwMode="auto">
          <a:xfrm flipH="1">
            <a:off x="-176680" y="206079"/>
            <a:ext cx="19370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形标注 7"/>
          <p:cNvSpPr/>
          <p:nvPr/>
        </p:nvSpPr>
        <p:spPr>
          <a:xfrm flipH="1">
            <a:off x="1542612" y="559007"/>
            <a:ext cx="1933413" cy="936104"/>
          </a:xfrm>
          <a:prstGeom prst="wedgeEllipseCallout">
            <a:avLst>
              <a:gd name="adj1" fmla="val 59992"/>
              <a:gd name="adj2" fmla="val 45421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21221" y="707634"/>
            <a:ext cx="16209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有请课件汇报人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千库网老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323438" y="5434260"/>
            <a:ext cx="11629422" cy="2027925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Thomas Greenberg - Life In the Fast La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1956" y="794445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0157" y="1526082"/>
            <a:ext cx="257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汇报时间：</a:t>
            </a:r>
            <a:r>
              <a:rPr lang="en-US" altLang="zh-CN" dirty="0" smtClean="0">
                <a:solidFill>
                  <a:srgbClr val="00B050"/>
                </a:solidFill>
              </a:rPr>
              <a:t>XX</a:t>
            </a:r>
            <a:r>
              <a:rPr lang="zh-CN" altLang="en-US" dirty="0" smtClean="0">
                <a:solidFill>
                  <a:srgbClr val="00B050"/>
                </a:solidFill>
              </a:rPr>
              <a:t>年</a:t>
            </a:r>
            <a:r>
              <a:rPr lang="en-US" altLang="zh-CN" dirty="0" smtClean="0">
                <a:solidFill>
                  <a:srgbClr val="00B050"/>
                </a:solidFill>
              </a:rPr>
              <a:t>XX</a:t>
            </a:r>
            <a:r>
              <a:rPr lang="zh-CN" altLang="en-US" dirty="0" smtClean="0">
                <a:solidFill>
                  <a:srgbClr val="00B050"/>
                </a:solidFill>
              </a:rPr>
              <a:t>月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5468d5583d3d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>
            <a:off x="1096591" y="824745"/>
            <a:ext cx="1279910" cy="37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flipH="1">
            <a:off x="4392725" y="53123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坏人惯用的伎俩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 descr="F:\568581b53945d [转换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0" y="3348261"/>
            <a:ext cx="5760640" cy="28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flipH="1">
            <a:off x="4392725" y="1169437"/>
            <a:ext cx="5220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几乎没有坏人将“坏”字写在自己脸上，从表面上看，我们很难分辨出谁是好人，谁是坏人。因此，要预防拐骗，绑架，大家就要熟悉坏人经常使用的小伎俩。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98591" y="2412157"/>
            <a:ext cx="4167299" cy="733425"/>
            <a:chOff x="6228928" y="2412157"/>
            <a:chExt cx="4167299" cy="733425"/>
          </a:xfrm>
        </p:grpSpPr>
        <p:sp>
          <p:nvSpPr>
            <p:cNvPr id="18" name="椭圆 17"/>
            <p:cNvSpPr/>
            <p:nvPr/>
          </p:nvSpPr>
          <p:spPr>
            <a:xfrm>
              <a:off x="6228928" y="241215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337985" y="2508400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67377" y="2507315"/>
              <a:ext cx="3328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假装求救</a:t>
              </a:r>
              <a:endParaRPr lang="zh-CN" altLang="en-US" sz="2800" b="1" spc="3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6165" y="3478932"/>
            <a:ext cx="4167299" cy="733425"/>
            <a:chOff x="6644494" y="3478932"/>
            <a:chExt cx="4167299" cy="733425"/>
          </a:xfrm>
        </p:grpSpPr>
        <p:sp>
          <p:nvSpPr>
            <p:cNvPr id="21" name="椭圆 20"/>
            <p:cNvSpPr/>
            <p:nvPr/>
          </p:nvSpPr>
          <p:spPr>
            <a:xfrm>
              <a:off x="6644494" y="3478932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6770033" y="3575175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2943" y="3574090"/>
              <a:ext cx="3328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伪装身份</a:t>
              </a:r>
              <a:endParaRPr lang="zh-CN" altLang="en-US" sz="2800" b="1" spc="3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81056" y="4559052"/>
            <a:ext cx="4167299" cy="733425"/>
            <a:chOff x="7076542" y="4559052"/>
            <a:chExt cx="4167299" cy="733425"/>
          </a:xfrm>
        </p:grpSpPr>
        <p:sp>
          <p:nvSpPr>
            <p:cNvPr id="24" name="椭圆 23"/>
            <p:cNvSpPr/>
            <p:nvPr/>
          </p:nvSpPr>
          <p:spPr>
            <a:xfrm>
              <a:off x="7076542" y="4559052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202081" y="4655295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14991" y="4654210"/>
              <a:ext cx="3328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威逼利诱</a:t>
              </a:r>
              <a:endParaRPr lang="zh-CN" altLang="en-US" sz="2800" b="1" spc="3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1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2628528" y="5779527"/>
            <a:ext cx="7488832" cy="41504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41549" y="971997"/>
            <a:ext cx="1033906" cy="733425"/>
            <a:chOff x="1341549" y="971997"/>
            <a:chExt cx="1033906" cy="733425"/>
          </a:xfrm>
        </p:grpSpPr>
        <p:sp>
          <p:nvSpPr>
            <p:cNvPr id="18" name="椭圆 17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1476400" y="1068240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52006" y="1067155"/>
            <a:ext cx="246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假装求救</a:t>
            </a:r>
            <a:endParaRPr lang="zh-CN" altLang="en-US" sz="28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1036" y="1947506"/>
            <a:ext cx="3378865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有些坏人会利用儿童的同情心来进行诱拐活动。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如果陌生人说找不到路，请你帮他带路，或者他丢了东西，请你帮他找东西，这个时候大家要小心，不要上当。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Picture 3" descr="F:\5559e5e8ccff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4" t="23662" r="27623" b="22191"/>
          <a:stretch/>
        </p:blipFill>
        <p:spPr bwMode="auto">
          <a:xfrm flipH="1">
            <a:off x="4500736" y="3132237"/>
            <a:ext cx="1921398" cy="28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:\58pic_52515bc725503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32" y="1797765"/>
            <a:ext cx="3096344" cy="41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2117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341549" y="971997"/>
            <a:ext cx="1033906" cy="733425"/>
            <a:chOff x="1341549" y="971997"/>
            <a:chExt cx="1033906" cy="733425"/>
          </a:xfrm>
        </p:grpSpPr>
        <p:sp>
          <p:nvSpPr>
            <p:cNvPr id="18" name="椭圆 17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1476400" y="1068240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52006" y="1067155"/>
            <a:ext cx="246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伪装身份</a:t>
            </a:r>
            <a:endParaRPr lang="zh-CN" altLang="en-US" sz="28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352" y="1947506"/>
            <a:ext cx="3378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有些坏人会伪装成父母的熟人，邻居，警察，快递员，无业管理者等多种身份。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然后编故事说带你去见父母，去陌生的地方，或者入室检查等。这个时候大家不要跟陌生人走或给陌生人开门。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628528" y="5779527"/>
            <a:ext cx="7488832" cy="41504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 descr="F:\5559e5e8ccff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22894" r="23608" b="22285"/>
          <a:stretch/>
        </p:blipFill>
        <p:spPr bwMode="auto">
          <a:xfrm flipH="1">
            <a:off x="4614816" y="3360754"/>
            <a:ext cx="2118168" cy="27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老奶奶的老爷爷\老奶奶的老爷爷 [转换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12" y="1692077"/>
            <a:ext cx="1897180" cy="423489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老奶奶 [转换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9048" y="1734391"/>
            <a:ext cx="1724611" cy="41812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9244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341549" y="971997"/>
            <a:ext cx="1033906" cy="733425"/>
            <a:chOff x="1341549" y="971997"/>
            <a:chExt cx="1033906" cy="733425"/>
          </a:xfrm>
        </p:grpSpPr>
        <p:sp>
          <p:nvSpPr>
            <p:cNvPr id="18" name="椭圆 17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1476400" y="1068240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52006" y="1067155"/>
            <a:ext cx="246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威逼利诱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4352" y="1947506"/>
            <a:ext cx="3378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有些坏人会用玩具，食物等诱骗儿童上当。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有些坏人则会利用儿童的恐惧心理，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通过威吓的方式来拐骗儿童，如果陌生人给你食物，玩具，或者吓唬你说你弄坏了他的东西，要带你走。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这个时候要提高警惕，并寻求其他人的帮助。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628528" y="5779527"/>
            <a:ext cx="7488832" cy="41504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2" descr="F:\5559e5e8ccff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4" t="26646" r="27006" b="17100"/>
          <a:stretch/>
        </p:blipFill>
        <p:spPr bwMode="auto">
          <a:xfrm flipH="1">
            <a:off x="4580211" y="3420269"/>
            <a:ext cx="20807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5468d49de4bd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36" y="1057475"/>
            <a:ext cx="4464496" cy="51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22791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5336aa14a37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11" y="3685438"/>
            <a:ext cx="2586006" cy="25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3780656" y="2942880"/>
            <a:ext cx="2085091" cy="1534646"/>
          </a:xfrm>
          <a:prstGeom prst="wedgeEllipseCallout">
            <a:avLst>
              <a:gd name="adj1" fmla="val 23225"/>
              <a:gd name="adj2" fmla="val 6855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95041" y="331623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选择合适的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求助对象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7700" y="3916730"/>
            <a:ext cx="1977252" cy="1524736"/>
            <a:chOff x="396280" y="3934733"/>
            <a:chExt cx="2694487" cy="2077824"/>
          </a:xfrm>
        </p:grpSpPr>
        <p:pic>
          <p:nvPicPr>
            <p:cNvPr id="13315" name="Picture 3" descr="F:\u=3949724360,64989113&amp;fm=21&amp;gp=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88" y="4284365"/>
              <a:ext cx="2232248" cy="167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图文框 3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" name="五角星 4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" name="TextBox 5"/>
            <p:cNvSpPr txBox="1"/>
            <p:nvPr/>
          </p:nvSpPr>
          <p:spPr>
            <a:xfrm rot="21047488">
              <a:off x="2403140" y="4144324"/>
              <a:ext cx="579324" cy="46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700" y="1332037"/>
            <a:ext cx="1977252" cy="1524736"/>
            <a:chOff x="396280" y="3934733"/>
            <a:chExt cx="2694487" cy="207782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287" y="4376067"/>
              <a:ext cx="2232249" cy="152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图文框 22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4" name="五角星 23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5" name="TextBox 24"/>
            <p:cNvSpPr txBox="1"/>
            <p:nvPr/>
          </p:nvSpPr>
          <p:spPr>
            <a:xfrm rot="21047488">
              <a:off x="2403140" y="4144324"/>
              <a:ext cx="579324" cy="46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92824" y="233016"/>
            <a:ext cx="1977252" cy="1524736"/>
            <a:chOff x="396280" y="3934733"/>
            <a:chExt cx="2694487" cy="2077824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354" y="4375004"/>
              <a:ext cx="2150265" cy="161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图文框 27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9" name="五角星 28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0" name="TextBox 29"/>
            <p:cNvSpPr txBox="1"/>
            <p:nvPr/>
          </p:nvSpPr>
          <p:spPr>
            <a:xfrm rot="21047488">
              <a:off x="2403140" y="4144324"/>
              <a:ext cx="579324" cy="46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93202" y="1426318"/>
            <a:ext cx="1977252" cy="1524736"/>
            <a:chOff x="396280" y="3934733"/>
            <a:chExt cx="2694487" cy="2077824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287" y="4375005"/>
              <a:ext cx="2232249" cy="158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图文框 32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4" name="五角星 33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TextBox 34"/>
            <p:cNvSpPr txBox="1"/>
            <p:nvPr/>
          </p:nvSpPr>
          <p:spPr>
            <a:xfrm rot="21047488">
              <a:off x="2403140" y="4144324"/>
              <a:ext cx="579324" cy="46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86490" y="4031174"/>
            <a:ext cx="1977252" cy="1524736"/>
            <a:chOff x="396280" y="3934733"/>
            <a:chExt cx="2694487" cy="2077824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9"/>
            <a:stretch/>
          </p:blipFill>
          <p:spPr bwMode="auto">
            <a:xfrm>
              <a:off x="468287" y="4340668"/>
              <a:ext cx="2232249" cy="1619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图文框 37"/>
            <p:cNvSpPr/>
            <p:nvPr/>
          </p:nvSpPr>
          <p:spPr>
            <a:xfrm>
              <a:off x="396280" y="4336466"/>
              <a:ext cx="2304256" cy="1676091"/>
            </a:xfrm>
            <a:prstGeom prst="frame">
              <a:avLst>
                <a:gd name="adj1" fmla="val 478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9" name="五角星 38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0" name="TextBox 39"/>
            <p:cNvSpPr txBox="1"/>
            <p:nvPr/>
          </p:nvSpPr>
          <p:spPr>
            <a:xfrm rot="21047488">
              <a:off x="2403140" y="4144324"/>
              <a:ext cx="579324" cy="46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529907" y="4956825"/>
            <a:ext cx="107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警车</a:t>
            </a:r>
            <a:endParaRPr lang="zh-CN" altLang="en-US" sz="24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692" y="5490498"/>
            <a:ext cx="309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在户外或主要都市建设的临时警务站，如遇到困境，可以找带有警务标语标志标识的警务站，警车，派出所寻求帮助。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29907" y="2012047"/>
            <a:ext cx="107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endParaRPr lang="zh-CN" altLang="en-US" sz="2400" b="1" spc="3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30307" y="971997"/>
            <a:ext cx="107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保安</a:t>
            </a:r>
            <a:endParaRPr lang="zh-CN" altLang="en-US" sz="2400" b="1" spc="3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30708" y="2064311"/>
            <a:ext cx="139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000" b="1" spc="3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spc="3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endParaRPr lang="zh-CN" altLang="en-US" sz="2000" b="1" spc="3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58698" y="4865653"/>
            <a:ext cx="107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</a:t>
            </a:r>
            <a:endParaRPr lang="zh-CN" altLang="en-US" sz="2400" b="1" spc="3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5692" y="2898210"/>
            <a:ext cx="3096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如果在校园内或校园附近遇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到危险</a:t>
            </a:r>
            <a:r>
              <a:rPr lang="en-US" altLang="zh-CN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可以向学校老师或校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内安保人员求助。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86091" y="1818090"/>
            <a:ext cx="3096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一些公共场合常常有安保人员巡逻，大家在遇到紧急情况时可以向保安求助。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14483" y="5633353"/>
            <a:ext cx="302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找熟悉或固定性强的人如商铺。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饭店等地方的服务站点。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4483" y="2951054"/>
            <a:ext cx="309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在商场，超市，游乐场等地方遇到意外时，大家可以去服务台，办公室，或周围找工作人员求助。</a:t>
            </a:r>
            <a:endParaRPr lang="en-US" altLang="zh-CN" sz="14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381567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" y="-1"/>
            <a:ext cx="11197481" cy="64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5868541"/>
            <a:ext cx="1119748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1980456" y="143714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6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如何防范危险</a:t>
            </a:r>
            <a:endParaRPr lang="zh-CN" altLang="en-US" sz="5400" b="1" spc="6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3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732984" y="2484165"/>
            <a:ext cx="2746049" cy="35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076800" y="2196134"/>
            <a:ext cx="2107251" cy="3384376"/>
            <a:chOff x="5076800" y="2196134"/>
            <a:chExt cx="2107251" cy="3384376"/>
          </a:xfrm>
        </p:grpSpPr>
        <p:sp>
          <p:nvSpPr>
            <p:cNvPr id="7" name="梯形 6"/>
            <p:cNvSpPr/>
            <p:nvPr/>
          </p:nvSpPr>
          <p:spPr>
            <a:xfrm rot="5400000" flipH="1">
              <a:off x="4438238" y="2834696"/>
              <a:ext cx="3384376" cy="2107251"/>
            </a:xfrm>
            <a:prstGeom prst="trapezoid">
              <a:avLst>
                <a:gd name="adj" fmla="val 669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220816" y="371261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椭圆 55"/>
          <p:cNvSpPr/>
          <p:nvPr/>
        </p:nvSpPr>
        <p:spPr>
          <a:xfrm>
            <a:off x="1061687" y="5652517"/>
            <a:ext cx="9199689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Picture 2" descr="F:\54ffe85ad0c20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4553" y="3348262"/>
            <a:ext cx="1919655" cy="25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278558" y="1141577"/>
            <a:ext cx="1033906" cy="733425"/>
            <a:chOff x="1278558" y="1141577"/>
            <a:chExt cx="1033906" cy="733425"/>
          </a:xfrm>
        </p:grpSpPr>
        <p:sp>
          <p:nvSpPr>
            <p:cNvPr id="46" name="椭圆 45"/>
            <p:cNvSpPr/>
            <p:nvPr/>
          </p:nvSpPr>
          <p:spPr>
            <a:xfrm>
              <a:off x="1278558" y="114157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1413409" y="1237820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107990" y="1116013"/>
            <a:ext cx="246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外出时和家</a:t>
            </a:r>
            <a:endParaRPr lang="en-US" altLang="zh-CN" sz="24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人做好约定</a:t>
            </a:r>
            <a:endParaRPr lang="zh-CN" altLang="en-US" sz="24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8052" y="2059082"/>
            <a:ext cx="337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无论去哪里，每次外出都要向家人打招呼，告诉家人自己要去哪里，和谁在一起去做什么，什么时候回家。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 descr="F:\534e6aab6f93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36" y="899989"/>
            <a:ext cx="1857594" cy="50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6153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0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椭圆 55"/>
          <p:cNvSpPr/>
          <p:nvPr/>
        </p:nvSpPr>
        <p:spPr>
          <a:xfrm>
            <a:off x="1061687" y="5652517"/>
            <a:ext cx="9199689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72344" y="1379125"/>
            <a:ext cx="733425" cy="733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TextBox 47"/>
          <p:cNvSpPr txBox="1"/>
          <p:nvPr/>
        </p:nvSpPr>
        <p:spPr>
          <a:xfrm flipH="1">
            <a:off x="1081401" y="1475368"/>
            <a:ext cx="89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01776" y="1365136"/>
            <a:ext cx="322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如果无法按时回家打电话告诉家人</a:t>
            </a:r>
            <a:endParaRPr lang="zh-CN" altLang="en-US" sz="24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344" y="2282657"/>
            <a:ext cx="371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外出活动期间，要掌握好回家的时间，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如果无法按时回家，要及时打电话告诉家人。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F:\5336aa0bb0ae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2660850"/>
            <a:ext cx="3096344" cy="34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8173144" y="1412517"/>
            <a:ext cx="2376264" cy="1503696"/>
          </a:xfrm>
          <a:prstGeom prst="wedgeRoundRectCallout">
            <a:avLst>
              <a:gd name="adj1" fmla="val -49084"/>
              <a:gd name="adj2" fmla="val 85593"/>
              <a:gd name="adj3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 descr="F:\53c4e42b890ae [转换]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3"/>
          <a:stretch/>
        </p:blipFill>
        <p:spPr bwMode="auto">
          <a:xfrm>
            <a:off x="8389168" y="1116013"/>
            <a:ext cx="2010864" cy="17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1278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 animBg="1"/>
      <p:bldP spid="48" grpId="0"/>
      <p:bldP spid="50" grpId="0"/>
      <p:bldP spid="5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椭圆 55"/>
          <p:cNvSpPr/>
          <p:nvPr/>
        </p:nvSpPr>
        <p:spPr>
          <a:xfrm>
            <a:off x="1061687" y="5652517"/>
            <a:ext cx="9199689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207890" y="2089254"/>
            <a:ext cx="733425" cy="733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TextBox 47"/>
          <p:cNvSpPr txBox="1"/>
          <p:nvPr/>
        </p:nvSpPr>
        <p:spPr>
          <a:xfrm flipH="1">
            <a:off x="1342741" y="2185497"/>
            <a:ext cx="89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71986" y="2085216"/>
            <a:ext cx="185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外出时</a:t>
            </a:r>
            <a:endParaRPr lang="en-US" altLang="zh-CN" sz="24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家里没人</a:t>
            </a:r>
            <a:endParaRPr lang="zh-CN" altLang="en-US" sz="24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6044" y="2920778"/>
            <a:ext cx="371870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如果外出时家里没人，可以给家人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留一张便条，告诉他们自己的去向。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39483" y="561475"/>
            <a:ext cx="4829805" cy="1778674"/>
            <a:chOff x="4839531" y="375967"/>
            <a:chExt cx="4829805" cy="1778674"/>
          </a:xfrm>
        </p:grpSpPr>
        <p:grpSp>
          <p:nvGrpSpPr>
            <p:cNvPr id="4" name="组合 3"/>
            <p:cNvGrpSpPr/>
            <p:nvPr/>
          </p:nvGrpSpPr>
          <p:grpSpPr>
            <a:xfrm rot="20966380">
              <a:off x="4839531" y="740572"/>
              <a:ext cx="2940908" cy="1414069"/>
              <a:chOff x="5664285" y="904554"/>
              <a:chExt cx="2940908" cy="141406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5664285" y="904554"/>
                <a:ext cx="2940908" cy="14140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76393" y="1218294"/>
                <a:ext cx="26385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妈妈，我去找小燕跳绳了，大约一小时后回家。</a:t>
                </a:r>
                <a:endPara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124254" y="375967"/>
              <a:ext cx="239174" cy="576064"/>
            </a:xfrm>
            <a:prstGeom prst="rect">
              <a:avLst/>
            </a:prstGeom>
            <a:solidFill>
              <a:schemeClr val="bg1">
                <a:lumMod val="65000"/>
                <a:alpha val="5215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0966380">
              <a:off x="7030748" y="1282252"/>
              <a:ext cx="2638588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小妮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76" name="Picture 4" descr="F:\5351cc8d2b5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84" y="2700189"/>
            <a:ext cx="5194646" cy="32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5985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50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060576" y="2429669"/>
            <a:ext cx="47525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F:\54ffe85ad0c20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328" y="1205533"/>
            <a:ext cx="1443245" cy="18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432026" y="2069629"/>
            <a:ext cx="988590" cy="733425"/>
            <a:chOff x="2432026" y="2069629"/>
            <a:chExt cx="988590" cy="733425"/>
          </a:xfrm>
        </p:grpSpPr>
        <p:sp>
          <p:nvSpPr>
            <p:cNvPr id="31" name="椭圆 30"/>
            <p:cNvSpPr/>
            <p:nvPr/>
          </p:nvSpPr>
          <p:spPr>
            <a:xfrm>
              <a:off x="2432026" y="2069629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2521561" y="2165872"/>
              <a:ext cx="899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2304" y="300573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不要独自去这些地方</a:t>
            </a:r>
            <a:endParaRPr lang="zh-CN" altLang="en-US" sz="20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196480" y="4157861"/>
            <a:ext cx="56166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>
            <a:off x="7093024" y="2429669"/>
            <a:ext cx="1512168" cy="1728192"/>
          </a:xfrm>
          <a:prstGeom prst="arc">
            <a:avLst>
              <a:gd name="adj1" fmla="val 16072681"/>
              <a:gd name="adj2" fmla="val 55691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16560" y="430957"/>
            <a:ext cx="2160240" cy="1566664"/>
            <a:chOff x="3204592" y="539949"/>
            <a:chExt cx="2016224" cy="1350640"/>
          </a:xfrm>
        </p:grpSpPr>
        <p:pic>
          <p:nvPicPr>
            <p:cNvPr id="4098" name="Picture 2" descr="F:\33b1OOOPIC0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204763" y="621416"/>
              <a:ext cx="2016053" cy="126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图文框 8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021016" y="430957"/>
            <a:ext cx="2160240" cy="1566664"/>
            <a:chOff x="3204592" y="539949"/>
            <a:chExt cx="2016224" cy="135064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6775" y="621416"/>
              <a:ext cx="1832030" cy="126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图文框 36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436840" y="4589909"/>
            <a:ext cx="2160240" cy="1566664"/>
            <a:chOff x="3204592" y="539949"/>
            <a:chExt cx="2016224" cy="135064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4763" y="779623"/>
              <a:ext cx="2016053" cy="952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图文框 43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2196480" y="4157861"/>
            <a:ext cx="0" cy="11433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116360" y="4589909"/>
            <a:ext cx="2160240" cy="1566664"/>
            <a:chOff x="3204592" y="539949"/>
            <a:chExt cx="2016224" cy="135064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0"/>
            <a:stretch/>
          </p:blipFill>
          <p:spPr bwMode="auto">
            <a:xfrm>
              <a:off x="3204763" y="649010"/>
              <a:ext cx="2016053" cy="1241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图文框 40"/>
            <p:cNvSpPr/>
            <p:nvPr/>
          </p:nvSpPr>
          <p:spPr>
            <a:xfrm>
              <a:off x="3204592" y="539949"/>
              <a:ext cx="2016224" cy="1350640"/>
            </a:xfrm>
            <a:prstGeom prst="frame">
              <a:avLst>
                <a:gd name="adj1" fmla="val 73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220816" y="611957"/>
            <a:ext cx="169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、如果外出时家里没人，可以给家人留一张便条，告诉他们自己的去向。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25272" y="611957"/>
            <a:ext cx="169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、无人的建筑物，废弃的大楼，空旷的楼顶等偏僻的地方玩耍。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8608" y="4740220"/>
            <a:ext cx="182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、树林，高速公路，河边，高压电附近，这些地方容易发生迷路，交通事故等意外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70072" y="4716413"/>
            <a:ext cx="220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、公共场所中，加油站，公园，电影院，饭店等。如果想去洗手间，最好有大人或朋友相伴，不要一人独自前往。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4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 animBg="1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" y="-1"/>
            <a:ext cx="11197481" cy="64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72597"/>
            <a:ext cx="1119748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08448" y="562596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遇到不认识的人！</a:t>
            </a:r>
            <a:endParaRPr lang="zh-CN" altLang="en-US" sz="44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F:\58pic_52515bc725503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44" y="2304617"/>
            <a:ext cx="3168352" cy="42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4472" y="3564285"/>
            <a:ext cx="2362489" cy="29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54ffe85ad0c20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272" y="3497195"/>
            <a:ext cx="2045341" cy="25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 flipH="1">
            <a:off x="2772544" y="107901"/>
            <a:ext cx="1279" cy="46444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772544" y="4752306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2665811" y="1643219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877000" y="4644294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57320" y="4644405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519291" y="1518444"/>
            <a:ext cx="12532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高压线下</a:t>
            </a:r>
            <a:endParaRPr lang="en-US" altLang="zh-CN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3810" y="4902820"/>
            <a:ext cx="12532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高速公路</a:t>
            </a:r>
            <a:endParaRPr lang="en-US" altLang="zh-CN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4187" y="4909287"/>
            <a:ext cx="125325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树林</a:t>
            </a:r>
            <a:endParaRPr lang="en-US" altLang="zh-CN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32584" y="827981"/>
            <a:ext cx="2463217" cy="3528392"/>
            <a:chOff x="3072151" y="467941"/>
            <a:chExt cx="2664296" cy="3816424"/>
          </a:xfrm>
        </p:grpSpPr>
        <p:pic>
          <p:nvPicPr>
            <p:cNvPr id="16" name="Picture 2" descr="F:\137402656168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 r="52264"/>
            <a:stretch/>
          </p:blipFill>
          <p:spPr bwMode="auto">
            <a:xfrm>
              <a:off x="3202779" y="599740"/>
              <a:ext cx="2395961" cy="3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图文框 21"/>
            <p:cNvSpPr/>
            <p:nvPr/>
          </p:nvSpPr>
          <p:spPr>
            <a:xfrm>
              <a:off x="3072151" y="467941"/>
              <a:ext cx="2664296" cy="3816424"/>
            </a:xfrm>
            <a:prstGeom prst="frame">
              <a:avLst>
                <a:gd name="adj1" fmla="val 404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68888" y="827981"/>
            <a:ext cx="2463217" cy="3528392"/>
            <a:chOff x="3072151" y="467941"/>
            <a:chExt cx="2664296" cy="381642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5" r="20664"/>
            <a:stretch/>
          </p:blipFill>
          <p:spPr bwMode="auto">
            <a:xfrm>
              <a:off x="3202885" y="599740"/>
              <a:ext cx="2414471" cy="3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图文框 26"/>
            <p:cNvSpPr/>
            <p:nvPr/>
          </p:nvSpPr>
          <p:spPr>
            <a:xfrm>
              <a:off x="3072151" y="467941"/>
              <a:ext cx="2664296" cy="3816424"/>
            </a:xfrm>
            <a:prstGeom prst="frame">
              <a:avLst>
                <a:gd name="adj1" fmla="val 404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93617" y="827981"/>
            <a:ext cx="2463217" cy="3528392"/>
            <a:chOff x="3072151" y="467941"/>
            <a:chExt cx="2664296" cy="381642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45"/>
            <a:stretch/>
          </p:blipFill>
          <p:spPr bwMode="auto">
            <a:xfrm>
              <a:off x="3177739" y="599740"/>
              <a:ext cx="2452137" cy="3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图文框 29"/>
            <p:cNvSpPr/>
            <p:nvPr/>
          </p:nvSpPr>
          <p:spPr>
            <a:xfrm>
              <a:off x="3072151" y="467941"/>
              <a:ext cx="2664296" cy="3816424"/>
            </a:xfrm>
            <a:prstGeom prst="frame">
              <a:avLst>
                <a:gd name="adj1" fmla="val 404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1116360" y="5627734"/>
            <a:ext cx="8389566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8488" y="1046907"/>
            <a:ext cx="3220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和伙伴在一起</a:t>
            </a:r>
            <a:endParaRPr lang="en-US" altLang="zh-CN" sz="32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胜过独自一人</a:t>
            </a:r>
            <a:endParaRPr lang="zh-CN" altLang="en-US" sz="32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7" descr="F:\未标题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8821216" y="734265"/>
            <a:ext cx="1656184" cy="9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2520" y="3274546"/>
            <a:ext cx="4444974" cy="25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58pic_52515bc725503 [转换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62" y="2196133"/>
            <a:ext cx="2774120" cy="37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7381056" y="4935443"/>
            <a:ext cx="3816424" cy="19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0432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3" grpId="1"/>
      <p:bldP spid="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8f58PICdnB_1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b="12940"/>
          <a:stretch/>
        </p:blipFill>
        <p:spPr bwMode="auto">
          <a:xfrm>
            <a:off x="-1" y="0"/>
            <a:ext cx="11197481" cy="68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2703" y="624151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独自一人呆在家里</a:t>
            </a:r>
            <a:endParaRPr lang="zh-CN" altLang="en-US" sz="40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5" name="Picture 3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6" t="16726" r="39491" b="71427"/>
          <a:stretch/>
        </p:blipFill>
        <p:spPr bwMode="auto">
          <a:xfrm rot="19702196" flipH="1">
            <a:off x="8755438" y="279217"/>
            <a:ext cx="1381387" cy="14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8317160" y="1260029"/>
            <a:ext cx="1656184" cy="9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116360" y="696159"/>
            <a:ext cx="1656184" cy="9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" y="0"/>
            <a:ext cx="11137683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1439762" y="5652517"/>
            <a:ext cx="8389566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20416" y="82798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独自一人呆在家里</a:t>
            </a:r>
            <a:endParaRPr lang="en-US" altLang="zh-CN" sz="32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472" y="1453987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这时有人敲门！</a:t>
            </a:r>
            <a:endParaRPr lang="en-US" altLang="zh-CN" sz="28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56233" y="1548061"/>
            <a:ext cx="1925018" cy="3357954"/>
            <a:chOff x="7957120" y="2052117"/>
            <a:chExt cx="1925018" cy="3357954"/>
          </a:xfrm>
        </p:grpSpPr>
        <p:sp>
          <p:nvSpPr>
            <p:cNvPr id="2" name="矩形 1"/>
            <p:cNvSpPr/>
            <p:nvPr/>
          </p:nvSpPr>
          <p:spPr>
            <a:xfrm>
              <a:off x="7957120" y="2052117"/>
              <a:ext cx="1925018" cy="3357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8081939" y="3609871"/>
              <a:ext cx="199836" cy="19983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170" name="Picture 2" descr="F:\5351cc8d2b5e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6"/>
          <a:stretch/>
        </p:blipFill>
        <p:spPr bwMode="auto">
          <a:xfrm>
            <a:off x="3844130" y="2750861"/>
            <a:ext cx="2598266" cy="31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7021016" y="1567667"/>
            <a:ext cx="544011" cy="603254"/>
          </a:xfrm>
          <a:custGeom>
            <a:avLst/>
            <a:gdLst>
              <a:gd name="connsiteX0" fmla="*/ 544011 w 544011"/>
              <a:gd name="connsiteY0" fmla="*/ 104172 h 532436"/>
              <a:gd name="connsiteX1" fmla="*/ 92598 w 544011"/>
              <a:gd name="connsiteY1" fmla="*/ 0 h 532436"/>
              <a:gd name="connsiteX2" fmla="*/ 335666 w 544011"/>
              <a:gd name="connsiteY2" fmla="*/ 150471 h 532436"/>
              <a:gd name="connsiteX3" fmla="*/ 104173 w 544011"/>
              <a:gd name="connsiteY3" fmla="*/ 162046 h 532436"/>
              <a:gd name="connsiteX4" fmla="*/ 370390 w 544011"/>
              <a:gd name="connsiteY4" fmla="*/ 219919 h 532436"/>
              <a:gd name="connsiteX5" fmla="*/ 0 w 544011"/>
              <a:gd name="connsiteY5" fmla="*/ 405114 h 532436"/>
              <a:gd name="connsiteX6" fmla="*/ 370390 w 544011"/>
              <a:gd name="connsiteY6" fmla="*/ 358815 h 532436"/>
              <a:gd name="connsiteX7" fmla="*/ 127322 w 544011"/>
              <a:gd name="connsiteY7" fmla="*/ 532436 h 532436"/>
              <a:gd name="connsiteX8" fmla="*/ 520861 w 544011"/>
              <a:gd name="connsiteY8" fmla="*/ 416689 h 532436"/>
              <a:gd name="connsiteX9" fmla="*/ 544011 w 544011"/>
              <a:gd name="connsiteY9" fmla="*/ 104172 h 5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011" h="532436">
                <a:moveTo>
                  <a:pt x="544011" y="104172"/>
                </a:moveTo>
                <a:lnTo>
                  <a:pt x="92598" y="0"/>
                </a:lnTo>
                <a:lnTo>
                  <a:pt x="335666" y="150471"/>
                </a:lnTo>
                <a:lnTo>
                  <a:pt x="104173" y="162046"/>
                </a:lnTo>
                <a:lnTo>
                  <a:pt x="370390" y="219919"/>
                </a:lnTo>
                <a:lnTo>
                  <a:pt x="0" y="405114"/>
                </a:lnTo>
                <a:lnTo>
                  <a:pt x="370390" y="358815"/>
                </a:lnTo>
                <a:lnTo>
                  <a:pt x="127322" y="532436"/>
                </a:lnTo>
                <a:lnTo>
                  <a:pt x="520861" y="416689"/>
                </a:lnTo>
                <a:lnTo>
                  <a:pt x="544011" y="104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 rot="1125303">
            <a:off x="6106305" y="2744232"/>
            <a:ext cx="54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!</a:t>
            </a:r>
            <a:endParaRPr lang="zh-CN" altLang="en-US" sz="72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35720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  <p:bldP spid="12" grpId="1" animBg="1"/>
      <p:bldP spid="12" grpId="2" animBg="1"/>
      <p:bldP spid="12" grpId="3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F: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" y="0"/>
            <a:ext cx="11137683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F:\5468d49de4bd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70" y="1133528"/>
            <a:ext cx="4374754" cy="50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梯形 2"/>
          <p:cNvSpPr/>
          <p:nvPr/>
        </p:nvSpPr>
        <p:spPr>
          <a:xfrm rot="16200000">
            <a:off x="5968546" y="2655831"/>
            <a:ext cx="5201281" cy="1656186"/>
          </a:xfrm>
          <a:prstGeom prst="trapezoid">
            <a:avLst>
              <a:gd name="adj" fmla="val 32501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flipV="1">
            <a:off x="5390310" y="5724525"/>
            <a:ext cx="2134762" cy="1800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389168" y="2068305"/>
            <a:ext cx="199836" cy="19983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397280" y="883283"/>
            <a:ext cx="144016" cy="52012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436840" y="4436765"/>
            <a:ext cx="2016224" cy="1359768"/>
            <a:chOff x="4428728" y="4572397"/>
            <a:chExt cx="2016224" cy="1359768"/>
          </a:xfrm>
          <a:solidFill>
            <a:srgbClr val="9B6E2D"/>
          </a:solidFill>
        </p:grpSpPr>
        <p:sp>
          <p:nvSpPr>
            <p:cNvPr id="5" name="矩形 4"/>
            <p:cNvSpPr/>
            <p:nvPr/>
          </p:nvSpPr>
          <p:spPr>
            <a:xfrm>
              <a:off x="4428728" y="4572397"/>
              <a:ext cx="2016224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653136" y="4788421"/>
              <a:ext cx="207640" cy="11437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021288" y="4788421"/>
              <a:ext cx="207640" cy="11437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4716760" y="5444877"/>
              <a:ext cx="1416732" cy="135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170" name="Picture 2" descr="F:\5351cc8d2b5e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5" r="-6543"/>
          <a:stretch/>
        </p:blipFill>
        <p:spPr bwMode="auto">
          <a:xfrm rot="21238876" flipH="1">
            <a:off x="5108483" y="926989"/>
            <a:ext cx="3456384" cy="36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五边形 16"/>
          <p:cNvSpPr/>
          <p:nvPr/>
        </p:nvSpPr>
        <p:spPr>
          <a:xfrm rot="5400000" flipV="1">
            <a:off x="2304492" y="-432159"/>
            <a:ext cx="792088" cy="158417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40296" y="1044005"/>
            <a:ext cx="4320480" cy="648072"/>
            <a:chOff x="252264" y="1044005"/>
            <a:chExt cx="4320480" cy="648072"/>
          </a:xfrm>
        </p:grpSpPr>
        <p:grpSp>
          <p:nvGrpSpPr>
            <p:cNvPr id="23" name="组合 22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9624" y="11479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01</a:t>
                </a:r>
                <a:endParaRPr lang="zh-CN" altLang="en-US" sz="2400" dirty="0"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16360" y="1209507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不予理睬，家装家里没有人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0296" y="1890099"/>
            <a:ext cx="4320480" cy="648072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9624" y="11479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02</a:t>
                </a:r>
                <a:endParaRPr lang="zh-CN" altLang="en-US" sz="2400" dirty="0"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002536" y="1134015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如果门上有门镜，可以先看看门镜外是不是陌生人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是，不要开门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40296" y="2736193"/>
            <a:ext cx="4320480" cy="648072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9624" y="11479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03</a:t>
                </a:r>
                <a:endParaRPr lang="zh-CN" altLang="en-US" sz="2400" dirty="0"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35055" y="1152017"/>
              <a:ext cx="3416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隔着门问一问对方是谁，除了家人外，不要给任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何人开门。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40296" y="3582287"/>
            <a:ext cx="4320480" cy="648072"/>
            <a:chOff x="252264" y="1044005"/>
            <a:chExt cx="4320480" cy="648072"/>
          </a:xfrm>
        </p:grpSpPr>
        <p:grpSp>
          <p:nvGrpSpPr>
            <p:cNvPr id="40" name="组合 39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9624" y="11479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04</a:t>
                </a:r>
                <a:endParaRPr lang="zh-CN" altLang="en-US" sz="2400" dirty="0"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044352" y="1128827"/>
              <a:ext cx="3108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如果陌生人自称是无业，快递，警察，父母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的朋友等，可以请他们稍后再来。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40296" y="4428381"/>
            <a:ext cx="4320480" cy="648072"/>
            <a:chOff x="252264" y="1044005"/>
            <a:chExt cx="4320480" cy="648072"/>
          </a:xfrm>
        </p:grpSpPr>
        <p:grpSp>
          <p:nvGrpSpPr>
            <p:cNvPr id="46" name="组合 45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09624" y="11479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方正大黑简体" panose="03000509000000000000" pitchFamily="65" charset="-122"/>
                    <a:ea typeface="方正大黑简体" panose="03000509000000000000" pitchFamily="65" charset="-122"/>
                  </a:rPr>
                  <a:t>05</a:t>
                </a:r>
                <a:endParaRPr lang="zh-CN" altLang="en-US" sz="2400" dirty="0">
                  <a:latin typeface="方正大黑简体" panose="03000509000000000000" pitchFamily="65" charset="-122"/>
                  <a:ea typeface="方正大黑简体" panose="03000509000000000000" pitchFamily="65" charset="-122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044352" y="1209507"/>
              <a:ext cx="3114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如果陌生人赖在门外 不走可以打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110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64969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" y="0"/>
            <a:ext cx="11137683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1511770" y="5724525"/>
            <a:ext cx="8389566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68488" y="44993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独自在家时</a:t>
            </a:r>
            <a:endParaRPr lang="en-US" altLang="zh-CN" sz="32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要提前做好防护措施</a:t>
            </a:r>
            <a:endParaRPr lang="en-US" altLang="zh-CN" sz="24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616" y="2612499"/>
            <a:ext cx="36728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将家里的门窗关好，锁好。</a:t>
            </a:r>
            <a:endParaRPr lang="en-US" altLang="zh-CN" sz="1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将家里的电视机打开，如果是晚上，</a:t>
            </a:r>
            <a:endParaRPr lang="en-US" altLang="zh-CN" sz="1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要拉好窗帘，将房间内的灯全部打开，</a:t>
            </a:r>
            <a:endParaRPr lang="en-US" altLang="zh-CN" sz="16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营造家中有人的假象。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3" descr="F:\5351cc8d2b5e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4" r="-4725"/>
          <a:stretch/>
        </p:blipFill>
        <p:spPr bwMode="auto">
          <a:xfrm>
            <a:off x="962628" y="2052117"/>
            <a:ext cx="6058388" cy="39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9832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" y="-1"/>
            <a:ext cx="11197481" cy="64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1332384" y="521893"/>
            <a:ext cx="6120680" cy="2466328"/>
          </a:xfrm>
          <a:prstGeom prst="wedgeEllipseCallout">
            <a:avLst>
              <a:gd name="adj1" fmla="val 45222"/>
              <a:gd name="adj2" fmla="val 57828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372597"/>
            <a:ext cx="1119748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64864" y="1332037"/>
            <a:ext cx="57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陌生人，我不理，陌生地，我不去。</a:t>
            </a:r>
            <a:endParaRPr lang="en-US" altLang="zh-CN" sz="24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spc="3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给食，要婉拒，安全歌，请牢记。</a:t>
            </a:r>
            <a:endParaRPr lang="en-US" altLang="zh-CN" sz="24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F:\5351cc8d2b5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34" y="2772197"/>
            <a:ext cx="320953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5351cc8d2b5e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3"/>
          <a:stretch/>
        </p:blipFill>
        <p:spPr bwMode="auto">
          <a:xfrm>
            <a:off x="4109519" y="3008247"/>
            <a:ext cx="2983505" cy="39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" y="-1"/>
            <a:ext cx="11161714" cy="68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95808" y="2124125"/>
            <a:ext cx="11953328" cy="3456384"/>
          </a:xfrm>
          <a:prstGeom prst="rect">
            <a:avLst/>
          </a:prstGeom>
          <a:solidFill>
            <a:srgbClr val="0D0D0D">
              <a:alpha val="72157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428728" y="2787293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课件演播完毕</a:t>
            </a:r>
            <a:endParaRPr lang="zh-CN" altLang="en-US" sz="7200" spc="600" dirty="0">
              <a:ln w="31750"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855" r="12384" b="42819"/>
          <a:stretch/>
        </p:blipFill>
        <p:spPr bwMode="auto">
          <a:xfrm>
            <a:off x="9104650" y="611957"/>
            <a:ext cx="23808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-323438" y="5434260"/>
            <a:ext cx="11629422" cy="2027925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Picture 2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540296" y="899989"/>
            <a:ext cx="4049850" cy="54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972619" y="4033616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>
                <a:ln w="31750"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2000" b="1" spc="600" dirty="0" smtClean="0">
                <a:ln w="31750"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000" b="1" spc="600" dirty="0" smtClean="0">
                <a:ln w="31750"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：千库网老</a:t>
            </a:r>
            <a:r>
              <a:rPr lang="zh-CN" altLang="en-US" sz="2000" b="1" spc="600" dirty="0" smtClean="0">
                <a:ln w="31750"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endParaRPr lang="zh-CN" altLang="en-US" sz="2000" b="1" spc="600" dirty="0">
              <a:ln w="31750">
                <a:noFill/>
              </a:ln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584319" y="4226490"/>
            <a:ext cx="127900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247249" y="4226490"/>
            <a:ext cx="127900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形标注 34"/>
          <p:cNvSpPr/>
          <p:nvPr/>
        </p:nvSpPr>
        <p:spPr>
          <a:xfrm>
            <a:off x="6877000" y="467941"/>
            <a:ext cx="2073282" cy="936104"/>
          </a:xfrm>
          <a:prstGeom prst="wedgeEllipseCallout">
            <a:avLst>
              <a:gd name="adj1" fmla="val 59992"/>
              <a:gd name="adj2" fmla="val 45421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237040" y="65605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感谢同学们</a:t>
            </a:r>
            <a:endParaRPr lang="en-US" altLang="zh-CN" dirty="0" smtClean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的观看！</a:t>
            </a:r>
            <a:endParaRPr lang="zh-CN" altLang="en-US" sz="20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9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3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" y="-1"/>
            <a:ext cx="11197481" cy="64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72597"/>
            <a:ext cx="1119748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F:\未标题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1260376" y="1692076"/>
            <a:ext cx="3689810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6720" y="728097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怎么办？</a:t>
            </a:r>
            <a:endParaRPr lang="zh-CN" altLang="en-US" sz="66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43354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-17617" y="0"/>
            <a:ext cx="11197481" cy="50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9481319" y="251917"/>
            <a:ext cx="1716161" cy="50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-3" y="3924325"/>
            <a:ext cx="58042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58pic_52515bc725503 [转换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39" y="1692077"/>
            <a:ext cx="2551109" cy="34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椭圆形标注 9"/>
          <p:cNvSpPr/>
          <p:nvPr/>
        </p:nvSpPr>
        <p:spPr>
          <a:xfrm>
            <a:off x="2052464" y="517408"/>
            <a:ext cx="2865370" cy="1822741"/>
          </a:xfrm>
          <a:prstGeom prst="wedgeEllipseCallout">
            <a:avLst>
              <a:gd name="adj1" fmla="val 47657"/>
              <a:gd name="adj2" fmla="val 56459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08242" y="111601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到第二大街怎么走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可以带我去吗？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5220816" y="4896665"/>
            <a:ext cx="5940897" cy="1259908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59748" y="5062218"/>
            <a:ext cx="879842" cy="8798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5837510" y="5197319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4414" y="2602772"/>
            <a:ext cx="1944216" cy="24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7739" y="5088028"/>
            <a:ext cx="3993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当不认识的人和你说话不</a:t>
            </a:r>
            <a:endParaRPr lang="en-US" altLang="zh-CN" sz="24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要相信。应赶快离开</a:t>
            </a:r>
            <a:endParaRPr lang="zh-CN" altLang="en-US" sz="24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6876975" y="335127"/>
            <a:ext cx="1891068" cy="10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96280" y="1237793"/>
            <a:ext cx="1438134" cy="103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-17617" y="0"/>
            <a:ext cx="11197481" cy="50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5559e5e8ccff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17206" r="1955" b="15330"/>
          <a:stretch/>
        </p:blipFill>
        <p:spPr bwMode="auto">
          <a:xfrm>
            <a:off x="3755731" y="1453000"/>
            <a:ext cx="2905245" cy="40555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>
            <a:off x="180256" y="1502468"/>
            <a:ext cx="1133037" cy="33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-3" y="3924325"/>
            <a:ext cx="58042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五边形 3"/>
          <p:cNvSpPr/>
          <p:nvPr/>
        </p:nvSpPr>
        <p:spPr>
          <a:xfrm flipH="1">
            <a:off x="5220816" y="4896665"/>
            <a:ext cx="5940897" cy="1259908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59748" y="5062218"/>
            <a:ext cx="879842" cy="8798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5837510" y="5197319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0889" y="5111178"/>
            <a:ext cx="3993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不要吃陌生人给的任何东</a:t>
            </a:r>
            <a:endParaRPr lang="en-US" altLang="zh-CN" sz="2400" b="1" spc="300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spc="3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西，更不要和陌生人走。</a:t>
            </a:r>
            <a:endParaRPr lang="zh-CN" altLang="en-US" sz="2400" b="1" spc="3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5404" y="171198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不认识的人给你吃的或玩具？！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F:\54ffe85ad0c20 [转换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0416" y="2924856"/>
            <a:ext cx="1919655" cy="25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椭圆形标注 18"/>
          <p:cNvSpPr/>
          <p:nvPr/>
        </p:nvSpPr>
        <p:spPr>
          <a:xfrm flipH="1">
            <a:off x="6376778" y="971997"/>
            <a:ext cx="2417661" cy="1530115"/>
          </a:xfrm>
          <a:prstGeom prst="wedgeEllipseCallout">
            <a:avLst>
              <a:gd name="adj1" fmla="val 76382"/>
              <a:gd name="adj2" fmla="val 40573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736670" y="1415620"/>
            <a:ext cx="190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小朋友，好吃的糖果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43965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5" grpId="0"/>
      <p:bldP spid="15" grpId="1"/>
      <p:bldP spid="19" grpId="0" animBg="1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-17617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56987af48515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0"/>
          <a:stretch/>
        </p:blipFill>
        <p:spPr bwMode="auto">
          <a:xfrm>
            <a:off x="4395812" y="1377618"/>
            <a:ext cx="2370621" cy="276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图文框 7"/>
          <p:cNvSpPr/>
          <p:nvPr/>
        </p:nvSpPr>
        <p:spPr>
          <a:xfrm>
            <a:off x="4177979" y="1116013"/>
            <a:ext cx="2808312" cy="3168352"/>
          </a:xfrm>
          <a:prstGeom prst="frame">
            <a:avLst>
              <a:gd name="adj1" fmla="val 590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8608" y="440104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识别坏人的误区</a:t>
            </a:r>
            <a:endParaRPr lang="zh-CN" altLang="en-US" sz="48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rot="20770697">
            <a:off x="4569033" y="2649239"/>
            <a:ext cx="2126786" cy="1171729"/>
            <a:chOff x="1332384" y="1116013"/>
            <a:chExt cx="1296144" cy="714096"/>
          </a:xfrm>
        </p:grpSpPr>
        <p:sp>
          <p:nvSpPr>
            <p:cNvPr id="10" name="TextBox 9"/>
            <p:cNvSpPr txBox="1"/>
            <p:nvPr/>
          </p:nvSpPr>
          <p:spPr>
            <a:xfrm>
              <a:off x="1432600" y="1140576"/>
              <a:ext cx="1144181" cy="6752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ln w="38100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坏人</a:t>
              </a:r>
              <a:endParaRPr lang="zh-CN" altLang="en-US" sz="6600" dirty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11" name="图文框 10"/>
            <p:cNvSpPr/>
            <p:nvPr/>
          </p:nvSpPr>
          <p:spPr>
            <a:xfrm>
              <a:off x="1332384" y="1116013"/>
              <a:ext cx="1296144" cy="714096"/>
            </a:xfrm>
            <a:prstGeom prst="fram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-17617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图文框 1"/>
          <p:cNvSpPr/>
          <p:nvPr/>
        </p:nvSpPr>
        <p:spPr>
          <a:xfrm>
            <a:off x="5364832" y="1571868"/>
            <a:ext cx="5040560" cy="1008112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940896" y="18599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误区一、长得和善就是好人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864" y="2651988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不要单从穿着，年纪判断一个人是好是坏。有时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候！穿着整洁的人不一定是好人，年长和善的老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人也可能会犯罪。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F:\老奶奶的老爷爷\老奶奶的老爷爷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8" y="1003511"/>
            <a:ext cx="2276251" cy="50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老奶奶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67" y="1047669"/>
            <a:ext cx="2069201" cy="501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62679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-17617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图文框 1"/>
          <p:cNvSpPr/>
          <p:nvPr/>
        </p:nvSpPr>
        <p:spPr>
          <a:xfrm>
            <a:off x="5364832" y="1778601"/>
            <a:ext cx="5040560" cy="1008112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156920" y="206663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误区二、坏人都是男性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864" y="2858721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有调查显示名女性罪犯的比例组建呈上升趋势。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大家千万不要印象中“阿姨比叔叔文明”滴对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陌生的成年女性放松警惕。不要随便接受陌生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女性的食物玩具等。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5" name="Picture 3" descr="F:\5685873fbdd63 [转换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2" y="1332037"/>
            <a:ext cx="4464496" cy="42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5982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2" b="1"/>
          <a:stretch/>
        </p:blipFill>
        <p:spPr bwMode="auto">
          <a:xfrm>
            <a:off x="0" y="0"/>
            <a:ext cx="11197481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图文框 1"/>
          <p:cNvSpPr/>
          <p:nvPr/>
        </p:nvSpPr>
        <p:spPr>
          <a:xfrm>
            <a:off x="3204592" y="2651988"/>
            <a:ext cx="5040560" cy="1560369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636640" y="302132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是对方是陌生人，无论对方长成什么样都不要和对方走。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716760" y="154806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记住！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2344" y="755973"/>
            <a:ext cx="2016224" cy="2016224"/>
            <a:chOff x="972344" y="755973"/>
            <a:chExt cx="2016224" cy="2016224"/>
          </a:xfrm>
        </p:grpSpPr>
        <p:sp>
          <p:nvSpPr>
            <p:cNvPr id="5" name="同心圆 4"/>
            <p:cNvSpPr/>
            <p:nvPr/>
          </p:nvSpPr>
          <p:spPr>
            <a:xfrm>
              <a:off x="972344" y="755973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7170" name="Picture 2" descr="F:\5665244c25bc8_102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3" t="3089" r="34989" b="58842"/>
            <a:stretch/>
          </p:blipFill>
          <p:spPr bwMode="auto">
            <a:xfrm>
              <a:off x="1059277" y="827981"/>
              <a:ext cx="1834133" cy="183413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8173144" y="683965"/>
            <a:ext cx="2016224" cy="2016224"/>
            <a:chOff x="8173144" y="683965"/>
            <a:chExt cx="2016224" cy="2016224"/>
          </a:xfrm>
        </p:grpSpPr>
        <p:sp>
          <p:nvSpPr>
            <p:cNvPr id="10" name="同心圆 9"/>
            <p:cNvSpPr/>
            <p:nvPr/>
          </p:nvSpPr>
          <p:spPr>
            <a:xfrm>
              <a:off x="8173144" y="683965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7171" name="Picture 3" descr="F:\29S58PICtnf_102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7" t="5577" r="31132" b="57002"/>
            <a:stretch/>
          </p:blipFill>
          <p:spPr bwMode="auto">
            <a:xfrm>
              <a:off x="8268302" y="789349"/>
              <a:ext cx="1804107" cy="180410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8245152" y="4212357"/>
            <a:ext cx="2016224" cy="2016224"/>
            <a:chOff x="8245152" y="4212357"/>
            <a:chExt cx="2016224" cy="2016224"/>
          </a:xfrm>
        </p:grpSpPr>
        <p:sp>
          <p:nvSpPr>
            <p:cNvPr id="12" name="同心圆 11"/>
            <p:cNvSpPr/>
            <p:nvPr/>
          </p:nvSpPr>
          <p:spPr>
            <a:xfrm>
              <a:off x="8245152" y="4212357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7172" name="Picture 4" descr="F:\93758PICPFr_1024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" t="304" r="67798" b="73087"/>
            <a:stretch/>
          </p:blipFill>
          <p:spPr bwMode="auto">
            <a:xfrm>
              <a:off x="8345239" y="4312444"/>
              <a:ext cx="1844129" cy="18441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941266" y="4140349"/>
            <a:ext cx="2016224" cy="2016224"/>
            <a:chOff x="941266" y="4140349"/>
            <a:chExt cx="2016224" cy="2016224"/>
          </a:xfrm>
        </p:grpSpPr>
        <p:sp>
          <p:nvSpPr>
            <p:cNvPr id="11" name="同心圆 10"/>
            <p:cNvSpPr/>
            <p:nvPr/>
          </p:nvSpPr>
          <p:spPr>
            <a:xfrm>
              <a:off x="941266" y="4140349"/>
              <a:ext cx="2016224" cy="2016224"/>
            </a:xfrm>
            <a:prstGeom prst="donut">
              <a:avLst>
                <a:gd name="adj" fmla="val 389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7173" name="Picture 5" descr="F:\55768e08a4f78_1024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8" t="11901" r="42330" b="35901"/>
            <a:stretch/>
          </p:blipFill>
          <p:spPr bwMode="auto">
            <a:xfrm>
              <a:off x="1071059" y="4272790"/>
              <a:ext cx="1756989" cy="175698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1500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1581</Words>
  <PresentationFormat>自定义</PresentationFormat>
  <Paragraphs>160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华文琥珀</vt:lpstr>
      <vt:lpstr>Arial</vt:lpstr>
      <vt:lpstr>方正超粗黑简体</vt:lpstr>
      <vt:lpstr>方正少儿简体</vt:lpstr>
      <vt:lpstr>宋体</vt:lpstr>
      <vt:lpstr>方正大黑简体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2016-03-28T01:53:06Z</dcterms:created>
  <dcterms:modified xsi:type="dcterms:W3CDTF">2017-10-02T14:51:51Z</dcterms:modified>
</cp:coreProperties>
</file>