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75" r:id="rId2"/>
    <p:sldId id="268" r:id="rId3"/>
    <p:sldId id="276" r:id="rId4"/>
    <p:sldId id="277" r:id="rId5"/>
    <p:sldId id="291" r:id="rId6"/>
    <p:sldId id="278" r:id="rId7"/>
    <p:sldId id="292" r:id="rId8"/>
    <p:sldId id="279" r:id="rId9"/>
    <p:sldId id="293" r:id="rId10"/>
    <p:sldId id="294" r:id="rId11"/>
    <p:sldId id="269" r:id="rId12"/>
    <p:sldId id="295" r:id="rId13"/>
    <p:sldId id="296" r:id="rId14"/>
    <p:sldId id="297" r:id="rId15"/>
    <p:sldId id="298" r:id="rId16"/>
    <p:sldId id="308" r:id="rId17"/>
    <p:sldId id="299" r:id="rId18"/>
    <p:sldId id="300" r:id="rId19"/>
    <p:sldId id="302" r:id="rId20"/>
    <p:sldId id="301" r:id="rId21"/>
    <p:sldId id="303" r:id="rId22"/>
    <p:sldId id="305" r:id="rId23"/>
    <p:sldId id="304" r:id="rId24"/>
    <p:sldId id="306" r:id="rId25"/>
    <p:sldId id="274" r:id="rId26"/>
    <p:sldId id="309" r:id="rId27"/>
    <p:sldId id="311" r:id="rId28"/>
    <p:sldId id="313" r:id="rId29"/>
    <p:sldId id="312" r:id="rId30"/>
    <p:sldId id="315" r:id="rId31"/>
    <p:sldId id="314" r:id="rId32"/>
    <p:sldId id="316" r:id="rId33"/>
    <p:sldId id="318" r:id="rId34"/>
    <p:sldId id="319" r:id="rId35"/>
    <p:sldId id="285" r:id="rId36"/>
    <p:sldId id="320" r:id="rId37"/>
    <p:sldId id="286" r:id="rId38"/>
    <p:sldId id="287" r:id="rId39"/>
    <p:sldId id="288" r:id="rId40"/>
    <p:sldId id="290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CCFF"/>
    <a:srgbClr val="FF0000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BD8623-8FDB-4C84-A57A-38BC23D7C2A1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D639DE-2619-4704-AB2F-CDFCE6A9C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0" dirty="0"/>
              <a:t>File </a:t>
            </a:r>
            <a:r>
              <a:rPr lang="en-US" b="0" dirty="0" err="1"/>
              <a:t>Sách</a:t>
            </a:r>
            <a:r>
              <a:rPr lang="en-US" b="0" dirty="0"/>
              <a:t> TB </a:t>
            </a:r>
            <a:r>
              <a:rPr lang="en-US" b="0" dirty="0" err="1"/>
              <a:t>trang</a:t>
            </a:r>
            <a:r>
              <a:rPr lang="en-US" b="0" dirty="0"/>
              <a:t> 14 </a:t>
            </a:r>
            <a:r>
              <a:rPr lang="en-US" b="0" dirty="0" err="1"/>
              <a:t>chữ</a:t>
            </a:r>
            <a:r>
              <a:rPr lang="en-US" b="0" dirty="0"/>
              <a:t> sixteen </a:t>
            </a:r>
            <a:r>
              <a:rPr lang="en-US" b="0" dirty="0" err="1"/>
              <a:t>bị</a:t>
            </a:r>
            <a:r>
              <a:rPr lang="en-US" b="0" dirty="0"/>
              <a:t> </a:t>
            </a:r>
            <a:r>
              <a:rPr lang="en-US" b="0" dirty="0" err="1"/>
              <a:t>lỗi</a:t>
            </a:r>
            <a:r>
              <a:rPr lang="en-US" b="0" dirty="0"/>
              <a:t> </a:t>
            </a:r>
            <a:r>
              <a:rPr lang="en-US" b="0" dirty="0" err="1"/>
              <a:t>chưa</a:t>
            </a:r>
            <a:r>
              <a:rPr lang="en-US" b="0" dirty="0"/>
              <a:t> in </a:t>
            </a:r>
            <a:r>
              <a:rPr lang="en-US" b="0" dirty="0" err="1"/>
              <a:t>xanh</a:t>
            </a:r>
            <a:r>
              <a:rPr lang="en-US" b="0" dirty="0"/>
              <a:t> 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04B2E2-13B0-4D1C-8B98-7169F74C3EF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The pencil is red.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665AF9-9264-A5E3-C263-D5D8DA04D3BD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460C3B-35E7-AF9B-CA91-18EED5C80F9F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95551-F972-4EF1-A024-CBA13886DEF9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43141-3D08-40EF-96AD-B001B2518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7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1D2DABF-25F5-4F7C-9D60-0F7DE85A5E15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E46EDAD-B906-4C81-9310-C09A338F9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364163" y="2092325"/>
            <a:ext cx="6343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alibri" pitchFamily="34" charset="0"/>
              </a:rPr>
              <a:t>Hello</a:t>
            </a:r>
            <a:endParaRPr lang="en-US" sz="6000" b="1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en-US" sz="6000" b="1">
                <a:solidFill>
                  <a:srgbClr val="0070C0"/>
                </a:solidFill>
                <a:latin typeface="Calibri" pitchFamily="34" charset="0"/>
              </a:rPr>
              <a:t>Pages 13-14-15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938213"/>
            <a:ext cx="1177607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3076575" y="776288"/>
            <a:ext cx="9055100" cy="1960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51" name="Group 8"/>
          <p:cNvGrpSpPr>
            <a:grpSpLocks/>
          </p:cNvGrpSpPr>
          <p:nvPr/>
        </p:nvGrpSpPr>
        <p:grpSpPr bwMode="auto">
          <a:xfrm>
            <a:off x="220663" y="776288"/>
            <a:ext cx="11971337" cy="5378450"/>
            <a:chOff x="139" y="489"/>
            <a:chExt cx="7541" cy="3388"/>
          </a:xfrm>
        </p:grpSpPr>
        <p:pic>
          <p:nvPicPr>
            <p:cNvPr id="27652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" y="591"/>
              <a:ext cx="7418" cy="3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3" name="Rectangle 7"/>
            <p:cNvSpPr>
              <a:spLocks noChangeArrowheads="1"/>
            </p:cNvSpPr>
            <p:nvPr/>
          </p:nvSpPr>
          <p:spPr bwMode="auto">
            <a:xfrm>
              <a:off x="1976" y="489"/>
              <a:ext cx="5704" cy="12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739" y="725556"/>
            <a:ext cx="10287000" cy="565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8"/>
          <p:cNvSpPr txBox="1">
            <a:spLocks noChangeArrowheads="1"/>
          </p:cNvSpPr>
          <p:nvPr/>
        </p:nvSpPr>
        <p:spPr bwMode="auto">
          <a:xfrm>
            <a:off x="4603370" y="3969234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2462213" y="596970"/>
            <a:ext cx="8024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4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Complete the questions. Then answer them. </a:t>
            </a:r>
          </a:p>
        </p:txBody>
      </p:sp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025" y="2154238"/>
            <a:ext cx="11609388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268413" y="2728913"/>
            <a:ext cx="1651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854450" y="2719388"/>
            <a:ext cx="1651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got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8672513" y="2745581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296987" y="3308350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Have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3913188" y="3279775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got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8532813" y="3305493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haven’t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82700" y="3883025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3987800" y="3840163"/>
            <a:ext cx="1651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got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8532813" y="3879692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hasn’t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1268413" y="4447858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Have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5108575" y="4429125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got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9813925" y="4425950"/>
            <a:ext cx="165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have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4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4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4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4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4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4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ChangeArrowheads="1"/>
          </p:cNvSpPr>
          <p:nvPr/>
        </p:nvSpPr>
        <p:spPr bwMode="auto">
          <a:xfrm>
            <a:off x="574675" y="393700"/>
            <a:ext cx="11161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5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Form complete questions, then answer them as in the example. </a:t>
            </a:r>
          </a:p>
        </p:txBody>
      </p:sp>
      <p:sp>
        <p:nvSpPr>
          <p:cNvPr id="30722" name="Rectangle 28"/>
          <p:cNvSpPr>
            <a:spLocks noChangeArrowheads="1"/>
          </p:cNvSpPr>
          <p:nvPr/>
        </p:nvSpPr>
        <p:spPr bwMode="auto">
          <a:xfrm>
            <a:off x="4011613" y="3875088"/>
            <a:ext cx="1841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sz="1100"/>
            </a:br>
            <a:br>
              <a:rPr lang="en-US"/>
            </a:br>
            <a:endParaRPr lang="en-US"/>
          </a:p>
        </p:txBody>
      </p:sp>
      <p:sp>
        <p:nvSpPr>
          <p:cNvPr id="30723" name="Rectangle 44"/>
          <p:cNvSpPr>
            <a:spLocks noChangeArrowheads="1"/>
          </p:cNvSpPr>
          <p:nvPr/>
        </p:nvSpPr>
        <p:spPr bwMode="auto">
          <a:xfrm>
            <a:off x="5292725" y="3154363"/>
            <a:ext cx="1841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sz="1100"/>
            </a:br>
            <a:br>
              <a:rPr lang="en-US"/>
            </a:br>
            <a:endParaRPr lang="en-US"/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6437313" y="1541463"/>
            <a:ext cx="5938837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rgbClr val="231F20"/>
                </a:solidFill>
                <a:latin typeface="Calibri" pitchFamily="34" charset="0"/>
              </a:rPr>
              <a:t>3 you/a sister?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Have you got a sister?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=&gt; Yes, I have./No, I haven't.</a:t>
            </a:r>
          </a:p>
          <a:p>
            <a:endParaRPr lang="en-US" sz="30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000" b="1" dirty="0">
                <a:solidFill>
                  <a:srgbClr val="231F20"/>
                </a:solidFill>
                <a:latin typeface="Calibri" pitchFamily="34" charset="0"/>
              </a:rPr>
              <a:t>4 your parents/cat?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Have your parents got a cat?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=&gt; Yes, they have./ No, they haven’t.</a:t>
            </a:r>
          </a:p>
        </p:txBody>
      </p:sp>
      <p:sp>
        <p:nvSpPr>
          <p:cNvPr id="45147" name="Rectangle 91"/>
          <p:cNvSpPr>
            <a:spLocks noChangeArrowheads="1"/>
          </p:cNvSpPr>
          <p:nvPr/>
        </p:nvSpPr>
        <p:spPr bwMode="auto">
          <a:xfrm>
            <a:off x="390680" y="1541463"/>
            <a:ext cx="60753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rgbClr val="231F20"/>
                </a:solidFill>
                <a:latin typeface="Calibri" pitchFamily="34" charset="0"/>
              </a:rPr>
              <a:t>1 you/a big family?</a:t>
            </a:r>
          </a:p>
          <a:p>
            <a:r>
              <a:rPr lang="en-US" sz="3000" i="1" dirty="0">
                <a:solidFill>
                  <a:srgbClr val="00B0F0"/>
                </a:solidFill>
                <a:latin typeface="Calibri" pitchFamily="34" charset="0"/>
              </a:rPr>
              <a:t>Have you got a big family? </a:t>
            </a:r>
          </a:p>
          <a:p>
            <a:r>
              <a:rPr lang="en-US" sz="3000" i="1" dirty="0">
                <a:solidFill>
                  <a:srgbClr val="00B0F0"/>
                </a:solidFill>
                <a:latin typeface="Calibri" pitchFamily="34" charset="0"/>
              </a:rPr>
              <a:t>=&gt; Yes, I have.</a:t>
            </a:r>
          </a:p>
          <a:p>
            <a:endParaRPr lang="en-US" sz="30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000" b="1" dirty="0">
                <a:solidFill>
                  <a:srgbClr val="231F20"/>
                </a:solidFill>
                <a:latin typeface="Calibri" pitchFamily="34" charset="0"/>
              </a:rPr>
              <a:t>2 your best friend/brother?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Has your best friend got a brother?</a:t>
            </a:r>
          </a:p>
          <a:p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=&gt; Yes, he/she has./No, he/she hasn't.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1614488" y="539750"/>
            <a:ext cx="9140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6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Read the theory box. Then choose the correct item. </a:t>
            </a:r>
          </a:p>
        </p:txBody>
      </p:sp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1365250" y="1752600"/>
            <a:ext cx="98933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1 </a:t>
            </a:r>
            <a:r>
              <a:rPr lang="en-US" sz="3200" dirty="0">
                <a:latin typeface="Calibri" pitchFamily="34" charset="0"/>
              </a:rPr>
              <a:t>It’s the </a:t>
            </a:r>
            <a:r>
              <a:rPr lang="en-US" sz="3200" b="1" dirty="0">
                <a:latin typeface="Calibri" pitchFamily="34" charset="0"/>
              </a:rPr>
              <a:t>book of the girl/girl’s book</a:t>
            </a:r>
            <a:r>
              <a:rPr lang="en-US" sz="3200" dirty="0">
                <a:latin typeface="Calibri" pitchFamily="34" charset="0"/>
              </a:rPr>
              <a:t>.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  <a:p>
            <a:r>
              <a:rPr lang="en-US" sz="3200" b="1" dirty="0">
                <a:latin typeface="Calibri" pitchFamily="34" charset="0"/>
              </a:rPr>
              <a:t>2 </a:t>
            </a:r>
            <a:r>
              <a:rPr lang="en-US" sz="3200" dirty="0">
                <a:latin typeface="Calibri" pitchFamily="34" charset="0"/>
              </a:rPr>
              <a:t>The </a:t>
            </a:r>
            <a:r>
              <a:rPr lang="en-US" sz="3200" b="1" dirty="0">
                <a:latin typeface="Calibri" pitchFamily="34" charset="0"/>
              </a:rPr>
              <a:t>bag’s </a:t>
            </a:r>
            <a:r>
              <a:rPr lang="en-US" sz="3200" b="1" dirty="0" err="1">
                <a:latin typeface="Calibri" pitchFamily="34" charset="0"/>
              </a:rPr>
              <a:t>colour</a:t>
            </a:r>
            <a:r>
              <a:rPr lang="en-US" sz="3200" b="1" dirty="0">
                <a:latin typeface="Calibri" pitchFamily="34" charset="0"/>
              </a:rPr>
              <a:t>/</a:t>
            </a:r>
            <a:r>
              <a:rPr lang="en-US" sz="3200" b="1" dirty="0" err="1">
                <a:latin typeface="Calibri" pitchFamily="34" charset="0"/>
              </a:rPr>
              <a:t>colour</a:t>
            </a:r>
            <a:r>
              <a:rPr lang="en-US" sz="3200" b="1" dirty="0">
                <a:latin typeface="Calibri" pitchFamily="34" charset="0"/>
              </a:rPr>
              <a:t> of the bag </a:t>
            </a:r>
            <a:r>
              <a:rPr lang="en-US" sz="3200" dirty="0">
                <a:latin typeface="Calibri" pitchFamily="34" charset="0"/>
              </a:rPr>
              <a:t>is red.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  <a:p>
            <a:r>
              <a:rPr lang="en-US" sz="3200" b="1" dirty="0">
                <a:latin typeface="Calibri" pitchFamily="34" charset="0"/>
              </a:rPr>
              <a:t>3 Kate’s sister/The sister of Kate </a:t>
            </a:r>
            <a:r>
              <a:rPr lang="en-US" sz="3200" dirty="0">
                <a:latin typeface="Calibri" pitchFamily="34" charset="0"/>
              </a:rPr>
              <a:t>has got a frog.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  <a:p>
            <a:r>
              <a:rPr lang="en-US" sz="3200" b="1" dirty="0">
                <a:latin typeface="Calibri" pitchFamily="34" charset="0"/>
              </a:rPr>
              <a:t>4 Mark and Sam’s dog/The dog of Mark and Sam </a:t>
            </a:r>
            <a:r>
              <a:rPr lang="en-US" sz="3200" dirty="0">
                <a:latin typeface="Calibri" pitchFamily="34" charset="0"/>
              </a:rPr>
              <a:t>is small. </a:t>
            </a: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5795963" y="2243138"/>
            <a:ext cx="1695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4624388" y="3217859"/>
            <a:ext cx="2867025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1790700" y="4179888"/>
            <a:ext cx="190119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1790700" y="5154613"/>
            <a:ext cx="3332163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nimBg="1"/>
      <p:bldP spid="46087" grpId="0" animBg="1"/>
      <p:bldP spid="46088" grpId="0" animBg="1"/>
      <p:bldP spid="460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ChangeArrowheads="1"/>
          </p:cNvSpPr>
          <p:nvPr/>
        </p:nvSpPr>
        <p:spPr bwMode="auto">
          <a:xfrm>
            <a:off x="1481138" y="573088"/>
            <a:ext cx="8521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7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Write questions and answers as in the example. </a:t>
            </a:r>
          </a:p>
        </p:txBody>
      </p:sp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92250"/>
            <a:ext cx="32512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5"/>
          <p:cNvSpPr>
            <a:spLocks noChangeArrowheads="1"/>
          </p:cNvSpPr>
          <p:nvPr/>
        </p:nvSpPr>
        <p:spPr bwMode="auto">
          <a:xfrm>
            <a:off x="4240213" y="3665538"/>
            <a:ext cx="1841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sz="1100"/>
            </a:br>
            <a:br>
              <a:rPr lang="en-US"/>
            </a:br>
            <a:endParaRPr lang="en-US"/>
          </a:p>
        </p:txBody>
      </p:sp>
      <p:sp>
        <p:nvSpPr>
          <p:cNvPr id="32772" name="Rectangle 38"/>
          <p:cNvSpPr>
            <a:spLocks noChangeArrowheads="1"/>
          </p:cNvSpPr>
          <p:nvPr/>
        </p:nvSpPr>
        <p:spPr bwMode="auto">
          <a:xfrm>
            <a:off x="5445125" y="3154363"/>
            <a:ext cx="1841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sz="1100"/>
            </a:br>
            <a:br>
              <a:rPr lang="en-US"/>
            </a:br>
            <a:endParaRPr lang="en-US"/>
          </a:p>
        </p:txBody>
      </p:sp>
      <p:sp>
        <p:nvSpPr>
          <p:cNvPr id="47168" name="Rectangle 64"/>
          <p:cNvSpPr>
            <a:spLocks noChangeArrowheads="1"/>
          </p:cNvSpPr>
          <p:nvPr/>
        </p:nvSpPr>
        <p:spPr bwMode="auto">
          <a:xfrm>
            <a:off x="3863975" y="1376363"/>
            <a:ext cx="6096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231F20"/>
                </a:solidFill>
                <a:latin typeface="Calibri" pitchFamily="34" charset="0"/>
              </a:rPr>
              <a:t>1 </a:t>
            </a:r>
            <a:r>
              <a:rPr lang="en-US" sz="3200" dirty="0">
                <a:solidFill>
                  <a:srgbClr val="231F20"/>
                </a:solidFill>
                <a:latin typeface="Calibri" pitchFamily="34" charset="0"/>
              </a:rPr>
              <a:t>book? Ann</a:t>
            </a:r>
          </a:p>
          <a:p>
            <a:r>
              <a:rPr lang="en-US" sz="3200" i="1" dirty="0">
                <a:solidFill>
                  <a:srgbClr val="00B0F0"/>
                </a:solidFill>
                <a:latin typeface="Calibri" pitchFamily="34" charset="0"/>
              </a:rPr>
              <a:t>Whose book is this? </a:t>
            </a:r>
          </a:p>
          <a:p>
            <a:r>
              <a:rPr lang="en-US" sz="3200" i="1" dirty="0">
                <a:solidFill>
                  <a:srgbClr val="00B0F0"/>
                </a:solidFill>
                <a:latin typeface="Calibri" pitchFamily="34" charset="0"/>
              </a:rPr>
              <a:t>=&gt; It’s Ann’s book.</a:t>
            </a:r>
          </a:p>
          <a:p>
            <a:r>
              <a:rPr lang="en-US" sz="3200" b="1" dirty="0">
                <a:latin typeface="Calibri" pitchFamily="34" charset="0"/>
              </a:rPr>
              <a:t>2 </a:t>
            </a:r>
            <a:r>
              <a:rPr lang="en-US" sz="3200" dirty="0">
                <a:latin typeface="Calibri" pitchFamily="34" charset="0"/>
              </a:rPr>
              <a:t>hamster? Mario</a:t>
            </a:r>
            <a:endParaRPr lang="en-US" sz="32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Whose hamster is this?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It’s Mario’s hamster.</a:t>
            </a:r>
          </a:p>
          <a:p>
            <a:r>
              <a:rPr lang="en-US" sz="3200" b="1" dirty="0">
                <a:latin typeface="Calibri" pitchFamily="34" charset="0"/>
              </a:rPr>
              <a:t>3 </a:t>
            </a:r>
            <a:r>
              <a:rPr lang="en-US" sz="3200" dirty="0">
                <a:latin typeface="Calibri" pitchFamily="34" charset="0"/>
              </a:rPr>
              <a:t>ball? Tom and Peter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Whose ball is this?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It’s Tom and Peter’s ball.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757" y="705677"/>
            <a:ext cx="9667875" cy="561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2985640" y="2967831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4"/>
          <p:cNvSpPr txBox="1">
            <a:spLocks noChangeArrowheads="1"/>
          </p:cNvSpPr>
          <p:nvPr/>
        </p:nvSpPr>
        <p:spPr bwMode="auto">
          <a:xfrm>
            <a:off x="646113" y="1978025"/>
            <a:ext cx="10972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Work in pairs. Ask and answer questions about yourself, use “</a:t>
            </a: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have got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” and possessive case.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17081" y="2693712"/>
            <a:ext cx="5557838" cy="1268412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FF"/>
                </a:solidFill>
                <a:cs typeface="Arial" charset="0"/>
              </a:rPr>
              <a:t>Vocabulary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41" y="606287"/>
            <a:ext cx="10287000" cy="56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4536454" y="4094922"/>
            <a:ext cx="3898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774825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738" y="2786063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8913" y="469265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3749675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Grammar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359" y="1820452"/>
            <a:ext cx="2750797" cy="3872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038" y="1783670"/>
            <a:ext cx="2780075" cy="3908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910" y="1786087"/>
            <a:ext cx="2775210" cy="3906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ChangeArrowheads="1"/>
          </p:cNvSpPr>
          <p:nvPr/>
        </p:nvSpPr>
        <p:spPr bwMode="auto">
          <a:xfrm>
            <a:off x="271463" y="442913"/>
            <a:ext cx="3603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Listen and repeat. </a:t>
            </a:r>
          </a:p>
        </p:txBody>
      </p:sp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8425" y="833438"/>
            <a:ext cx="416877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575" y="1958975"/>
            <a:ext cx="11728450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D1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3626" y="488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4775" y="852488"/>
            <a:ext cx="4060825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271463" y="442913"/>
            <a:ext cx="3603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Listen and repeat. </a:t>
            </a:r>
          </a:p>
        </p:txBody>
      </p:sp>
      <p:pic>
        <p:nvPicPr>
          <p:cNvPr id="389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88" y="1714500"/>
            <a:ext cx="117887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D1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0386" y="5086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641074"/>
            <a:ext cx="10287000" cy="557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8"/>
          <p:cNvSpPr txBox="1">
            <a:spLocks noChangeArrowheads="1"/>
          </p:cNvSpPr>
          <p:nvPr/>
        </p:nvSpPr>
        <p:spPr bwMode="auto">
          <a:xfrm>
            <a:off x="5012980" y="3879782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623888"/>
            <a:ext cx="1417638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1719263" y="688975"/>
            <a:ext cx="6307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Ask and answer as in the example. 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642938" y="2482850"/>
            <a:ext cx="78390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1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A: What’s your telephone number?</a:t>
            </a:r>
            <a:b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  B: It’s two-six-five-oh-eight-two-seven-eight</a:t>
            </a:r>
            <a:r>
              <a:rPr lang="en-US" sz="3200" dirty="0">
                <a:latin typeface="Calibri" pitchFamily="34" charset="0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3586163" y="1651000"/>
            <a:ext cx="165100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18525" y="668338"/>
            <a:ext cx="3440113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5688" y="3740150"/>
            <a:ext cx="2098675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1065213" y="4770438"/>
            <a:ext cx="5761037" cy="155416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In English, when we use 0 (zero) in telephone numbers, we say </a:t>
            </a:r>
            <a:r>
              <a:rPr lang="en-US" sz="3200" i="1" dirty="0">
                <a:latin typeface="Calibri" pitchFamily="34" charset="0"/>
              </a:rPr>
              <a:t>oh </a:t>
            </a:r>
            <a:r>
              <a:rPr lang="en-US" sz="3200" dirty="0">
                <a:latin typeface="Calibri" pitchFamily="34" charset="0"/>
              </a:rPr>
              <a:t>NOT </a:t>
            </a:r>
            <a:r>
              <a:rPr lang="en-US" sz="3200" i="1" dirty="0">
                <a:latin typeface="Calibri" pitchFamily="34" charset="0"/>
              </a:rPr>
              <a:t>zero</a:t>
            </a:r>
            <a:r>
              <a:rPr lang="en-US" sz="3200" dirty="0">
                <a:latin typeface="Calibri" pitchFamily="34" charset="0"/>
              </a:rPr>
              <a:t>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53255" grpId="0" animBg="1"/>
      <p:bldP spid="532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ChangeArrowheads="1"/>
          </p:cNvSpPr>
          <p:nvPr/>
        </p:nvSpPr>
        <p:spPr bwMode="auto">
          <a:xfrm>
            <a:off x="862320" y="864463"/>
            <a:ext cx="820410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800" b="1" dirty="0">
                <a:latin typeface="Calibri" pitchFamily="34" charset="0"/>
              </a:rPr>
              <a:t>4</a:t>
            </a:r>
            <a:r>
              <a:rPr lang="en-US" sz="3800" dirty="0">
                <a:latin typeface="Calibri" pitchFamily="34" charset="0"/>
              </a:rPr>
              <a:t> Listen and circle the number you hear. </a:t>
            </a:r>
          </a:p>
        </p:txBody>
      </p:sp>
      <p:sp>
        <p:nvSpPr>
          <p:cNvPr id="41986" name="Rectangle 6"/>
          <p:cNvSpPr>
            <a:spLocks noChangeArrowheads="1"/>
          </p:cNvSpPr>
          <p:nvPr/>
        </p:nvSpPr>
        <p:spPr bwMode="auto">
          <a:xfrm>
            <a:off x="693738" y="2657475"/>
            <a:ext cx="26320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Calibri" pitchFamily="34" charset="0"/>
              </a:rPr>
              <a:t>1   </a:t>
            </a:r>
            <a:r>
              <a:rPr lang="en-US" sz="3200">
                <a:solidFill>
                  <a:srgbClr val="0000FF"/>
                </a:solidFill>
                <a:latin typeface="Calibri" pitchFamily="34" charset="0"/>
              </a:rPr>
              <a:t>12		 20</a:t>
            </a:r>
            <a:br>
              <a:rPr lang="en-US" sz="3200">
                <a:solidFill>
                  <a:srgbClr val="0000FF"/>
                </a:solidFill>
                <a:latin typeface="Calibri" pitchFamily="34" charset="0"/>
              </a:rPr>
            </a:br>
            <a:r>
              <a:rPr lang="en-US" sz="3200" b="1">
                <a:solidFill>
                  <a:srgbClr val="0000FF"/>
                </a:solidFill>
                <a:latin typeface="Calibri" pitchFamily="34" charset="0"/>
              </a:rPr>
              <a:t>2   </a:t>
            </a:r>
            <a:r>
              <a:rPr lang="en-US" sz="3200">
                <a:solidFill>
                  <a:srgbClr val="0000FF"/>
                </a:solidFill>
                <a:latin typeface="Calibri" pitchFamily="34" charset="0"/>
              </a:rPr>
              <a:t>10 	100</a:t>
            </a:r>
          </a:p>
        </p:txBody>
      </p:sp>
      <p:sp>
        <p:nvSpPr>
          <p:cNvPr id="41987" name="Rectangle 7"/>
          <p:cNvSpPr>
            <a:spLocks noChangeArrowheads="1"/>
          </p:cNvSpPr>
          <p:nvPr/>
        </p:nvSpPr>
        <p:spPr bwMode="auto">
          <a:xfrm>
            <a:off x="4854575" y="2593975"/>
            <a:ext cx="2425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libri" pitchFamily="34" charset="0"/>
              </a:rPr>
              <a:t>3   </a:t>
            </a:r>
            <a:r>
              <a:rPr lang="en-US" sz="3200" dirty="0">
                <a:solidFill>
                  <a:srgbClr val="0000FF"/>
                </a:solidFill>
                <a:latin typeface="Calibri" pitchFamily="34" charset="0"/>
              </a:rPr>
              <a:t>50 	15</a:t>
            </a:r>
            <a:br>
              <a:rPr lang="en-US" sz="3200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rgbClr val="0000FF"/>
                </a:solidFill>
                <a:latin typeface="Calibri" pitchFamily="34" charset="0"/>
              </a:rPr>
              <a:t>4   </a:t>
            </a:r>
            <a:r>
              <a:rPr lang="en-US" sz="3200" dirty="0">
                <a:solidFill>
                  <a:srgbClr val="0000FF"/>
                </a:solidFill>
                <a:latin typeface="Calibri" pitchFamily="34" charset="0"/>
              </a:rPr>
              <a:t>42 	24</a:t>
            </a:r>
          </a:p>
        </p:txBody>
      </p:sp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8882063" y="2566988"/>
            <a:ext cx="25177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Calibri" pitchFamily="34" charset="0"/>
              </a:rPr>
              <a:t>5   </a:t>
            </a:r>
            <a:r>
              <a:rPr lang="en-US" sz="3200">
                <a:solidFill>
                  <a:srgbClr val="0000FF"/>
                </a:solidFill>
                <a:latin typeface="Calibri" pitchFamily="34" charset="0"/>
              </a:rPr>
              <a:t>30		 13</a:t>
            </a:r>
            <a:br>
              <a:rPr lang="en-US" sz="3200">
                <a:solidFill>
                  <a:srgbClr val="0000FF"/>
                </a:solidFill>
                <a:latin typeface="Calibri" pitchFamily="34" charset="0"/>
              </a:rPr>
            </a:br>
            <a:r>
              <a:rPr lang="en-US" sz="3200" b="1">
                <a:solidFill>
                  <a:srgbClr val="0000FF"/>
                </a:solidFill>
                <a:latin typeface="Calibri" pitchFamily="34" charset="0"/>
              </a:rPr>
              <a:t>6    </a:t>
            </a:r>
            <a:r>
              <a:rPr lang="en-US" sz="3200">
                <a:solidFill>
                  <a:srgbClr val="0000FF"/>
                </a:solidFill>
                <a:latin typeface="Calibri" pitchFamily="34" charset="0"/>
              </a:rPr>
              <a:t>8 		 80</a:t>
            </a:r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1165225" y="2608263"/>
            <a:ext cx="574675" cy="619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Oval 10"/>
          <p:cNvSpPr>
            <a:spLocks noChangeArrowheads="1"/>
          </p:cNvSpPr>
          <p:nvPr/>
        </p:nvSpPr>
        <p:spPr bwMode="auto">
          <a:xfrm>
            <a:off x="2601913" y="3159125"/>
            <a:ext cx="692150" cy="619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5343525" y="2587625"/>
            <a:ext cx="574675" cy="5000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5356225" y="3159125"/>
            <a:ext cx="574675" cy="5159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790238" y="2578100"/>
            <a:ext cx="574675" cy="5000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10791825" y="3138488"/>
            <a:ext cx="574675" cy="5000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CD1-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3446" y="9319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5" grpId="0" animBg="1"/>
      <p:bldP spid="55306" grpId="0" animBg="1"/>
      <p:bldP spid="55307" grpId="0" animBg="1"/>
      <p:bldP spid="55308" grpId="0" animBg="1"/>
      <p:bldP spid="55309" grpId="0" animBg="1"/>
      <p:bldP spid="553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1661" y="576469"/>
            <a:ext cx="9667875" cy="57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3124546" y="2967830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/>
          <p:cNvSpPr txBox="1">
            <a:spLocks noChangeArrowheads="1"/>
          </p:cNvSpPr>
          <p:nvPr/>
        </p:nvSpPr>
        <p:spPr bwMode="auto">
          <a:xfrm>
            <a:off x="866775" y="2017713"/>
            <a:ext cx="10825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Look around the classroom and find how many students/ tables/ chairs/ fans/ boards/ curtains/ TVs </a:t>
            </a:r>
            <a:r>
              <a:rPr lang="vi-VN" sz="3600" i="1" dirty="0">
                <a:solidFill>
                  <a:schemeClr val="hlink"/>
                </a:solidFill>
                <a:latin typeface="Calibri" pitchFamily="34" charset="0"/>
              </a:rPr>
              <a:t>there </a:t>
            </a: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are.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460750" y="2373313"/>
            <a:ext cx="5824538" cy="1325562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FFFF"/>
                </a:solidFill>
                <a:cs typeface="Arial" charset="0"/>
              </a:rPr>
              <a:t>Grammar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885" y="546652"/>
            <a:ext cx="10287000" cy="57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4576211" y="4144617"/>
            <a:ext cx="3898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94" y="4586749"/>
            <a:ext cx="5796434" cy="1833402"/>
          </a:xfrm>
          <a:prstGeom prst="rect">
            <a:avLst/>
          </a:prstGeom>
        </p:spPr>
      </p:pic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266035" y="342440"/>
            <a:ext cx="4035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5 Read the theory box.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460" y="596401"/>
            <a:ext cx="2616571" cy="650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367" y="1412678"/>
            <a:ext cx="6593633" cy="5007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12" y="980870"/>
            <a:ext cx="2815378" cy="354688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the 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vocabulary about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numbers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(1-100).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the structure “have got” (interrogative and short answers).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asking about telephone numbers.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the articles (a/an- the).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615" y="531659"/>
            <a:ext cx="8692022" cy="579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Box 8"/>
          <p:cNvSpPr txBox="1">
            <a:spLocks noChangeArrowheads="1"/>
          </p:cNvSpPr>
          <p:nvPr/>
        </p:nvSpPr>
        <p:spPr bwMode="auto">
          <a:xfrm>
            <a:off x="5381745" y="3743277"/>
            <a:ext cx="24717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ChangeArrowheads="1"/>
          </p:cNvSpPr>
          <p:nvPr/>
        </p:nvSpPr>
        <p:spPr bwMode="auto">
          <a:xfrm>
            <a:off x="428625" y="336550"/>
            <a:ext cx="114141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6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Calibri" pitchFamily="34" charset="0"/>
              </a:rPr>
              <a:t>Fill in the gaps with </a:t>
            </a:r>
            <a:r>
              <a:rPr lang="en-US" sz="3000" i="1">
                <a:solidFill>
                  <a:schemeClr val="hlink"/>
                </a:solidFill>
                <a:latin typeface="Calibri" pitchFamily="34" charset="0"/>
              </a:rPr>
              <a:t>a/an </a:t>
            </a:r>
            <a:r>
              <a:rPr lang="en-US" sz="3000">
                <a:solidFill>
                  <a:schemeClr val="hlink"/>
                </a:solidFill>
                <a:latin typeface="Calibri" pitchFamily="34" charset="0"/>
              </a:rPr>
              <a:t>or </a:t>
            </a:r>
            <a:r>
              <a:rPr lang="en-US" sz="3000" i="1">
                <a:solidFill>
                  <a:schemeClr val="hlink"/>
                </a:solidFill>
                <a:latin typeface="Calibri" pitchFamily="34" charset="0"/>
              </a:rPr>
              <a:t>the</a:t>
            </a:r>
            <a:r>
              <a:rPr lang="en-US" sz="3000">
                <a:solidFill>
                  <a:schemeClr val="hlink"/>
                </a:solidFill>
                <a:latin typeface="Calibri" pitchFamily="34" charset="0"/>
              </a:rPr>
              <a:t>, then circle the correct colour. Which of the words in bold contain blended consonants?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775" y="1433513"/>
            <a:ext cx="10102850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889125" y="2820988"/>
            <a:ext cx="604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an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1335088" y="3106738"/>
            <a:ext cx="6937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1533525" y="3541713"/>
            <a:ext cx="635000" cy="339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445000" y="2841625"/>
            <a:ext cx="604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3963988" y="3125788"/>
            <a:ext cx="6937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63500" name="Oval 12"/>
          <p:cNvSpPr>
            <a:spLocks noChangeArrowheads="1"/>
          </p:cNvSpPr>
          <p:nvPr/>
        </p:nvSpPr>
        <p:spPr bwMode="auto">
          <a:xfrm>
            <a:off x="4652963" y="3530600"/>
            <a:ext cx="827087" cy="339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7115175" y="2813050"/>
            <a:ext cx="604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an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7018338" y="3127375"/>
            <a:ext cx="6937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63503" name="Oval 15"/>
          <p:cNvSpPr>
            <a:spLocks noChangeArrowheads="1"/>
          </p:cNvSpPr>
          <p:nvPr/>
        </p:nvSpPr>
        <p:spPr bwMode="auto">
          <a:xfrm>
            <a:off x="7831138" y="3541714"/>
            <a:ext cx="693737" cy="32861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9567863" y="2833688"/>
            <a:ext cx="604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9117013" y="3130550"/>
            <a:ext cx="6937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63506" name="Oval 18"/>
          <p:cNvSpPr>
            <a:spLocks noChangeArrowheads="1"/>
          </p:cNvSpPr>
          <p:nvPr/>
        </p:nvSpPr>
        <p:spPr bwMode="auto">
          <a:xfrm>
            <a:off x="9986963" y="3524250"/>
            <a:ext cx="604837" cy="365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1758950" y="5303838"/>
            <a:ext cx="604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an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1250950" y="5605463"/>
            <a:ext cx="6937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63509" name="Oval 21"/>
          <p:cNvSpPr>
            <a:spLocks noChangeArrowheads="1"/>
          </p:cNvSpPr>
          <p:nvPr/>
        </p:nvSpPr>
        <p:spPr bwMode="auto">
          <a:xfrm>
            <a:off x="1662113" y="6024564"/>
            <a:ext cx="404812" cy="33496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398963" y="5322888"/>
            <a:ext cx="604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an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3810000" y="5622925"/>
            <a:ext cx="6937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63512" name="Oval 24"/>
          <p:cNvSpPr>
            <a:spLocks noChangeArrowheads="1"/>
          </p:cNvSpPr>
          <p:nvPr/>
        </p:nvSpPr>
        <p:spPr bwMode="auto">
          <a:xfrm>
            <a:off x="4067175" y="6029325"/>
            <a:ext cx="635000" cy="339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6823075" y="5284788"/>
            <a:ext cx="604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6323013" y="5568950"/>
            <a:ext cx="6937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63515" name="Oval 27"/>
          <p:cNvSpPr>
            <a:spLocks noChangeArrowheads="1"/>
          </p:cNvSpPr>
          <p:nvPr/>
        </p:nvSpPr>
        <p:spPr bwMode="auto">
          <a:xfrm>
            <a:off x="6445250" y="6003925"/>
            <a:ext cx="944563" cy="339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9350375" y="5276850"/>
            <a:ext cx="604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8894763" y="5575300"/>
            <a:ext cx="6937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</a:t>
            </a:r>
          </a:p>
        </p:txBody>
      </p:sp>
      <p:sp>
        <p:nvSpPr>
          <p:cNvPr id="63518" name="Oval 30"/>
          <p:cNvSpPr>
            <a:spLocks noChangeArrowheads="1"/>
          </p:cNvSpPr>
          <p:nvPr/>
        </p:nvSpPr>
        <p:spPr bwMode="auto">
          <a:xfrm>
            <a:off x="9794875" y="6005513"/>
            <a:ext cx="796925" cy="339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6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63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3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6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6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6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  <p:bldP spid="63497" grpId="0" animBg="1"/>
      <p:bldP spid="63498" grpId="0"/>
      <p:bldP spid="63499" grpId="0"/>
      <p:bldP spid="63500" grpId="0" animBg="1"/>
      <p:bldP spid="63501" grpId="0"/>
      <p:bldP spid="63502" grpId="0"/>
      <p:bldP spid="63503" grpId="0" animBg="1"/>
      <p:bldP spid="63504" grpId="0"/>
      <p:bldP spid="63505" grpId="0"/>
      <p:bldP spid="63506" grpId="0" animBg="1"/>
      <p:bldP spid="63507" grpId="0"/>
      <p:bldP spid="63508" grpId="0"/>
      <p:bldP spid="63509" grpId="0" animBg="1"/>
      <p:bldP spid="63510" grpId="0"/>
      <p:bldP spid="63511" grpId="0"/>
      <p:bldP spid="63512" grpId="0" animBg="1"/>
      <p:bldP spid="63513" grpId="0"/>
      <p:bldP spid="63514" grpId="0"/>
      <p:bldP spid="63515" grpId="0" animBg="1"/>
      <p:bldP spid="63516" grpId="0"/>
      <p:bldP spid="63517" grpId="0"/>
      <p:bldP spid="635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4"/>
          <p:cNvSpPr txBox="1">
            <a:spLocks noChangeArrowheads="1"/>
          </p:cNvSpPr>
          <p:nvPr/>
        </p:nvSpPr>
        <p:spPr bwMode="auto">
          <a:xfrm>
            <a:off x="0" y="677863"/>
            <a:ext cx="3038475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Further practice</a:t>
            </a:r>
          </a:p>
        </p:txBody>
      </p:sp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3181350" y="674688"/>
            <a:ext cx="4922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Fill in the gaps with </a:t>
            </a:r>
            <a:r>
              <a:rPr lang="en-US" sz="3200" i="1">
                <a:solidFill>
                  <a:schemeClr val="hlink"/>
                </a:solidFill>
                <a:latin typeface="Calibri" pitchFamily="34" charset="0"/>
              </a:rPr>
              <a:t>a </a:t>
            </a: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or </a:t>
            </a:r>
            <a:r>
              <a:rPr lang="en-US" sz="3200" i="1">
                <a:solidFill>
                  <a:schemeClr val="hlink"/>
                </a:solidFill>
                <a:latin typeface="Calibri" pitchFamily="34" charset="0"/>
              </a:rPr>
              <a:t>an</a:t>
            </a: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.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1412875"/>
            <a:ext cx="11304588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852488" y="3130550"/>
            <a:ext cx="812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An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3984625" y="3119438"/>
            <a:ext cx="812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478588" y="3136900"/>
            <a:ext cx="812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An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9129713" y="3122613"/>
            <a:ext cx="812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004888" y="5554663"/>
            <a:ext cx="812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3732213" y="5526088"/>
            <a:ext cx="812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An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535738" y="5538788"/>
            <a:ext cx="812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9129713" y="5526088"/>
            <a:ext cx="812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An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5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63" y="427703"/>
            <a:ext cx="8025375" cy="569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2917106" y="2812972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ChangeArrowheads="1"/>
          </p:cNvSpPr>
          <p:nvPr/>
        </p:nvSpPr>
        <p:spPr bwMode="auto">
          <a:xfrm>
            <a:off x="1020763" y="528638"/>
            <a:ext cx="100695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Look at the pictures and write sentences as in the example. </a:t>
            </a:r>
          </a:p>
        </p:txBody>
      </p:sp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" y="1041399"/>
            <a:ext cx="10556875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3111500" y="1062038"/>
            <a:ext cx="3938588" cy="295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4851400" y="2832685"/>
            <a:ext cx="2129109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The schoolbag</a:t>
            </a:r>
            <a:br>
              <a:rPr lang="en-US" sz="2600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is purple. 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1508326" y="5254626"/>
            <a:ext cx="2140330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The sharpener</a:t>
            </a:r>
            <a:br>
              <a:rPr lang="en-US" sz="2600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is </a:t>
            </a:r>
            <a:r>
              <a:rPr lang="en-US" sz="2600" u="sng" dirty="0">
                <a:solidFill>
                  <a:srgbClr val="FF0000"/>
                </a:solidFill>
                <a:latin typeface="Calibri" pitchFamily="34" charset="0"/>
              </a:rPr>
              <a:t>gr</a:t>
            </a:r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een. </a:t>
            </a: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4851400" y="5237163"/>
            <a:ext cx="2511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The pencil is red.</a:t>
            </a:r>
            <a:r>
              <a:rPr lang="en-US"/>
              <a:t> </a:t>
            </a: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8275637" y="5254626"/>
            <a:ext cx="28146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The book is </a:t>
            </a:r>
            <a:r>
              <a:rPr lang="en-US" sz="2600" u="sng" dirty="0">
                <a:solidFill>
                  <a:srgbClr val="FF0000"/>
                </a:solidFill>
                <a:latin typeface="Calibri" pitchFamily="34" charset="0"/>
              </a:rPr>
              <a:t>br</a:t>
            </a:r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own. </a:t>
            </a: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8353108" y="2800350"/>
            <a:ext cx="24225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The </a:t>
            </a:r>
            <a:r>
              <a:rPr lang="en-US" sz="2600" u="sng" dirty="0">
                <a:solidFill>
                  <a:srgbClr val="FF0000"/>
                </a:solidFill>
                <a:latin typeface="Calibri" pitchFamily="34" charset="0"/>
              </a:rPr>
              <a:t>gl</a:t>
            </a:r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ue is </a:t>
            </a:r>
            <a:r>
              <a:rPr lang="en-US" sz="2600" u="sng" dirty="0">
                <a:solidFill>
                  <a:srgbClr val="FF0000"/>
                </a:solidFill>
                <a:latin typeface="Calibri" pitchFamily="34" charset="0"/>
              </a:rPr>
              <a:t>bl</a:t>
            </a:r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ue.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8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4"/>
          <p:cNvSpPr txBox="1">
            <a:spLocks noChangeArrowheads="1"/>
          </p:cNvSpPr>
          <p:nvPr/>
        </p:nvSpPr>
        <p:spPr bwMode="auto">
          <a:xfrm>
            <a:off x="388937" y="2238375"/>
            <a:ext cx="11414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Write a paragraph (</a:t>
            </a:r>
            <a:r>
              <a:rPr lang="vi-VN" sz="3600" dirty="0">
                <a:solidFill>
                  <a:schemeClr val="hlink"/>
                </a:solidFill>
                <a:latin typeface="Calibri" pitchFamily="34" charset="0"/>
              </a:rPr>
              <a:t>4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0-</a:t>
            </a:r>
            <a:r>
              <a:rPr lang="vi-VN" sz="3600" dirty="0">
                <a:solidFill>
                  <a:schemeClr val="hlink"/>
                </a:solidFill>
                <a:latin typeface="Calibri" pitchFamily="34" charset="0"/>
              </a:rPr>
              <a:t>60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 words) about what you have got in your schoolbag.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6348"/>
            <a:ext cx="10338619" cy="58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434498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Numbers</a:t>
            </a:r>
          </a:p>
          <a:p>
            <a:pPr>
              <a:defRPr/>
            </a:pP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defRPr/>
            </a:pP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0088" y="1817688"/>
            <a:ext cx="5892800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 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Have got (interrogative)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Possessive case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A/An/The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88" y="1393825"/>
            <a:ext cx="11871325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(pp. 8, 9, 10).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Notebook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(p. 9).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(pp. 16, 17 SB)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8" y="552450"/>
            <a:ext cx="100584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1730375" y="1565275"/>
            <a:ext cx="87820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1 </a:t>
            </a:r>
            <a:r>
              <a:rPr lang="en-US" sz="3200" dirty="0">
                <a:latin typeface="Calibri" pitchFamily="34" charset="0"/>
              </a:rPr>
              <a:t>She has got three sons.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__________________________________________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2 </a:t>
            </a:r>
            <a:r>
              <a:rPr lang="en-US" sz="3200" dirty="0">
                <a:latin typeface="Calibri" pitchFamily="34" charset="0"/>
              </a:rPr>
              <a:t>Harry and Gary have got cats.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__________________________________________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3 </a:t>
            </a:r>
            <a:r>
              <a:rPr lang="en-US" sz="3200" dirty="0">
                <a:latin typeface="Calibri" pitchFamily="34" charset="0"/>
              </a:rPr>
              <a:t>Paula has got a husband.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__________________________________________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4 </a:t>
            </a:r>
            <a:r>
              <a:rPr lang="en-US" sz="3200" dirty="0">
                <a:latin typeface="Calibri" pitchFamily="34" charset="0"/>
              </a:rPr>
              <a:t>Sebastian and I have got a dog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  <a:r>
              <a:rPr lang="en-US" sz="3200" dirty="0">
                <a:latin typeface="Calibri" pitchFamily="34" charset="0"/>
              </a:rPr>
              <a:t>__________________________________________</a:t>
            </a:r>
          </a:p>
        </p:txBody>
      </p:sp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2859088" y="700088"/>
            <a:ext cx="64849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Rewrite the sentences in the negative</a:t>
            </a:r>
            <a:r>
              <a:rPr lang="en-US" b="1" dirty="0"/>
              <a:t>.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773238" y="2066925"/>
            <a:ext cx="45227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She hasn’t got three sons. 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776413" y="3048000"/>
            <a:ext cx="56245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Harry and Gary haven’t got cats.</a:t>
            </a:r>
            <a:r>
              <a:rPr lang="en-US" dirty="0"/>
              <a:t> 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1773238" y="4018469"/>
            <a:ext cx="4923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Paula hasn’t got a husband. 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1760538" y="5002213"/>
            <a:ext cx="59007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Sebastian and I haven’t got a dog.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183731" y="2393191"/>
            <a:ext cx="5824538" cy="1325562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FFFF"/>
                </a:solidFill>
                <a:cs typeface="Arial" charset="0"/>
              </a:rPr>
              <a:t>Grammar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069" y="775252"/>
            <a:ext cx="10287000" cy="553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4665663" y="4124739"/>
            <a:ext cx="3898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596900"/>
            <a:ext cx="11166475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225425" y="5203825"/>
            <a:ext cx="6770688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6902450" y="5368925"/>
            <a:ext cx="265113" cy="27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10"/>
          <p:cNvSpPr>
            <a:spLocks noChangeArrowheads="1"/>
          </p:cNvSpPr>
          <p:nvPr/>
        </p:nvSpPr>
        <p:spPr bwMode="auto">
          <a:xfrm>
            <a:off x="225425" y="5203825"/>
            <a:ext cx="6770688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11"/>
          <p:cNvSpPr>
            <a:spLocks noChangeArrowheads="1"/>
          </p:cNvSpPr>
          <p:nvPr/>
        </p:nvSpPr>
        <p:spPr bwMode="auto">
          <a:xfrm>
            <a:off x="6902450" y="5368925"/>
            <a:ext cx="265113" cy="27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30" name="Group 15"/>
          <p:cNvGrpSpPr>
            <a:grpSpLocks/>
          </p:cNvGrpSpPr>
          <p:nvPr/>
        </p:nvGrpSpPr>
        <p:grpSpPr bwMode="auto">
          <a:xfrm>
            <a:off x="225425" y="596900"/>
            <a:ext cx="11469688" cy="5492750"/>
            <a:chOff x="142" y="376"/>
            <a:chExt cx="7225" cy="3460"/>
          </a:xfrm>
        </p:grpSpPr>
        <p:pic>
          <p:nvPicPr>
            <p:cNvPr id="26631" name="Picture 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3" y="376"/>
              <a:ext cx="7034" cy="3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2" name="Rectangle 13"/>
            <p:cNvSpPr>
              <a:spLocks noChangeArrowheads="1"/>
            </p:cNvSpPr>
            <p:nvPr/>
          </p:nvSpPr>
          <p:spPr bwMode="auto">
            <a:xfrm>
              <a:off x="142" y="3278"/>
              <a:ext cx="4265" cy="5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3" name="Rectangle 14"/>
            <p:cNvSpPr>
              <a:spLocks noChangeArrowheads="1"/>
            </p:cNvSpPr>
            <p:nvPr/>
          </p:nvSpPr>
          <p:spPr bwMode="auto">
            <a:xfrm>
              <a:off x="4348" y="3382"/>
              <a:ext cx="167" cy="1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784</Words>
  <Application>Microsoft Office PowerPoint</Application>
  <PresentationFormat>Widescreen</PresentationFormat>
  <Paragraphs>149</Paragraphs>
  <Slides>40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79</cp:revision>
  <dcterms:created xsi:type="dcterms:W3CDTF">2021-09-24T06:18:33Z</dcterms:created>
  <dcterms:modified xsi:type="dcterms:W3CDTF">2023-08-02T06:58:46Z</dcterms:modified>
</cp:coreProperties>
</file>