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271" r:id="rId2"/>
    <p:sldId id="323" r:id="rId3"/>
    <p:sldId id="324" r:id="rId4"/>
    <p:sldId id="316" r:id="rId5"/>
    <p:sldId id="361" r:id="rId6"/>
    <p:sldId id="362" r:id="rId7"/>
    <p:sldId id="363" r:id="rId8"/>
    <p:sldId id="332" r:id="rId9"/>
    <p:sldId id="357" r:id="rId10"/>
    <p:sldId id="358" r:id="rId11"/>
    <p:sldId id="359" r:id="rId12"/>
    <p:sldId id="360" r:id="rId13"/>
    <p:sldId id="336" r:id="rId14"/>
    <p:sldId id="311" r:id="rId15"/>
    <p:sldId id="364" r:id="rId16"/>
    <p:sldId id="355" r:id="rId17"/>
    <p:sldId id="322" r:id="rId18"/>
    <p:sldId id="325" r:id="rId19"/>
    <p:sldId id="31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62" d="100"/>
          <a:sy n="62" d="100"/>
        </p:scale>
        <p:origin x="6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43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smtClean="0">
                <a:solidFill>
                  <a:schemeClr val="accent2"/>
                </a:solidFill>
              </a:rPr>
              <a:t>food </a:t>
            </a:r>
            <a:r>
              <a:rPr lang="en-US" sz="4800" b="1">
                <a:solidFill>
                  <a:schemeClr val="accent2"/>
                </a:solidFill>
              </a:rPr>
              <a:t>chain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 series of living creatures in which each type of creature feeds on the one below it in the series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540799" y="2771761"/>
            <a:ext cx="1978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/ˈfuːd tʃeɪn/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058" y="1826609"/>
            <a:ext cx="3790629" cy="3731768"/>
          </a:xfrm>
          <a:prstGeom prst="rect">
            <a:avLst/>
          </a:prstGeom>
        </p:spPr>
      </p:pic>
      <p:pic>
        <p:nvPicPr>
          <p:cNvPr id="6" name="food cha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2094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run out </a:t>
            </a:r>
            <a:r>
              <a:rPr lang="en-US" sz="4800" b="1" smtClean="0">
                <a:solidFill>
                  <a:schemeClr val="accent2"/>
                </a:solidFill>
              </a:rPr>
              <a:t>of (phr.v)  </a:t>
            </a:r>
            <a:endParaRPr lang="en-US" sz="4800" b="1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to use up or finish a supply of something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r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6793" y="3574985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092" y="2304347"/>
            <a:ext cx="4668109" cy="28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restore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to bring back a situation or feeling that existed before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675067" y="2771761"/>
            <a:ext cx="170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/rɪˈstɔː(r)/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resto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03136" y="3714744"/>
            <a:ext cx="406400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0557" y="1723229"/>
            <a:ext cx="4202553" cy="38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773145"/>
              </p:ext>
            </p:extLst>
          </p:nvPr>
        </p:nvGraphicFramePr>
        <p:xfrm>
          <a:off x="914399" y="1164771"/>
          <a:ext cx="10646229" cy="55775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5592"/>
                <a:gridCol w="2041947"/>
                <a:gridCol w="6238690"/>
              </a:tblGrid>
              <a:tr h="924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Form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Pronunciation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Meaning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coral reef (n)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/ˈkɒrəl riːf/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hard substance that is red, pink or white in colour, and that forms on the bottom of the sea from the bones of very small creatures.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</a:tr>
              <a:tr h="118919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expert (n)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/ˈekspɜːt/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person with special knowledge, skill or training in something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food chain (n)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/ˈfuːd tʃeɪn/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series of living creatures in which each type of creature feeds on the one below it in the series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run out of (phrasal verb)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use up or finish a supply of something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restore (v)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/rɪˈstɔː(r)/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​  </a:t>
                      </a: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bring back a situation or feeling that existed before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73934" y="1090960"/>
            <a:ext cx="10171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Listen to a talk and choose the correct answers A, B or C.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88" y="1846539"/>
            <a:ext cx="9979012" cy="390179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29344" y="2567518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42387" y="4487073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95151" y="5291133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58" y="2206868"/>
            <a:ext cx="9869418" cy="32898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73934" y="1090960"/>
            <a:ext cx="10171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Listen to a talk and choose the correct answers A, B or C.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73934" y="2886463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73933" y="4223815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8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1062742"/>
            <a:ext cx="10247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/>
              <a:t>Listen to the talk again and decide the statements are True or False</a:t>
            </a:r>
            <a:r>
              <a:rPr lang="en-GB" sz="2800"/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23" y="2510652"/>
            <a:ext cx="10265892" cy="2194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015" y="2490104"/>
            <a:ext cx="1151992" cy="22252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807768" y="2982810"/>
            <a:ext cx="42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√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323188" y="3344792"/>
            <a:ext cx="42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√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07767" y="3827971"/>
            <a:ext cx="42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√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23189" y="4285171"/>
            <a:ext cx="42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86822" y="988286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Discussion: What can humans do to protect and restore the earth’s ecosystems?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6822" y="2206041"/>
            <a:ext cx="4287748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Suggested ideas:</a:t>
            </a:r>
            <a:endParaRPr lang="en-US" sz="240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i="1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Try eco-friendly products</a:t>
            </a:r>
            <a:endParaRPr lang="en-US" sz="240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i="1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Plant more trees</a:t>
            </a:r>
            <a:endParaRPr lang="en-US" sz="240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i="1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Reduce, reuse and recycle materials</a:t>
            </a:r>
            <a:endParaRPr lang="en-US" sz="240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i="1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Save water</a:t>
            </a:r>
            <a:endParaRPr lang="en-US" sz="240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i="1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Conserve energy</a:t>
            </a:r>
            <a:endParaRPr lang="en-US" sz="240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400" i="1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Buy local, in-season produce and organic food if possible</a:t>
            </a:r>
            <a:endParaRPr lang="en-US" sz="24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448" y="1942393"/>
            <a:ext cx="5048955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cs typeface="Arial" panose="020B0604020202020204" pitchFamily="34" charset="0"/>
              </a:rPr>
              <a:t>Wrap-up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Human impacts on ecosystems;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</a:rPr>
              <a:t>Human impact on ecosystems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ecosystem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Game: Food chain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- Task </a:t>
            </a:r>
            <a:r>
              <a:rPr lang="en-US">
                <a:solidFill>
                  <a:schemeClr val="tx1"/>
                </a:solidFill>
              </a:rPr>
              <a:t>2. Listen to a talk and choose the correct answers A, B or C. </a:t>
            </a:r>
          </a:p>
          <a:p>
            <a:r>
              <a:rPr lang="en-GB" smtClean="0">
                <a:solidFill>
                  <a:schemeClr val="tx1"/>
                </a:solidFill>
              </a:rPr>
              <a:t>- </a:t>
            </a:r>
            <a:r>
              <a:rPr lang="en-GB">
                <a:solidFill>
                  <a:schemeClr val="tx1"/>
                </a:solidFill>
              </a:rPr>
              <a:t>Task 3. Listen to the talk again and decide the statements are True or False. 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Discussion: What can humans do to protect and restore the earth’s ecosystems?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- Ss work in groups.</a:t>
            </a:r>
          </a:p>
          <a:p>
            <a:r>
              <a:rPr lang="en-US" sz="2800" smtClean="0"/>
              <a:t>- Put </a:t>
            </a:r>
            <a:r>
              <a:rPr lang="en-US" sz="2800"/>
              <a:t>the animals in the correct positions in the food chain.</a:t>
            </a:r>
          </a:p>
          <a:p>
            <a:r>
              <a:rPr lang="en-US" sz="2800"/>
              <a:t>- </a:t>
            </a:r>
            <a:r>
              <a:rPr lang="en-US" sz="2800" smtClean="0"/>
              <a:t> Stick </a:t>
            </a:r>
            <a:r>
              <a:rPr lang="en-US" sz="2800"/>
              <a:t>the </a:t>
            </a:r>
            <a:r>
              <a:rPr lang="en-US" sz="2800" smtClean="0"/>
              <a:t>animals </a:t>
            </a:r>
            <a:r>
              <a:rPr lang="en-US" sz="2800"/>
              <a:t>on their paper and put the paper on the board</a:t>
            </a:r>
            <a:r>
              <a:rPr lang="en-US" sz="2800" smtClean="0"/>
              <a:t>.</a:t>
            </a:r>
            <a:endParaRPr lang="en-US" sz="280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FOOD CHAIN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712" y="5083911"/>
            <a:ext cx="1705213" cy="1400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839" y="5297163"/>
            <a:ext cx="1610204" cy="813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542" y="5377559"/>
            <a:ext cx="1552232" cy="8130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805" y="5191371"/>
            <a:ext cx="952633" cy="1105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0827" y="5297163"/>
            <a:ext cx="1172284" cy="8934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56881" y="3256907"/>
            <a:ext cx="1606044" cy="1109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14099" y="1610596"/>
            <a:ext cx="1606044" cy="1109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86839" y="965444"/>
            <a:ext cx="1606044" cy="1109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59579" y="1631143"/>
            <a:ext cx="1606044" cy="1109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970925" y="3256907"/>
            <a:ext cx="1606044" cy="11096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16" idx="0"/>
          </p:cNvCxnSpPr>
          <p:nvPr/>
        </p:nvCxnSpPr>
        <p:spPr>
          <a:xfrm flipV="1">
            <a:off x="2559903" y="2301411"/>
            <a:ext cx="654196" cy="955496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8" idx="1"/>
          </p:cNvCxnSpPr>
          <p:nvPr/>
        </p:nvCxnSpPr>
        <p:spPr>
          <a:xfrm flipV="1">
            <a:off x="4820143" y="1520249"/>
            <a:ext cx="866696" cy="50914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29671" y="1520248"/>
            <a:ext cx="829908" cy="55480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358993" y="2740752"/>
            <a:ext cx="829908" cy="55480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1987" y="4283699"/>
            <a:ext cx="4890497" cy="800212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2318657" y="2525486"/>
            <a:ext cx="468086" cy="34834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74448" y="1374906"/>
            <a:ext cx="468086" cy="34834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7517213" y="1383769"/>
            <a:ext cx="468086" cy="34834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3</a:t>
            </a: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773947" y="2737000"/>
            <a:ext cx="468086" cy="34834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6095999" y="4740312"/>
            <a:ext cx="555171" cy="3435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5</a:t>
            </a:r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093" y="3187228"/>
            <a:ext cx="1705213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332234" y="1352503"/>
            <a:ext cx="7849456" cy="365101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2940300" y="5003515"/>
            <a:ext cx="7405776" cy="1541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966" y="1510301"/>
            <a:ext cx="165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solidFill>
                  <a:srgbClr val="FF0000"/>
                </a:solidFill>
              </a:rPr>
              <a:t>KEY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73934" y="1090960"/>
            <a:ext cx="10171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dobe Gothic Std B"/>
              </a:rPr>
              <a:t>Choose the correct meaning of these words </a:t>
            </a:r>
            <a:endParaRPr lang="en-US" sz="2800" b="1" dirty="0">
              <a:latin typeface="Adobe Gothic Std B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401" y="1811939"/>
            <a:ext cx="8354591" cy="442974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47799" y="2454157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47799" y="3255887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48074" y="4334905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26608" y="5860682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4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coral reef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 hard substance that is red, pink or white in colour, and that forms on the bottom of the sea from the bones of very small </a:t>
            </a:r>
            <a:r>
              <a:rPr lang="en-US" sz="2800" smtClean="0"/>
              <a:t>creatures</a:t>
            </a:r>
            <a:endParaRPr lang="en-US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4501" y="2771761"/>
            <a:ext cx="1871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/ˈkɒrəl riːf/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770" y="2038431"/>
            <a:ext cx="5106113" cy="3353268"/>
          </a:xfrm>
          <a:prstGeom prst="rect">
            <a:avLst/>
          </a:prstGeom>
        </p:spPr>
      </p:pic>
      <p:pic>
        <p:nvPicPr>
          <p:cNvPr id="6" name="coral ree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2094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expert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 person with special knowledge, skill or training in something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699369" y="2771761"/>
            <a:ext cx="1661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/ˈekspɜːt/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654" y="2036222"/>
            <a:ext cx="5410955" cy="3648584"/>
          </a:xfrm>
          <a:prstGeom prst="rect">
            <a:avLst/>
          </a:prstGeom>
        </p:spPr>
      </p:pic>
      <p:pic>
        <p:nvPicPr>
          <p:cNvPr id="8" name="expe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68338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2857</TotalTime>
  <Words>549</Words>
  <Application>Microsoft Office PowerPoint</Application>
  <PresentationFormat>Widescreen</PresentationFormat>
  <Paragraphs>121</Paragraphs>
  <Slides>20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104THAIHA</cp:lastModifiedBy>
  <cp:revision>186</cp:revision>
  <dcterms:created xsi:type="dcterms:W3CDTF">2020-12-09T02:04:09Z</dcterms:created>
  <dcterms:modified xsi:type="dcterms:W3CDTF">2023-02-09T04:22:04Z</dcterms:modified>
</cp:coreProperties>
</file>