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4"/>
  </p:notesMasterIdLst>
  <p:sldIdLst>
    <p:sldId id="256" r:id="rId3"/>
    <p:sldId id="257" r:id="rId4"/>
    <p:sldId id="259" r:id="rId5"/>
    <p:sldId id="258" r:id="rId6"/>
    <p:sldId id="260" r:id="rId7"/>
    <p:sldId id="312" r:id="rId8"/>
    <p:sldId id="358" r:id="rId9"/>
    <p:sldId id="282" r:id="rId10"/>
    <p:sldId id="266" r:id="rId11"/>
    <p:sldId id="264" r:id="rId12"/>
    <p:sldId id="314" r:id="rId13"/>
    <p:sldId id="359" r:id="rId14"/>
    <p:sldId id="315" r:id="rId15"/>
    <p:sldId id="347" r:id="rId16"/>
    <p:sldId id="323" r:id="rId17"/>
    <p:sldId id="271" r:id="rId18"/>
    <p:sldId id="355" r:id="rId19"/>
    <p:sldId id="329" r:id="rId20"/>
    <p:sldId id="330" r:id="rId21"/>
    <p:sldId id="334" r:id="rId22"/>
    <p:sldId id="331" r:id="rId23"/>
    <p:sldId id="332" r:id="rId24"/>
    <p:sldId id="333" r:id="rId25"/>
    <p:sldId id="328" r:id="rId26"/>
    <p:sldId id="351" r:id="rId27"/>
    <p:sldId id="361" r:id="rId28"/>
    <p:sldId id="354" r:id="rId29"/>
    <p:sldId id="336" r:id="rId30"/>
    <p:sldId id="339" r:id="rId31"/>
    <p:sldId id="274" r:id="rId32"/>
    <p:sldId id="291" r:id="rId33"/>
  </p:sldIdLst>
  <p:sldSz cx="9144000" cy="5143500" type="screen16x9"/>
  <p:notesSz cx="6858000" cy="9144000"/>
  <p:embeddedFontLst>
    <p:embeddedFont>
      <p:font typeface="Anaheim" panose="020B0604020202020204" charset="0"/>
      <p:regular r:id="rId35"/>
    </p:embeddedFont>
    <p:embeddedFont>
      <p:font typeface="Be Vietnam Pro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helsea Market" panose="020B0604020202020204" charset="0"/>
      <p:regular r:id="rId45"/>
    </p:embeddedFont>
    <p:embeddedFont>
      <p:font typeface="Delius" panose="020B0604020202020204" charset="0"/>
      <p:regular r:id="rId46"/>
    </p:embeddedFont>
    <p:embeddedFont>
      <p:font typeface="Maven Pro ExtraBold" panose="020B0604020202020204" charset="0"/>
      <p:bold r:id="rId47"/>
    </p:embeddedFont>
    <p:embeddedFont>
      <p:font typeface="Nunito Light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4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62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0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3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5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8" r:id="rId12"/>
    <p:sldLayoutId id="2147483670" r:id="rId13"/>
    <p:sldLayoutId id="2147483673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4.png"/><Relationship Id="rId7" Type="http://schemas.openxmlformats.org/officeDocument/2006/relationships/image" Target="../media/image6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51.png"/><Relationship Id="rId5" Type="http://schemas.openxmlformats.org/officeDocument/2006/relationships/image" Target="../media/image60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6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75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6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80.png"/><Relationship Id="rId10" Type="http://schemas.microsoft.com/office/2007/relationships/hdphoto" Target="../media/hdphoto9.wdp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10.wdp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2.wdp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1471573" y="989942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CẢ LỚP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HỌC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42760" y="3016773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088" y="96463"/>
            <a:ext cx="7677383" cy="8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2D1549"/>
              </a:buClr>
              <a:buSzPts val="1100"/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Ví dụ 1:</a:t>
            </a:r>
            <a:r>
              <a:rPr lang="en-US" sz="1700" kern="1200">
                <a:latin typeface="+mn-lt"/>
                <a:ea typeface="+mn-ea"/>
                <a:cs typeface="Arial" panose="020B0604020202020204" pitchFamily="34" charset="0"/>
              </a:rPr>
              <a:t> C</a:t>
            </a:r>
            <a:r>
              <a:rPr lang="vi-VN" sz="1700" kern="1200">
                <a:latin typeface="+mn-lt"/>
                <a:ea typeface="+mn-ea"/>
                <a:cs typeface="Arial" panose="020B0604020202020204" pitchFamily="34" charset="0"/>
              </a:rPr>
              <a:t>ho hình hộp MNPQ.M’N’P’Q có góc giữa hai đường thẳng MN và MQ bằng 70° (Hình 4).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99315"/>
            <a:ext cx="2142483" cy="2433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8" y="925151"/>
            <a:ext cx="591219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Góc giữa hai đường thẳng M’N’ và NP bằng góc giữa hai đường thẳng: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MN và MP. </a:t>
            </a: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MN và MQ.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MP và NP. </a:t>
            </a:r>
            <a:r>
              <a:rPr lang="en-US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NN’ và NP.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Tính góc giữa hai đường thẳng M’N và NP.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87" y="3412396"/>
            <a:ext cx="8257831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a) Vì M’N’ </a:t>
            </a:r>
            <a:r>
              <a:rPr lang="en-US" sz="170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 MN, NP </a:t>
            </a:r>
            <a:r>
              <a:rPr lang="en-US" sz="170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 MQ nên góc giữa hai đường thẳng M’N’ và NP bằng góc giữa hai đường thẳng MN và MQ. Chọn phương án B.</a:t>
            </a:r>
            <a:endParaRPr lang="vi-VN" sz="170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b) Vì góc giữa hai đường thẳng MN và MQ bằng 70° nên góc giữa hai đường thẳng M’N’</a:t>
            </a:r>
            <a:r>
              <a:rPr lang="en-US" sz="1700"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và NP bằng 70°.</a:t>
            </a:r>
            <a:endParaRPr lang="vi-VN" sz="17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45183" y="169855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311" y="794712"/>
            <a:ext cx="77069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>
                <a:latin typeface="+mn-lt"/>
              </a:rPr>
              <a:t>Cho tứ diện ABCD có M, N, P lần lượt là trung điểm của AB, BC, DA. Biết </a:t>
            </a:r>
            <a:r>
              <a:rPr lang="en-US" sz="1700">
                <a:latin typeface="+mn-lt"/>
              </a:rPr>
              <a:t> </a:t>
            </a:r>
            <a:r>
              <a:rPr lang="vi-VN" sz="1700">
                <a:latin typeface="+mn-lt"/>
              </a:rPr>
              <a:t>tam giác MNP đều. Tính góc giữa hai đường thẳng AC và BD.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311" y="1798917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38" y="2295575"/>
            <a:ext cx="2292115" cy="2594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17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7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DP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  <a:blipFill>
                <a:blip r:embed="rId5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27495" y="459364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33625" y="57617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7670" y="1802975"/>
            <a:ext cx="9265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HAI ĐƯỜNG THẲNG</a:t>
            </a: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VUÔNG</a:t>
            </a:r>
            <a:r>
              <a:rPr kumimoji="0" lang="en-US" sz="42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GÓC</a:t>
            </a: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TRONG KHÔNG GIAN</a:t>
            </a:r>
            <a:endParaRPr kumimoji="0" lang="vi-VN" sz="42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sp>
        <p:nvSpPr>
          <p:cNvPr id="38" name="Title 21"/>
          <p:cNvSpPr txBox="1">
            <a:spLocks/>
          </p:cNvSpPr>
          <p:nvPr/>
        </p:nvSpPr>
        <p:spPr>
          <a:xfrm>
            <a:off x="637447" y="672137"/>
            <a:ext cx="931120" cy="508404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:r>
                  <a:rPr lang="vi-VN" sz="2000"/>
                  <a:t>Trong Hình 1 ở phần mở đầu, hai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/>
                  <a:t> </a:t>
                </a:r>
                <a:r>
                  <a:rPr lang="vi-VN" sz="2000"/>
                  <a:t>gợi nên hình ảnh hai đường thẳng vuông góc. Góc giữa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bằng bao nhiêu độ?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  <a:blipFill>
                <a:blip r:embed="rId5"/>
                <a:stretch>
                  <a:fillRect l="-896" r="-986" b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oogle Shape;2327;p41"/>
          <p:cNvGrpSpPr/>
          <p:nvPr/>
        </p:nvGrpSpPr>
        <p:grpSpPr>
          <a:xfrm rot="4649849" flipH="1">
            <a:off x="8152893" y="4159875"/>
            <a:ext cx="704509" cy="894075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56" y="2096190"/>
            <a:ext cx="3870222" cy="2926895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 rot="16200000">
            <a:off x="4931381" y="2491638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  <a:blipFill>
                <a:blip r:embed="rId7"/>
                <a:stretch>
                  <a:fillRect l="-1681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37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21" y="4297933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9" y="307193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vi-VN" sz="3400" b="1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Kết luận</a:t>
            </a:r>
            <a:endParaRPr lang="vi-VN" sz="3400" b="1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Hai đường thẳng được gọi là vuông góc với nhau nếu góc giữa chúng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Khi hai đường thẳng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góc với nhau, ta kí hiệu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blipFill>
                <a:blip r:embed="rId5"/>
                <a:stretch>
                  <a:fillRect l="-806" r="-806" b="-2381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355" y="3349163"/>
            <a:ext cx="835296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xét:</a:t>
            </a:r>
            <a:r>
              <a:rPr lang="en-US" sz="2200" i="1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Nếu một đường thẳng vuông góc với một trong hai đường thẳng song song thì nó vuông góc với đường còn lại.</a:t>
            </a:r>
            <a:endParaRPr lang="en-US" sz="22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35;p18"/>
          <p:cNvSpPr txBox="1">
            <a:spLocks/>
          </p:cNvSpPr>
          <p:nvPr/>
        </p:nvSpPr>
        <p:spPr>
          <a:xfrm>
            <a:off x="151355" y="203495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2: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Cho hình chóp S.ABCD có đáy ABCD là hình thoi. Gọi M, N lần lượt là trung điểm của các cạnh SB và SD (Hình 5). Chứng minh rằng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900" kern="120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MN.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blipFill>
                <a:blip r:embed="rId3"/>
                <a:stretch>
                  <a:fillRect l="-1259" r="-1259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247136" y="2369899"/>
            <a:ext cx="65595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50" b="1" i="1" u="sng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5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09" y="4339733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Vì M, N lần lượt là trung điểm của SB và SD nên MN </a:t>
                </a:r>
                <a:r>
                  <a:rPr lang="en-US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//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Do tứ giác ABCD là hình thoi nên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 </a:t>
                </a:r>
                <a:endParaRPr lang="en-US" sz="190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Từ các kết quả trên, ta có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MN.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  <a:blipFill>
                <a:blip r:embed="rId6"/>
                <a:stretch>
                  <a:fillRect l="-1024" r="-1138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81" y="23855"/>
            <a:ext cx="315800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latin typeface="+mn-lt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latin typeface="+mn-lt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>
                    <a:latin typeface="+mn-lt"/>
                  </a:rPr>
                  <a:t>.</a:t>
                </a:r>
                <a:endParaRPr lang="vi-VN" sz="200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  <a:blipFill>
                <a:blip r:embed="rId3"/>
                <a:stretch>
                  <a:fillRect l="-734" r="-80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4112" y="19216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lăng trụ </a:t>
                </a:r>
                <a:endParaRPr lang="en-US" sz="20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(đpcm)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  <a:blipFill>
                <a:blip r:embed="rId4"/>
                <a:stretch>
                  <a:fillRect l="-13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9489" y="300282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0" y="2289974"/>
            <a:ext cx="3425624" cy="2625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093" y="4413507"/>
            <a:ext cx="456978" cy="50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624" y="366819"/>
            <a:ext cx="382905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3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1834275"/>
            <a:ext cx="2970605" cy="2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2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133350"/>
            <a:ext cx="9427464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1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đều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(Tứ diện có tất cả các cạnh bằng nhau). Số đo góc giữa hai đường thẳng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blipFill>
                <a:blip r:embed="rId11"/>
                <a:stretch>
                  <a:fillRect l="-914" r="-5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6184" y="4384625"/>
            <a:ext cx="915407" cy="34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86184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7" y="3975333"/>
            <a:ext cx="97806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24642" y="2097855"/>
            <a:ext cx="98353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1, hai đường thẳng </a:t>
                </a:r>
                <a14:m>
                  <m:oMath xmlns:m="http://schemas.openxmlformats.org/officeDocument/2006/math"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gợi nên hình ảnh hai đường thẳng vuông góc trong không gian.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  <a:blipFill>
                <a:blip r:embed="rId3"/>
                <a:stretch>
                  <a:fillRect l="-878" r="-951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4095">
            <a:off x="-97716" y="4263274"/>
            <a:ext cx="542517" cy="797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751" y="2121038"/>
            <a:ext cx="3870222" cy="29268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1740" y="2336931"/>
            <a:ext cx="4284853" cy="1546577"/>
            <a:chOff x="680637" y="2189188"/>
            <a:chExt cx="4284853" cy="1546577"/>
          </a:xfrm>
        </p:grpSpPr>
        <p:sp>
          <p:nvSpPr>
            <p:cNvPr id="6" name="Rectangle 5"/>
            <p:cNvSpPr/>
            <p:nvPr/>
          </p:nvSpPr>
          <p:spPr>
            <a:xfrm>
              <a:off x="1361161" y="2189188"/>
              <a:ext cx="3604329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vi-VN" sz="2100" kern="1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không gian, thế nào là hai đường thẳng vuông góc với nhau?</a:t>
              </a:r>
            </a:p>
          </p:txBody>
        </p:sp>
        <p:sp>
          <p:nvSpPr>
            <p:cNvPr id="15" name="Freeform 9"/>
            <p:cNvSpPr/>
            <p:nvPr/>
          </p:nvSpPr>
          <p:spPr>
            <a:xfrm>
              <a:off x="680637" y="2356167"/>
              <a:ext cx="599022" cy="865726"/>
            </a:xfrm>
            <a:custGeom>
              <a:avLst/>
              <a:gdLst/>
              <a:ahLst/>
              <a:cxnLst/>
              <a:rect l="l" t="t" r="r" b="b"/>
              <a:pathLst>
                <a:path w="2746629" h="4114800">
                  <a:moveTo>
                    <a:pt x="0" y="0"/>
                  </a:moveTo>
                  <a:lnTo>
                    <a:pt x="2746628" y="0"/>
                  </a:lnTo>
                  <a:lnTo>
                    <a:pt x="274662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35955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661" y="3642561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8262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" y="-46190"/>
            <a:ext cx="9390888" cy="17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Cho hình chóp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đáy là hình vuông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các cạnh bên đều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blipFill>
                <a:blip r:embed="rId11"/>
                <a:stretch>
                  <a:fillRect l="-832" r="-37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089720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47134" y="4454316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1855551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9238" y="3975333"/>
            <a:ext cx="956197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21267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35249" y="2117332"/>
            <a:ext cx="94408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C -1.94444E-6 0.00232 0.23368 -0.08241 0.46927 -0.1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0.19289 -0.12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4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283909" y="2165020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699" y="1294468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46" y="300580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  <a:blipFill>
                <a:blip r:embed="rId6"/>
                <a:stretch>
                  <a:fillRect l="-6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192" y="3029075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cùng nằm trong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  <a:blipFill>
                <a:blip r:embed="rId7"/>
                <a:stretch>
                  <a:fillRect l="-79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957" y="1207773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a và b cùng vuông góc với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  <a:blipFill>
                <a:blip r:embed="rId8"/>
                <a:stretch>
                  <a:fillRect l="-78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3" y="2955"/>
            <a:ext cx="9398442" cy="1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572" y="85168"/>
            <a:ext cx="789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fr-FR" sz="1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Trong không gian cho ba đường thẳng phân biệt a, b, c. Khẳng định nào sau đây đúng?</a:t>
            </a:r>
            <a:endParaRPr lang="en-US" sz="1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38657">
            <a:off x="1366283" y="2513981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9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8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2500" y="3289717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53839" y="1350728"/>
            <a:ext cx="109988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62264" y="3259633"/>
            <a:ext cx="94178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397830" y="2526479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182003" y="1498827"/>
            <a:ext cx="959991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531E-6 C 4.72222E-6 0.00278 0.27361 -0.09506 0.54947 -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C -4.72222E-6 3.95062E-6 0.10382 0.05864 0.20834 0.11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L 0.56789 0.125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16788 -0.236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347426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379" y="17074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155" y="17881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62160"/>
            <a:ext cx="9079992" cy="12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tất cả các cạnh đều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𝐼𝐽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blipFill>
                <a:blip r:embed="rId11"/>
                <a:stretch>
                  <a:fillRect l="-62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28900" y="1885950"/>
            <a:ext cx="1000964" cy="366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90455" y="3565426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108346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77966" y="2097855"/>
            <a:ext cx="101106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278 0.12613 0.10046 0.19922 0.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3" y="9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-0.00016 0.09054 -0.08365 0.18194 -0.16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40194"/>
            <a:ext cx="8549640" cy="1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cạnh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tâm đường tròn ngoại tiếp tam giác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Góc giữa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bao nhiêu ?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blipFill>
                <a:blip r:embed="rId11"/>
                <a:stretch>
                  <a:fillRect l="-668" r="-25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33700" y="4382903"/>
            <a:ext cx="915407" cy="378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98601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534108" y="2097855"/>
            <a:ext cx="95492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22072" y="4341145"/>
            <a:ext cx="498174" cy="589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506" y="831298"/>
            <a:ext cx="7952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latin typeface="+mn-lt"/>
              </a:rPr>
              <a:t>Hình 6 gợi nên hình ảnh 5 cặp đường thẳng vuông góc. Hãy chỉ ra 5 cặp đường thẳng đó: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00949" y="1862136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76" y="1862136"/>
            <a:ext cx="3994528" cy="321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5 cặp đường thẳng vuông góc là: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  <a:blipFill>
                <a:blip r:embed="rId6"/>
                <a:stretch>
                  <a:fillRect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OpenSans"/>
                  </a:rPr>
                  <a:t>Trong </a:t>
                </a:r>
                <a:r>
                  <a:rPr lang="en-US" sz="1800" i="1">
                    <a:latin typeface="OpenSans"/>
                  </a:rPr>
                  <a:t>Hình 7 </a:t>
                </a:r>
                <a:r>
                  <a:rPr lang="en-US" sz="1800">
                    <a:latin typeface="OpenSans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OpenSans"/>
                  </a:rPr>
                  <a:t>là các hình chữ nhật. Chứng minh rằng </a:t>
                </a: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>
                    <a:latin typeface="MJXc-TeX-math-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Từ (1)(2)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  <a:blipFill>
                <a:blip r:embed="rId5"/>
                <a:stretch>
                  <a:fillRect l="-659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Trong </a:t>
                </a:r>
                <a:r>
                  <a:rPr kumimoji="0" lang="en-US" sz="1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Hình 7 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𝐴𝐴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là các hình chữ nhật. Chứng minh rằng </a:t>
                </a:r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JXc-TeX-math-I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 :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  <a:blipFill>
                <a:blip r:embed="rId5"/>
                <a:stretch>
                  <a:fillRect l="-1226" b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2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 flipH="1">
            <a:off x="-493776" y="4489704"/>
            <a:ext cx="3785614" cy="66294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</a:rPr>
                  <a:t>Cho hình chóp S.ABCD có đáy ABCD là hình bình hành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i="1">
                    <a:latin typeface="+mn-lt"/>
                  </a:rPr>
                  <a:t> </a:t>
                </a:r>
                <a:r>
                  <a:rPr lang="vi-VN" sz="1800" i="1">
                    <a:latin typeface="+mn-lt"/>
                  </a:rPr>
                  <a:t>(Hình 8)</a:t>
                </a:r>
                <a:r>
                  <a:rPr lang="vi-VN" sz="1800">
                    <a:latin typeface="+mn-lt"/>
                  </a:rPr>
                  <a:t>. Tính góc giữa hai đường thẳng: </a:t>
                </a:r>
                <a:endParaRPr lang="en-US" sz="180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a) SA và AB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b) SA và CD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  <a:blipFill>
                <a:blip r:embed="rId4"/>
                <a:stretch>
                  <a:fillRect l="-1080" r="-1080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18589" y="305683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331;p61"/>
          <p:cNvSpPr txBox="1"/>
          <p:nvPr/>
        </p:nvSpPr>
        <p:spPr>
          <a:xfrm flipH="1">
            <a:off x="499747" y="28309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3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77" y="505736"/>
            <a:ext cx="2841399" cy="2509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  <a:blipFill>
                <a:blip r:embed="rId7"/>
                <a:stretch>
                  <a:fillRect l="-671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Bạn Hoa nói rằng: “Nếu hai đường thẳng phân biệt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>
                    <a:latin typeface="+mn-lt"/>
                  </a:rPr>
                  <a:t> cùng vuông góc với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>
                    <a:latin typeface="+mn-lt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</a:t>
                </a:r>
                <a:r>
                  <a:rPr lang="vi-VN" sz="2000">
                    <a:latin typeface="+mn-lt"/>
                  </a:rPr>
                  <a:t>vuông góc với nhau”. Bạn Hoa nói đúng hay sai? Vì sao?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  <a:blipFill>
                <a:blip r:embed="rId3"/>
                <a:stretch>
                  <a:fillRect l="-810" r="-8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3331;p61"/>
          <p:cNvSpPr txBox="1"/>
          <p:nvPr/>
        </p:nvSpPr>
        <p:spPr>
          <a:xfrm flipH="1">
            <a:off x="722572" y="32722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 (SGK – tr.79)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Hoa nói sai. Vì :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quan hệ từ vuông góc tới song song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007763" y="255741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-204986" y="282219"/>
            <a:ext cx="9575283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VIII. QUAN HỆ VUÔNG GÓC TRONG KHÔNG GIAN. </a:t>
            </a:r>
          </a:p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PHÉP CHIẾU VUÔNG GÓC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168" y="2896045"/>
            <a:ext cx="7388973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1. HAI ĐƯỜNG THẲNG VUÔNG GÓC </a:t>
            </a:r>
            <a:endParaRPr lang="vi-VN" sz="37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7" y="1084297"/>
            <a:ext cx="685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Đường thẳng vuông góc với mặt phẳng</a:t>
            </a:r>
            <a:endParaRPr lang="en-US" sz="2000" i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14536" y="2342068"/>
            <a:ext cx="40045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Góc giữa hai đường thẳng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  <a:endParaRPr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2027164" y="1852034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2146361" y="2007516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2089468" y="3363096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2159368" y="354220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800324" y="4696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52207" y="3919431"/>
            <a:ext cx="495895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Hai đường thẳng vuông góc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92" y="-30094"/>
            <a:ext cx="1522663" cy="533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0" grpId="0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59299" y="431641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65429" y="556405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79332" y="1750825"/>
            <a:ext cx="10007883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vi-VN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GÓC GIỮA HAI ĐƯỜNG THẲNG</a:t>
            </a:r>
            <a:r>
              <a:rPr lang="en-US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TRONG KHÔNG GIAN</a:t>
            </a:r>
            <a:endParaRPr lang="vi-VN" sz="4500" b="1">
              <a:solidFill>
                <a:srgbClr val="0082C6">
                  <a:lumMod val="50000"/>
                </a:srgbClr>
              </a:solidFill>
              <a:sym typeface="Deliu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>
                    <a:latin typeface="+mn-lt"/>
                  </a:rPr>
                  <a:t>a</a:t>
                </a:r>
                <a:r>
                  <a:rPr lang="en-US" sz="1800">
                    <a:latin typeface="+mn-lt"/>
                  </a:rPr>
                  <a:t>) </a:t>
                </a:r>
                <a:r>
                  <a:rPr lang="vi-VN" sz="180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latin typeface="+mn-lt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1800">
                    <a:latin typeface="+mn-lt"/>
                  </a:rPr>
                  <a:t> (Hình 2) thì</a:t>
                </a:r>
                <a:r>
                  <a:rPr lang="en-US" sz="1800">
                    <a:latin typeface="+mn-lt"/>
                  </a:rPr>
                  <a:t> </a:t>
                </a:r>
                <a:r>
                  <a:rPr lang="vi-VN" sz="1800">
                    <a:latin typeface="+mn-lt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>
                    <a:latin typeface="+mn-lt"/>
                  </a:rPr>
                  <a:t>được xác định như thế nào?</a:t>
                </a:r>
                <a:endParaRPr lang="en-US" sz="180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b) Nếu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+mn-lt"/>
                  </a:rPr>
                  <a:t>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c) Nếu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/>
                  <a:t>Trong mặt phẳng cho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thì góc giữa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được xác định bằng góc giữa hai tia đi qua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tạo thành hai đường thẳng đó.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// 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chung, do đó không có góc tạo bởi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  <a:blipFill>
                <a:blip r:embed="rId9"/>
                <a:stretch>
                  <a:fillRect l="-825" r="-7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C8259C5-E93A-1660-2A74-EC68872759BD}"/>
              </a:ext>
            </a:extLst>
          </p:cNvPr>
          <p:cNvSpPr txBox="1"/>
          <p:nvPr/>
        </p:nvSpPr>
        <p:spPr>
          <a:xfrm>
            <a:off x="3811693" y="4640282"/>
            <a:ext cx="46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4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cắt nhau tại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𝑂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(Hình 2) thì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được xác định như thế nào?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Nếu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// 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 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 mặt phẳng cho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trùng nhau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cắt nào nên góc giữa hai đường thẳng này không xác định.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5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92" y="30016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vi-VN" b="1">
                <a:solidFill>
                  <a:srgbClr val="C00000"/>
                </a:solidFill>
                <a:latin typeface="Arial" panose="020B0604020202020204" pitchFamily="34" charset="0"/>
              </a:rPr>
              <a:t>Kết luận</a:t>
            </a:r>
            <a:endParaRPr kumimoji="0" lang="vi-VN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 là 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cùng đi qua một điểm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lần lượt song song (hoặc trùng) với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acc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blipFill>
                <a:blip r:embed="rId4"/>
                <a:stretch>
                  <a:fillRect l="-998" r="-1075" b="-3899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25" y="4082493"/>
            <a:ext cx="1003312" cy="76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379518" y="4591753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i="1" u="sng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Nhận xét:</a:t>
                </a:r>
                <a:r>
                  <a:rPr lang="en-US" sz="2100" b="1" i="1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phụ thuộc vào vị trí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da-DK" sz="1900" i="1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Hình 3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). Thông thường, khi tìm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chọn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tức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  <a:blipFill>
                <a:blip r:embed="rId6"/>
                <a:stretch>
                  <a:fillRect l="-913" r="-761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435039"/>
            <a:ext cx="2485868" cy="2360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không vượt quá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19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1900" b="0" i="0" smtClean="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với mọi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gian.</a:t>
                </a:r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  <a:blipFill>
                <a:blip r:embed="rId9"/>
                <a:stretch>
                  <a:fillRect l="-902" r="-1289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1851</Words>
  <Application>Microsoft Office PowerPoint</Application>
  <PresentationFormat>On-screen Show (16:9)</PresentationFormat>
  <Paragraphs>172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Delius</vt:lpstr>
      <vt:lpstr>Arial</vt:lpstr>
      <vt:lpstr>OpenSans</vt:lpstr>
      <vt:lpstr>Anaheim</vt:lpstr>
      <vt:lpstr>Cambria Math</vt:lpstr>
      <vt:lpstr>Be Vietnam Pro</vt:lpstr>
      <vt:lpstr>Nunito Light</vt:lpstr>
      <vt:lpstr>Times New Roman</vt:lpstr>
      <vt:lpstr>Maven Pro ExtraBold</vt:lpstr>
      <vt:lpstr>MJXc-TeX-math-I</vt:lpstr>
      <vt:lpstr>Calibri</vt:lpstr>
      <vt:lpstr>Chelsea Market</vt:lpstr>
      <vt:lpstr>Wingdings</vt:lpstr>
      <vt:lpstr>Sorting and Classifying Objects - Math - Pre-K by Slidesgo</vt:lpstr>
      <vt:lpstr>1_Office Theme</vt:lpstr>
      <vt:lpstr>CHÀO MỪNG CẢ LỚP ĐẾN VỚI TIẾT HỌC  HÔM  NAY!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VnTeach.Com</dc:creator>
  <cp:keywords>VnTeach.Com</cp:keywords>
  <cp:lastModifiedBy>Admin</cp:lastModifiedBy>
  <cp:revision>1</cp:revision>
  <dcterms:modified xsi:type="dcterms:W3CDTF">2024-01-18T03:54:36Z</dcterms:modified>
</cp:coreProperties>
</file>