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1" r:id="rId2"/>
    <p:sldId id="256" r:id="rId3"/>
    <p:sldId id="389" r:id="rId4"/>
    <p:sldId id="302" r:id="rId5"/>
    <p:sldId id="593" r:id="rId6"/>
    <p:sldId id="594" r:id="rId7"/>
    <p:sldId id="347" r:id="rId8"/>
    <p:sldId id="362" r:id="rId9"/>
    <p:sldId id="367" r:id="rId10"/>
    <p:sldId id="595" r:id="rId11"/>
    <p:sldId id="596" r:id="rId12"/>
    <p:sldId id="597" r:id="rId13"/>
    <p:sldId id="283" r:id="rId14"/>
    <p:sldId id="456" r:id="rId15"/>
    <p:sldId id="598" r:id="rId16"/>
    <p:sldId id="599" r:id="rId17"/>
    <p:sldId id="600" r:id="rId18"/>
    <p:sldId id="601" r:id="rId19"/>
    <p:sldId id="602" r:id="rId20"/>
    <p:sldId id="603" r:id="rId21"/>
    <p:sldId id="578" r:id="rId22"/>
    <p:sldId id="604" r:id="rId23"/>
    <p:sldId id="610" r:id="rId24"/>
    <p:sldId id="298" r:id="rId25"/>
    <p:sldId id="531" r:id="rId26"/>
    <p:sldId id="606" r:id="rId27"/>
    <p:sldId id="609" r:id="rId28"/>
    <p:sldId id="314" r:id="rId29"/>
    <p:sldId id="330" r:id="rId30"/>
    <p:sldId id="3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0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A"/>
    <a:srgbClr val="BEADFA"/>
    <a:srgbClr val="D0BFFF"/>
    <a:srgbClr val="DFCCFB"/>
    <a:srgbClr val="FFFFFF"/>
    <a:srgbClr val="EEE0C9"/>
    <a:srgbClr val="ADC4CE"/>
    <a:srgbClr val="96B6C5"/>
    <a:srgbClr val="D7E5CA"/>
    <a:srgbClr val="F9F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220" y="36"/>
      </p:cViewPr>
      <p:guideLst>
        <p:guide orient="horz" pos="2310"/>
        <p:guide pos="3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45327" y="1655444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democratic (adj)</a:t>
            </a:r>
            <a:r>
              <a:rPr lang="en-US" sz="4800" b="1" dirty="0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782" y="400208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 </a:t>
            </a:r>
            <a:r>
              <a:rPr lang="en-US" sz="4800" dirty="0" err="1"/>
              <a:t>chủ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7079" y="3082855"/>
            <a:ext cx="41636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/ˌdeməˈkrætɪk/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26175" y="1345565"/>
            <a:ext cx="5797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based on the principles of democracy.</a:t>
            </a:r>
          </a:p>
        </p:txBody>
      </p:sp>
      <p:pic>
        <p:nvPicPr>
          <p:cNvPr id="10" name="Content Placeholder 9" descr="istockphoto-45211452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856845" y="5111115"/>
            <a:ext cx="2550795" cy="13500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930152" y="3542665"/>
            <a:ext cx="61677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must accept the results of a democratic election (= an election in which all people can vote).</a:t>
            </a:r>
          </a:p>
        </p:txBody>
      </p:sp>
      <p:pic>
        <p:nvPicPr>
          <p:cNvPr id="6" name="DEMOCRAT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2907665"/>
            <a:ext cx="1123315" cy="1123315"/>
          </a:xfrm>
          <a:prstGeom prst="rect">
            <a:avLst/>
          </a:prstGeom>
        </p:spPr>
      </p:pic>
      <p:pic>
        <p:nvPicPr>
          <p:cNvPr id="8" name="Content Placeholder 7" descr="686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27680" y="4417060"/>
            <a:ext cx="2800985" cy="2155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extended (adj)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240" y="4417060"/>
            <a:ext cx="47745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hệ</a:t>
            </a:r>
            <a:r>
              <a:rPr lang="en-US" sz="4800" dirty="0"/>
              <a:t> (</a:t>
            </a:r>
            <a:r>
              <a:rPr lang="en-US" sz="4800" dirty="0" err="1"/>
              <a:t>trong</a:t>
            </a:r>
            <a:r>
              <a:rPr lang="en-US" sz="4800" dirty="0"/>
              <a:t> 1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r>
              <a:rPr lang="en-US" sz="48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7292" y="3082855"/>
            <a:ext cx="33032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/ɪkˈstendɪd/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634578" y="1339215"/>
            <a:ext cx="556704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family that includes many generations.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940665" y="4678045"/>
            <a:ext cx="61677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must accept the results of a democratic election (= an election in which all people can vote).</a:t>
            </a:r>
          </a:p>
        </p:txBody>
      </p:sp>
      <p:pic>
        <p:nvPicPr>
          <p:cNvPr id="4" name="extend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244" y="3014027"/>
            <a:ext cx="881998" cy="829945"/>
          </a:xfrm>
          <a:prstGeom prst="rect">
            <a:avLst/>
          </a:prstGeom>
        </p:spPr>
      </p:pic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8274" y="2907665"/>
            <a:ext cx="5274945" cy="350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family-oriented (adj)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398" y="4493260"/>
            <a:ext cx="5065508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hướng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, </a:t>
            </a:r>
            <a:r>
              <a:rPr lang="en-US" sz="4800" dirty="0" err="1"/>
              <a:t>coi</a:t>
            </a:r>
            <a:r>
              <a:rPr lang="en-US" sz="4800" dirty="0"/>
              <a:t> </a:t>
            </a:r>
            <a:r>
              <a:rPr lang="en-US" sz="4800" dirty="0" err="1"/>
              <a:t>trọng</a:t>
            </a:r>
            <a:r>
              <a:rPr lang="en-US" sz="4800" dirty="0"/>
              <a:t>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đình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3905" y="3681660"/>
            <a:ext cx="49460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fæməli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ɔrientɪd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474470"/>
            <a:ext cx="5893435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close to family members and support them in whatever they do.</a:t>
            </a:r>
          </a:p>
        </p:txBody>
      </p:sp>
      <p:pic>
        <p:nvPicPr>
          <p:cNvPr id="8" name="Content Placeholder 7" descr="6867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38400" y="4167505"/>
            <a:ext cx="3089275" cy="2376805"/>
          </a:xfrm>
          <a:prstGeom prst="rect">
            <a:avLst/>
          </a:prstGeom>
        </p:spPr>
      </p:pic>
      <p:pic>
        <p:nvPicPr>
          <p:cNvPr id="16" name="Content Placeholder 15" descr="a5b158de863d341cd515f7aca98bed81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518275" y="3422015"/>
            <a:ext cx="5276328" cy="3122295"/>
          </a:xfrm>
          <a:prstGeom prst="rect">
            <a:avLst/>
          </a:prstGeom>
        </p:spPr>
      </p:pic>
      <p:pic>
        <p:nvPicPr>
          <p:cNvPr id="17" name="family orien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422015"/>
            <a:ext cx="1355090" cy="1355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486589"/>
              </p:ext>
            </p:extLst>
          </p:nvPr>
        </p:nvGraphicFramePr>
        <p:xfrm>
          <a:off x="499767" y="776506"/>
          <a:ext cx="11403330" cy="59683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09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0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take note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/teɪk nəʊt/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chép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memorise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/ˈmeməraɪz/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 nhớ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pursue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/pəˈsjuː/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 đuổi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democratic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/ˌdeməˈkrætɪk/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 dân chủ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extended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/ɪkˈstendɪd/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family-oriented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/ˈfæməli ˈɔrientɪd/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244" y="1458661"/>
            <a:ext cx="783590" cy="783590"/>
          </a:xfrm>
          <a:prstGeom prst="rect">
            <a:avLst/>
          </a:prstGeom>
        </p:spPr>
      </p:pic>
      <p:pic>
        <p:nvPicPr>
          <p:cNvPr id="7" name="memoris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8732" y="2167890"/>
            <a:ext cx="783590" cy="783590"/>
          </a:xfrm>
          <a:prstGeom prst="rect">
            <a:avLst/>
          </a:prstGeom>
        </p:spPr>
      </p:pic>
      <p:pic>
        <p:nvPicPr>
          <p:cNvPr id="14" name="pursue">
            <a:hlinkClick r:id="" action="ppaction://media"/>
          </p:cNvPr>
          <p:cNvPicPr>
            <a:picLocks noGrp="1" noChangeAspect="1"/>
          </p:cNvPicPr>
          <p:nvPr>
            <p:ph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6355" y="2951480"/>
            <a:ext cx="783590" cy="783590"/>
          </a:xfrm>
          <a:prstGeom prst="rect">
            <a:avLst/>
          </a:prstGeom>
        </p:spPr>
      </p:pic>
      <p:pic>
        <p:nvPicPr>
          <p:cNvPr id="16" name="DEMOCRATIC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5808" y="3706913"/>
            <a:ext cx="783590" cy="783590"/>
          </a:xfrm>
          <a:prstGeom prst="rect">
            <a:avLst/>
          </a:prstGeom>
        </p:spPr>
      </p:pic>
      <p:pic>
        <p:nvPicPr>
          <p:cNvPr id="21" name="extende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8732" y="4623716"/>
            <a:ext cx="783590" cy="783590"/>
          </a:xfrm>
          <a:prstGeom prst="rect">
            <a:avLst/>
          </a:prstGeom>
        </p:spPr>
      </p:pic>
      <p:pic>
        <p:nvPicPr>
          <p:cNvPr id="23" name="family oriented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444" y="5736595"/>
            <a:ext cx="783590" cy="783590"/>
          </a:xfrm>
          <a:prstGeom prst="rect">
            <a:avLst/>
          </a:prstGeom>
        </p:spPr>
      </p:pic>
      <p:graphicFrame>
        <p:nvGraphicFramePr>
          <p:cNvPr id="25" name="Table 24"/>
          <p:cNvGraphicFramePr/>
          <p:nvPr/>
        </p:nvGraphicFramePr>
        <p:xfrm>
          <a:off x="345440" y="7884160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a. </a:t>
                      </a:r>
                      <a:r>
                        <a:rPr lang="en-US" sz="3200"/>
                        <a:t>learn something carefully so that you can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9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6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verbs or phrasal verbs with their meanings.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874264027"/>
              </p:ext>
            </p:extLst>
          </p:nvPr>
        </p:nvGraphicFramePr>
        <p:xfrm>
          <a:off x="302260" y="1716405"/>
          <a:ext cx="11667490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98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take notes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/>
                        <a:t>a. </a:t>
                      </a:r>
                      <a:r>
                        <a:rPr lang="en-US" sz="3200" dirty="0"/>
                        <a:t>learn something carefully so that you can   remember it exactly.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depend on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take the position of something / 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memorise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write down some key information when listening to a talk, a lecture.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pursue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d.</a:t>
                      </a:r>
                      <a:r>
                        <a:rPr lang="en-US" sz="3200"/>
                        <a:t>rely on something /somebody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replace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e</a:t>
                      </a:r>
                      <a:r>
                        <a:rPr lang="en-US" sz="3200"/>
                        <a:t>. try to achieve something over a period of time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/>
                        <a:t>5.</a:t>
                      </a:r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35690" y="234378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235690" y="342900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235690" y="413575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235690" y="5121910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235690" y="5810885"/>
            <a:ext cx="626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-13572490" y="2343785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Four generations live in my house: my great grandparents, my grandparents, my parents, and me.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It’s a(n)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family.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-13590270" y="4338320"/>
            <a:ext cx="11224895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In our group, everybody has equal rights to speak and work.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We have a(n)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relationship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80772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78103" y="2735580"/>
            <a:ext cx="11224896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 </a:t>
            </a:r>
            <a:r>
              <a:rPr lang="en-US" sz="3200"/>
              <a:t>Four generations live in my house: my great grandparents, my grandparents, my parents, and me.</a:t>
            </a:r>
          </a:p>
          <a:p>
            <a:r>
              <a:rPr lang="en-US" sz="3200">
                <a:highlight>
                  <a:srgbClr val="FFFF00"/>
                </a:highlight>
              </a:rPr>
              <a:t>It’s a(n)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family.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78102" y="4631055"/>
            <a:ext cx="11224896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In our group, everybody has equal rights to speak and work.</a:t>
            </a:r>
          </a:p>
          <a:p>
            <a:r>
              <a:rPr lang="en-US" sz="3200">
                <a:highlight>
                  <a:srgbClr val="FFFF00"/>
                </a:highlight>
              </a:rPr>
              <a:t>We have a(n)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relationship.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2713" y="1905901"/>
            <a:ext cx="235648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democratic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081908" y="1894471"/>
            <a:ext cx="1897380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personal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75198" y="1894471"/>
            <a:ext cx="133540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various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56348" y="1901456"/>
            <a:ext cx="1885315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extended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987408" y="1879866"/>
            <a:ext cx="2815590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family-oriented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7270" y="79502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8080" y="97024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67" y="911808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-13211175" y="277622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Children in the past played a lot of traditional outdoor games such as hide-and-seek, tug of war, and marbles. 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There were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outdoor games for children.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-13355955" y="4631055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I don’t make public my telephone number, home address, or birthday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They are my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 information.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555 L -0.41054 0.26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625 L 0.15221 0.477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241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747395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78103" y="277622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 </a:t>
            </a:r>
            <a:r>
              <a:rPr lang="en-US" sz="3200"/>
              <a:t>Children in the past played a lot of traditional outdoor games such as hide-and-seek, tug of war, and marbles. </a:t>
            </a:r>
          </a:p>
          <a:p>
            <a:r>
              <a:rPr lang="en-US" sz="3200">
                <a:highlight>
                  <a:srgbClr val="FFFF00"/>
                </a:highlight>
              </a:rPr>
              <a:t>There were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outdoor games for children.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78103" y="469773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</a:t>
            </a:r>
            <a:r>
              <a:rPr lang="en-US" sz="3200"/>
              <a:t> I don’t make public my telephone number, home address, or birthday.</a:t>
            </a:r>
          </a:p>
          <a:p>
            <a:r>
              <a:rPr lang="en-US" sz="3200">
                <a:highlight>
                  <a:srgbClr val="FFFF00"/>
                </a:highlight>
              </a:rPr>
              <a:t>They are my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 information.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8103" y="1862455"/>
            <a:ext cx="235648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democratic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027298" y="1851025"/>
            <a:ext cx="1897380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personal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0588" y="1851025"/>
            <a:ext cx="133540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various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01738" y="1858010"/>
            <a:ext cx="1885315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extended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932798" y="1836420"/>
            <a:ext cx="2815590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family-oriented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7270" y="79502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2917" y="96819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103" y="886128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-12160250" y="3268345"/>
            <a:ext cx="11224895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He values his family and spends a lot of time with them. 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He’s a(n)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________________</a:t>
            </a:r>
            <a:r>
              <a:rPr lang="en-US" sz="3200">
                <a:highlight>
                  <a:srgbClr val="FFFF00"/>
                </a:highlight>
              </a:rPr>
              <a:t> person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300325" y="241554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Four generations live in my house: my great grandparents, my grandparents, my parents, and me.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It’s a(n)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family.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5155545" y="4283075"/>
            <a:ext cx="11224895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In our group, everybody has equal rights to speak and work.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We have a(n)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relationship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556 L -0.21224 0.2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140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86 L -0.03398 0.55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276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747395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77850" y="2890837"/>
            <a:ext cx="11224895" cy="1076325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He values his family and spends a lot of time with them. </a:t>
            </a:r>
          </a:p>
          <a:p>
            <a:pPr algn="just"/>
            <a:r>
              <a:rPr lang="en-US" sz="3200"/>
              <a:t>     </a:t>
            </a:r>
            <a:r>
              <a:rPr lang="en-US" sz="3200">
                <a:highlight>
                  <a:srgbClr val="FFFF00"/>
                </a:highlight>
              </a:rPr>
              <a:t>He’s a(n)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________________</a:t>
            </a:r>
            <a:r>
              <a:rPr lang="en-US" sz="3200">
                <a:highlight>
                  <a:srgbClr val="FFFF00"/>
                </a:highlight>
              </a:rPr>
              <a:t> person.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235648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democratic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78200" y="1851025"/>
            <a:ext cx="1897380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personal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571490" y="1851025"/>
            <a:ext cx="133540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various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64020" y="1862666"/>
            <a:ext cx="1885315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extended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895080" y="1841076"/>
            <a:ext cx="2815590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family-oriented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7270" y="79502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Work in pairs. Discuss and fill each blank with an adjective from the box.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3966" y="94470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237" y="8808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722225" y="2776220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Children in the past played a lot of traditional outdoor games such as hide-and-seek, tug of war, and marbles. 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There were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outdoor games for children.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704445" y="4758055"/>
            <a:ext cx="11224895" cy="1568450"/>
          </a:xfrm>
          <a:prstGeom prst="rect">
            <a:avLst/>
          </a:prstGeom>
          <a:solidFill>
            <a:srgbClr val="6DB9E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I don’t make public my telephone number, home address, or birthday</a:t>
            </a:r>
          </a:p>
          <a:p>
            <a:pPr algn="just"/>
            <a:r>
              <a:rPr lang="en-US" sz="3200">
                <a:highlight>
                  <a:srgbClr val="FFFF00"/>
                </a:highlight>
              </a:rPr>
              <a:t>They are my </a:t>
            </a:r>
            <a:r>
              <a:rPr lang="en-US" sz="3200">
                <a:highlight>
                  <a:srgbClr val="FFFF00"/>
                </a:highlight>
                <a:sym typeface="+mn-ea"/>
              </a:rPr>
              <a:t>____________</a:t>
            </a:r>
            <a:r>
              <a:rPr lang="en-US" sz="3200">
                <a:highlight>
                  <a:srgbClr val="FFFF00"/>
                </a:highlight>
              </a:rPr>
              <a:t> information.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28F08627-026A-5780-5A34-D0850902126D}"/>
              </a:ext>
            </a:extLst>
          </p:cNvPr>
          <p:cNvSpPr txBox="1"/>
          <p:nvPr/>
        </p:nvSpPr>
        <p:spPr>
          <a:xfrm>
            <a:off x="577850" y="1874096"/>
            <a:ext cx="235648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democratic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0270CE71-1B5B-0643-CE18-B2838DD7F903}"/>
              </a:ext>
            </a:extLst>
          </p:cNvPr>
          <p:cNvSpPr txBox="1"/>
          <p:nvPr/>
        </p:nvSpPr>
        <p:spPr>
          <a:xfrm>
            <a:off x="3027045" y="1862666"/>
            <a:ext cx="1897380" cy="553085"/>
          </a:xfrm>
          <a:prstGeom prst="rect">
            <a:avLst/>
          </a:prstGeom>
          <a:solidFill>
            <a:srgbClr val="F4F27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personal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878EF14C-7FBC-5E52-C81D-40BBFC8B50FD}"/>
              </a:ext>
            </a:extLst>
          </p:cNvPr>
          <p:cNvSpPr txBox="1"/>
          <p:nvPr/>
        </p:nvSpPr>
        <p:spPr>
          <a:xfrm>
            <a:off x="5220335" y="1862666"/>
            <a:ext cx="1335405" cy="55308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various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579 L -0.50338 0.22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1" y="11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604517" y="3112134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family-oriented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democratic  </a:t>
            </a:r>
            <a:r>
              <a:rPr lang="en-US" sz="320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450962" y="3112134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exciting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various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04518" y="1961437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Most of the events at the fair are ______, i.e. they are designed for the family.</a:t>
            </a:r>
          </a:p>
        </p:txBody>
      </p:sp>
      <p:sp>
        <p:nvSpPr>
          <p:cNvPr id="6" name="Oval 5"/>
          <p:cNvSpPr/>
          <p:nvPr/>
        </p:nvSpPr>
        <p:spPr>
          <a:xfrm>
            <a:off x="596639" y="3216592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04517" y="4414520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In the past, girls had little opportunity to ______ their interests.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04517" y="5224144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know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pursue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0962" y="5224144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replace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promise</a:t>
            </a:r>
          </a:p>
        </p:txBody>
      </p:sp>
      <p:sp>
        <p:nvSpPr>
          <p:cNvPr id="15" name="Oval 14"/>
          <p:cNvSpPr/>
          <p:nvPr/>
        </p:nvSpPr>
        <p:spPr>
          <a:xfrm>
            <a:off x="596639" y="5800089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4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73625" y="313777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made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stopped  </a:t>
            </a:r>
            <a:r>
              <a:rPr lang="en-US" sz="3200"/>
              <a:t>  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420070" y="313777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replaced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given up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04520" y="194500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Hi-tech appliances used for housework have ______ our old-fashioned tools.</a:t>
            </a:r>
          </a:p>
        </p:txBody>
      </p:sp>
      <p:sp>
        <p:nvSpPr>
          <p:cNvPr id="6" name="Oval 5"/>
          <p:cNvSpPr/>
          <p:nvPr/>
        </p:nvSpPr>
        <p:spPr>
          <a:xfrm>
            <a:off x="6409336" y="316904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04520" y="4300220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The relationship between parents and children is now more ______ than in the past.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73625" y="5516487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independent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democratic  </a:t>
            </a:r>
            <a:r>
              <a:rPr lang="en-US" sz="3200"/>
              <a:t>           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20070" y="5516487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private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extended</a:t>
            </a:r>
          </a:p>
        </p:txBody>
      </p:sp>
      <p:sp>
        <p:nvSpPr>
          <p:cNvPr id="15" name="Oval 14"/>
          <p:cNvSpPr/>
          <p:nvPr/>
        </p:nvSpPr>
        <p:spPr>
          <a:xfrm>
            <a:off x="573625" y="604559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ured-blackboard-with-chalks-eraser"/>
          <p:cNvPicPr>
            <a:picLocks noChangeAspect="1"/>
          </p:cNvPicPr>
          <p:nvPr/>
        </p:nvPicPr>
        <p:blipFill>
          <a:blip r:embed="rId4"/>
          <a:srcRect l="6943" t="11120" r="7588" b="19944"/>
          <a:stretch>
            <a:fillRect/>
          </a:stretch>
        </p:blipFill>
        <p:spPr>
          <a:xfrm>
            <a:off x="-65405" y="0"/>
            <a:ext cx="12192000" cy="68586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899973" y="1383031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969000" y="363601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7024145" y="3657944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954119" y="3470762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4815840" y="2242820"/>
            <a:ext cx="7564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VIETNAMESE LIFESTYLE: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THEN AND NOW</a:t>
            </a:r>
          </a:p>
        </p:txBody>
      </p:sp>
      <p:sp>
        <p:nvSpPr>
          <p:cNvPr id="12" name="TextBox 39"/>
          <p:cNvSpPr txBox="1"/>
          <p:nvPr/>
        </p:nvSpPr>
        <p:spPr>
          <a:xfrm>
            <a:off x="7024370" y="1403985"/>
            <a:ext cx="208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8881898" y="1307065"/>
            <a:ext cx="73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610" y="-35560"/>
            <a:ext cx="5085080" cy="6873240"/>
            <a:chOff x="86" y="-56"/>
            <a:chExt cx="8008" cy="10824"/>
          </a:xfrm>
          <a:blipFill rotWithShape="1">
            <a:blip r:embed="rId8"/>
            <a:stretch>
              <a:fillRect/>
            </a:stretch>
          </a:blipFill>
        </p:grpSpPr>
        <p:sp>
          <p:nvSpPr>
            <p:cNvPr id="3" name="Rectangles 2"/>
            <p:cNvSpPr/>
            <p:nvPr/>
          </p:nvSpPr>
          <p:spPr>
            <a:xfrm>
              <a:off x="86" y="-5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" name="Rectangles 5"/>
            <p:cNvSpPr/>
            <p:nvPr/>
          </p:nvSpPr>
          <p:spPr>
            <a:xfrm>
              <a:off x="2746" y="-5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" name="Rectangles 6"/>
            <p:cNvSpPr/>
            <p:nvPr/>
          </p:nvSpPr>
          <p:spPr>
            <a:xfrm>
              <a:off x="5406" y="-5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" name="Rectangles 20"/>
            <p:cNvSpPr/>
            <p:nvPr/>
          </p:nvSpPr>
          <p:spPr>
            <a:xfrm>
              <a:off x="114" y="148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2774" y="148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Rectangles 22"/>
            <p:cNvSpPr/>
            <p:nvPr/>
          </p:nvSpPr>
          <p:spPr>
            <a:xfrm>
              <a:off x="5434" y="148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Rectangles 35"/>
            <p:cNvSpPr/>
            <p:nvPr/>
          </p:nvSpPr>
          <p:spPr>
            <a:xfrm>
              <a:off x="114" y="306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Rectangles 36"/>
            <p:cNvSpPr/>
            <p:nvPr/>
          </p:nvSpPr>
          <p:spPr>
            <a:xfrm>
              <a:off x="2774" y="306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8" name="Rectangles 37"/>
            <p:cNvSpPr/>
            <p:nvPr/>
          </p:nvSpPr>
          <p:spPr>
            <a:xfrm>
              <a:off x="5434" y="306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Rectangles 38"/>
            <p:cNvSpPr/>
            <p:nvPr/>
          </p:nvSpPr>
          <p:spPr>
            <a:xfrm>
              <a:off x="114" y="464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Rectangles 39"/>
            <p:cNvSpPr/>
            <p:nvPr/>
          </p:nvSpPr>
          <p:spPr>
            <a:xfrm>
              <a:off x="2774" y="464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1" name="Rectangles 40"/>
            <p:cNvSpPr/>
            <p:nvPr/>
          </p:nvSpPr>
          <p:spPr>
            <a:xfrm>
              <a:off x="5434" y="464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Rectangles 41"/>
            <p:cNvSpPr/>
            <p:nvPr/>
          </p:nvSpPr>
          <p:spPr>
            <a:xfrm>
              <a:off x="114" y="6154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Rectangles 42"/>
            <p:cNvSpPr/>
            <p:nvPr/>
          </p:nvSpPr>
          <p:spPr>
            <a:xfrm>
              <a:off x="2774" y="6154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Rectangles 43"/>
            <p:cNvSpPr/>
            <p:nvPr/>
          </p:nvSpPr>
          <p:spPr>
            <a:xfrm>
              <a:off x="5434" y="6154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Rectangles 44"/>
            <p:cNvSpPr/>
            <p:nvPr/>
          </p:nvSpPr>
          <p:spPr>
            <a:xfrm>
              <a:off x="114" y="762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Rectangles 45"/>
            <p:cNvSpPr/>
            <p:nvPr/>
          </p:nvSpPr>
          <p:spPr>
            <a:xfrm>
              <a:off x="2774" y="762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7" name="Rectangles 46"/>
            <p:cNvSpPr/>
            <p:nvPr/>
          </p:nvSpPr>
          <p:spPr>
            <a:xfrm>
              <a:off x="5434" y="7626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8" name="Rectangles 47"/>
            <p:cNvSpPr/>
            <p:nvPr/>
          </p:nvSpPr>
          <p:spPr>
            <a:xfrm>
              <a:off x="114" y="9188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9" name="Rectangles 48"/>
            <p:cNvSpPr/>
            <p:nvPr/>
          </p:nvSpPr>
          <p:spPr>
            <a:xfrm>
              <a:off x="2774" y="9188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0" name="Rectangles 49"/>
            <p:cNvSpPr/>
            <p:nvPr/>
          </p:nvSpPr>
          <p:spPr>
            <a:xfrm>
              <a:off x="5434" y="9188"/>
              <a:ext cx="2660" cy="1580"/>
            </a:xfrm>
            <a:prstGeom prst="rect">
              <a:avLst/>
            </a:prstGeom>
            <a:grpFill/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53" name="Rectangles 52"/>
          <p:cNvSpPr/>
          <p:nvPr/>
        </p:nvSpPr>
        <p:spPr>
          <a:xfrm>
            <a:off x="54610" y="-4699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s 54"/>
          <p:cNvSpPr/>
          <p:nvPr/>
        </p:nvSpPr>
        <p:spPr>
          <a:xfrm>
            <a:off x="1743710" y="-3937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sym typeface="+mn-ea"/>
            </a:endParaRPr>
          </a:p>
        </p:txBody>
      </p:sp>
      <p:sp>
        <p:nvSpPr>
          <p:cNvPr id="56" name="Rectangles 55"/>
          <p:cNvSpPr/>
          <p:nvPr/>
        </p:nvSpPr>
        <p:spPr>
          <a:xfrm>
            <a:off x="3432810" y="-2667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s 56"/>
          <p:cNvSpPr/>
          <p:nvPr/>
        </p:nvSpPr>
        <p:spPr>
          <a:xfrm>
            <a:off x="3432810" y="92964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s 57"/>
          <p:cNvSpPr/>
          <p:nvPr/>
        </p:nvSpPr>
        <p:spPr>
          <a:xfrm>
            <a:off x="1761490" y="89154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s 58"/>
          <p:cNvSpPr/>
          <p:nvPr/>
        </p:nvSpPr>
        <p:spPr>
          <a:xfrm>
            <a:off x="72390" y="89281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s 59"/>
          <p:cNvSpPr/>
          <p:nvPr/>
        </p:nvSpPr>
        <p:spPr>
          <a:xfrm>
            <a:off x="46990" y="180975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s 60"/>
          <p:cNvSpPr/>
          <p:nvPr/>
        </p:nvSpPr>
        <p:spPr>
          <a:xfrm>
            <a:off x="1736090" y="183515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s 61"/>
          <p:cNvSpPr/>
          <p:nvPr/>
        </p:nvSpPr>
        <p:spPr>
          <a:xfrm>
            <a:off x="3435350" y="182880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s 62"/>
          <p:cNvSpPr/>
          <p:nvPr/>
        </p:nvSpPr>
        <p:spPr>
          <a:xfrm>
            <a:off x="3475990" y="274828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s 63"/>
          <p:cNvSpPr/>
          <p:nvPr/>
        </p:nvSpPr>
        <p:spPr>
          <a:xfrm>
            <a:off x="1786890" y="277495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s 64"/>
          <p:cNvSpPr/>
          <p:nvPr/>
        </p:nvSpPr>
        <p:spPr>
          <a:xfrm>
            <a:off x="97790" y="271780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s 65"/>
          <p:cNvSpPr/>
          <p:nvPr/>
        </p:nvSpPr>
        <p:spPr>
          <a:xfrm>
            <a:off x="50800" y="364109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s 66"/>
          <p:cNvSpPr/>
          <p:nvPr/>
        </p:nvSpPr>
        <p:spPr>
          <a:xfrm>
            <a:off x="1736090" y="366776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s 67"/>
          <p:cNvSpPr/>
          <p:nvPr/>
        </p:nvSpPr>
        <p:spPr>
          <a:xfrm>
            <a:off x="3432810" y="367792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s 68"/>
          <p:cNvSpPr/>
          <p:nvPr/>
        </p:nvSpPr>
        <p:spPr>
          <a:xfrm>
            <a:off x="3425190" y="459740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s 69"/>
          <p:cNvSpPr/>
          <p:nvPr/>
        </p:nvSpPr>
        <p:spPr>
          <a:xfrm>
            <a:off x="1761490" y="458724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s 70"/>
          <p:cNvSpPr/>
          <p:nvPr/>
        </p:nvSpPr>
        <p:spPr>
          <a:xfrm>
            <a:off x="97790" y="2821940"/>
            <a:ext cx="1689100" cy="3587115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s 71"/>
          <p:cNvSpPr/>
          <p:nvPr/>
        </p:nvSpPr>
        <p:spPr>
          <a:xfrm>
            <a:off x="1761490" y="550672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s 72"/>
          <p:cNvSpPr/>
          <p:nvPr/>
        </p:nvSpPr>
        <p:spPr>
          <a:xfrm>
            <a:off x="81280" y="455041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s 73"/>
          <p:cNvSpPr/>
          <p:nvPr/>
        </p:nvSpPr>
        <p:spPr>
          <a:xfrm>
            <a:off x="3437890" y="551053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s 76"/>
          <p:cNvSpPr/>
          <p:nvPr/>
        </p:nvSpPr>
        <p:spPr>
          <a:xfrm>
            <a:off x="3437890" y="645033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s 77"/>
          <p:cNvSpPr/>
          <p:nvPr/>
        </p:nvSpPr>
        <p:spPr>
          <a:xfrm>
            <a:off x="1786890" y="6450330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s 78"/>
          <p:cNvSpPr/>
          <p:nvPr/>
        </p:nvSpPr>
        <p:spPr>
          <a:xfrm>
            <a:off x="97790" y="6409055"/>
            <a:ext cx="1689100" cy="939800"/>
          </a:xfrm>
          <a:prstGeom prst="rect">
            <a:avLst/>
          </a:prstGeom>
          <a:solidFill>
            <a:srgbClr val="2B57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49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57161 -0.5393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81" y="-269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 L -0.643177 -0.588704 " pathEditMode="relative" rAng="0" ptsTypes="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-12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4.81481E-6 L -0.71354 -0.5335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77" y="-26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2.91667E-6 -2.96296E-6 L -0.7336 -0.606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80" y="-3032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25E-6 -1.11111E-6 L -0.74036 -0.645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18" y="-3229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4.58333E-6 2.22222E-6 L -0.55547 -0.4502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3" y="-225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2.22222E-6 L -0.7138 -0.6011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-300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2.22222E-6 L -0.7138 -0.6011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-300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2.22222E-6 L -0.7138 -0.6011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-300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2.08333E-6 2.22222E-6 L -0.7138 -0.6011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0" y="-300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4.16667E-7 1.11111E-6 L -0.72318 -0.6088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59" y="-304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0 0 L -0.309375 -0.249722 " pathEditMode="relative" ptsTypes="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/>
      <p:bldP spid="20" grpId="0"/>
      <p:bldP spid="12" grpId="0"/>
      <p:bldP spid="13" grpId="0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78" grpId="0" animBg="1"/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604520" y="3800619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taste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opinions</a:t>
            </a:r>
            <a:r>
              <a:rPr lang="en-US" sz="3200"/>
              <a:t>                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450965" y="3800619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experience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privacy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04520" y="245300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Protect your personal ______ online by using strong and unique passwords.</a:t>
            </a:r>
          </a:p>
        </p:txBody>
      </p:sp>
      <p:sp>
        <p:nvSpPr>
          <p:cNvPr id="6" name="Oval 5"/>
          <p:cNvSpPr/>
          <p:nvPr/>
        </p:nvSpPr>
        <p:spPr>
          <a:xfrm>
            <a:off x="6450965" y="4268943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  <p:bldP spid="2" grpId="1" animBg="1"/>
      <p:bldP spid="6" grpId="0" bldLvl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116649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dirty="0"/>
              <a:t>Use the words in brackets in their correct forms to complete the sentences.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87045" y="2385695"/>
            <a:ext cx="11596799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1.</a:t>
            </a:r>
            <a:r>
              <a:rPr lang="en-US" sz="3200">
                <a:solidFill>
                  <a:schemeClr val="bg1"/>
                </a:solidFill>
              </a:rPr>
              <a:t> How could you ____________ so much information after listening to the news just once? </a:t>
            </a:r>
            <a:r>
              <a:rPr lang="en-US" sz="3200" b="1">
                <a:solidFill>
                  <a:schemeClr val="bg1"/>
                </a:solidFill>
              </a:rPr>
              <a:t>(memory)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7045" y="3554095"/>
            <a:ext cx="11596799" cy="1568450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2.</a:t>
            </a:r>
            <a:r>
              <a:rPr lang="en-US" sz="3200" dirty="0">
                <a:solidFill>
                  <a:schemeClr val="tx1"/>
                </a:solidFill>
              </a:rPr>
              <a:t> I highly appreciate the 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_____________ </a:t>
            </a:r>
            <a:r>
              <a:rPr lang="en-US" sz="3200" dirty="0">
                <a:solidFill>
                  <a:schemeClr val="tx1"/>
                </a:solidFill>
              </a:rPr>
              <a:t>teacher-student relation in our class. We feel free to discuss things with our teachers. (democracy)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87045" y="5230495"/>
            <a:ext cx="11596799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3.</a:t>
            </a:r>
            <a:r>
              <a:rPr lang="en-US" sz="3200">
                <a:solidFill>
                  <a:schemeClr val="bg1"/>
                </a:solidFill>
              </a:rPr>
              <a:t> I prefer to live in an </a:t>
            </a:r>
            <a:r>
              <a:rPr lang="en-US" sz="3200">
                <a:solidFill>
                  <a:schemeClr val="bg1"/>
                </a:solidFill>
                <a:sym typeface="+mn-ea"/>
              </a:rPr>
              <a:t>___________</a:t>
            </a:r>
            <a:r>
              <a:rPr lang="en-US" sz="3200">
                <a:solidFill>
                  <a:schemeClr val="bg1"/>
                </a:solidFill>
              </a:rPr>
              <a:t> family where I can live with my grandparents, too. </a:t>
            </a:r>
            <a:r>
              <a:rPr lang="en-US" sz="3200" b="1">
                <a:solidFill>
                  <a:schemeClr val="bg1"/>
                </a:solidFill>
              </a:rPr>
              <a:t>(extend)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580140" y="2239309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memorise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4681635" y="342900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democratic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99572" y="5093049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116649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dirty="0"/>
              <a:t>Use the words in brackets in their correct forms to complete the sentences.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7045" y="2653982"/>
            <a:ext cx="11197590" cy="1076325"/>
          </a:xfrm>
          <a:prstGeom prst="rect">
            <a:avLst/>
          </a:prstGeom>
          <a:solidFill>
            <a:srgbClr val="EEE0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4.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/>
              <a:t>My parents let me </a:t>
            </a:r>
            <a:r>
              <a:rPr lang="en-US" sz="3200" dirty="0">
                <a:sym typeface="+mn-ea"/>
              </a:rPr>
              <a:t>________</a:t>
            </a:r>
            <a:r>
              <a:rPr lang="en-US" sz="3200" dirty="0"/>
              <a:t> my passion for acting even though they do not like it. (pursuing)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87045" y="3889375"/>
            <a:ext cx="11197590" cy="1076325"/>
          </a:xfrm>
          <a:prstGeom prst="rect">
            <a:avLst/>
          </a:prstGeom>
          <a:solidFill>
            <a:srgbClr val="96B6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5.</a:t>
            </a:r>
            <a:r>
              <a:rPr lang="en-US" sz="3200">
                <a:solidFill>
                  <a:schemeClr val="bg1"/>
                </a:solidFill>
              </a:rPr>
              <a:t> Emails have _</a:t>
            </a:r>
            <a:r>
              <a:rPr lang="en-US" sz="3200">
                <a:solidFill>
                  <a:schemeClr val="bg1"/>
                </a:solidFill>
                <a:sym typeface="+mn-ea"/>
              </a:rPr>
              <a:t>_________</a:t>
            </a:r>
            <a:r>
              <a:rPr lang="en-US" sz="3200">
                <a:solidFill>
                  <a:schemeClr val="bg1"/>
                </a:solidFill>
              </a:rPr>
              <a:t> letters by post for tens of years. </a:t>
            </a:r>
            <a:r>
              <a:rPr lang="en-US" sz="3200" b="1">
                <a:solidFill>
                  <a:schemeClr val="bg1"/>
                </a:solidFill>
              </a:rPr>
              <a:t>(replacement)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034155" y="2525282"/>
            <a:ext cx="22491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pursue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948100" y="3770834"/>
            <a:ext cx="26549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61424-F6C6-051C-E301-891DDC5A5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A3F727D-3862-38B2-8CDD-F2FDE456F6B6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163131B-FA7D-BFD1-9568-4073C2C5DEF1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6E11EC4-7FA8-3775-0BB4-BADEFC7E4348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10EB35D-3B8B-8E48-878B-2E6AE7B9D646}"/>
              </a:ext>
            </a:extLst>
          </p:cNvPr>
          <p:cNvSpPr/>
          <p:nvPr/>
        </p:nvSpPr>
        <p:spPr>
          <a:xfrm>
            <a:off x="1988642" y="2232538"/>
            <a:ext cx="2162852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59B6EE-C1CB-5899-C7BB-044DF636D5EB}"/>
              </a:ext>
            </a:extLst>
          </p:cNvPr>
          <p:cNvSpPr/>
          <p:nvPr/>
        </p:nvSpPr>
        <p:spPr>
          <a:xfrm>
            <a:off x="532130" y="3744595"/>
            <a:ext cx="2549338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400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644190-E320-30D5-995E-FF4A700A64C4}"/>
              </a:ext>
            </a:extLst>
          </p:cNvPr>
          <p:cNvSpPr/>
          <p:nvPr/>
        </p:nvSpPr>
        <p:spPr>
          <a:xfrm>
            <a:off x="4649504" y="1097189"/>
            <a:ext cx="7394966" cy="53403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Flashback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D15960-BB7C-0461-FAEE-440E1A216FFF}"/>
              </a:ext>
            </a:extLst>
          </p:cNvPr>
          <p:cNvSpPr/>
          <p:nvPr/>
        </p:nvSpPr>
        <p:spPr>
          <a:xfrm>
            <a:off x="4649504" y="1749425"/>
            <a:ext cx="7394966" cy="19951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>
                <a:solidFill>
                  <a:schemeClr val="tx1"/>
                </a:solidFill>
              </a:rPr>
              <a:t>Vocabulary </a:t>
            </a:r>
            <a:endParaRPr lang="en-GB" sz="2200" dirty="0">
              <a:solidFill>
                <a:schemeClr val="tx1"/>
              </a:solidFill>
            </a:endParaRPr>
          </a:p>
          <a:p>
            <a:r>
              <a:rPr lang="en-GB" sz="2200">
                <a:solidFill>
                  <a:schemeClr val="tx1"/>
                </a:solidFill>
              </a:rPr>
              <a:t>Task </a:t>
            </a:r>
            <a:r>
              <a:rPr lang="en-GB" sz="2200" dirty="0">
                <a:solidFill>
                  <a:schemeClr val="tx1"/>
                </a:solidFill>
              </a:rPr>
              <a:t>1</a:t>
            </a:r>
            <a:r>
              <a:rPr lang="en-GB" sz="2200">
                <a:solidFill>
                  <a:schemeClr val="tx1"/>
                </a:solidFill>
              </a:rPr>
              <a:t>: 	Match </a:t>
            </a:r>
            <a:r>
              <a:rPr lang="en-GB" sz="2200" dirty="0">
                <a:solidFill>
                  <a:schemeClr val="tx1"/>
                </a:solidFill>
              </a:rPr>
              <a:t>the verbs or phrasal verbs with their meanings.</a:t>
            </a:r>
          </a:p>
          <a:p>
            <a:r>
              <a:rPr lang="en-GB" sz="2200">
                <a:solidFill>
                  <a:schemeClr val="tx1"/>
                </a:solidFill>
              </a:rPr>
              <a:t>Task </a:t>
            </a:r>
            <a:r>
              <a:rPr lang="en-GB" sz="2200" dirty="0">
                <a:solidFill>
                  <a:schemeClr val="tx1"/>
                </a:solidFill>
              </a:rPr>
              <a:t>2</a:t>
            </a:r>
            <a:r>
              <a:rPr lang="en-GB" sz="2200">
                <a:solidFill>
                  <a:schemeClr val="tx1"/>
                </a:solidFill>
              </a:rPr>
              <a:t>: 	Work </a:t>
            </a:r>
            <a:r>
              <a:rPr lang="en-GB" sz="2200" dirty="0">
                <a:solidFill>
                  <a:schemeClr val="tx1"/>
                </a:solidFill>
              </a:rPr>
              <a:t>in pairs. Discuss and fill each blank with </a:t>
            </a:r>
            <a:r>
              <a:rPr lang="en-GB" sz="2200">
                <a:solidFill>
                  <a:schemeClr val="tx1"/>
                </a:solidFill>
              </a:rPr>
              <a:t>an 	adjective </a:t>
            </a:r>
            <a:r>
              <a:rPr lang="en-GB" sz="2200" dirty="0">
                <a:solidFill>
                  <a:schemeClr val="tx1"/>
                </a:solidFill>
              </a:rPr>
              <a:t>from the box.</a:t>
            </a:r>
          </a:p>
          <a:p>
            <a:r>
              <a:rPr lang="en-GB" sz="2200">
                <a:solidFill>
                  <a:schemeClr val="tx1"/>
                </a:solidFill>
              </a:rPr>
              <a:t>Task </a:t>
            </a:r>
            <a:r>
              <a:rPr lang="en-GB" sz="2200" dirty="0">
                <a:solidFill>
                  <a:schemeClr val="tx1"/>
                </a:solidFill>
              </a:rPr>
              <a:t>3</a:t>
            </a:r>
            <a:r>
              <a:rPr lang="en-GB" sz="2200">
                <a:solidFill>
                  <a:schemeClr val="tx1"/>
                </a:solidFill>
              </a:rPr>
              <a:t>: 	Circle </a:t>
            </a:r>
            <a:r>
              <a:rPr lang="en-GB" sz="2200" dirty="0">
                <a:solidFill>
                  <a:schemeClr val="tx1"/>
                </a:solidFill>
              </a:rPr>
              <a:t>the correct answer A, B, C, or D to complete </a:t>
            </a:r>
            <a:r>
              <a:rPr lang="en-GB" sz="2200">
                <a:solidFill>
                  <a:schemeClr val="tx1"/>
                </a:solidFill>
              </a:rPr>
              <a:t>each 	sentence</a:t>
            </a:r>
            <a:r>
              <a:rPr lang="en-GB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438C61-D5FB-7D0C-47BF-9F591BE76DBF}"/>
              </a:ext>
            </a:extLst>
          </p:cNvPr>
          <p:cNvSpPr/>
          <p:nvPr/>
        </p:nvSpPr>
        <p:spPr>
          <a:xfrm>
            <a:off x="4649504" y="3871419"/>
            <a:ext cx="7394183" cy="145559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tick (√) the words you hear. Then listen again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repeat.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repeat the sentences. Pay attention the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underlined words.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1E111628-4189-0D19-3E3D-1C94F612AF77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564993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C1D180AB-6367-E258-8FE5-9659E4602B3D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806800" y="2541341"/>
            <a:ext cx="181843" cy="120325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E5A07BC-FEA8-06B7-86BF-DB89809A8CC6}"/>
              </a:ext>
            </a:extLst>
          </p:cNvPr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15F3A3D-8195-4C9A-747F-1ED9AEDFE388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9A011E-104E-F50C-D7DD-356213696CA8}"/>
              </a:ext>
            </a:extLst>
          </p:cNvPr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147B8DB-AB98-DF1A-013A-199DD0206E99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8ED780D-68CA-BAE7-338C-55D8EE7E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67857D-573C-F3E8-A951-B81F96BDD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776776-A253-9C26-853B-579536A015CE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C2DEAC14-5839-D216-74D0-464E7AF44EB5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BEB9F595-A969-CBFD-9BA2-8C3C9E29CBDC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C769947F-A60A-2543-F770-473534682910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7D5084D0-9D33-A020-8663-4D430DF3C21E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C779A2BC-4646-05A5-A0FD-81A0F6416D43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F0571F-DAC5-309A-05FA-6D330D213305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2118995" y="5327015"/>
            <a:ext cx="1518920" cy="1315720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07B2130-34BD-1A94-FFFD-75D68E17D351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23">
              <a:extLst>
                <a:ext uri="{FF2B5EF4-FFF2-40B4-BE49-F238E27FC236}">
                  <a16:creationId xmlns:a16="http://schemas.microsoft.com/office/drawing/2014/main" id="{28E4FB85-C5C7-9E32-076C-98D6E814D7A9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24">
              <a:extLst>
                <a:ext uri="{FF2B5EF4-FFF2-40B4-BE49-F238E27FC236}">
                  <a16:creationId xmlns:a16="http://schemas.microsoft.com/office/drawing/2014/main" id="{3DDC723B-7918-F959-6E17-5DD919B32032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25">
              <a:extLst>
                <a:ext uri="{FF2B5EF4-FFF2-40B4-BE49-F238E27FC236}">
                  <a16:creationId xmlns:a16="http://schemas.microsoft.com/office/drawing/2014/main" id="{21AD24EB-D024-B652-C9E5-161468A286A1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26">
              <a:extLst>
                <a:ext uri="{FF2B5EF4-FFF2-40B4-BE49-F238E27FC236}">
                  <a16:creationId xmlns:a16="http://schemas.microsoft.com/office/drawing/2014/main" id="{90CC0C96-A6BD-375D-FB4E-2C4B652BDD42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6409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15222" y="184085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cluster /fl/ and /</a:t>
            </a:r>
            <a:r>
              <a:rPr lang="en-US" sz="40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fr/.</a:t>
            </a:r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364105" y="2683510"/>
            <a:ext cx="1398905" cy="922020"/>
          </a:xfrm>
          <a:prstGeom prst="rect">
            <a:avLst/>
          </a:prstGeom>
          <a:solidFill>
            <a:srgbClr val="FFF3DA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/fl/ </a:t>
            </a:r>
            <a:endParaRPr lang="en-US" sz="5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1025382" y="1187436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14740" y="2727960"/>
            <a:ext cx="1398905" cy="922020"/>
          </a:xfrm>
          <a:prstGeom prst="rect">
            <a:avLst/>
          </a:prstGeom>
          <a:solidFill>
            <a:srgbClr val="DFCCF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/fr/</a:t>
            </a:r>
            <a:endParaRPr lang="en-US" sz="5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y2mate.com - How to pronounce fl in English Consonant Clusters english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1242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7460" y="3741420"/>
            <a:ext cx="1225550" cy="1225550"/>
          </a:xfrm>
          <a:prstGeom prst="rect">
            <a:avLst/>
          </a:prstGeom>
        </p:spPr>
      </p:pic>
      <p:pic>
        <p:nvPicPr>
          <p:cNvPr id="7" name="y2mate.com - How to pronounce fr in English Consonant Clusters english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4000" end="1145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4740" y="3649980"/>
            <a:ext cx="1364615" cy="136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tick (√) the words you hear. Then listen again and repeat.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9" name="Table 8"/>
          <p:cNvGraphicFramePr/>
          <p:nvPr>
            <p:extLst>
              <p:ext uri="{D42A27DB-BD31-4B8C-83A1-F6EECF244321}">
                <p14:modId xmlns:p14="http://schemas.microsoft.com/office/powerpoint/2010/main" val="4080029149"/>
              </p:ext>
            </p:extLst>
          </p:nvPr>
        </p:nvGraphicFramePr>
        <p:xfrm>
          <a:off x="487067" y="2191385"/>
          <a:ext cx="10651469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8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9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05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1.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2.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3.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4.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5.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/>
                        <a:t>6.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B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fruit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free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fresh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frog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b. flute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b. flame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b. flea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b. flight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b. flesh</a:t>
                      </a:r>
                      <a:endParaRPr lang="en-US" sz="3200" b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b. flog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4098290" y="2307590"/>
            <a:ext cx="600710" cy="60071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8841740" y="2304415"/>
            <a:ext cx="591185" cy="591820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4094480" y="3042920"/>
            <a:ext cx="600710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9" name="Rectangles 18"/>
          <p:cNvSpPr/>
          <p:nvPr/>
        </p:nvSpPr>
        <p:spPr>
          <a:xfrm>
            <a:off x="8837930" y="3056890"/>
            <a:ext cx="591820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Rectangles 26"/>
          <p:cNvSpPr/>
          <p:nvPr/>
        </p:nvSpPr>
        <p:spPr>
          <a:xfrm>
            <a:off x="4095750" y="3777615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s 27"/>
          <p:cNvSpPr/>
          <p:nvPr/>
        </p:nvSpPr>
        <p:spPr>
          <a:xfrm>
            <a:off x="8839200" y="3808730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s 30"/>
          <p:cNvSpPr/>
          <p:nvPr/>
        </p:nvSpPr>
        <p:spPr>
          <a:xfrm>
            <a:off x="4096385" y="5247005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s 31"/>
          <p:cNvSpPr/>
          <p:nvPr/>
        </p:nvSpPr>
        <p:spPr>
          <a:xfrm>
            <a:off x="8839835" y="5312410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s 38"/>
          <p:cNvSpPr/>
          <p:nvPr/>
        </p:nvSpPr>
        <p:spPr>
          <a:xfrm>
            <a:off x="4097020" y="4512310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s 39"/>
          <p:cNvSpPr/>
          <p:nvPr/>
        </p:nvSpPr>
        <p:spPr>
          <a:xfrm>
            <a:off x="8840470" y="4560570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s 45"/>
          <p:cNvSpPr/>
          <p:nvPr/>
        </p:nvSpPr>
        <p:spPr>
          <a:xfrm>
            <a:off x="4097655" y="5981700"/>
            <a:ext cx="600075" cy="60007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s 46"/>
          <p:cNvSpPr/>
          <p:nvPr/>
        </p:nvSpPr>
        <p:spPr>
          <a:xfrm>
            <a:off x="8841105" y="6064250"/>
            <a:ext cx="591185" cy="591185"/>
          </a:xfrm>
          <a:prstGeom prst="rect">
            <a:avLst/>
          </a:prstGeom>
          <a:solidFill>
            <a:schemeClr val="bg1"/>
          </a:solidFill>
          <a:ln>
            <a:solidFill>
              <a:srgbClr val="BEADF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4103845" y="2307590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8837930" y="3009265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0" name="Text Box 49"/>
          <p:cNvSpPr txBox="1"/>
          <p:nvPr/>
        </p:nvSpPr>
        <p:spPr>
          <a:xfrm>
            <a:off x="4103845" y="3719994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1" name="Text Box 50"/>
          <p:cNvSpPr txBox="1"/>
          <p:nvPr/>
        </p:nvSpPr>
        <p:spPr>
          <a:xfrm>
            <a:off x="8837929" y="4512310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2" name="Text Box 51"/>
          <p:cNvSpPr txBox="1"/>
          <p:nvPr/>
        </p:nvSpPr>
        <p:spPr>
          <a:xfrm>
            <a:off x="4094479" y="5220212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3" name="Text Box 52"/>
          <p:cNvSpPr txBox="1"/>
          <p:nvPr/>
        </p:nvSpPr>
        <p:spPr>
          <a:xfrm>
            <a:off x="4094480" y="5952961"/>
            <a:ext cx="704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4" name="03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0090" y="33459"/>
            <a:ext cx="1008380" cy="1008380"/>
          </a:xfrm>
          <a:prstGeom prst="rect">
            <a:avLst/>
          </a:prstGeom>
        </p:spPr>
      </p:pic>
      <p:sp>
        <p:nvSpPr>
          <p:cNvPr id="55" name="Text Box 54"/>
          <p:cNvSpPr txBox="1"/>
          <p:nvPr/>
        </p:nvSpPr>
        <p:spPr>
          <a:xfrm>
            <a:off x="662305" y="7768590"/>
            <a:ext cx="11012170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</a:t>
            </a:r>
            <a:r>
              <a:rPr lang="en-US" sz="3200"/>
              <a:t> The photos of their fight for </a:t>
            </a:r>
            <a:r>
              <a:rPr lang="en-US" sz="3200" u="sng"/>
              <a:t>freedom</a:t>
            </a:r>
            <a:r>
              <a:rPr lang="en-US" sz="3200"/>
              <a:t> are on the second </a:t>
            </a:r>
            <a:r>
              <a:rPr lang="en-US" sz="3200" u="sng"/>
              <a:t>floor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Who suffers most </a:t>
            </a:r>
            <a:r>
              <a:rPr lang="en-US" sz="3200" u="sng"/>
              <a:t>from</a:t>
            </a:r>
            <a:r>
              <a:rPr lang="en-US" sz="3200"/>
              <a:t> generation </a:t>
            </a:r>
            <a:r>
              <a:rPr lang="en-US" sz="3200" u="sng"/>
              <a:t>conflicts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man is </a:t>
            </a:r>
            <a:r>
              <a:rPr lang="en-US" sz="3200" u="sng"/>
              <a:t>reflecting</a:t>
            </a:r>
            <a:r>
              <a:rPr lang="en-US" sz="3200"/>
              <a:t> on his </a:t>
            </a:r>
            <a:r>
              <a:rPr lang="en-US" sz="3200" u="sng"/>
              <a:t>frightening</a:t>
            </a:r>
            <a:r>
              <a:rPr lang="en-US" sz="320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How does the past </a:t>
            </a:r>
            <a:r>
              <a:rPr lang="en-US" sz="3200" u="sng"/>
              <a:t>influence</a:t>
            </a:r>
            <a:r>
              <a:rPr lang="en-US" sz="3200"/>
              <a:t> your </a:t>
            </a:r>
            <a:r>
              <a:rPr lang="en-US" sz="3200" u="sng"/>
              <a:t>friends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When I was small, I caught the </a:t>
            </a:r>
            <a:r>
              <a:rPr lang="en-US" sz="3200" u="sng"/>
              <a:t>flu</a:t>
            </a:r>
            <a:r>
              <a:rPr lang="en-US" sz="3200"/>
              <a:t> </a:t>
            </a:r>
            <a:r>
              <a:rPr lang="en-US" sz="3200" u="sng"/>
              <a:t>frequently.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76675" y="8721725"/>
            <a:ext cx="3383280" cy="17722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7066" y="2296243"/>
            <a:ext cx="11242817" cy="378460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</a:t>
            </a:r>
            <a:r>
              <a:rPr lang="en-US" sz="3200"/>
              <a:t> The photos of their fight for </a:t>
            </a:r>
            <a:r>
              <a:rPr lang="en-US" sz="3200" u="sng"/>
              <a:t>freedom</a:t>
            </a:r>
            <a:r>
              <a:rPr lang="en-US" sz="3200"/>
              <a:t> are on the second </a:t>
            </a:r>
            <a:r>
              <a:rPr lang="en-US" sz="3200" u="sng"/>
              <a:t>floor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Who suffers most </a:t>
            </a:r>
            <a:r>
              <a:rPr lang="en-US" sz="3200" u="sng"/>
              <a:t>from</a:t>
            </a:r>
            <a:r>
              <a:rPr lang="en-US" sz="3200"/>
              <a:t> generation </a:t>
            </a:r>
            <a:r>
              <a:rPr lang="en-US" sz="3200" u="sng"/>
              <a:t>conflicts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man is </a:t>
            </a:r>
            <a:r>
              <a:rPr lang="en-US" sz="3200" u="sng"/>
              <a:t>reflecting</a:t>
            </a:r>
            <a:r>
              <a:rPr lang="en-US" sz="3200"/>
              <a:t> on his </a:t>
            </a:r>
            <a:r>
              <a:rPr lang="en-US" sz="3200" u="sng"/>
              <a:t>frightening</a:t>
            </a:r>
            <a:r>
              <a:rPr lang="en-US" sz="3200"/>
              <a:t> trip.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How does the past </a:t>
            </a:r>
            <a:r>
              <a:rPr lang="en-US" sz="3200" u="sng"/>
              <a:t>influence</a:t>
            </a:r>
            <a:r>
              <a:rPr lang="en-US" sz="3200"/>
              <a:t> your </a:t>
            </a:r>
            <a:r>
              <a:rPr lang="en-US" sz="3200" u="sng"/>
              <a:t>friends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When I was small, I caught the </a:t>
            </a:r>
            <a:r>
              <a:rPr lang="en-US" sz="3200" u="sng"/>
              <a:t>flu</a:t>
            </a:r>
            <a:r>
              <a:rPr lang="en-US" sz="3200"/>
              <a:t> </a:t>
            </a:r>
            <a:r>
              <a:rPr lang="en-US" sz="3200" u="sng"/>
              <a:t>frequently.</a:t>
            </a:r>
          </a:p>
        </p:txBody>
      </p:sp>
      <p:pic>
        <p:nvPicPr>
          <p:cNvPr id="8" name="03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6345" y="1559560"/>
            <a:ext cx="653544" cy="631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B1A81-78C7-57FB-61E5-D5EDE0489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31CB2FD0-462D-76A3-FC61-468AFE40DC6B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E9CDCCB-B8D7-A30B-A99E-97E0D487701D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6A95456-0A3D-2C9D-44BF-BCA8E1277FC8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A43D6DB-406E-002B-156E-C54CC37AE797}"/>
              </a:ext>
            </a:extLst>
          </p:cNvPr>
          <p:cNvSpPr/>
          <p:nvPr/>
        </p:nvSpPr>
        <p:spPr>
          <a:xfrm>
            <a:off x="1988642" y="2232538"/>
            <a:ext cx="2162852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48ABAA5-49D9-01F0-D0A2-9D6BA22BF015}"/>
              </a:ext>
            </a:extLst>
          </p:cNvPr>
          <p:cNvSpPr/>
          <p:nvPr/>
        </p:nvSpPr>
        <p:spPr>
          <a:xfrm>
            <a:off x="147530" y="3744595"/>
            <a:ext cx="2503073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400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584FCA-DABC-F792-DB12-50D0B65476B4}"/>
              </a:ext>
            </a:extLst>
          </p:cNvPr>
          <p:cNvSpPr/>
          <p:nvPr/>
        </p:nvSpPr>
        <p:spPr>
          <a:xfrm>
            <a:off x="4649504" y="1097189"/>
            <a:ext cx="7394966" cy="53403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Flashback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1D75CD-487A-D4C2-BF13-40E490FA53FD}"/>
              </a:ext>
            </a:extLst>
          </p:cNvPr>
          <p:cNvSpPr/>
          <p:nvPr/>
        </p:nvSpPr>
        <p:spPr>
          <a:xfrm>
            <a:off x="4649504" y="1749425"/>
            <a:ext cx="7394966" cy="19951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>
                <a:solidFill>
                  <a:schemeClr val="tx1"/>
                </a:solidFill>
              </a:rPr>
              <a:t>Vocabulary </a:t>
            </a:r>
            <a:endParaRPr lang="en-GB" sz="2200" dirty="0">
              <a:solidFill>
                <a:schemeClr val="tx1"/>
              </a:solidFill>
            </a:endParaRPr>
          </a:p>
          <a:p>
            <a:r>
              <a:rPr lang="en-GB" sz="2200">
                <a:solidFill>
                  <a:schemeClr val="tx1"/>
                </a:solidFill>
              </a:rPr>
              <a:t>Task </a:t>
            </a:r>
            <a:r>
              <a:rPr lang="en-GB" sz="2200" dirty="0">
                <a:solidFill>
                  <a:schemeClr val="tx1"/>
                </a:solidFill>
              </a:rPr>
              <a:t>1</a:t>
            </a:r>
            <a:r>
              <a:rPr lang="en-GB" sz="2200">
                <a:solidFill>
                  <a:schemeClr val="tx1"/>
                </a:solidFill>
              </a:rPr>
              <a:t>: 	Match </a:t>
            </a:r>
            <a:r>
              <a:rPr lang="en-GB" sz="2200" dirty="0">
                <a:solidFill>
                  <a:schemeClr val="tx1"/>
                </a:solidFill>
              </a:rPr>
              <a:t>the verbs or phrasal verbs with their meanings.</a:t>
            </a:r>
          </a:p>
          <a:p>
            <a:r>
              <a:rPr lang="en-GB" sz="2200">
                <a:solidFill>
                  <a:schemeClr val="tx1"/>
                </a:solidFill>
              </a:rPr>
              <a:t>Task </a:t>
            </a:r>
            <a:r>
              <a:rPr lang="en-GB" sz="2200" dirty="0">
                <a:solidFill>
                  <a:schemeClr val="tx1"/>
                </a:solidFill>
              </a:rPr>
              <a:t>2</a:t>
            </a:r>
            <a:r>
              <a:rPr lang="en-GB" sz="2200">
                <a:solidFill>
                  <a:schemeClr val="tx1"/>
                </a:solidFill>
              </a:rPr>
              <a:t>: 	Work </a:t>
            </a:r>
            <a:r>
              <a:rPr lang="en-GB" sz="2200" dirty="0">
                <a:solidFill>
                  <a:schemeClr val="tx1"/>
                </a:solidFill>
              </a:rPr>
              <a:t>in pairs. Discuss and fill each blank with </a:t>
            </a:r>
            <a:r>
              <a:rPr lang="en-GB" sz="2200">
                <a:solidFill>
                  <a:schemeClr val="tx1"/>
                </a:solidFill>
              </a:rPr>
              <a:t>an 	adjective </a:t>
            </a:r>
            <a:r>
              <a:rPr lang="en-GB" sz="2200" dirty="0">
                <a:solidFill>
                  <a:schemeClr val="tx1"/>
                </a:solidFill>
              </a:rPr>
              <a:t>from the box.</a:t>
            </a:r>
          </a:p>
          <a:p>
            <a:r>
              <a:rPr lang="en-GB" sz="2200">
                <a:solidFill>
                  <a:schemeClr val="tx1"/>
                </a:solidFill>
              </a:rPr>
              <a:t>Task </a:t>
            </a:r>
            <a:r>
              <a:rPr lang="en-GB" sz="2200" dirty="0">
                <a:solidFill>
                  <a:schemeClr val="tx1"/>
                </a:solidFill>
              </a:rPr>
              <a:t>3</a:t>
            </a:r>
            <a:r>
              <a:rPr lang="en-GB" sz="2200">
                <a:solidFill>
                  <a:schemeClr val="tx1"/>
                </a:solidFill>
              </a:rPr>
              <a:t>: 	Circle </a:t>
            </a:r>
            <a:r>
              <a:rPr lang="en-GB" sz="2200" dirty="0">
                <a:solidFill>
                  <a:schemeClr val="tx1"/>
                </a:solidFill>
              </a:rPr>
              <a:t>the correct answer A, B, C, or D to complete </a:t>
            </a:r>
            <a:r>
              <a:rPr lang="en-GB" sz="2200">
                <a:solidFill>
                  <a:schemeClr val="tx1"/>
                </a:solidFill>
              </a:rPr>
              <a:t>each 	sentence</a:t>
            </a:r>
            <a:r>
              <a:rPr lang="en-GB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C24716-A46F-AD9E-35CF-23725505273D}"/>
              </a:ext>
            </a:extLst>
          </p:cNvPr>
          <p:cNvSpPr/>
          <p:nvPr/>
        </p:nvSpPr>
        <p:spPr>
          <a:xfrm>
            <a:off x="4649504" y="3871419"/>
            <a:ext cx="7394183" cy="145559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tick (√) the words you hear. Then listen again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repeat.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repeat the sentences. Pay attention the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underlined words.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755C2BC4-1241-E8A3-5677-0AD4BE549584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564993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6870288-4C02-B364-8ACE-383472D22766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99068" y="2541341"/>
            <a:ext cx="589575" cy="120325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AD413709-4DE3-244B-1295-0CF6632661FD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2650603" y="4045268"/>
            <a:ext cx="438721" cy="119523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20042BF-0286-994A-82C3-D567362A0725}"/>
              </a:ext>
            </a:extLst>
          </p:cNvPr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D5BCA44-EBEA-30F3-B8C1-16445760BA3D}"/>
              </a:ext>
            </a:extLst>
          </p:cNvPr>
          <p:cNvSpPr/>
          <p:nvPr/>
        </p:nvSpPr>
        <p:spPr>
          <a:xfrm>
            <a:off x="1837787" y="5240504"/>
            <a:ext cx="2503073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1DD00D-E5F0-2434-FD71-1EB44C650250}"/>
              </a:ext>
            </a:extLst>
          </p:cNvPr>
          <p:cNvSpPr/>
          <p:nvPr/>
        </p:nvSpPr>
        <p:spPr>
          <a:xfrm>
            <a:off x="4649503" y="5453839"/>
            <a:ext cx="7394183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200">
                <a:solidFill>
                  <a:schemeClr val="tx1"/>
                </a:solidFill>
              </a:rPr>
              <a:t>Homework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1B37358-5478-9EC6-D59A-EFF3BF513720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A614EB-E5B6-4BB8-BA4A-F4CEAFC53910}"/>
              </a:ext>
            </a:extLst>
          </p:cNvPr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83A7F25-E1C0-3E28-02BD-B6BD8D039E94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CD7248C-4420-6109-F642-9793A4385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952B6C1-E77D-FFAB-FB5D-59CF4339A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7A8DB4C-6B0B-00BC-AB78-42033AD3F683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6C7323A7-7C3A-3F3F-70BB-8E3A1107F8D4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D471A708-02C4-A974-BE24-14CBEDE57C1A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73E061D7-82C1-F887-320C-01E57EDF07EC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271FEA4E-DEC4-2006-EB4F-8F6F8DA5BFB2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EC08C6B2-9781-5C41-5D08-A121B243D2CB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4D623C-4316-94FF-EA8C-49AA4DD87AFD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2118995" y="5327015"/>
            <a:ext cx="1518920" cy="1315720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433089-97E3-C939-0359-862491C5C724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23">
              <a:extLst>
                <a:ext uri="{FF2B5EF4-FFF2-40B4-BE49-F238E27FC236}">
                  <a16:creationId xmlns:a16="http://schemas.microsoft.com/office/drawing/2014/main" id="{A271A947-8042-1D73-5BEA-CB75D36B6436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24">
              <a:extLst>
                <a:ext uri="{FF2B5EF4-FFF2-40B4-BE49-F238E27FC236}">
                  <a16:creationId xmlns:a16="http://schemas.microsoft.com/office/drawing/2014/main" id="{8F89F599-EBB5-A0D8-9F14-7DBB2486EF77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25">
              <a:extLst>
                <a:ext uri="{FF2B5EF4-FFF2-40B4-BE49-F238E27FC236}">
                  <a16:creationId xmlns:a16="http://schemas.microsoft.com/office/drawing/2014/main" id="{8232342C-7A3C-1057-C7FF-D5C59D95EAD3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26">
              <a:extLst>
                <a:ext uri="{FF2B5EF4-FFF2-40B4-BE49-F238E27FC236}">
                  <a16:creationId xmlns:a16="http://schemas.microsoft.com/office/drawing/2014/main" id="{02462D3D-40D7-868C-44C7-6F6C3A669CDB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309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2690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896217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VIETNAMESE LIFESTYLE: THEN </a:t>
            </a:r>
            <a:r>
              <a:rPr lang="en-US" sz="3600">
                <a:sym typeface="+mn-ea"/>
              </a:rPr>
              <a:t>AND NOW;</a:t>
            </a:r>
            <a:endParaRPr lang="en-US" sz="36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cluster /fl/ and /fr/ in words and sentences correctly.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25324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740535"/>
            <a:ext cx="117043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Find 3 more words that have the cluster /fl/ and /fr/.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5790" y="1741805"/>
            <a:ext cx="1094232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VIETNAMESE LIFESTYLE: THEN </a:t>
            </a:r>
            <a:r>
              <a:rPr lang="en-US" sz="3600"/>
              <a:t>AND NOW;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Pronounce the cluster /fl/ and /fr/ in words and </a:t>
            </a:r>
            <a:r>
              <a:rPr lang="en-US" sz="3600"/>
              <a:t>sentences correctly.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88642" y="2232538"/>
            <a:ext cx="2162852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3744595"/>
            <a:ext cx="250507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400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49504" y="1097189"/>
            <a:ext cx="7394966" cy="53403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Flashback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49504" y="1749425"/>
            <a:ext cx="7394966" cy="19951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>
                <a:solidFill>
                  <a:schemeClr val="tx1"/>
                </a:solidFill>
              </a:rPr>
              <a:t>Vocabulary </a:t>
            </a:r>
            <a:endParaRPr lang="en-GB" sz="2200" dirty="0">
              <a:solidFill>
                <a:schemeClr val="tx1"/>
              </a:solidFill>
            </a:endParaRPr>
          </a:p>
          <a:p>
            <a:r>
              <a:rPr lang="en-GB" sz="2200">
                <a:solidFill>
                  <a:schemeClr val="tx1"/>
                </a:solidFill>
              </a:rPr>
              <a:t>Task </a:t>
            </a:r>
            <a:r>
              <a:rPr lang="en-GB" sz="2200" dirty="0">
                <a:solidFill>
                  <a:schemeClr val="tx1"/>
                </a:solidFill>
              </a:rPr>
              <a:t>1</a:t>
            </a:r>
            <a:r>
              <a:rPr lang="en-GB" sz="2200">
                <a:solidFill>
                  <a:schemeClr val="tx1"/>
                </a:solidFill>
              </a:rPr>
              <a:t>: 	Match </a:t>
            </a:r>
            <a:r>
              <a:rPr lang="en-GB" sz="2200" dirty="0">
                <a:solidFill>
                  <a:schemeClr val="tx1"/>
                </a:solidFill>
              </a:rPr>
              <a:t>the verbs or phrasal verbs with their meanings.</a:t>
            </a:r>
          </a:p>
          <a:p>
            <a:r>
              <a:rPr lang="en-GB" sz="2200">
                <a:solidFill>
                  <a:schemeClr val="tx1"/>
                </a:solidFill>
              </a:rPr>
              <a:t>Task </a:t>
            </a:r>
            <a:r>
              <a:rPr lang="en-GB" sz="2200" dirty="0">
                <a:solidFill>
                  <a:schemeClr val="tx1"/>
                </a:solidFill>
              </a:rPr>
              <a:t>2</a:t>
            </a:r>
            <a:r>
              <a:rPr lang="en-GB" sz="2200">
                <a:solidFill>
                  <a:schemeClr val="tx1"/>
                </a:solidFill>
              </a:rPr>
              <a:t>: 	Work </a:t>
            </a:r>
            <a:r>
              <a:rPr lang="en-GB" sz="2200" dirty="0">
                <a:solidFill>
                  <a:schemeClr val="tx1"/>
                </a:solidFill>
              </a:rPr>
              <a:t>in pairs. Discuss and fill each blank with </a:t>
            </a:r>
            <a:r>
              <a:rPr lang="en-GB" sz="2200">
                <a:solidFill>
                  <a:schemeClr val="tx1"/>
                </a:solidFill>
              </a:rPr>
              <a:t>an 	adjective </a:t>
            </a:r>
            <a:r>
              <a:rPr lang="en-GB" sz="2200" dirty="0">
                <a:solidFill>
                  <a:schemeClr val="tx1"/>
                </a:solidFill>
              </a:rPr>
              <a:t>from the box.</a:t>
            </a:r>
          </a:p>
          <a:p>
            <a:r>
              <a:rPr lang="en-GB" sz="2200">
                <a:solidFill>
                  <a:schemeClr val="tx1"/>
                </a:solidFill>
              </a:rPr>
              <a:t>Task </a:t>
            </a:r>
            <a:r>
              <a:rPr lang="en-GB" sz="2200" dirty="0">
                <a:solidFill>
                  <a:schemeClr val="tx1"/>
                </a:solidFill>
              </a:rPr>
              <a:t>3</a:t>
            </a:r>
            <a:r>
              <a:rPr lang="en-GB" sz="2200">
                <a:solidFill>
                  <a:schemeClr val="tx1"/>
                </a:solidFill>
              </a:rPr>
              <a:t>: 	Circle </a:t>
            </a:r>
            <a:r>
              <a:rPr lang="en-GB" sz="2200" dirty="0">
                <a:solidFill>
                  <a:schemeClr val="tx1"/>
                </a:solidFill>
              </a:rPr>
              <a:t>the correct answer A, B, C, or D to complete </a:t>
            </a:r>
            <a:r>
              <a:rPr lang="en-GB" sz="2200">
                <a:solidFill>
                  <a:schemeClr val="tx1"/>
                </a:solidFill>
              </a:rPr>
              <a:t>each 	sentence</a:t>
            </a:r>
            <a:r>
              <a:rPr lang="en-GB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49504" y="3871419"/>
            <a:ext cx="7394183" cy="145559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tick (√) the words you hear. Then listen again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repeat.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repeat the sentences. Pay attention the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underlined words.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564993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252538" y="2541341"/>
            <a:ext cx="736104" cy="120325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5075" y="4045268"/>
            <a:ext cx="583248" cy="119523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35785" y="5240504"/>
            <a:ext cx="250507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49503" y="5453839"/>
            <a:ext cx="7394183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200">
                <a:solidFill>
                  <a:schemeClr val="tx1"/>
                </a:solidFill>
              </a:rPr>
              <a:t>Homework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>
            <a:grpSpLocks noGrp="1" noUngrp="1" noRot="1" noChangeAspect="1" noMove="1" noResize="1"/>
          </p:cNvGrpSpPr>
          <p:nvPr/>
        </p:nvGrpSpPr>
        <p:grpSpPr>
          <a:xfrm>
            <a:off x="-2118995" y="5327015"/>
            <a:ext cx="1518920" cy="1315720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07623" y="1203641"/>
            <a:ext cx="7545705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- Work in teams.</a:t>
            </a:r>
          </a:p>
          <a:p>
            <a:pPr>
              <a:lnSpc>
                <a:spcPct val="100000"/>
              </a:lnSpc>
            </a:pP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FLASHBACK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338320" y="1849120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ym typeface="+mn-ea"/>
              </a:rPr>
              <a:t>- Each team has a list of Vietnamese lifestyle activity from either the past or present.	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02455" y="2925445"/>
            <a:ext cx="75222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ym typeface="+mn-ea"/>
              </a:rPr>
              <a:t>- Take turns to act out the lifestyle activity they were given. The other team must try to guess the activity.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466590" y="4412309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ym typeface="+mn-ea"/>
              </a:rPr>
              <a:t>- The first team to guess correctly </a:t>
            </a:r>
            <a:r>
              <a:rPr lang="en-US" sz="3200">
                <a:sym typeface="+mn-ea"/>
              </a:rPr>
              <a:t>the activity.</a:t>
            </a:r>
            <a:endParaRPr lang="en-US" sz="3200" dirty="0"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434523" y="5360222"/>
            <a:ext cx="75222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ym typeface="+mn-ea"/>
              </a:rPr>
              <a:t>- The team with the most points at the end of the game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63784" y="1878661"/>
            <a:ext cx="7884160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u="sng" dirty="0"/>
              <a:t>Past: </a:t>
            </a:r>
            <a:r>
              <a:rPr lang="en-US" sz="3600" dirty="0"/>
              <a:t>playing folk games, wearing ao dai, riding a cyclo, eating pho, living in a traditional village.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720" y="341757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263784" y="4030027"/>
            <a:ext cx="7884160" cy="756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u="sng" dirty="0"/>
              <a:t>Present:</a:t>
            </a:r>
            <a:r>
              <a:rPr lang="en-US" sz="3600" dirty="0"/>
              <a:t> using modern technology, living in a modern apartment, eating fast food, shopping at a mall, watching movies at a cinema.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take note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ghi chép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7931" y="3130480"/>
            <a:ext cx="30492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teɪk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nəʊt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6000" y="1033145"/>
            <a:ext cx="541655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to write something down or remember it carefully</a:t>
            </a:r>
          </a:p>
        </p:txBody>
      </p:sp>
      <p:pic>
        <p:nvPicPr>
          <p:cNvPr id="5" name="Content Placeholder 4" descr="writing-notes-daffy-duck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33882" y="3466465"/>
            <a:ext cx="3869018" cy="3138805"/>
          </a:xfrm>
          <a:prstGeom prst="rect">
            <a:avLst/>
          </a:prstGeom>
        </p:spPr>
      </p:pic>
      <p:pic>
        <p:nvPicPr>
          <p:cNvPr id="10" name="take n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465" y="2997835"/>
            <a:ext cx="1094105" cy="1094105"/>
          </a:xfrm>
          <a:prstGeom prst="rect">
            <a:avLst/>
          </a:prstGeom>
        </p:spPr>
      </p:pic>
      <p:pic>
        <p:nvPicPr>
          <p:cNvPr id="13" name="Content Placeholder 4" descr="think-winniethepoo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93415" y="4711065"/>
            <a:ext cx="2430145" cy="13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 err="1">
                <a:solidFill>
                  <a:srgbClr val="AD4F0F"/>
                </a:solidFill>
              </a:rPr>
              <a:t>memorise</a:t>
            </a:r>
            <a:r>
              <a:rPr lang="en-US" sz="6600" b="1" dirty="0">
                <a:solidFill>
                  <a:srgbClr val="AD4F0F"/>
                </a:solidFill>
              </a:rPr>
              <a:t>  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ghi nhớ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1569" y="3082855"/>
            <a:ext cx="34347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meməraɪz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75400" y="1306195"/>
            <a:ext cx="541655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to learn something so that you remember it exactly</a:t>
            </a:r>
          </a:p>
        </p:txBody>
      </p:sp>
      <p:pic>
        <p:nvPicPr>
          <p:cNvPr id="3" name="memoris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" y="2983865"/>
            <a:ext cx="783590" cy="783590"/>
          </a:xfrm>
          <a:prstGeom prst="rect">
            <a:avLst/>
          </a:prstGeom>
        </p:spPr>
      </p:pic>
      <p:pic>
        <p:nvPicPr>
          <p:cNvPr id="5" name="Content Placeholder 4" descr="think-winniethepooh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11950" y="3429000"/>
            <a:ext cx="4743450" cy="3249592"/>
          </a:xfrm>
          <a:prstGeom prst="rect">
            <a:avLst/>
          </a:prstGeom>
        </p:spPr>
      </p:pic>
      <p:pic>
        <p:nvPicPr>
          <p:cNvPr id="9" name="Content Placeholder 4" descr="writing-notes-daffy-duc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5910" y="4417060"/>
            <a:ext cx="1407795" cy="1732915"/>
          </a:xfrm>
          <a:prstGeom prst="rect">
            <a:avLst/>
          </a:prstGeom>
        </p:spPr>
      </p:pic>
      <p:pic>
        <p:nvPicPr>
          <p:cNvPr id="14" name="Content Placeholder 9" descr="istockphoto-452114521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72715" y="4706620"/>
            <a:ext cx="1891030" cy="1000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pursue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theo đuổi</a:t>
            </a:r>
          </a:p>
        </p:txBody>
      </p:sp>
      <p:sp>
        <p:nvSpPr>
          <p:cNvPr id="2" name="Rectangle 1"/>
          <p:cNvSpPr/>
          <p:nvPr/>
        </p:nvSpPr>
        <p:spPr>
          <a:xfrm>
            <a:off x="2082426" y="3082855"/>
            <a:ext cx="24130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pəˈsju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36030" y="1126174"/>
            <a:ext cx="5797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to follow someone or something</a:t>
            </a:r>
          </a:p>
        </p:txBody>
      </p:sp>
      <p:pic>
        <p:nvPicPr>
          <p:cNvPr id="4" name="pursu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350" y="2914015"/>
            <a:ext cx="1313815" cy="1313815"/>
          </a:xfrm>
          <a:prstGeom prst="rect">
            <a:avLst/>
          </a:prstGeom>
        </p:spPr>
      </p:pic>
      <p:pic>
        <p:nvPicPr>
          <p:cNvPr id="10" name="Content Placeholder 9" descr="istockphoto-452114521-612x6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10884" y="3082855"/>
            <a:ext cx="5078378" cy="3213773"/>
          </a:xfrm>
          <a:prstGeom prst="rect">
            <a:avLst/>
          </a:prstGeom>
        </p:spPr>
      </p:pic>
      <p:pic>
        <p:nvPicPr>
          <p:cNvPr id="11" name="Content Placeholder 4" descr="think-winniethepoo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5050" y="4547870"/>
            <a:ext cx="2724785" cy="151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2126</Words>
  <PresentationFormat>Widescreen</PresentationFormat>
  <Paragraphs>352</Paragraphs>
  <Slides>30</Slides>
  <Notes>25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Adobe Gothic Std B</vt:lpstr>
      <vt:lpstr>Arial</vt:lpstr>
      <vt:lpstr>Calibri</vt:lpstr>
      <vt:lpstr>Calibri Light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2024-03-01T16:09:38Z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1033-12.2.0.13306</vt:lpwstr>
  </property>
</Properties>
</file>