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01" r:id="rId2"/>
    <p:sldId id="257" r:id="rId3"/>
    <p:sldId id="284" r:id="rId4"/>
    <p:sldId id="302" r:id="rId5"/>
    <p:sldId id="285" r:id="rId6"/>
    <p:sldId id="270" r:id="rId7"/>
    <p:sldId id="286" r:id="rId8"/>
    <p:sldId id="304" r:id="rId9"/>
    <p:sldId id="305" r:id="rId10"/>
    <p:sldId id="306" r:id="rId11"/>
    <p:sldId id="308" r:id="rId12"/>
    <p:sldId id="271" r:id="rId13"/>
    <p:sldId id="310" r:id="rId14"/>
    <p:sldId id="311" r:id="rId15"/>
    <p:sldId id="297" r:id="rId16"/>
    <p:sldId id="317" r:id="rId17"/>
    <p:sldId id="312" r:id="rId18"/>
    <p:sldId id="318" r:id="rId19"/>
    <p:sldId id="313" r:id="rId20"/>
    <p:sldId id="314" r:id="rId21"/>
    <p:sldId id="315" r:id="rId22"/>
    <p:sldId id="298" r:id="rId23"/>
    <p:sldId id="294" r:id="rId24"/>
    <p:sldId id="320" r:id="rId25"/>
    <p:sldId id="319" r:id="rId26"/>
    <p:sldId id="316" r:id="rId27"/>
    <p:sldId id="269" r:id="rId28"/>
    <p:sldId id="295" r:id="rId2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1"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6296"/>
  </p:normalViewPr>
  <p:slideViewPr>
    <p:cSldViewPr snapToGrid="0" snapToObjects="1">
      <p:cViewPr varScale="1">
        <p:scale>
          <a:sx n="71" d="100"/>
          <a:sy n="71" d="100"/>
        </p:scale>
        <p:origin x="4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24C8C-DDD8-4255-9C31-1136218F8F69}" type="datetimeFigureOut">
              <a:rPr lang="en-US" smtClean="0"/>
              <a:t>7/27/2022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47397-6384-44EE-A694-5C2CB09E458C}" type="slidenum">
              <a:rPr lang="en-US" smtClean="0"/>
              <a:t>‹#›</a:t>
            </a:fld>
            <a:endParaRPr lang="en-US"/>
          </a:p>
        </p:txBody>
      </p:sp>
    </p:spTree>
    <p:extLst>
      <p:ext uri="{BB962C8B-B14F-4D97-AF65-F5344CB8AC3E}">
        <p14:creationId xmlns:p14="http://schemas.microsoft.com/office/powerpoint/2010/main" val="74855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click </a:t>
            </a:r>
            <a:r>
              <a:rPr lang="en-US" dirty="0" err="1"/>
              <a:t>vào</a:t>
            </a:r>
            <a:r>
              <a:rPr lang="en-US" baseline="0" dirty="0"/>
              <a:t> </a:t>
            </a:r>
            <a:r>
              <a:rPr lang="en-US" baseline="0" dirty="0" err="1"/>
              <a:t>từng</a:t>
            </a:r>
            <a:r>
              <a:rPr lang="en-US" baseline="0" dirty="0"/>
              <a:t> </a:t>
            </a:r>
            <a:r>
              <a:rPr lang="en-US" baseline="0" dirty="0" err="1"/>
              <a:t>cụm</a:t>
            </a:r>
            <a:r>
              <a:rPr lang="en-US" baseline="0" dirty="0"/>
              <a:t> </a:t>
            </a:r>
            <a:r>
              <a:rPr lang="en-US" baseline="0" dirty="0" err="1"/>
              <a:t>nghe</a:t>
            </a:r>
            <a:r>
              <a:rPr lang="en-US" baseline="0" dirty="0"/>
              <a:t> </a:t>
            </a:r>
            <a:r>
              <a:rPr lang="en-US" baseline="0" dirty="0" err="1"/>
              <a:t>âm</a:t>
            </a:r>
            <a:r>
              <a:rPr lang="en-US" baseline="0" dirty="0"/>
              <a:t> </a:t>
            </a:r>
            <a:r>
              <a:rPr lang="en-US" baseline="0" dirty="0" err="1"/>
              <a:t>thanh</a:t>
            </a:r>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8</a:t>
            </a:fld>
            <a:endParaRPr lang="en-US"/>
          </a:p>
        </p:txBody>
      </p:sp>
    </p:spTree>
    <p:extLst>
      <p:ext uri="{BB962C8B-B14F-4D97-AF65-F5344CB8AC3E}">
        <p14:creationId xmlns:p14="http://schemas.microsoft.com/office/powerpoint/2010/main" val="298896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Taken</a:t>
            </a:r>
            <a:r>
              <a:rPr lang="en-US" b="1" baseline="0" dirty="0"/>
              <a:t> from TA 10 </a:t>
            </a:r>
            <a:r>
              <a:rPr lang="en-US" b="1" baseline="0" dirty="0" err="1"/>
              <a:t>i</a:t>
            </a:r>
            <a:r>
              <a:rPr lang="en-US" b="1" baseline="0" dirty="0"/>
              <a:t>-Learn Smart World WB, page 2</a:t>
            </a:r>
            <a:endParaRPr lang="en-US" b="1" dirty="0"/>
          </a:p>
        </p:txBody>
      </p:sp>
      <p:sp>
        <p:nvSpPr>
          <p:cNvPr id="4" name="Slide Number Placeholder 3"/>
          <p:cNvSpPr>
            <a:spLocks noGrp="1"/>
          </p:cNvSpPr>
          <p:nvPr>
            <p:ph type="sldNum" sz="quarter" idx="10"/>
          </p:nvPr>
        </p:nvSpPr>
        <p:spPr/>
        <p:txBody>
          <a:bodyPr/>
          <a:lstStyle/>
          <a:p>
            <a:fld id="{54147397-6384-44EE-A694-5C2CB09E458C}" type="slidenum">
              <a:rPr lang="en-US" smtClean="0"/>
              <a:t>12</a:t>
            </a:fld>
            <a:endParaRPr lang="en-US"/>
          </a:p>
        </p:txBody>
      </p:sp>
    </p:spTree>
    <p:extLst>
      <p:ext uri="{BB962C8B-B14F-4D97-AF65-F5344CB8AC3E}">
        <p14:creationId xmlns:p14="http://schemas.microsoft.com/office/powerpoint/2010/main" val="260402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695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26A025F-4A42-FE48-B7B2-D5FBC143A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0BFAD-4F29-F94C-9D8A-33DE84098633}" type="datetimeFigureOut">
              <a:t>7/27/2022</a:t>
            </a:fld>
            <a:endParaRPr lang="x-none"/>
          </a:p>
        </p:txBody>
      </p:sp>
      <p:sp>
        <p:nvSpPr>
          <p:cNvPr id="5" name="Footer Placeholder 4">
            <a:extLst>
              <a:ext uri="{FF2B5EF4-FFF2-40B4-BE49-F238E27FC236}">
                <a16:creationId xmlns:a16="http://schemas.microsoft.com/office/drawing/2014/main" id="{39E59E23-09A3-C844-8CD6-BFEB8E957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5B1DAE2F-0754-4F4F-B969-EB3B6F0BB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AD39D-5E4B-5941-A936-433FC1C6FE25}" type="slidenum">
              <a:t>‹#›</a:t>
            </a:fld>
            <a:endParaRPr lang="x-none"/>
          </a:p>
        </p:txBody>
      </p:sp>
      <p:pic>
        <p:nvPicPr>
          <p:cNvPr id="8" name="Picture 7">
            <a:extLst>
              <a:ext uri="{FF2B5EF4-FFF2-40B4-BE49-F238E27FC236}">
                <a16:creationId xmlns:a16="http://schemas.microsoft.com/office/drawing/2014/main" id="{D5399B83-00F1-524F-BDF6-BAB5619A0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22386" cy="6857999"/>
          </a:xfrm>
          <a:prstGeom prst="rect">
            <a:avLst/>
          </a:prstGeom>
        </p:spPr>
      </p:pic>
      <p:grpSp>
        <p:nvGrpSpPr>
          <p:cNvPr id="9" name="Group 8">
            <a:extLst>
              <a:ext uri="{FF2B5EF4-FFF2-40B4-BE49-F238E27FC236}">
                <a16:creationId xmlns:a16="http://schemas.microsoft.com/office/drawing/2014/main" id="{FDFDE0FC-811C-6B4D-A402-4A4EC1420D9C}"/>
              </a:ext>
            </a:extLst>
          </p:cNvPr>
          <p:cNvGrpSpPr/>
          <p:nvPr userDrawn="1"/>
        </p:nvGrpSpPr>
        <p:grpSpPr>
          <a:xfrm>
            <a:off x="5693239" y="6314169"/>
            <a:ext cx="805521" cy="529389"/>
            <a:chOff x="5778584" y="6325677"/>
            <a:chExt cx="805521" cy="529389"/>
          </a:xfrm>
        </p:grpSpPr>
        <p:pic>
          <p:nvPicPr>
            <p:cNvPr id="10" name="Picture 9">
              <a:hlinkClick r:id="" action="ppaction://hlinkshowjump?jump=firstslide"/>
              <a:extLst>
                <a:ext uri="{FF2B5EF4-FFF2-40B4-BE49-F238E27FC236}">
                  <a16:creationId xmlns:a16="http://schemas.microsoft.com/office/drawing/2014/main" id="{128DB713-A925-E940-9C1F-35CFB2B255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6650" y="6325677"/>
              <a:ext cx="529389" cy="529389"/>
            </a:xfrm>
            <a:prstGeom prst="rect">
              <a:avLst/>
            </a:prstGeom>
            <a:effectLst>
              <a:outerShdw blurRad="50800" dist="38100" dir="8100000" algn="tr" rotWithShape="0">
                <a:prstClr val="black">
                  <a:alpha val="40000"/>
                </a:prstClr>
              </a:outerShdw>
            </a:effectLst>
          </p:spPr>
        </p:pic>
        <p:pic>
          <p:nvPicPr>
            <p:cNvPr id="11" name="Picture 10">
              <a:hlinkClick r:id="" action="ppaction://hlinkshowjump?jump=nextslide"/>
              <a:extLst>
                <a:ext uri="{FF2B5EF4-FFF2-40B4-BE49-F238E27FC236}">
                  <a16:creationId xmlns:a16="http://schemas.microsoft.com/office/drawing/2014/main" id="{28ADE026-D255-0E46-A4EC-CE36DFF08EE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57190" y="6586741"/>
              <a:ext cx="126915" cy="191883"/>
            </a:xfrm>
            <a:prstGeom prst="rect">
              <a:avLst/>
            </a:prstGeom>
            <a:effectLst>
              <a:outerShdw blurRad="50800" dist="38100" dir="8100000" algn="tr" rotWithShape="0">
                <a:prstClr val="black">
                  <a:alpha val="40000"/>
                </a:prstClr>
              </a:outerShdw>
            </a:effectLst>
          </p:spPr>
        </p:pic>
        <p:pic>
          <p:nvPicPr>
            <p:cNvPr id="12" name="Picture 11">
              <a:hlinkClick r:id="" action="ppaction://hlinkshowjump?jump=previousslide"/>
              <a:extLst>
                <a:ext uri="{FF2B5EF4-FFF2-40B4-BE49-F238E27FC236}">
                  <a16:creationId xmlns:a16="http://schemas.microsoft.com/office/drawing/2014/main" id="{19B62DC2-97D1-B64B-869E-DEBA545BEC1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5778584" y="6586741"/>
              <a:ext cx="126915" cy="191883"/>
            </a:xfrm>
            <a:prstGeom prst="rect">
              <a:avLst/>
            </a:prstGeom>
            <a:effectLst>
              <a:outerShdw blurRad="50800" dist="38100" dir="8100000" algn="tr" rotWithShape="0">
                <a:prstClr val="black">
                  <a:alpha val="40000"/>
                </a:prstClr>
              </a:outerShdw>
            </a:effectLst>
          </p:spPr>
        </p:pic>
      </p:grpSp>
      <p:sp>
        <p:nvSpPr>
          <p:cNvPr id="13" name="TextBox 12">
            <a:extLst>
              <a:ext uri="{FF2B5EF4-FFF2-40B4-BE49-F238E27FC236}">
                <a16:creationId xmlns:a16="http://schemas.microsoft.com/office/drawing/2014/main" id="{B1DF492A-81AD-5D4A-A943-32E917C1B56B}"/>
              </a:ext>
            </a:extLst>
          </p:cNvPr>
          <p:cNvSpPr txBox="1"/>
          <p:nvPr userDrawn="1"/>
        </p:nvSpPr>
        <p:spPr>
          <a:xfrm>
            <a:off x="24732" y="6510902"/>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 Anh 10 i</a:t>
            </a:r>
            <a:r>
              <a:rPr lang="en-US" sz="1400" baseline="0" dirty="0">
                <a:solidFill>
                  <a:schemeClr val="bg1"/>
                </a:solidFill>
              </a:rPr>
              <a:t>-Learn Smart World </a:t>
            </a:r>
            <a:endParaRPr lang="en-US" sz="1400" dirty="0">
              <a:solidFill>
                <a:schemeClr val="bg1"/>
              </a:solidFill>
            </a:endParaRPr>
          </a:p>
        </p:txBody>
      </p:sp>
      <p:pic>
        <p:nvPicPr>
          <p:cNvPr id="14" name="Picture 13">
            <a:extLst>
              <a:ext uri="{FF2B5EF4-FFF2-40B4-BE49-F238E27FC236}">
                <a16:creationId xmlns:a16="http://schemas.microsoft.com/office/drawing/2014/main" id="{F97DD529-7747-654A-B7AB-AFCA57F9881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26018" y="6396200"/>
            <a:ext cx="814608" cy="415291"/>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3A436751-F2B7-3544-9527-8B13899DC1B3}"/>
              </a:ext>
            </a:extLst>
          </p:cNvPr>
          <p:cNvSpPr txBox="1"/>
          <p:nvPr userDrawn="1"/>
        </p:nvSpPr>
        <p:spPr>
          <a:xfrm>
            <a:off x="82240" y="-48141"/>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a:t>Unit 7</a:t>
            </a:r>
            <a:endParaRPr lang="en-US" dirty="0"/>
          </a:p>
        </p:txBody>
      </p:sp>
      <p:sp>
        <p:nvSpPr>
          <p:cNvPr id="17" name="TextBox 16">
            <a:extLst>
              <a:ext uri="{FF2B5EF4-FFF2-40B4-BE49-F238E27FC236}">
                <a16:creationId xmlns:a16="http://schemas.microsoft.com/office/drawing/2014/main" id="{FF7F6AF1-48D1-A442-8D9A-9DCAA189DECF}"/>
              </a:ext>
            </a:extLst>
          </p:cNvPr>
          <p:cNvSpPr txBox="1"/>
          <p:nvPr userDrawn="1"/>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a:t>Lesson 1.1</a:t>
            </a:r>
            <a:endParaRPr lang="en-US" dirty="0"/>
          </a:p>
        </p:txBody>
      </p:sp>
    </p:spTree>
    <p:extLst>
      <p:ext uri="{BB962C8B-B14F-4D97-AF65-F5344CB8AC3E}">
        <p14:creationId xmlns:p14="http://schemas.microsoft.com/office/powerpoint/2010/main" val="120749363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xml"/><Relationship Id="rId7" Type="http://schemas.openxmlformats.org/officeDocument/2006/relationships/image" Target="../media/image21.jpe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duhome.com.vn/DHALesson?idGrade=19&amp;idSubject=1&amp;idSeries=117&amp;idTheme=979&amp;IdLevel=1&amp;idThemeServer=64" TargetMode="Externa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1.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7.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1047"/>
          </a:xfrm>
          <a:prstGeom prst="rect">
            <a:avLst/>
          </a:prstGeom>
        </p:spPr>
      </p:pic>
      <p:sp>
        <p:nvSpPr>
          <p:cNvPr id="5" name="Rectangle 4"/>
          <p:cNvSpPr/>
          <p:nvPr/>
        </p:nvSpPr>
        <p:spPr>
          <a:xfrm>
            <a:off x="5107577" y="2626285"/>
            <a:ext cx="6844938" cy="1754326"/>
          </a:xfrm>
          <a:prstGeom prst="rect">
            <a:avLst/>
          </a:prstGeom>
        </p:spPr>
        <p:txBody>
          <a:bodyPr wrap="square">
            <a:spAutoFit/>
          </a:bodyPr>
          <a:lstStyle/>
          <a:p>
            <a:pPr algn="ctr"/>
            <a:r>
              <a:rPr lang="en-US" sz="4400" b="1" dirty="0">
                <a:solidFill>
                  <a:srgbClr val="0070C0"/>
                </a:solidFill>
                <a:ea typeface="Times New Roman" panose="02020603050405020304" pitchFamily="18" charset="0"/>
                <a:cs typeface="Arial" panose="020B0604020202020204" pitchFamily="34" charset="0"/>
              </a:rPr>
              <a:t>UNIT 7: INVENTIONS</a:t>
            </a:r>
          </a:p>
          <a:p>
            <a:pPr algn="ctr"/>
            <a:r>
              <a:rPr lang="en-US" sz="3200" b="1" dirty="0">
                <a:solidFill>
                  <a:srgbClr val="00B050"/>
                </a:solidFill>
                <a:ea typeface="Times New Roman" panose="02020603050405020304" pitchFamily="18" charset="0"/>
                <a:cs typeface="Arial" panose="020B0604020202020204" pitchFamily="34" charset="0"/>
              </a:rPr>
              <a:t>Lesson 1.1 – Vocabulary &amp; Reading</a:t>
            </a:r>
          </a:p>
          <a:p>
            <a:pPr algn="ctr"/>
            <a:r>
              <a:rPr lang="en-US" sz="3200" b="1" dirty="0">
                <a:solidFill>
                  <a:schemeClr val="accent6">
                    <a:lumMod val="50000"/>
                  </a:schemeClr>
                </a:solidFill>
                <a:ea typeface="Times New Roman" panose="02020603050405020304" pitchFamily="18" charset="0"/>
                <a:cs typeface="Arial" panose="020B0604020202020204" pitchFamily="34" charset="0"/>
              </a:rPr>
              <a:t> </a:t>
            </a:r>
            <a:r>
              <a:rPr lang="en-US" sz="3200" b="1" dirty="0">
                <a:solidFill>
                  <a:srgbClr val="FF0000"/>
                </a:solidFill>
                <a:ea typeface="Times New Roman" panose="02020603050405020304" pitchFamily="18" charset="0"/>
                <a:cs typeface="Arial" panose="020B0604020202020204" pitchFamily="34" charset="0"/>
              </a:rPr>
              <a:t>Page 56</a:t>
            </a:r>
            <a:endParaRPr lang="en-US" sz="32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8735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74709"/>
            <a:ext cx="11859491" cy="5290445"/>
          </a:xfrm>
          <a:prstGeom prst="rect">
            <a:avLst/>
          </a:prstGeom>
        </p:spPr>
      </p:pic>
      <p:sp>
        <p:nvSpPr>
          <p:cNvPr id="4" name="Rectangle 3"/>
          <p:cNvSpPr/>
          <p:nvPr/>
        </p:nvSpPr>
        <p:spPr>
          <a:xfrm>
            <a:off x="3845751" y="372958"/>
            <a:ext cx="4472787"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600" b="1" i="1" dirty="0">
                <a:solidFill>
                  <a:srgbClr val="0070C0"/>
                </a:solidFill>
              </a:rPr>
              <a:t>Descriptions</a:t>
            </a:r>
          </a:p>
        </p:txBody>
      </p:sp>
    </p:spTree>
    <p:extLst>
      <p:ext uri="{BB962C8B-B14F-4D97-AF65-F5344CB8AC3E}">
        <p14:creationId xmlns:p14="http://schemas.microsoft.com/office/powerpoint/2010/main" val="183559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509" y="1349400"/>
            <a:ext cx="2738438" cy="262252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5557" y="1389796"/>
            <a:ext cx="2744496" cy="2627709"/>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50663" y="1344935"/>
            <a:ext cx="2744070" cy="2626990"/>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6509" y="4017505"/>
            <a:ext cx="2738437" cy="2430639"/>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75557" y="3971925"/>
            <a:ext cx="2744497" cy="2457450"/>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11211" y="3971925"/>
            <a:ext cx="2762207" cy="2485556"/>
          </a:xfrm>
          <a:prstGeom prst="rect">
            <a:avLst/>
          </a:prstGeom>
        </p:spPr>
      </p:pic>
      <p:pic>
        <p:nvPicPr>
          <p:cNvPr id="10" name="Picture 9"/>
          <p:cNvPicPr>
            <a:picLocks noChangeAspect="1"/>
          </p:cNvPicPr>
          <p:nvPr/>
        </p:nvPicPr>
        <p:blipFill>
          <a:blip r:embed="rId10"/>
          <a:stretch>
            <a:fillRect/>
          </a:stretch>
        </p:blipFill>
        <p:spPr>
          <a:xfrm>
            <a:off x="138546" y="376831"/>
            <a:ext cx="2943225" cy="666750"/>
          </a:xfrm>
          <a:prstGeom prst="rect">
            <a:avLst/>
          </a:prstGeom>
        </p:spPr>
      </p:pic>
      <p:sp>
        <p:nvSpPr>
          <p:cNvPr id="11" name="Rectangle 10"/>
          <p:cNvSpPr/>
          <p:nvPr/>
        </p:nvSpPr>
        <p:spPr>
          <a:xfrm>
            <a:off x="3358862" y="435692"/>
            <a:ext cx="6788728"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gn="ctr"/>
            <a:r>
              <a:rPr lang="en-US" sz="3600" b="1" i="1" dirty="0">
                <a:solidFill>
                  <a:srgbClr val="0070C0"/>
                </a:solidFill>
              </a:rPr>
              <a:t>Listen and check your answers.</a:t>
            </a:r>
          </a:p>
        </p:txBody>
      </p:sp>
      <p:pic>
        <p:nvPicPr>
          <p:cNvPr id="4" name="CD2-TRACK 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0917382" y="472423"/>
            <a:ext cx="719068" cy="719068"/>
          </a:xfrm>
          <a:prstGeom prst="rect">
            <a:avLst/>
          </a:prstGeom>
        </p:spPr>
      </p:pic>
      <p:sp>
        <p:nvSpPr>
          <p:cNvPr id="12" name="TextBox 11"/>
          <p:cNvSpPr txBox="1"/>
          <p:nvPr/>
        </p:nvSpPr>
        <p:spPr>
          <a:xfrm>
            <a:off x="4724400" y="3449780"/>
            <a:ext cx="2369127" cy="553998"/>
          </a:xfrm>
          <a:prstGeom prst="rect">
            <a:avLst/>
          </a:prstGeom>
          <a:noFill/>
        </p:spPr>
        <p:txBody>
          <a:bodyPr wrap="square" rtlCol="0">
            <a:spAutoFit/>
          </a:bodyPr>
          <a:lstStyle/>
          <a:p>
            <a:pPr algn="ctr"/>
            <a:r>
              <a:rPr lang="en-US" sz="3000" dirty="0">
                <a:solidFill>
                  <a:srgbClr val="FF0000"/>
                </a:solidFill>
              </a:rPr>
              <a:t>thermometer</a:t>
            </a:r>
          </a:p>
        </p:txBody>
      </p:sp>
      <p:sp>
        <p:nvSpPr>
          <p:cNvPr id="13" name="TextBox 12"/>
          <p:cNvSpPr txBox="1"/>
          <p:nvPr/>
        </p:nvSpPr>
        <p:spPr>
          <a:xfrm>
            <a:off x="8207750" y="3417926"/>
            <a:ext cx="2369127" cy="553998"/>
          </a:xfrm>
          <a:prstGeom prst="rect">
            <a:avLst/>
          </a:prstGeom>
          <a:noFill/>
        </p:spPr>
        <p:txBody>
          <a:bodyPr wrap="square" rtlCol="0">
            <a:spAutoFit/>
          </a:bodyPr>
          <a:lstStyle/>
          <a:p>
            <a:pPr algn="ctr"/>
            <a:r>
              <a:rPr lang="en-US" sz="3000" dirty="0">
                <a:solidFill>
                  <a:srgbClr val="FF0000"/>
                </a:solidFill>
              </a:rPr>
              <a:t>ballpoint pen</a:t>
            </a:r>
          </a:p>
        </p:txBody>
      </p:sp>
      <p:sp>
        <p:nvSpPr>
          <p:cNvPr id="14" name="TextBox 13"/>
          <p:cNvSpPr txBox="1"/>
          <p:nvPr/>
        </p:nvSpPr>
        <p:spPr>
          <a:xfrm>
            <a:off x="1191163" y="5875377"/>
            <a:ext cx="2369127" cy="553998"/>
          </a:xfrm>
          <a:prstGeom prst="rect">
            <a:avLst/>
          </a:prstGeom>
          <a:noFill/>
        </p:spPr>
        <p:txBody>
          <a:bodyPr wrap="square" rtlCol="0">
            <a:spAutoFit/>
          </a:bodyPr>
          <a:lstStyle/>
          <a:p>
            <a:pPr algn="ctr"/>
            <a:r>
              <a:rPr lang="en-US" sz="3000" dirty="0">
                <a:solidFill>
                  <a:srgbClr val="FF0000"/>
                </a:solidFill>
              </a:rPr>
              <a:t>Band-Aid</a:t>
            </a:r>
          </a:p>
        </p:txBody>
      </p:sp>
      <p:sp>
        <p:nvSpPr>
          <p:cNvPr id="15" name="TextBox 14"/>
          <p:cNvSpPr txBox="1"/>
          <p:nvPr/>
        </p:nvSpPr>
        <p:spPr>
          <a:xfrm>
            <a:off x="4724399" y="5875377"/>
            <a:ext cx="2369127" cy="553998"/>
          </a:xfrm>
          <a:prstGeom prst="rect">
            <a:avLst/>
          </a:prstGeom>
          <a:noFill/>
        </p:spPr>
        <p:txBody>
          <a:bodyPr wrap="square" rtlCol="0">
            <a:spAutoFit/>
          </a:bodyPr>
          <a:lstStyle/>
          <a:p>
            <a:pPr algn="ctr"/>
            <a:r>
              <a:rPr lang="en-US" sz="3000" dirty="0">
                <a:solidFill>
                  <a:srgbClr val="FF0000"/>
                </a:solidFill>
              </a:rPr>
              <a:t>microscope</a:t>
            </a:r>
          </a:p>
        </p:txBody>
      </p:sp>
      <p:sp>
        <p:nvSpPr>
          <p:cNvPr id="16" name="TextBox 15"/>
          <p:cNvSpPr txBox="1"/>
          <p:nvPr/>
        </p:nvSpPr>
        <p:spPr>
          <a:xfrm>
            <a:off x="8207750" y="5880678"/>
            <a:ext cx="2369127" cy="553998"/>
          </a:xfrm>
          <a:prstGeom prst="rect">
            <a:avLst/>
          </a:prstGeom>
          <a:noFill/>
        </p:spPr>
        <p:txBody>
          <a:bodyPr wrap="square" rtlCol="0">
            <a:spAutoFit/>
          </a:bodyPr>
          <a:lstStyle/>
          <a:p>
            <a:pPr algn="ctr"/>
            <a:r>
              <a:rPr lang="en-US" sz="3000" dirty="0">
                <a:solidFill>
                  <a:srgbClr val="FF0000"/>
                </a:solidFill>
              </a:rPr>
              <a:t>rocket</a:t>
            </a:r>
          </a:p>
        </p:txBody>
      </p:sp>
    </p:spTree>
    <p:extLst>
      <p:ext uri="{BB962C8B-B14F-4D97-AF65-F5344CB8AC3E}">
        <p14:creationId xmlns:p14="http://schemas.microsoft.com/office/powerpoint/2010/main" val="326653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47940"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childTnLst>
        </p:cTn>
      </p:par>
    </p:tnLst>
    <p:bldLst>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1816" y="457200"/>
            <a:ext cx="8403519" cy="584775"/>
          </a:xfrm>
          <a:prstGeom prst="rect">
            <a:avLst/>
          </a:prstGeom>
        </p:spPr>
        <p:txBody>
          <a:bodyPr wrap="none">
            <a:spAutoFit/>
          </a:bodyPr>
          <a:lstStyle/>
          <a:p>
            <a:r>
              <a:rPr lang="en-US" sz="3200" b="1" dirty="0"/>
              <a:t>b. Fill in the blanks using the words from Task a.</a:t>
            </a:r>
            <a:r>
              <a:rPr lang="en-US" sz="3200" dirty="0"/>
              <a:t> </a:t>
            </a:r>
            <a:endParaRPr lang="en-US" sz="3200" dirty="0">
              <a:solidFill>
                <a:srgbClr val="0070C0"/>
              </a:solidFill>
            </a:endParaRPr>
          </a:p>
        </p:txBody>
      </p:sp>
      <p:sp>
        <p:nvSpPr>
          <p:cNvPr id="15" name="TextBox 14"/>
          <p:cNvSpPr txBox="1"/>
          <p:nvPr/>
        </p:nvSpPr>
        <p:spPr>
          <a:xfrm>
            <a:off x="100304" y="395644"/>
            <a:ext cx="1539551" cy="646331"/>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dirty="0">
                <a:solidFill>
                  <a:schemeClr val="bg1"/>
                </a:solidFill>
              </a:rPr>
              <a:t>Extra Practice</a:t>
            </a:r>
          </a:p>
          <a:p>
            <a:r>
              <a:rPr lang="en-US" dirty="0">
                <a:solidFill>
                  <a:schemeClr val="bg1"/>
                </a:solidFill>
              </a:rPr>
              <a:t>WB, page 38</a:t>
            </a:r>
          </a:p>
        </p:txBody>
      </p:sp>
      <p:sp>
        <p:nvSpPr>
          <p:cNvPr id="5" name="Rectangle 4"/>
          <p:cNvSpPr/>
          <p:nvPr/>
        </p:nvSpPr>
        <p:spPr>
          <a:xfrm>
            <a:off x="685800" y="1076890"/>
            <a:ext cx="11052109" cy="6001643"/>
          </a:xfrm>
          <a:prstGeom prst="rect">
            <a:avLst/>
          </a:prstGeom>
        </p:spPr>
        <p:txBody>
          <a:bodyPr wrap="square">
            <a:spAutoFit/>
          </a:bodyPr>
          <a:lstStyle/>
          <a:p>
            <a:r>
              <a:rPr lang="en-US" sz="3200" dirty="0">
                <a:solidFill>
                  <a:srgbClr val="242021"/>
                </a:solidFill>
              </a:rPr>
              <a:t>1. You don't look very well. Where's the __________________? Let's check your temperature.</a:t>
            </a:r>
            <a:br>
              <a:rPr lang="en-US" sz="3200" dirty="0">
                <a:solidFill>
                  <a:srgbClr val="242021"/>
                </a:solidFill>
              </a:rPr>
            </a:br>
            <a:r>
              <a:rPr lang="en-US" sz="3200" dirty="0">
                <a:solidFill>
                  <a:srgbClr val="242021"/>
                </a:solidFill>
              </a:rPr>
              <a:t>2. Can you please give me the __________________ over there? I need to write this down quickly.</a:t>
            </a:r>
            <a:br>
              <a:rPr lang="en-US" sz="3200" dirty="0">
                <a:solidFill>
                  <a:srgbClr val="242021"/>
                </a:solidFill>
              </a:rPr>
            </a:br>
            <a:r>
              <a:rPr lang="en-US" sz="3200" dirty="0">
                <a:solidFill>
                  <a:srgbClr val="242021"/>
                </a:solidFill>
              </a:rPr>
              <a:t>3. She likes to sit on the rooftop and use her __________________ to look at the stars.</a:t>
            </a:r>
            <a:br>
              <a:rPr lang="en-US" sz="3200" dirty="0">
                <a:solidFill>
                  <a:srgbClr val="242021"/>
                </a:solidFill>
              </a:rPr>
            </a:br>
            <a:r>
              <a:rPr lang="en-US" sz="3200" dirty="0">
                <a:solidFill>
                  <a:srgbClr val="242021"/>
                </a:solidFill>
              </a:rPr>
              <a:t>4. Some creatures are so small that you need a __________________ to see them.</a:t>
            </a:r>
            <a:br>
              <a:rPr lang="en-US" sz="3200" dirty="0">
                <a:solidFill>
                  <a:srgbClr val="242021"/>
                </a:solidFill>
              </a:rPr>
            </a:br>
            <a:r>
              <a:rPr lang="en-US" sz="3200" dirty="0">
                <a:solidFill>
                  <a:srgbClr val="242021"/>
                </a:solidFill>
              </a:rPr>
              <a:t>5. Do you have a __________________? I just cut myself.</a:t>
            </a:r>
            <a:br>
              <a:rPr lang="en-US" sz="3200" dirty="0">
                <a:solidFill>
                  <a:srgbClr val="242021"/>
                </a:solidFill>
              </a:rPr>
            </a:br>
            <a:r>
              <a:rPr lang="en-US" sz="3200" dirty="0">
                <a:solidFill>
                  <a:srgbClr val="242021"/>
                </a:solidFill>
              </a:rPr>
              <a:t>6. The _______________ is scheduled to lift off on September 12th.</a:t>
            </a:r>
            <a:r>
              <a:rPr lang="en-US" sz="3200" dirty="0"/>
              <a:t> </a:t>
            </a:r>
            <a:br>
              <a:rPr lang="en-US" sz="3200" dirty="0"/>
            </a:br>
            <a:endParaRPr lang="en-US" sz="3200" dirty="0"/>
          </a:p>
        </p:txBody>
      </p:sp>
      <p:sp>
        <p:nvSpPr>
          <p:cNvPr id="6" name="TextBox 5"/>
          <p:cNvSpPr txBox="1"/>
          <p:nvPr/>
        </p:nvSpPr>
        <p:spPr>
          <a:xfrm>
            <a:off x="7429500" y="1029436"/>
            <a:ext cx="3629025" cy="646331"/>
          </a:xfrm>
          <a:prstGeom prst="rect">
            <a:avLst/>
          </a:prstGeom>
          <a:noFill/>
        </p:spPr>
        <p:txBody>
          <a:bodyPr wrap="square" rtlCol="0">
            <a:spAutoFit/>
          </a:bodyPr>
          <a:lstStyle/>
          <a:p>
            <a:pPr algn="ctr"/>
            <a:r>
              <a:rPr lang="en-US" sz="3600" dirty="0">
                <a:solidFill>
                  <a:srgbClr val="FF0000"/>
                </a:solidFill>
              </a:rPr>
              <a:t>thermometer </a:t>
            </a:r>
          </a:p>
        </p:txBody>
      </p:sp>
      <p:sp>
        <p:nvSpPr>
          <p:cNvPr id="17" name="TextBox 16"/>
          <p:cNvSpPr txBox="1"/>
          <p:nvPr/>
        </p:nvSpPr>
        <p:spPr>
          <a:xfrm>
            <a:off x="5767387" y="1945283"/>
            <a:ext cx="3629025" cy="646331"/>
          </a:xfrm>
          <a:prstGeom prst="rect">
            <a:avLst/>
          </a:prstGeom>
          <a:noFill/>
        </p:spPr>
        <p:txBody>
          <a:bodyPr wrap="square" rtlCol="0">
            <a:spAutoFit/>
          </a:bodyPr>
          <a:lstStyle/>
          <a:p>
            <a:pPr algn="ctr"/>
            <a:r>
              <a:rPr lang="en-US" sz="3600" dirty="0">
                <a:solidFill>
                  <a:srgbClr val="FF0000"/>
                </a:solidFill>
              </a:rPr>
              <a:t>ballpoint pen</a:t>
            </a:r>
          </a:p>
        </p:txBody>
      </p:sp>
      <p:sp>
        <p:nvSpPr>
          <p:cNvPr id="23" name="TextBox 22"/>
          <p:cNvSpPr txBox="1"/>
          <p:nvPr/>
        </p:nvSpPr>
        <p:spPr>
          <a:xfrm>
            <a:off x="685801" y="3468463"/>
            <a:ext cx="3629025" cy="646331"/>
          </a:xfrm>
          <a:prstGeom prst="rect">
            <a:avLst/>
          </a:prstGeom>
          <a:noFill/>
        </p:spPr>
        <p:txBody>
          <a:bodyPr wrap="square" rtlCol="0">
            <a:spAutoFit/>
          </a:bodyPr>
          <a:lstStyle/>
          <a:p>
            <a:pPr algn="ctr"/>
            <a:r>
              <a:rPr lang="en-US" sz="3600" dirty="0">
                <a:solidFill>
                  <a:srgbClr val="FF0000"/>
                </a:solidFill>
              </a:rPr>
              <a:t>telescope</a:t>
            </a:r>
          </a:p>
        </p:txBody>
      </p:sp>
      <p:sp>
        <p:nvSpPr>
          <p:cNvPr id="24" name="TextBox 23"/>
          <p:cNvSpPr txBox="1"/>
          <p:nvPr/>
        </p:nvSpPr>
        <p:spPr>
          <a:xfrm>
            <a:off x="685801" y="4454494"/>
            <a:ext cx="3629025" cy="646331"/>
          </a:xfrm>
          <a:prstGeom prst="rect">
            <a:avLst/>
          </a:prstGeom>
          <a:noFill/>
        </p:spPr>
        <p:txBody>
          <a:bodyPr wrap="square" rtlCol="0">
            <a:spAutoFit/>
          </a:bodyPr>
          <a:lstStyle/>
          <a:p>
            <a:pPr algn="ctr"/>
            <a:r>
              <a:rPr lang="en-US" sz="3600" dirty="0">
                <a:solidFill>
                  <a:srgbClr val="FF0000"/>
                </a:solidFill>
              </a:rPr>
              <a:t>microscope</a:t>
            </a:r>
          </a:p>
        </p:txBody>
      </p:sp>
      <p:sp>
        <p:nvSpPr>
          <p:cNvPr id="25" name="TextBox 24"/>
          <p:cNvSpPr txBox="1"/>
          <p:nvPr/>
        </p:nvSpPr>
        <p:spPr>
          <a:xfrm>
            <a:off x="3538538" y="4941093"/>
            <a:ext cx="3629025" cy="646331"/>
          </a:xfrm>
          <a:prstGeom prst="rect">
            <a:avLst/>
          </a:prstGeom>
          <a:noFill/>
        </p:spPr>
        <p:txBody>
          <a:bodyPr wrap="square" rtlCol="0">
            <a:spAutoFit/>
          </a:bodyPr>
          <a:lstStyle/>
          <a:p>
            <a:pPr algn="ctr"/>
            <a:r>
              <a:rPr lang="en-US" sz="3600" dirty="0">
                <a:solidFill>
                  <a:srgbClr val="FF0000"/>
                </a:solidFill>
              </a:rPr>
              <a:t>Band-Aid</a:t>
            </a:r>
          </a:p>
        </p:txBody>
      </p:sp>
      <p:sp>
        <p:nvSpPr>
          <p:cNvPr id="26" name="TextBox 25"/>
          <p:cNvSpPr txBox="1"/>
          <p:nvPr/>
        </p:nvSpPr>
        <p:spPr>
          <a:xfrm>
            <a:off x="1639855" y="5422513"/>
            <a:ext cx="3629025" cy="646331"/>
          </a:xfrm>
          <a:prstGeom prst="rect">
            <a:avLst/>
          </a:prstGeom>
          <a:noFill/>
        </p:spPr>
        <p:txBody>
          <a:bodyPr wrap="square" rtlCol="0">
            <a:spAutoFit/>
          </a:bodyPr>
          <a:lstStyle/>
          <a:p>
            <a:pPr algn="ctr"/>
            <a:r>
              <a:rPr lang="en-US" sz="3600" dirty="0">
                <a:solidFill>
                  <a:srgbClr val="FF0000"/>
                </a:solidFill>
              </a:rPr>
              <a:t>rocket</a:t>
            </a:r>
          </a:p>
        </p:txBody>
      </p:sp>
    </p:spTree>
    <p:extLst>
      <p:ext uri="{BB962C8B-B14F-4D97-AF65-F5344CB8AC3E}">
        <p14:creationId xmlns:p14="http://schemas.microsoft.com/office/powerpoint/2010/main" val="32973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6691" y="71230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sp>
        <p:nvSpPr>
          <p:cNvPr id="6" name="Rectangle 5"/>
          <p:cNvSpPr/>
          <p:nvPr/>
        </p:nvSpPr>
        <p:spPr>
          <a:xfrm>
            <a:off x="724988" y="1925321"/>
            <a:ext cx="10464932" cy="584775"/>
          </a:xfrm>
          <a:prstGeom prst="rect">
            <a:avLst/>
          </a:prstGeom>
        </p:spPr>
        <p:txBody>
          <a:bodyPr wrap="square">
            <a:spAutoFit/>
          </a:bodyPr>
          <a:lstStyle/>
          <a:p>
            <a:r>
              <a:rPr lang="en-US" sz="3200" b="1" dirty="0"/>
              <a:t>Say which of the inventions in Task a. you have used before.</a:t>
            </a:r>
            <a:r>
              <a:rPr lang="en-US" sz="3200" dirty="0"/>
              <a:t> </a:t>
            </a:r>
            <a:endParaRPr lang="en-US" sz="3200" b="1" i="1" dirty="0">
              <a:solidFill>
                <a:srgbClr val="00B0F0"/>
              </a:solidFill>
            </a:endParaRP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5349" y="392591"/>
            <a:ext cx="2166065" cy="138154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886690" y="2812473"/>
            <a:ext cx="6335203" cy="969818"/>
          </a:xfrm>
          <a:prstGeom prst="wedgeRoundRectCallout">
            <a:avLst>
              <a:gd name="adj1" fmla="val -47836"/>
              <a:gd name="adj2" fmla="val 75357"/>
              <a:gd name="adj3" fmla="val 16667"/>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000" dirty="0"/>
              <a:t>I've used a microscope in biology class. </a:t>
            </a:r>
            <a:endParaRPr lang="en-US" sz="3000" b="1" i="1" dirty="0">
              <a:solidFill>
                <a:srgbClr val="00B0F0"/>
              </a:solidFill>
            </a:endParaRPr>
          </a:p>
        </p:txBody>
      </p:sp>
      <p:sp>
        <p:nvSpPr>
          <p:cNvPr id="7" name="Rounded Rectangular Callout 6"/>
          <p:cNvSpPr/>
          <p:nvPr/>
        </p:nvSpPr>
        <p:spPr>
          <a:xfrm>
            <a:off x="4982547" y="4059382"/>
            <a:ext cx="6207373" cy="969818"/>
          </a:xfrm>
          <a:prstGeom prst="wedgeRoundRectCallout">
            <a:avLst>
              <a:gd name="adj1" fmla="val 48306"/>
              <a:gd name="adj2" fmla="val 87485"/>
              <a:gd name="adj3" fmla="val 16667"/>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000" dirty="0"/>
              <a:t>I’ve used a telescope to see the stars.</a:t>
            </a:r>
            <a:endParaRPr lang="en-US" sz="3000" b="1" i="1" dirty="0">
              <a:solidFill>
                <a:srgbClr val="00B0F0"/>
              </a:solidFill>
            </a:endParaRPr>
          </a:p>
        </p:txBody>
      </p:sp>
    </p:spTree>
    <p:extLst>
      <p:ext uri="{BB962C8B-B14F-4D97-AF65-F5344CB8AC3E}">
        <p14:creationId xmlns:p14="http://schemas.microsoft.com/office/powerpoint/2010/main" val="39221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2368" y="359196"/>
            <a:ext cx="8877997" cy="606959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529" y="725851"/>
            <a:ext cx="4954940" cy="879014"/>
          </a:xfrm>
          <a:prstGeom prst="rect">
            <a:avLst/>
          </a:prstGeom>
        </p:spPr>
      </p:pic>
    </p:spTree>
    <p:extLst>
      <p:ext uri="{BB962C8B-B14F-4D97-AF65-F5344CB8AC3E}">
        <p14:creationId xmlns:p14="http://schemas.microsoft.com/office/powerpoint/2010/main" val="27007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3299" y="355122"/>
            <a:ext cx="6943725" cy="646331"/>
          </a:xfrm>
          <a:prstGeom prst="rect">
            <a:avLst/>
          </a:prstGeom>
        </p:spPr>
        <p:txBody>
          <a:bodyPr wrap="square">
            <a:spAutoFit/>
          </a:bodyPr>
          <a:lstStyle/>
          <a:p>
            <a:r>
              <a:rPr lang="en-US" sz="3600" i="1" dirty="0">
                <a:solidFill>
                  <a:srgbClr val="0070C0"/>
                </a:solidFill>
              </a:rPr>
              <a:t>Underline the key words/phrases. </a:t>
            </a:r>
          </a:p>
        </p:txBody>
      </p:sp>
      <p:pic>
        <p:nvPicPr>
          <p:cNvPr id="3" name="Picture 2"/>
          <p:cNvPicPr>
            <a:picLocks noChangeAspect="1"/>
          </p:cNvPicPr>
          <p:nvPr/>
        </p:nvPicPr>
        <p:blipFill>
          <a:blip r:embed="rId2"/>
          <a:stretch>
            <a:fillRect/>
          </a:stretch>
        </p:blipFill>
        <p:spPr>
          <a:xfrm>
            <a:off x="2725794" y="1041025"/>
            <a:ext cx="7048500" cy="533400"/>
          </a:xfrm>
          <a:prstGeom prst="rect">
            <a:avLst/>
          </a:prstGeom>
        </p:spPr>
      </p:pic>
      <p:sp>
        <p:nvSpPr>
          <p:cNvPr id="7" name="Rectangle 6"/>
          <p:cNvSpPr/>
          <p:nvPr/>
        </p:nvSpPr>
        <p:spPr>
          <a:xfrm>
            <a:off x="942108" y="1602933"/>
            <a:ext cx="10099965" cy="4801314"/>
          </a:xfrm>
          <a:prstGeom prst="rect">
            <a:avLst/>
          </a:prstGeom>
        </p:spPr>
        <p:txBody>
          <a:bodyPr wrap="square">
            <a:spAutoFit/>
          </a:bodyPr>
          <a:lstStyle/>
          <a:p>
            <a:r>
              <a:rPr lang="en-US" sz="3400" dirty="0">
                <a:solidFill>
                  <a:srgbClr val="242021"/>
                </a:solidFill>
              </a:rPr>
              <a:t>What do you think is the greatest invention ever?</a:t>
            </a:r>
            <a:br>
              <a:rPr lang="en-US" sz="3400" dirty="0">
                <a:solidFill>
                  <a:srgbClr val="242021"/>
                </a:solidFill>
              </a:rPr>
            </a:br>
            <a:r>
              <a:rPr lang="en-US" sz="3400" dirty="0">
                <a:solidFill>
                  <a:srgbClr val="242021"/>
                </a:solidFill>
              </a:rPr>
              <a:t>We're continuing our countdown of the 100 greatest inventions of all time. This week we reveal inventions 25 to 22.</a:t>
            </a:r>
            <a:br>
              <a:rPr lang="en-US" sz="3400" dirty="0">
                <a:solidFill>
                  <a:srgbClr val="242021"/>
                </a:solidFill>
              </a:rPr>
            </a:br>
            <a:r>
              <a:rPr lang="en-US" sz="3400" dirty="0">
                <a:solidFill>
                  <a:srgbClr val="242021"/>
                </a:solidFill>
              </a:rPr>
              <a:t>25 Before the microscope was invented, people could not see very small things. The microscope, which was invented around 1590, was first made by a Dutch scientist called Zacharias Janssen. Objects looked three to nine times bigger under this microscope.</a:t>
            </a:r>
            <a:endParaRPr lang="en-US" sz="3400" dirty="0"/>
          </a:p>
        </p:txBody>
      </p:sp>
      <p:cxnSp>
        <p:nvCxnSpPr>
          <p:cNvPr id="13" name="Straight Connector 12"/>
          <p:cNvCxnSpPr/>
          <p:nvPr/>
        </p:nvCxnSpPr>
        <p:spPr>
          <a:xfrm>
            <a:off x="5431630" y="2153516"/>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95272" y="265228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0321" y="2153516"/>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66758" y="2652280"/>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79878" y="2652280"/>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68481" y="3178753"/>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95272" y="3170960"/>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24071" y="4196196"/>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09445" y="4708815"/>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43299" y="4708815"/>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110286" y="5249142"/>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9445" y="5761760"/>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18181" y="5732320"/>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37634" y="5732320"/>
            <a:ext cx="10665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684760" y="5761760"/>
            <a:ext cx="10248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42108" y="6246669"/>
            <a:ext cx="35744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77282" y="539760"/>
            <a:ext cx="2360645"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Pre-Reading</a:t>
            </a:r>
            <a:endParaRPr lang="en-US" sz="3200" b="1" dirty="0"/>
          </a:p>
        </p:txBody>
      </p:sp>
    </p:spTree>
    <p:extLst>
      <p:ext uri="{BB962C8B-B14F-4D97-AF65-F5344CB8AC3E}">
        <p14:creationId xmlns:p14="http://schemas.microsoft.com/office/powerpoint/2010/main" val="1475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3299" y="355122"/>
            <a:ext cx="6943725" cy="646331"/>
          </a:xfrm>
          <a:prstGeom prst="rect">
            <a:avLst/>
          </a:prstGeom>
        </p:spPr>
        <p:txBody>
          <a:bodyPr wrap="square">
            <a:spAutoFit/>
          </a:bodyPr>
          <a:lstStyle/>
          <a:p>
            <a:r>
              <a:rPr lang="en-US" sz="3600" i="1" dirty="0">
                <a:solidFill>
                  <a:srgbClr val="0070C0"/>
                </a:solidFill>
              </a:rPr>
              <a:t>Underline the key words/phrases. </a:t>
            </a:r>
          </a:p>
        </p:txBody>
      </p:sp>
      <p:pic>
        <p:nvPicPr>
          <p:cNvPr id="3" name="Picture 2"/>
          <p:cNvPicPr>
            <a:picLocks noChangeAspect="1"/>
          </p:cNvPicPr>
          <p:nvPr/>
        </p:nvPicPr>
        <p:blipFill>
          <a:blip r:embed="rId2"/>
          <a:stretch>
            <a:fillRect/>
          </a:stretch>
        </p:blipFill>
        <p:spPr>
          <a:xfrm>
            <a:off x="2725794" y="1041025"/>
            <a:ext cx="7048500" cy="533400"/>
          </a:xfrm>
          <a:prstGeom prst="rect">
            <a:avLst/>
          </a:prstGeom>
        </p:spPr>
      </p:pic>
      <p:sp>
        <p:nvSpPr>
          <p:cNvPr id="7" name="Rectangle 6"/>
          <p:cNvSpPr/>
          <p:nvPr/>
        </p:nvSpPr>
        <p:spPr>
          <a:xfrm>
            <a:off x="886691" y="2180127"/>
            <a:ext cx="10729047" cy="3935373"/>
          </a:xfrm>
          <a:prstGeom prst="rect">
            <a:avLst/>
          </a:prstGeom>
        </p:spPr>
        <p:txBody>
          <a:bodyPr wrap="square">
            <a:spAutoFit/>
          </a:bodyPr>
          <a:lstStyle/>
          <a:p>
            <a:pPr>
              <a:lnSpc>
                <a:spcPct val="150000"/>
              </a:lnSpc>
            </a:pPr>
            <a:r>
              <a:rPr lang="en-US" sz="3400" dirty="0">
                <a:solidFill>
                  <a:srgbClr val="242021"/>
                </a:solidFill>
              </a:rPr>
              <a:t>24 Daniel Fahrenheit, who was a Dutch scientist, invented the </a:t>
            </a:r>
            <a:r>
              <a:rPr lang="en-US" sz="3400" dirty="0">
                <a:solidFill>
                  <a:srgbClr val="A3248F"/>
                </a:solidFill>
              </a:rPr>
              <a:t>mercury </a:t>
            </a:r>
            <a:r>
              <a:rPr lang="en-US" sz="3400" dirty="0">
                <a:solidFill>
                  <a:srgbClr val="242021"/>
                </a:solidFill>
              </a:rPr>
              <a:t>thermometer in 1714. He also developed the Fahrenheit scale to use on his thermometer. That temperature </a:t>
            </a:r>
            <a:r>
              <a:rPr lang="en-US" sz="3400" dirty="0">
                <a:solidFill>
                  <a:srgbClr val="A3248F"/>
                </a:solidFill>
              </a:rPr>
              <a:t>scale</a:t>
            </a:r>
            <a:r>
              <a:rPr lang="en-US" sz="3400" dirty="0">
                <a:solidFill>
                  <a:srgbClr val="242021"/>
                </a:solidFill>
              </a:rPr>
              <a:t>, which is still</a:t>
            </a:r>
            <a:br>
              <a:rPr lang="en-US" sz="3400" dirty="0">
                <a:solidFill>
                  <a:srgbClr val="242021"/>
                </a:solidFill>
              </a:rPr>
            </a:br>
            <a:r>
              <a:rPr lang="en-US" sz="3400" dirty="0">
                <a:solidFill>
                  <a:srgbClr val="242021"/>
                </a:solidFill>
              </a:rPr>
              <a:t>used in some countries today, is named after him.</a:t>
            </a:r>
            <a:r>
              <a:rPr lang="en-US" sz="3400" dirty="0"/>
              <a:t> </a:t>
            </a:r>
          </a:p>
        </p:txBody>
      </p:sp>
      <p:cxnSp>
        <p:nvCxnSpPr>
          <p:cNvPr id="13" name="Straight Connector 12"/>
          <p:cNvCxnSpPr/>
          <p:nvPr/>
        </p:nvCxnSpPr>
        <p:spPr>
          <a:xfrm>
            <a:off x="7971559" y="2901662"/>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36582" y="3713452"/>
            <a:ext cx="37082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27123" y="3713452"/>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802615" y="3713452"/>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57925" y="4467225"/>
            <a:ext cx="25858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56793" y="4467225"/>
            <a:ext cx="25858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10325" y="5215371"/>
            <a:ext cx="25858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7282" y="539760"/>
            <a:ext cx="2360645"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Pre-Reading</a:t>
            </a:r>
            <a:endParaRPr lang="en-US" sz="3200" b="1" dirty="0"/>
          </a:p>
        </p:txBody>
      </p:sp>
    </p:spTree>
    <p:extLst>
      <p:ext uri="{BB962C8B-B14F-4D97-AF65-F5344CB8AC3E}">
        <p14:creationId xmlns:p14="http://schemas.microsoft.com/office/powerpoint/2010/main" val="35042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1629845"/>
            <a:ext cx="11526981" cy="4720203"/>
          </a:xfrm>
          <a:prstGeom prst="rect">
            <a:avLst/>
          </a:prstGeom>
        </p:spPr>
        <p:txBody>
          <a:bodyPr wrap="square">
            <a:spAutoFit/>
          </a:bodyPr>
          <a:lstStyle/>
          <a:p>
            <a:pPr>
              <a:lnSpc>
                <a:spcPct val="150000"/>
              </a:lnSpc>
            </a:pPr>
            <a:r>
              <a:rPr lang="en-US" sz="3400" dirty="0">
                <a:solidFill>
                  <a:srgbClr val="242021"/>
                </a:solidFill>
              </a:rPr>
              <a:t>23 The light bulb, which was invented in 1879, was first made by Thomas Edison and his team. They tried more than 3,000 designs before introducing their electric light to the world. Edison, who also created many other inventions, is remembered as America's greatest inventor.</a:t>
            </a:r>
            <a:br>
              <a:rPr lang="en-US" sz="3400" dirty="0">
                <a:solidFill>
                  <a:srgbClr val="242021"/>
                </a:solidFill>
              </a:rPr>
            </a:br>
            <a:endParaRPr lang="en-US" sz="3400" dirty="0"/>
          </a:p>
        </p:txBody>
      </p:sp>
      <p:sp>
        <p:nvSpPr>
          <p:cNvPr id="4" name="Rectangle 3"/>
          <p:cNvSpPr/>
          <p:nvPr/>
        </p:nvSpPr>
        <p:spPr>
          <a:xfrm>
            <a:off x="3543299" y="355122"/>
            <a:ext cx="6943725" cy="646331"/>
          </a:xfrm>
          <a:prstGeom prst="rect">
            <a:avLst/>
          </a:prstGeom>
        </p:spPr>
        <p:txBody>
          <a:bodyPr wrap="square">
            <a:spAutoFit/>
          </a:bodyPr>
          <a:lstStyle/>
          <a:p>
            <a:r>
              <a:rPr lang="en-US" sz="3600" i="1" dirty="0">
                <a:solidFill>
                  <a:srgbClr val="0070C0"/>
                </a:solidFill>
              </a:rPr>
              <a:t>Underline the key words/phrases. </a:t>
            </a:r>
          </a:p>
        </p:txBody>
      </p:sp>
      <p:pic>
        <p:nvPicPr>
          <p:cNvPr id="3" name="Picture 2"/>
          <p:cNvPicPr>
            <a:picLocks noChangeAspect="1"/>
          </p:cNvPicPr>
          <p:nvPr/>
        </p:nvPicPr>
        <p:blipFill>
          <a:blip r:embed="rId2"/>
          <a:stretch>
            <a:fillRect/>
          </a:stretch>
        </p:blipFill>
        <p:spPr>
          <a:xfrm>
            <a:off x="2725794" y="1041025"/>
            <a:ext cx="7048500" cy="533400"/>
          </a:xfrm>
          <a:prstGeom prst="rect">
            <a:avLst/>
          </a:prstGeom>
        </p:spPr>
      </p:pic>
      <p:cxnSp>
        <p:nvCxnSpPr>
          <p:cNvPr id="13" name="Straight Connector 12"/>
          <p:cNvCxnSpPr/>
          <p:nvPr/>
        </p:nvCxnSpPr>
        <p:spPr>
          <a:xfrm>
            <a:off x="1903266" y="2311978"/>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42391" y="2324101"/>
            <a:ext cx="1645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0829" y="3115542"/>
            <a:ext cx="49131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05993" y="3115542"/>
            <a:ext cx="40810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3266" y="3891396"/>
            <a:ext cx="30566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28357" y="3891396"/>
            <a:ext cx="30566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12979" y="4653397"/>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251120" y="4653397"/>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80205" y="5415396"/>
            <a:ext cx="47001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77282" y="539760"/>
            <a:ext cx="2360645"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Pre-Reading</a:t>
            </a:r>
            <a:endParaRPr lang="en-US" sz="3200" b="1" dirty="0"/>
          </a:p>
        </p:txBody>
      </p:sp>
    </p:spTree>
    <p:extLst>
      <p:ext uri="{BB962C8B-B14F-4D97-AF65-F5344CB8AC3E}">
        <p14:creationId xmlns:p14="http://schemas.microsoft.com/office/powerpoint/2010/main" val="85173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2145723"/>
            <a:ext cx="11526981" cy="3754874"/>
          </a:xfrm>
          <a:prstGeom prst="rect">
            <a:avLst/>
          </a:prstGeom>
        </p:spPr>
        <p:txBody>
          <a:bodyPr wrap="square">
            <a:spAutoFit/>
          </a:bodyPr>
          <a:lstStyle/>
          <a:p>
            <a:r>
              <a:rPr lang="en-US" sz="3400" dirty="0">
                <a:solidFill>
                  <a:srgbClr val="242021"/>
                </a:solidFill>
              </a:rPr>
              <a:t>22 Robert Goddard, who was an American physicist, invented the liquid-fueled rocket in 1926. Its first ﬂight, which happened on March 16th, 1926, marked the beginning of the space age. </a:t>
            </a:r>
          </a:p>
          <a:p>
            <a:r>
              <a:rPr lang="en-US" sz="3400" dirty="0">
                <a:solidFill>
                  <a:srgbClr val="242021"/>
                </a:solidFill>
              </a:rPr>
              <a:t>Which of these inventions do you think is the most important?</a:t>
            </a:r>
            <a:br>
              <a:rPr lang="en-US" sz="3400" dirty="0">
                <a:solidFill>
                  <a:srgbClr val="242021"/>
                </a:solidFill>
              </a:rPr>
            </a:br>
            <a:r>
              <a:rPr lang="en-US" sz="3400" dirty="0">
                <a:solidFill>
                  <a:srgbClr val="242021"/>
                </a:solidFill>
              </a:rPr>
              <a:t>Email us at </a:t>
            </a:r>
            <a:r>
              <a:rPr lang="en-US" sz="3400" b="1" dirty="0">
                <a:solidFill>
                  <a:srgbClr val="242021"/>
                </a:solidFill>
              </a:rPr>
              <a:t>sciencesm@science.edu </a:t>
            </a:r>
            <a:r>
              <a:rPr lang="en-US" sz="3400" dirty="0">
                <a:solidFill>
                  <a:srgbClr val="242021"/>
                </a:solidFill>
              </a:rPr>
              <a:t>and let us know. Make sure you continue to read the Science Special's Top 100 inventions next week when we countdown inventions 21 to 16.</a:t>
            </a:r>
            <a:r>
              <a:rPr lang="en-US" sz="3400" dirty="0"/>
              <a:t> </a:t>
            </a:r>
          </a:p>
        </p:txBody>
      </p:sp>
      <p:sp>
        <p:nvSpPr>
          <p:cNvPr id="4" name="Rectangle 3"/>
          <p:cNvSpPr/>
          <p:nvPr/>
        </p:nvSpPr>
        <p:spPr>
          <a:xfrm>
            <a:off x="3509225" y="489405"/>
            <a:ext cx="6943725" cy="646331"/>
          </a:xfrm>
          <a:prstGeom prst="rect">
            <a:avLst/>
          </a:prstGeom>
        </p:spPr>
        <p:txBody>
          <a:bodyPr wrap="square">
            <a:spAutoFit/>
          </a:bodyPr>
          <a:lstStyle/>
          <a:p>
            <a:r>
              <a:rPr lang="en-US" sz="3600" i="1" dirty="0">
                <a:solidFill>
                  <a:srgbClr val="0070C0"/>
                </a:solidFill>
              </a:rPr>
              <a:t>Underline the key words/phrases. </a:t>
            </a:r>
          </a:p>
        </p:txBody>
      </p:sp>
      <p:pic>
        <p:nvPicPr>
          <p:cNvPr id="3" name="Picture 2"/>
          <p:cNvPicPr>
            <a:picLocks noChangeAspect="1"/>
          </p:cNvPicPr>
          <p:nvPr/>
        </p:nvPicPr>
        <p:blipFill>
          <a:blip r:embed="rId2"/>
          <a:stretch>
            <a:fillRect/>
          </a:stretch>
        </p:blipFill>
        <p:spPr>
          <a:xfrm>
            <a:off x="2725794" y="1349088"/>
            <a:ext cx="7048500" cy="533400"/>
          </a:xfrm>
          <a:prstGeom prst="rect">
            <a:avLst/>
          </a:prstGeom>
        </p:spPr>
      </p:pic>
      <p:cxnSp>
        <p:nvCxnSpPr>
          <p:cNvPr id="13" name="Straight Connector 12"/>
          <p:cNvCxnSpPr/>
          <p:nvPr/>
        </p:nvCxnSpPr>
        <p:spPr>
          <a:xfrm>
            <a:off x="8054684" y="2661601"/>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774294" y="2661601"/>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13557" y="3201929"/>
            <a:ext cx="33198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32611" y="3201929"/>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697371" y="3214052"/>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4900" y="3728401"/>
            <a:ext cx="36383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30830" y="3728401"/>
            <a:ext cx="13573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19847" y="3726670"/>
            <a:ext cx="4594517" cy="17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7282" y="539760"/>
            <a:ext cx="2360645"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Pre-Reading</a:t>
            </a:r>
            <a:endParaRPr lang="en-US" sz="3200" b="1" dirty="0"/>
          </a:p>
        </p:txBody>
      </p:sp>
    </p:spTree>
    <p:extLst>
      <p:ext uri="{BB962C8B-B14F-4D97-AF65-F5344CB8AC3E}">
        <p14:creationId xmlns:p14="http://schemas.microsoft.com/office/powerpoint/2010/main" val="14722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218" y="1575324"/>
            <a:ext cx="11374582" cy="1200329"/>
          </a:xfrm>
          <a:prstGeom prst="rect">
            <a:avLst/>
          </a:prstGeom>
        </p:spPr>
        <p:txBody>
          <a:bodyPr wrap="square">
            <a:spAutoFit/>
          </a:bodyPr>
          <a:lstStyle/>
          <a:p>
            <a:pPr algn="ctr"/>
            <a:r>
              <a:rPr lang="en-US" sz="3600" i="1" dirty="0">
                <a:solidFill>
                  <a:srgbClr val="0070C0"/>
                </a:solidFill>
              </a:rPr>
              <a:t>Skim the article. Answer the question “How many countries did the scientists come from? </a:t>
            </a:r>
          </a:p>
        </p:txBody>
      </p:sp>
      <p:sp>
        <p:nvSpPr>
          <p:cNvPr id="4" name="Rectangle 3"/>
          <p:cNvSpPr/>
          <p:nvPr/>
        </p:nvSpPr>
        <p:spPr>
          <a:xfrm>
            <a:off x="4647289" y="3207070"/>
            <a:ext cx="2824684" cy="646331"/>
          </a:xfrm>
          <a:prstGeom prst="rect">
            <a:avLst/>
          </a:prstGeom>
        </p:spPr>
        <p:txBody>
          <a:bodyPr wrap="none">
            <a:spAutoFit/>
          </a:bodyPr>
          <a:lstStyle/>
          <a:p>
            <a:r>
              <a:rPr lang="en-US" sz="3600" dirty="0">
                <a:solidFill>
                  <a:srgbClr val="FF0000"/>
                </a:solidFill>
                <a:sym typeface="Wingdings" panose="05000000000000000000" pitchFamily="2" charset="2"/>
              </a:rPr>
              <a:t> </a:t>
            </a:r>
            <a:r>
              <a:rPr lang="en-US" sz="3600" dirty="0">
                <a:solidFill>
                  <a:srgbClr val="FF0000"/>
                </a:solidFill>
              </a:rPr>
              <a:t>2 countries</a:t>
            </a:r>
            <a:endParaRPr lang="en-US" sz="3600" dirty="0"/>
          </a:p>
        </p:txBody>
      </p:sp>
      <p:sp>
        <p:nvSpPr>
          <p:cNvPr id="5" name="Rounded Rectangle 4"/>
          <p:cNvSpPr/>
          <p:nvPr/>
        </p:nvSpPr>
        <p:spPr>
          <a:xfrm>
            <a:off x="177282" y="539760"/>
            <a:ext cx="3013787"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While-Reading</a:t>
            </a:r>
          </a:p>
        </p:txBody>
      </p:sp>
    </p:spTree>
    <p:extLst>
      <p:ext uri="{BB962C8B-B14F-4D97-AF65-F5344CB8AC3E}">
        <p14:creationId xmlns:p14="http://schemas.microsoft.com/office/powerpoint/2010/main" val="38733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F6AF1-48D1-A442-8D9A-9DCAA189DECF}"/>
              </a:ext>
            </a:extLst>
          </p:cNvPr>
          <p:cNvSpPr txBox="1"/>
          <p:nvPr/>
        </p:nvSpPr>
        <p:spPr>
          <a:xfrm>
            <a:off x="10949647" y="-17814"/>
            <a:ext cx="1347536"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defRPr b="1">
                <a:solidFill>
                  <a:schemeClr val="bg1"/>
                </a:solidFill>
              </a:defRPr>
            </a:lvl1pPr>
          </a:lstStyle>
          <a:p>
            <a:r>
              <a:rPr lang="en-US" dirty="0"/>
              <a:t>Lesson 1.1</a:t>
            </a:r>
          </a:p>
        </p:txBody>
      </p:sp>
      <p:sp>
        <p:nvSpPr>
          <p:cNvPr id="4" name="TextBox 3"/>
          <p:cNvSpPr txBox="1"/>
          <p:nvPr/>
        </p:nvSpPr>
        <p:spPr>
          <a:xfrm>
            <a:off x="2416627" y="627013"/>
            <a:ext cx="3265715" cy="584775"/>
          </a:xfrm>
          <a:prstGeom prst="rect">
            <a:avLst/>
          </a:prstGeom>
          <a:solidFill>
            <a:srgbClr val="0070C0"/>
          </a:solidFill>
          <a:effectLst>
            <a:outerShdw blurRad="50800" dist="38100" dir="5400000" algn="t" rotWithShape="0">
              <a:prstClr val="black">
                <a:alpha val="40000"/>
              </a:prstClr>
            </a:outerShdw>
          </a:effectLst>
        </p:spPr>
        <p:txBody>
          <a:bodyPr wrap="square" rtlCol="0">
            <a:spAutoFit/>
          </a:bodyPr>
          <a:lstStyle/>
          <a:p>
            <a:r>
              <a:rPr lang="en-US" sz="3200" b="1" dirty="0">
                <a:solidFill>
                  <a:schemeClr val="bg1"/>
                </a:solidFill>
              </a:rPr>
              <a:t>LESSON OUTLINE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373" y="1727921"/>
            <a:ext cx="1920785" cy="570039"/>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7435" y="2889696"/>
            <a:ext cx="3491928" cy="661624"/>
          </a:xfrm>
          <a:prstGeom prst="rect">
            <a:avLst/>
          </a:prstGeom>
        </p:spPr>
      </p:pic>
      <p:sp>
        <p:nvSpPr>
          <p:cNvPr id="11" name="Round Diagonal Corner Rectangle 10"/>
          <p:cNvSpPr/>
          <p:nvPr/>
        </p:nvSpPr>
        <p:spPr>
          <a:xfrm>
            <a:off x="1911770" y="5572979"/>
            <a:ext cx="2378633" cy="539496"/>
          </a:xfrm>
          <a:prstGeom prst="round2Diag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Consolidation</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639" y="4080293"/>
            <a:ext cx="3534845" cy="627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6335" y="472156"/>
            <a:ext cx="4148001" cy="5876365"/>
          </a:xfrm>
          <a:prstGeom prst="rect">
            <a:avLst/>
          </a:prstGeom>
        </p:spPr>
      </p:pic>
    </p:spTree>
    <p:extLst>
      <p:ext uri="{BB962C8B-B14F-4D97-AF65-F5344CB8AC3E}">
        <p14:creationId xmlns:p14="http://schemas.microsoft.com/office/powerpoint/2010/main" val="111800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2776" y="406769"/>
            <a:ext cx="8649477" cy="113877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400" i="1" dirty="0">
                <a:solidFill>
                  <a:srgbClr val="0070C0"/>
                </a:solidFill>
              </a:rPr>
              <a:t>Read the questions. </a:t>
            </a:r>
          </a:p>
          <a:p>
            <a:r>
              <a:rPr lang="en-US" sz="3400" i="1" dirty="0">
                <a:solidFill>
                  <a:srgbClr val="0070C0"/>
                </a:solidFill>
              </a:rPr>
              <a:t>Scan the article and answer the questions.</a:t>
            </a:r>
          </a:p>
        </p:txBody>
      </p:sp>
      <p:sp>
        <p:nvSpPr>
          <p:cNvPr id="3" name="Rectangle 2"/>
          <p:cNvSpPr/>
          <p:nvPr/>
        </p:nvSpPr>
        <p:spPr>
          <a:xfrm>
            <a:off x="706582" y="2110286"/>
            <a:ext cx="10598727" cy="646331"/>
          </a:xfrm>
          <a:prstGeom prst="rect">
            <a:avLst/>
          </a:prstGeom>
        </p:spPr>
        <p:txBody>
          <a:bodyPr wrap="square">
            <a:spAutoFit/>
          </a:bodyPr>
          <a:lstStyle/>
          <a:p>
            <a:r>
              <a:rPr lang="en-US" sz="3600" dirty="0">
                <a:solidFill>
                  <a:srgbClr val="242021"/>
                </a:solidFill>
              </a:rPr>
              <a:t>1. When was the microscope invented?</a:t>
            </a:r>
            <a:r>
              <a:rPr lang="en-US" sz="3600" dirty="0"/>
              <a:t> </a:t>
            </a:r>
          </a:p>
        </p:txBody>
      </p:sp>
      <p:sp>
        <p:nvSpPr>
          <p:cNvPr id="4" name="Rectangle 3"/>
          <p:cNvSpPr/>
          <p:nvPr/>
        </p:nvSpPr>
        <p:spPr>
          <a:xfrm>
            <a:off x="706580" y="3774707"/>
            <a:ext cx="11139055" cy="646331"/>
          </a:xfrm>
          <a:prstGeom prst="rect">
            <a:avLst/>
          </a:prstGeom>
        </p:spPr>
        <p:txBody>
          <a:bodyPr wrap="square">
            <a:spAutoFit/>
          </a:bodyPr>
          <a:lstStyle/>
          <a:p>
            <a:r>
              <a:rPr lang="en-US" sz="3600" dirty="0">
                <a:solidFill>
                  <a:srgbClr val="242021"/>
                </a:solidFill>
              </a:rPr>
              <a:t>2. What did Daniel Fahrenheit create for his thermometer?</a:t>
            </a:r>
            <a:r>
              <a:rPr lang="en-US" sz="3600" dirty="0"/>
              <a:t> </a:t>
            </a:r>
          </a:p>
        </p:txBody>
      </p:sp>
      <p:sp>
        <p:nvSpPr>
          <p:cNvPr id="7" name="Rectangle 6"/>
          <p:cNvSpPr/>
          <p:nvPr/>
        </p:nvSpPr>
        <p:spPr>
          <a:xfrm>
            <a:off x="706582" y="2950143"/>
            <a:ext cx="10598727" cy="646331"/>
          </a:xfrm>
          <a:prstGeom prst="rect">
            <a:avLst/>
          </a:prstGeom>
        </p:spPr>
        <p:txBody>
          <a:bodyPr wrap="square">
            <a:spAutoFit/>
          </a:bodyPr>
          <a:lstStyle/>
          <a:p>
            <a:r>
              <a:rPr lang="en-US" sz="3600" dirty="0">
                <a:solidFill>
                  <a:srgbClr val="FF0000"/>
                </a:solidFill>
              </a:rPr>
              <a:t>The microscope was invented in 1590. </a:t>
            </a:r>
          </a:p>
        </p:txBody>
      </p:sp>
      <p:sp>
        <p:nvSpPr>
          <p:cNvPr id="8" name="Rectangle 7"/>
          <p:cNvSpPr/>
          <p:nvPr/>
        </p:nvSpPr>
        <p:spPr>
          <a:xfrm>
            <a:off x="706582" y="4599271"/>
            <a:ext cx="10598727" cy="646331"/>
          </a:xfrm>
          <a:prstGeom prst="rect">
            <a:avLst/>
          </a:prstGeom>
        </p:spPr>
        <p:txBody>
          <a:bodyPr wrap="square">
            <a:spAutoFit/>
          </a:bodyPr>
          <a:lstStyle/>
          <a:p>
            <a:r>
              <a:rPr lang="en-US" sz="3600" dirty="0">
                <a:solidFill>
                  <a:srgbClr val="FF0000"/>
                </a:solidFill>
              </a:rPr>
              <a:t>Daniel Fahrenheit created the Fahrenheit scale. </a:t>
            </a:r>
          </a:p>
        </p:txBody>
      </p:sp>
    </p:spTree>
    <p:extLst>
      <p:ext uri="{BB962C8B-B14F-4D97-AF65-F5344CB8AC3E}">
        <p14:creationId xmlns:p14="http://schemas.microsoft.com/office/powerpoint/2010/main" val="130449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2776" y="406769"/>
            <a:ext cx="8649477" cy="113877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400" i="1" dirty="0">
                <a:solidFill>
                  <a:srgbClr val="0070C0"/>
                </a:solidFill>
              </a:rPr>
              <a:t>Read the questions. </a:t>
            </a:r>
          </a:p>
          <a:p>
            <a:r>
              <a:rPr lang="en-US" sz="3400" i="1" dirty="0">
                <a:solidFill>
                  <a:srgbClr val="0070C0"/>
                </a:solidFill>
              </a:rPr>
              <a:t>Scan the article and answer the questions.</a:t>
            </a:r>
          </a:p>
        </p:txBody>
      </p:sp>
      <p:sp>
        <p:nvSpPr>
          <p:cNvPr id="5" name="Rectangle 4"/>
          <p:cNvSpPr/>
          <p:nvPr/>
        </p:nvSpPr>
        <p:spPr>
          <a:xfrm>
            <a:off x="706582" y="2141620"/>
            <a:ext cx="10598726" cy="646331"/>
          </a:xfrm>
          <a:prstGeom prst="rect">
            <a:avLst/>
          </a:prstGeom>
        </p:spPr>
        <p:txBody>
          <a:bodyPr wrap="square">
            <a:spAutoFit/>
          </a:bodyPr>
          <a:lstStyle/>
          <a:p>
            <a:r>
              <a:rPr lang="en-US" sz="3600" dirty="0">
                <a:solidFill>
                  <a:srgbClr val="242021"/>
                </a:solidFill>
              </a:rPr>
              <a:t>3. Who do people think is America's best inventor?</a:t>
            </a:r>
            <a:r>
              <a:rPr lang="en-US" sz="3600" dirty="0"/>
              <a:t> </a:t>
            </a:r>
          </a:p>
        </p:txBody>
      </p:sp>
      <p:sp>
        <p:nvSpPr>
          <p:cNvPr id="6" name="Rectangle 5"/>
          <p:cNvSpPr/>
          <p:nvPr/>
        </p:nvSpPr>
        <p:spPr>
          <a:xfrm>
            <a:off x="706582" y="4030361"/>
            <a:ext cx="10598726" cy="646331"/>
          </a:xfrm>
          <a:prstGeom prst="rect">
            <a:avLst/>
          </a:prstGeom>
        </p:spPr>
        <p:txBody>
          <a:bodyPr wrap="square">
            <a:spAutoFit/>
          </a:bodyPr>
          <a:lstStyle/>
          <a:p>
            <a:r>
              <a:rPr lang="en-US" sz="3600" dirty="0">
                <a:solidFill>
                  <a:srgbClr val="242021"/>
                </a:solidFill>
              </a:rPr>
              <a:t>4. What did Robert Goddard study?</a:t>
            </a:r>
            <a:r>
              <a:rPr lang="en-US" sz="3600" dirty="0"/>
              <a:t> </a:t>
            </a:r>
          </a:p>
        </p:txBody>
      </p:sp>
      <p:sp>
        <p:nvSpPr>
          <p:cNvPr id="7" name="Rectangle 6"/>
          <p:cNvSpPr/>
          <p:nvPr/>
        </p:nvSpPr>
        <p:spPr>
          <a:xfrm>
            <a:off x="706582" y="2950143"/>
            <a:ext cx="10598727" cy="646331"/>
          </a:xfrm>
          <a:prstGeom prst="rect">
            <a:avLst/>
          </a:prstGeom>
        </p:spPr>
        <p:txBody>
          <a:bodyPr wrap="square">
            <a:spAutoFit/>
          </a:bodyPr>
          <a:lstStyle/>
          <a:p>
            <a:r>
              <a:rPr lang="en-US" sz="3600" dirty="0">
                <a:solidFill>
                  <a:srgbClr val="FF0000"/>
                </a:solidFill>
              </a:rPr>
              <a:t>Thomas Edison </a:t>
            </a:r>
          </a:p>
        </p:txBody>
      </p:sp>
      <p:sp>
        <p:nvSpPr>
          <p:cNvPr id="8" name="Rectangle 7"/>
          <p:cNvSpPr/>
          <p:nvPr/>
        </p:nvSpPr>
        <p:spPr>
          <a:xfrm>
            <a:off x="706581" y="4889779"/>
            <a:ext cx="10598727" cy="646331"/>
          </a:xfrm>
          <a:prstGeom prst="rect">
            <a:avLst/>
          </a:prstGeom>
        </p:spPr>
        <p:txBody>
          <a:bodyPr wrap="square">
            <a:spAutoFit/>
          </a:bodyPr>
          <a:lstStyle/>
          <a:p>
            <a:r>
              <a:rPr lang="en-US" sz="3600" dirty="0">
                <a:solidFill>
                  <a:srgbClr val="FF0000"/>
                </a:solidFill>
              </a:rPr>
              <a:t>Robert Goddard studied physics. </a:t>
            </a:r>
          </a:p>
        </p:txBody>
      </p:sp>
    </p:spTree>
    <p:extLst>
      <p:ext uri="{BB962C8B-B14F-4D97-AF65-F5344CB8AC3E}">
        <p14:creationId xmlns:p14="http://schemas.microsoft.com/office/powerpoint/2010/main" val="155300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86691" y="1546974"/>
            <a:ext cx="3141501" cy="707886"/>
          </a:xfrm>
          <a:prstGeom prst="rect">
            <a:avLst/>
          </a:prstGeom>
        </p:spPr>
        <p:txBody>
          <a:bodyPr wrap="none">
            <a:spAutoFit/>
          </a:bodyPr>
          <a:lstStyle/>
          <a:p>
            <a:r>
              <a:rPr lang="en-US" sz="4000" b="1" dirty="0">
                <a:solidFill>
                  <a:srgbClr val="FF0000"/>
                </a:solidFill>
                <a:ea typeface="Times New Roman" panose="02020603050405020304" pitchFamily="18" charset="0"/>
              </a:rPr>
              <a:t>Work in pairs.</a:t>
            </a:r>
            <a:endParaRPr lang="en-US" sz="4000" b="1" dirty="0">
              <a:solidFill>
                <a:srgbClr val="FF0000"/>
              </a:solidFill>
            </a:endParaRPr>
          </a:p>
        </p:txBody>
      </p:sp>
      <p:pic>
        <p:nvPicPr>
          <p:cNvPr id="1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02397" y="944829"/>
            <a:ext cx="2166065" cy="13815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6691" y="2967335"/>
            <a:ext cx="10155382" cy="1754326"/>
          </a:xfrm>
          <a:prstGeom prst="rect">
            <a:avLst/>
          </a:prstGeom>
        </p:spPr>
        <p:txBody>
          <a:bodyPr wrap="square">
            <a:spAutoFit/>
          </a:bodyPr>
          <a:lstStyle/>
          <a:p>
            <a:r>
              <a:rPr lang="en-US" sz="3600" b="1" dirty="0">
                <a:solidFill>
                  <a:srgbClr val="242021"/>
                </a:solidFill>
              </a:rPr>
              <a:t>Which of these inventions </a:t>
            </a:r>
          </a:p>
          <a:p>
            <a:r>
              <a:rPr lang="en-US" sz="3600" b="1" dirty="0">
                <a:solidFill>
                  <a:srgbClr val="242021"/>
                </a:solidFill>
              </a:rPr>
              <a:t>- do you like best? Why?</a:t>
            </a:r>
          </a:p>
          <a:p>
            <a:r>
              <a:rPr lang="en-US" sz="3600" b="1" dirty="0">
                <a:solidFill>
                  <a:srgbClr val="242021"/>
                </a:solidFill>
              </a:rPr>
              <a:t>- do you think is the most important? Why?</a:t>
            </a:r>
            <a:r>
              <a:rPr lang="en-US" sz="3600" dirty="0"/>
              <a:t> </a:t>
            </a:r>
          </a:p>
        </p:txBody>
      </p:sp>
      <p:pic>
        <p:nvPicPr>
          <p:cNvPr id="15" name="Picture 14"/>
          <p:cNvPicPr>
            <a:picLocks noChangeAspect="1"/>
          </p:cNvPicPr>
          <p:nvPr/>
        </p:nvPicPr>
        <p:blipFill>
          <a:blip r:embed="rId3"/>
          <a:stretch>
            <a:fillRect/>
          </a:stretch>
        </p:blipFill>
        <p:spPr>
          <a:xfrm>
            <a:off x="7841814" y="625681"/>
            <a:ext cx="3007990" cy="1895601"/>
          </a:xfrm>
          <a:prstGeom prst="rect">
            <a:avLst/>
          </a:prstGeom>
        </p:spPr>
      </p:pic>
      <p:sp>
        <p:nvSpPr>
          <p:cNvPr id="7" name="Rounded Rectangle 6"/>
          <p:cNvSpPr/>
          <p:nvPr/>
        </p:nvSpPr>
        <p:spPr>
          <a:xfrm>
            <a:off x="177282" y="539760"/>
            <a:ext cx="2752530"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Post-Reading</a:t>
            </a:r>
          </a:p>
        </p:txBody>
      </p:sp>
    </p:spTree>
    <p:extLst>
      <p:ext uri="{BB962C8B-B14F-4D97-AF65-F5344CB8AC3E}">
        <p14:creationId xmlns:p14="http://schemas.microsoft.com/office/powerpoint/2010/main" val="44808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934343"/>
            <a:ext cx="12395200" cy="8262740"/>
          </a:xfrm>
          <a:prstGeom prst="rect">
            <a:avLst/>
          </a:prstGeom>
        </p:spPr>
      </p:pic>
      <p:sp>
        <p:nvSpPr>
          <p:cNvPr id="6" name="Rounded Rectangle 5"/>
          <p:cNvSpPr/>
          <p:nvPr/>
        </p:nvSpPr>
        <p:spPr>
          <a:xfrm>
            <a:off x="177282" y="539760"/>
            <a:ext cx="3013787"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Consolidation</a:t>
            </a:r>
          </a:p>
        </p:txBody>
      </p:sp>
    </p:spTree>
    <p:extLst>
      <p:ext uri="{BB962C8B-B14F-4D97-AF65-F5344CB8AC3E}">
        <p14:creationId xmlns:p14="http://schemas.microsoft.com/office/powerpoint/2010/main" val="393217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0056" y="1748829"/>
            <a:ext cx="9506187" cy="4457995"/>
          </a:xfrm>
          <a:prstGeom prst="rect">
            <a:avLst/>
          </a:prstGeom>
        </p:spPr>
      </p:pic>
      <p:sp>
        <p:nvSpPr>
          <p:cNvPr id="3" name="Rectangle 2"/>
          <p:cNvSpPr/>
          <p:nvPr/>
        </p:nvSpPr>
        <p:spPr>
          <a:xfrm>
            <a:off x="5365102" y="541175"/>
            <a:ext cx="2099387" cy="727788"/>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Let’s Play!</a:t>
            </a:r>
          </a:p>
        </p:txBody>
      </p:sp>
      <p:sp>
        <p:nvSpPr>
          <p:cNvPr id="4" name="Rectangle 3"/>
          <p:cNvSpPr/>
          <p:nvPr/>
        </p:nvSpPr>
        <p:spPr>
          <a:xfrm>
            <a:off x="236376" y="544285"/>
            <a:ext cx="2310881" cy="727788"/>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DHA on </a:t>
            </a:r>
            <a:r>
              <a:rPr lang="en-US" sz="2000" b="1" dirty="0" err="1"/>
              <a:t>Eduhome</a:t>
            </a:r>
            <a:endParaRPr lang="en-US" sz="2000" b="1" dirty="0"/>
          </a:p>
        </p:txBody>
      </p:sp>
      <p:sp>
        <p:nvSpPr>
          <p:cNvPr id="5" name="TextBox 4">
            <a:hlinkClick r:id="rId3"/>
          </p:cNvPr>
          <p:cNvSpPr txBox="1"/>
          <p:nvPr/>
        </p:nvSpPr>
        <p:spPr>
          <a:xfrm>
            <a:off x="8649478" y="662473"/>
            <a:ext cx="294676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t>Click </a:t>
            </a:r>
            <a:r>
              <a:rPr lang="en-US" i="1" dirty="0">
                <a:solidFill>
                  <a:srgbClr val="FF0000"/>
                </a:solidFill>
              </a:rPr>
              <a:t>here</a:t>
            </a:r>
            <a:r>
              <a:rPr lang="en-US" i="1" dirty="0"/>
              <a:t> to play the games.</a:t>
            </a:r>
          </a:p>
        </p:txBody>
      </p:sp>
    </p:spTree>
    <p:extLst>
      <p:ext uri="{BB962C8B-B14F-4D97-AF65-F5344CB8AC3E}">
        <p14:creationId xmlns:p14="http://schemas.microsoft.com/office/powerpoint/2010/main" val="323527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541175" y="727787"/>
            <a:ext cx="3750906" cy="989045"/>
          </a:xfrm>
          <a:prstGeom prst="wedgeRoundRectCallout">
            <a:avLst>
              <a:gd name="adj1" fmla="val -49302"/>
              <a:gd name="adj2" fmla="val 96181"/>
              <a:gd name="adj3" fmla="val 16667"/>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What is it? </a:t>
            </a:r>
          </a:p>
        </p:txBody>
      </p:sp>
      <p:sp>
        <p:nvSpPr>
          <p:cNvPr id="5" name="Rounded Rectangular Callout 4"/>
          <p:cNvSpPr/>
          <p:nvPr/>
        </p:nvSpPr>
        <p:spPr>
          <a:xfrm>
            <a:off x="419878" y="4304523"/>
            <a:ext cx="4366726" cy="989045"/>
          </a:xfrm>
          <a:prstGeom prst="wedgeRoundRectCallout">
            <a:avLst>
              <a:gd name="adj1" fmla="val 46469"/>
              <a:gd name="adj2" fmla="val 89577"/>
              <a:gd name="adj3" fmla="val 16667"/>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What is it used for? </a:t>
            </a:r>
          </a:p>
        </p:txBody>
      </p:sp>
      <p:pic>
        <p:nvPicPr>
          <p:cNvPr id="6" name="Picture 5"/>
          <p:cNvPicPr>
            <a:picLocks noChangeAspect="1"/>
          </p:cNvPicPr>
          <p:nvPr/>
        </p:nvPicPr>
        <p:blipFill>
          <a:blip r:embed="rId2"/>
          <a:stretch>
            <a:fillRect/>
          </a:stretch>
        </p:blipFill>
        <p:spPr>
          <a:xfrm>
            <a:off x="5346363" y="1071992"/>
            <a:ext cx="5876566" cy="359331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8958" y="1071992"/>
            <a:ext cx="5711822" cy="359331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8958" y="1069633"/>
            <a:ext cx="5711822" cy="365524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4346" y="1069633"/>
            <a:ext cx="5776434" cy="3675912"/>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38958" y="1159802"/>
            <a:ext cx="5811954" cy="3776128"/>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8826" y="1203955"/>
            <a:ext cx="6187117" cy="3956388"/>
          </a:xfrm>
          <a:prstGeom prst="rect">
            <a:avLst/>
          </a:prstGeom>
        </p:spPr>
      </p:pic>
    </p:spTree>
    <p:extLst>
      <p:ext uri="{BB962C8B-B14F-4D97-AF65-F5344CB8AC3E}">
        <p14:creationId xmlns:p14="http://schemas.microsoft.com/office/powerpoint/2010/main" val="138316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832242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516" y="475710"/>
            <a:ext cx="8605520" cy="707886"/>
          </a:xfrm>
          <a:prstGeom prst="rect">
            <a:avLst/>
          </a:prstGeom>
        </p:spPr>
        <p:txBody>
          <a:bodyPr wrap="square">
            <a:spAutoFit/>
          </a:bodyPr>
          <a:lstStyle/>
          <a:p>
            <a:r>
              <a:rPr lang="en-US" sz="4000" b="1" dirty="0">
                <a:solidFill>
                  <a:srgbClr val="0070C0"/>
                </a:solidFill>
              </a:rPr>
              <a:t>Today’s lesson </a:t>
            </a:r>
            <a:endParaRPr lang="en-US" sz="4000" dirty="0">
              <a:solidFill>
                <a:srgbClr val="0070C0"/>
              </a:solidFill>
            </a:endParaRPr>
          </a:p>
        </p:txBody>
      </p:sp>
      <p:sp>
        <p:nvSpPr>
          <p:cNvPr id="5" name="Rectangle 4"/>
          <p:cNvSpPr/>
          <p:nvPr/>
        </p:nvSpPr>
        <p:spPr>
          <a:xfrm>
            <a:off x="2935317" y="1412240"/>
            <a:ext cx="8351520" cy="3847207"/>
          </a:xfrm>
          <a:prstGeom prst="rect">
            <a:avLst/>
          </a:prstGeom>
        </p:spPr>
        <p:txBody>
          <a:bodyPr wrap="square">
            <a:spAutoFit/>
          </a:bodyPr>
          <a:lstStyle/>
          <a:p>
            <a:pPr marL="457200" indent="-457200">
              <a:buFont typeface="Arial" panose="020B0604020202020204" pitchFamily="34" charset="0"/>
              <a:buChar char="•"/>
            </a:pPr>
            <a:r>
              <a:rPr lang="en-US" sz="3600" dirty="0">
                <a:solidFill>
                  <a:srgbClr val="FF0000"/>
                </a:solidFill>
              </a:rPr>
              <a:t>Vocabulary</a:t>
            </a:r>
            <a:r>
              <a:rPr lang="en-US" sz="3600" dirty="0">
                <a:solidFill>
                  <a:srgbClr val="0070C0"/>
                </a:solidFill>
              </a:rPr>
              <a:t>: Inventions</a:t>
            </a:r>
          </a:p>
          <a:p>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Reading</a:t>
            </a:r>
            <a:r>
              <a:rPr lang="en-US" sz="3600" dirty="0">
                <a:solidFill>
                  <a:srgbClr val="0070C0"/>
                </a:solidFill>
              </a:rPr>
              <a:t>: for key information</a:t>
            </a:r>
          </a:p>
          <a:p>
            <a:pPr marL="457200" indent="-457200">
              <a:buFont typeface="Arial" panose="020B0604020202020204" pitchFamily="34" charset="0"/>
              <a:buChar char="•"/>
            </a:pPr>
            <a:endParaRPr lang="en-US" sz="3600" dirty="0">
              <a:solidFill>
                <a:srgbClr val="FF0000"/>
              </a:solidFill>
            </a:endParaRPr>
          </a:p>
          <a:p>
            <a:pPr marL="457200" indent="-457200">
              <a:buFont typeface="Arial" panose="020B0604020202020204" pitchFamily="34" charset="0"/>
              <a:buChar char="•"/>
            </a:pPr>
            <a:r>
              <a:rPr lang="en-US" sz="3600" dirty="0">
                <a:solidFill>
                  <a:srgbClr val="FF0000"/>
                </a:solidFill>
              </a:rPr>
              <a:t>Speaking</a:t>
            </a:r>
            <a:r>
              <a:rPr lang="en-US" sz="3600" dirty="0">
                <a:solidFill>
                  <a:srgbClr val="0070C0"/>
                </a:solidFill>
              </a:rPr>
              <a:t>: </a:t>
            </a:r>
            <a:r>
              <a:rPr lang="en-US" sz="3600" dirty="0">
                <a:solidFill>
                  <a:srgbClr val="0070C0"/>
                </a:solidFill>
                <a:ea typeface="Calibri" panose="020F0502020204030204" pitchFamily="34" charset="0"/>
                <a:cs typeface="JDCLK L+ Frutiger LT Std"/>
              </a:rPr>
              <a:t>asking and answering about  </a:t>
            </a:r>
          </a:p>
          <a:p>
            <a:r>
              <a:rPr lang="en-US" sz="3600" dirty="0">
                <a:solidFill>
                  <a:srgbClr val="0070C0"/>
                </a:solidFill>
                <a:ea typeface="Calibri" panose="020F0502020204030204" pitchFamily="34" charset="0"/>
                <a:cs typeface="JDCLK L+ Frutiger LT Std"/>
              </a:rPr>
              <a:t>                       inventions</a:t>
            </a:r>
            <a:endParaRPr lang="en-US" sz="3600" dirty="0">
              <a:solidFill>
                <a:srgbClr val="0070C0"/>
              </a:solidFill>
            </a:endParaRPr>
          </a:p>
          <a:p>
            <a:pPr marL="457200" indent="-457200">
              <a:buFont typeface="Arial" panose="020B0604020202020204" pitchFamily="34" charset="0"/>
              <a:buChar char="•"/>
            </a:pPr>
            <a:endParaRPr lang="en-US" sz="2800" dirty="0">
              <a:solidFill>
                <a:srgbClr val="0098A2"/>
              </a:solidFill>
            </a:endParaRPr>
          </a:p>
        </p:txBody>
      </p:sp>
    </p:spTree>
    <p:extLst>
      <p:ext uri="{BB962C8B-B14F-4D97-AF65-F5344CB8AC3E}">
        <p14:creationId xmlns:p14="http://schemas.microsoft.com/office/powerpoint/2010/main" val="587386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58552"/>
            <a:ext cx="11719571" cy="4524315"/>
          </a:xfrm>
          <a:prstGeom prst="rect">
            <a:avLst/>
          </a:prstGeom>
        </p:spPr>
        <p:txBody>
          <a:bodyPr wrap="square">
            <a:spAutoFit/>
          </a:bodyPr>
          <a:lstStyle/>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Learn by heart vocabularies and make sentences using them.</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a:t>
            </a:r>
            <a:r>
              <a:rPr lang="en-US" sz="3600" dirty="0">
                <a:solidFill>
                  <a:srgbClr val="0070C0"/>
                </a:solidFill>
                <a:ea typeface="Calibri" panose="020F0502020204030204" pitchFamily="34" charset="0"/>
              </a:rPr>
              <a:t> the exercises in </a:t>
            </a:r>
            <a:r>
              <a:rPr lang="en-US" sz="3600" b="1" dirty="0">
                <a:solidFill>
                  <a:srgbClr val="0070C0"/>
                </a:solidFill>
                <a:ea typeface="Calibri" panose="020F0502020204030204" pitchFamily="34" charset="0"/>
              </a:rPr>
              <a:t>WB</a:t>
            </a:r>
            <a:r>
              <a:rPr lang="en-US" sz="3600" dirty="0">
                <a:solidFill>
                  <a:srgbClr val="0070C0"/>
                </a:solidFill>
                <a:ea typeface="Calibri" panose="020F0502020204030204" pitchFamily="34" charset="0"/>
              </a:rPr>
              <a:t> on page 38 (Reading).</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Do the exercises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Notebook</a:t>
            </a:r>
            <a:r>
              <a:rPr lang="en-US" sz="3600" dirty="0">
                <a:solidFill>
                  <a:srgbClr val="0070C0"/>
                </a:solidFill>
                <a:ea typeface="Times New Roman" panose="02020603050405020304" pitchFamily="18" charset="0"/>
              </a:rPr>
              <a:t> on page 38. </a:t>
            </a:r>
          </a:p>
          <a:p>
            <a:pPr marL="1028700" marR="0" indent="-571500">
              <a:spcBef>
                <a:spcPts val="0"/>
              </a:spcBef>
              <a:spcAft>
                <a:spcPts val="0"/>
              </a:spcAft>
              <a:buFontTx/>
              <a:buChar char="-"/>
            </a:pPr>
            <a:r>
              <a:rPr lang="en-US" sz="3600" dirty="0">
                <a:solidFill>
                  <a:srgbClr val="0070C0"/>
                </a:solidFill>
                <a:ea typeface="Times New Roman" panose="02020603050405020304" pitchFamily="18" charset="0"/>
              </a:rPr>
              <a:t>Prepare the next lesson - Grammar on page 57 in </a:t>
            </a:r>
            <a:r>
              <a:rPr lang="en-US" sz="3600" b="1" dirty="0">
                <a:solidFill>
                  <a:srgbClr val="0070C0"/>
                </a:solidFill>
                <a:ea typeface="Times New Roman" panose="02020603050405020304" pitchFamily="18" charset="0"/>
              </a:rPr>
              <a:t>SB</a:t>
            </a:r>
            <a:r>
              <a:rPr lang="en-US" sz="3600" dirty="0">
                <a:solidFill>
                  <a:srgbClr val="0070C0"/>
                </a:solidFill>
                <a:ea typeface="Times New Roman" panose="02020603050405020304" pitchFamily="18" charset="0"/>
              </a:rPr>
              <a:t>.</a:t>
            </a:r>
          </a:p>
          <a:p>
            <a:pPr marL="1028700" marR="0" indent="-571500">
              <a:spcBef>
                <a:spcPts val="0"/>
              </a:spcBef>
              <a:spcAft>
                <a:spcPts val="0"/>
              </a:spcAft>
              <a:buFontTx/>
              <a:buChar char="-"/>
            </a:pPr>
            <a:r>
              <a:rPr lang="en-US" sz="3600">
                <a:solidFill>
                  <a:srgbClr val="0070C0"/>
                </a:solidFill>
                <a:effectLst/>
                <a:ea typeface="Times New Roman" panose="02020603050405020304" pitchFamily="18" charset="0"/>
              </a:rPr>
              <a:t>Play the consolidation </a:t>
            </a:r>
            <a:r>
              <a:rPr lang="en-US" sz="3600" dirty="0">
                <a:solidFill>
                  <a:srgbClr val="0070C0"/>
                </a:solidFill>
                <a:effectLst/>
                <a:ea typeface="Times New Roman" panose="02020603050405020304" pitchFamily="18" charset="0"/>
              </a:rPr>
              <a:t>games in </a:t>
            </a:r>
            <a:r>
              <a:rPr lang="en-US" sz="3600" b="1" dirty="0" err="1">
                <a:solidFill>
                  <a:srgbClr val="0070C0"/>
                </a:solidFill>
                <a:ea typeface="Times New Roman" panose="02020603050405020304" pitchFamily="18" charset="0"/>
              </a:rPr>
              <a:t>Tiếng</a:t>
            </a:r>
            <a:r>
              <a:rPr lang="en-US" sz="3600" b="1" dirty="0">
                <a:solidFill>
                  <a:srgbClr val="0070C0"/>
                </a:solidFill>
                <a:ea typeface="Times New Roman" panose="02020603050405020304" pitchFamily="18" charset="0"/>
              </a:rPr>
              <a:t> Anh 10 </a:t>
            </a:r>
            <a:r>
              <a:rPr lang="en-US" sz="3600" b="1" dirty="0" err="1">
                <a:solidFill>
                  <a:srgbClr val="0070C0"/>
                </a:solidFill>
                <a:ea typeface="Times New Roman" panose="02020603050405020304" pitchFamily="18" charset="0"/>
              </a:rPr>
              <a:t>i</a:t>
            </a:r>
            <a:r>
              <a:rPr lang="en-US" sz="3600" b="1" dirty="0">
                <a:solidFill>
                  <a:srgbClr val="0070C0"/>
                </a:solidFill>
                <a:ea typeface="Times New Roman" panose="02020603050405020304" pitchFamily="18" charset="0"/>
              </a:rPr>
              <a:t>-Learn Smart World</a:t>
            </a:r>
            <a:r>
              <a:rPr lang="en-US" sz="3600" dirty="0">
                <a:solidFill>
                  <a:srgbClr val="0070C0"/>
                </a:solidFill>
                <a:ea typeface="Times New Roman" panose="02020603050405020304" pitchFamily="18" charset="0"/>
              </a:rPr>
              <a:t> </a:t>
            </a:r>
            <a:r>
              <a:rPr lang="en-US" sz="3600" b="1" dirty="0">
                <a:solidFill>
                  <a:srgbClr val="0070C0"/>
                </a:solidFill>
                <a:ea typeface="Times New Roman" panose="02020603050405020304" pitchFamily="18" charset="0"/>
              </a:rPr>
              <a:t>DHA App </a:t>
            </a:r>
            <a:r>
              <a:rPr lang="en-US" sz="3600" dirty="0">
                <a:solidFill>
                  <a:srgbClr val="0070C0"/>
                </a:solidFill>
                <a:ea typeface="Times New Roman" panose="02020603050405020304" pitchFamily="18" charset="0"/>
              </a:rPr>
              <a:t>on </a:t>
            </a:r>
            <a:r>
              <a:rPr lang="en-US" sz="3600" dirty="0">
                <a:solidFill>
                  <a:srgbClr val="0070C0"/>
                </a:solidFill>
                <a:ea typeface="Times New Roman" panose="02020603050405020304" pitchFamily="18" charset="0"/>
                <a:hlinkClick r:id="rId2"/>
              </a:rPr>
              <a:t>www.eduhome.com.vn</a:t>
            </a:r>
            <a:r>
              <a:rPr lang="en-US" sz="3600" dirty="0">
                <a:solidFill>
                  <a:srgbClr val="0070C0"/>
                </a:solidFill>
                <a:ea typeface="Times New Roman" panose="02020603050405020304" pitchFamily="18" charset="0"/>
              </a:rPr>
              <a:t> </a:t>
            </a:r>
            <a:endParaRPr lang="en-US" sz="3600" dirty="0">
              <a:solidFill>
                <a:srgbClr val="0070C0"/>
              </a:solidFill>
              <a:effectLst/>
              <a:ea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28" y="387927"/>
            <a:ext cx="11262343" cy="1306978"/>
          </a:xfrm>
          <a:prstGeom prst="rect">
            <a:avLst/>
          </a:prstGeom>
        </p:spPr>
      </p:pic>
    </p:spTree>
    <p:extLst>
      <p:ext uri="{BB962C8B-B14F-4D97-AF65-F5344CB8AC3E}">
        <p14:creationId xmlns:p14="http://schemas.microsoft.com/office/powerpoint/2010/main" val="240983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1871" y="779974"/>
            <a:ext cx="5626669" cy="1323439"/>
          </a:xfrm>
          <a:prstGeom prst="rect">
            <a:avLst/>
          </a:prstGeom>
        </p:spPr>
        <p:txBody>
          <a:bodyPr wrap="none">
            <a:spAutoFit/>
          </a:bodyPr>
          <a:lstStyle/>
          <a:p>
            <a:r>
              <a:rPr lang="en-US" sz="4000" b="1" dirty="0">
                <a:solidFill>
                  <a:srgbClr val="FF0000"/>
                </a:solidFill>
                <a:ea typeface="Times New Roman" panose="02020603050405020304" pitchFamily="18" charset="0"/>
              </a:rPr>
              <a:t>By the end of this lesson, </a:t>
            </a:r>
          </a:p>
          <a:p>
            <a:r>
              <a:rPr lang="en-US" sz="4000" b="1" dirty="0">
                <a:solidFill>
                  <a:srgbClr val="FF0000"/>
                </a:solidFill>
                <a:ea typeface="Times New Roman" panose="02020603050405020304" pitchFamily="18" charset="0"/>
              </a:rPr>
              <a:t>students will be able to …</a:t>
            </a:r>
            <a:endParaRPr lang="en-US" sz="4000" b="1" dirty="0">
              <a:solidFill>
                <a:srgbClr val="FF0000"/>
              </a:solidFill>
            </a:endParaRPr>
          </a:p>
        </p:txBody>
      </p:sp>
      <p:sp>
        <p:nvSpPr>
          <p:cNvPr id="6" name="Rectangle 5"/>
          <p:cNvSpPr/>
          <p:nvPr/>
        </p:nvSpPr>
        <p:spPr>
          <a:xfrm>
            <a:off x="277091" y="3080973"/>
            <a:ext cx="11761848" cy="3416320"/>
          </a:xfrm>
          <a:prstGeom prst="rect">
            <a:avLst/>
          </a:prstGeom>
        </p:spPr>
        <p:txBody>
          <a:bodyPr wrap="square">
            <a:spAutoFit/>
          </a:bodyPr>
          <a:lstStyle/>
          <a:p>
            <a:pPr marL="1028700" marR="0" indent="-571500">
              <a:lnSpc>
                <a:spcPct val="150000"/>
              </a:lnSpc>
              <a:spcBef>
                <a:spcPts val="0"/>
              </a:spcBef>
              <a:spcAft>
                <a:spcPts val="0"/>
              </a:spcAft>
              <a:buFontTx/>
              <a:buChar char="-"/>
            </a:pPr>
            <a:r>
              <a:rPr lang="en-US" sz="3600" dirty="0">
                <a:solidFill>
                  <a:srgbClr val="002060"/>
                </a:solidFill>
                <a:ea typeface="Calibri" panose="020F0502020204030204" pitchFamily="34" charset="0"/>
                <a:cs typeface="JDCLK L+ Frutiger LT Std"/>
              </a:rPr>
              <a:t>learn vocabulary for </a:t>
            </a:r>
            <a:r>
              <a:rPr lang="en-US" sz="3600" i="1" dirty="0">
                <a:solidFill>
                  <a:srgbClr val="FF0000"/>
                </a:solidFill>
                <a:ea typeface="Arial" panose="020B0604020202020204" pitchFamily="34" charset="0"/>
                <a:cs typeface="JDCLK L+ Frutiger LT Std"/>
              </a:rPr>
              <a:t>inventions.</a:t>
            </a:r>
            <a:endParaRPr lang="en-US" sz="3600" i="1" dirty="0">
              <a:solidFill>
                <a:srgbClr val="FF0000"/>
              </a:solidFill>
            </a:endParaRPr>
          </a:p>
          <a:p>
            <a:pPr marL="1028700" marR="0" indent="-571500">
              <a:lnSpc>
                <a:spcPct val="150000"/>
              </a:lnSpc>
              <a:spcBef>
                <a:spcPts val="0"/>
              </a:spcBef>
              <a:spcAft>
                <a:spcPts val="0"/>
              </a:spcAft>
              <a:buFontTx/>
              <a:buChar char="-"/>
            </a:pPr>
            <a:r>
              <a:rPr lang="en-US" sz="3600" dirty="0">
                <a:solidFill>
                  <a:srgbClr val="002060"/>
                </a:solidFill>
                <a:ea typeface="Calibri" panose="020F0502020204030204" pitchFamily="34" charset="0"/>
                <a:cs typeface="JDCLK L+ Frutiger LT Std"/>
              </a:rPr>
              <a:t>practice reading for specific information.</a:t>
            </a:r>
          </a:p>
          <a:p>
            <a:pPr marL="1028700" marR="0" indent="-571500">
              <a:lnSpc>
                <a:spcPct val="150000"/>
              </a:lnSpc>
              <a:spcBef>
                <a:spcPts val="0"/>
              </a:spcBef>
              <a:spcAft>
                <a:spcPts val="0"/>
              </a:spcAft>
              <a:buFontTx/>
              <a:buChar char="-"/>
            </a:pPr>
            <a:r>
              <a:rPr lang="en-US" sz="3600" dirty="0">
                <a:solidFill>
                  <a:srgbClr val="002060"/>
                </a:solidFill>
                <a:ea typeface="Calibri" panose="020F0502020204030204" pitchFamily="34" charset="0"/>
                <a:cs typeface="JDCLK L+ Frutiger LT Std"/>
              </a:rPr>
              <a:t>ask and answer about Science Special's Top 100 inventions.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552" y="427730"/>
            <a:ext cx="3829770" cy="247257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7386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76" y="355459"/>
            <a:ext cx="8958016" cy="6110655"/>
          </a:xfrm>
          <a:prstGeom prst="rect">
            <a:avLst/>
          </a:prstGeom>
        </p:spPr>
      </p:pic>
      <p:sp>
        <p:nvSpPr>
          <p:cNvPr id="4" name="Oval 3"/>
          <p:cNvSpPr/>
          <p:nvPr/>
        </p:nvSpPr>
        <p:spPr>
          <a:xfrm>
            <a:off x="1819469" y="979714"/>
            <a:ext cx="4889241" cy="48519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a:solidFill>
                  <a:srgbClr val="FF0000"/>
                </a:solidFill>
              </a:rPr>
              <a:t>New words</a:t>
            </a:r>
          </a:p>
          <a:p>
            <a:pPr algn="ctr"/>
            <a:r>
              <a:rPr lang="en-US" sz="3600" i="1">
                <a:solidFill>
                  <a:srgbClr val="0070C0"/>
                </a:solidFill>
              </a:rPr>
              <a:t>telescope </a:t>
            </a:r>
            <a:br>
              <a:rPr lang="en-US" sz="3600"/>
            </a:br>
            <a:r>
              <a:rPr lang="en-US" sz="3600" i="1">
                <a:solidFill>
                  <a:srgbClr val="0070C0"/>
                </a:solidFill>
              </a:rPr>
              <a:t>ballpoint pen </a:t>
            </a:r>
            <a:br>
              <a:rPr lang="en-US" sz="3600" i="1">
                <a:solidFill>
                  <a:srgbClr val="0070C0"/>
                </a:solidFill>
              </a:rPr>
            </a:br>
            <a:r>
              <a:rPr lang="en-US" sz="3600" i="1">
                <a:solidFill>
                  <a:srgbClr val="0070C0"/>
                </a:solidFill>
              </a:rPr>
              <a:t>microscope </a:t>
            </a:r>
            <a:br>
              <a:rPr lang="en-US" sz="3600" i="1">
                <a:solidFill>
                  <a:srgbClr val="0070C0"/>
                </a:solidFill>
              </a:rPr>
            </a:br>
            <a:r>
              <a:rPr lang="en-US" sz="3600" i="1">
                <a:solidFill>
                  <a:srgbClr val="0070C0"/>
                </a:solidFill>
              </a:rPr>
              <a:t>Band-Aid </a:t>
            </a:r>
            <a:br>
              <a:rPr lang="en-US" sz="3600" i="1">
                <a:solidFill>
                  <a:srgbClr val="0070C0"/>
                </a:solidFill>
              </a:rPr>
            </a:br>
            <a:r>
              <a:rPr lang="en-US" sz="3600" i="1">
                <a:solidFill>
                  <a:srgbClr val="0070C0"/>
                </a:solidFill>
              </a:rPr>
              <a:t>rocket </a:t>
            </a:r>
            <a:br>
              <a:rPr lang="en-US" sz="3600" i="1">
                <a:solidFill>
                  <a:srgbClr val="0070C0"/>
                </a:solidFill>
              </a:rPr>
            </a:br>
            <a:r>
              <a:rPr lang="en-US" sz="3600" i="1">
                <a:solidFill>
                  <a:srgbClr val="0070C0"/>
                </a:solidFill>
              </a:rPr>
              <a:t>thermometer </a:t>
            </a:r>
            <a:endParaRPr lang="en-US" sz="3600" i="1" dirty="0">
              <a:solidFill>
                <a:srgbClr val="0070C0"/>
              </a:solidFill>
            </a:endParaRPr>
          </a:p>
        </p:txBody>
      </p:sp>
    </p:spTree>
    <p:extLst>
      <p:ext uri="{BB962C8B-B14F-4D97-AF65-F5344CB8AC3E}">
        <p14:creationId xmlns:p14="http://schemas.microsoft.com/office/powerpoint/2010/main" val="3358828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681" y="312837"/>
            <a:ext cx="9204319" cy="6135587"/>
          </a:xfrm>
          <a:prstGeom prst="rect">
            <a:avLst/>
          </a:prstGeom>
        </p:spPr>
      </p:pic>
      <p:pic>
        <p:nvPicPr>
          <p:cNvPr id="6" name="Picture 5"/>
          <p:cNvPicPr>
            <a:picLocks noChangeAspect="1"/>
          </p:cNvPicPr>
          <p:nvPr/>
        </p:nvPicPr>
        <p:blipFill>
          <a:blip r:embed="rId3"/>
          <a:stretch>
            <a:fillRect/>
          </a:stretch>
        </p:blipFill>
        <p:spPr>
          <a:xfrm>
            <a:off x="574687" y="2231891"/>
            <a:ext cx="4032226" cy="1149133"/>
          </a:xfrm>
          <a:prstGeom prst="rect">
            <a:avLst/>
          </a:prstGeom>
        </p:spPr>
      </p:pic>
    </p:spTree>
    <p:extLst>
      <p:ext uri="{BB962C8B-B14F-4D97-AF65-F5344CB8AC3E}">
        <p14:creationId xmlns:p14="http://schemas.microsoft.com/office/powerpoint/2010/main" val="171463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2701175"/>
            <a:ext cx="10464932" cy="3170099"/>
          </a:xfrm>
          <a:prstGeom prst="rect">
            <a:avLst/>
          </a:prstGeom>
        </p:spPr>
        <p:txBody>
          <a:bodyPr wrap="square">
            <a:spAutoFit/>
          </a:bodyPr>
          <a:lstStyle/>
          <a:p>
            <a:r>
              <a:rPr lang="en-US" sz="4000" b="1" dirty="0">
                <a:solidFill>
                  <a:srgbClr val="000000"/>
                </a:solidFill>
              </a:rPr>
              <a:t>What can you see in this classroom?</a:t>
            </a:r>
          </a:p>
          <a:p>
            <a:r>
              <a:rPr lang="en-US" sz="4000" b="1" i="1" dirty="0">
                <a:solidFill>
                  <a:srgbClr val="00B0F0"/>
                </a:solidFill>
              </a:rPr>
              <a:t>I can see lights, fans, a TV, a laptop, a smart phone, tables, chairs, etc.</a:t>
            </a:r>
          </a:p>
          <a:p>
            <a:r>
              <a:rPr lang="en-US" sz="4000" b="1" dirty="0">
                <a:solidFill>
                  <a:srgbClr val="000000"/>
                </a:solidFill>
              </a:rPr>
              <a:t>What do you think is the most modern device?</a:t>
            </a:r>
          </a:p>
          <a:p>
            <a:r>
              <a:rPr lang="en-US" sz="4000" b="1" i="1" dirty="0">
                <a:solidFill>
                  <a:srgbClr val="00B0F0"/>
                </a:solidFill>
              </a:rPr>
              <a:t>I think …</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2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5560" y="367162"/>
            <a:ext cx="9616440" cy="5999361"/>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648" y="904332"/>
            <a:ext cx="5706488" cy="1081222"/>
          </a:xfrm>
          <a:prstGeom prst="rect">
            <a:avLst/>
          </a:prstGeom>
        </p:spPr>
      </p:pic>
    </p:spTree>
    <p:extLst>
      <p:ext uri="{BB962C8B-B14F-4D97-AF65-F5344CB8AC3E}">
        <p14:creationId xmlns:p14="http://schemas.microsoft.com/office/powerpoint/2010/main" val="117104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67" y="751544"/>
            <a:ext cx="11362534"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i="1" dirty="0">
                <a:solidFill>
                  <a:srgbClr val="0070C0"/>
                </a:solidFill>
              </a:rPr>
              <a:t>Listen and repeat. </a:t>
            </a:r>
            <a:r>
              <a:rPr lang="en-US" sz="2600" b="1" i="1" dirty="0">
                <a:solidFill>
                  <a:srgbClr val="0070C0"/>
                </a:solidFill>
              </a:rPr>
              <a:t>Click each phrase to hear the sound. </a:t>
            </a:r>
          </a:p>
        </p:txBody>
      </p:sp>
      <p:sp>
        <p:nvSpPr>
          <p:cNvPr id="9" name="TextBox 8"/>
          <p:cNvSpPr txBox="1"/>
          <p:nvPr/>
        </p:nvSpPr>
        <p:spPr>
          <a:xfrm>
            <a:off x="444190" y="5318158"/>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thermometer </a:t>
            </a:r>
            <a:r>
              <a:rPr lang="en-US" sz="2800" dirty="0">
                <a:latin typeface="Calibri" panose="020F0502020204030204" pitchFamily="34" charset="0"/>
                <a:cs typeface="Calibri" panose="020F0502020204030204" pitchFamily="34" charset="0"/>
              </a:rPr>
              <a:t>(n) </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θərˈmɑːmɪtər</a:t>
            </a:r>
            <a:r>
              <a:rPr lang="en-US" sz="2800" dirty="0">
                <a:solidFill>
                  <a:srgbClr val="FF0000"/>
                </a:solidFill>
                <a:latin typeface="Calibri" panose="020F0502020204030204" pitchFamily="34" charset="0"/>
                <a:cs typeface="Calibri" panose="020F0502020204030204" pitchFamily="34" charset="0"/>
              </a:rPr>
              <a:t> / </a:t>
            </a:r>
            <a:r>
              <a:rPr lang="en-US" sz="2800" dirty="0" err="1">
                <a:latin typeface="Calibri" panose="020F0502020204030204" pitchFamily="34" charset="0"/>
                <a:cs typeface="Calibri" panose="020F0502020204030204" pitchFamily="34" charset="0"/>
              </a:rPr>
              <a:t>nhiệt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kế</a:t>
            </a:r>
            <a:endParaRPr lang="en-US" sz="2800" dirty="0">
              <a:latin typeface="Calibri" panose="020F0502020204030204" pitchFamily="34" charset="0"/>
              <a:cs typeface="Calibri" panose="020F0502020204030204" pitchFamily="34" charset="0"/>
            </a:endParaRPr>
          </a:p>
        </p:txBody>
      </p:sp>
      <p:sp>
        <p:nvSpPr>
          <p:cNvPr id="10" name="TextBox 9"/>
          <p:cNvSpPr txBox="1"/>
          <p:nvPr/>
        </p:nvSpPr>
        <p:spPr>
          <a:xfrm>
            <a:off x="444189" y="458839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rocket </a:t>
            </a:r>
            <a:r>
              <a:rPr lang="en-US" sz="1600" b="1" dirty="0"/>
              <a:t> </a:t>
            </a:r>
            <a:r>
              <a:rPr lang="en-US" sz="2800" dirty="0">
                <a:latin typeface="Calibri" panose="020F0502020204030204" pitchFamily="34" charset="0"/>
                <a:cs typeface="Calibri" panose="020F0502020204030204" pitchFamily="34" charset="0"/>
              </a:rPr>
              <a:t>(n) </a:t>
            </a:r>
            <a:r>
              <a:rPr lang="en-US" sz="2800" dirty="0">
                <a:solidFill>
                  <a:srgbClr val="FF0000"/>
                </a:solidFill>
                <a:latin typeface="Calibri" panose="020F0502020204030204" pitchFamily="34" charset="0"/>
                <a:cs typeface="Calibri" panose="020F0502020204030204" pitchFamily="34" charset="0"/>
              </a:rPr>
              <a:t>/ ˈ</a:t>
            </a:r>
            <a:r>
              <a:rPr lang="en-US" sz="2800" dirty="0" err="1">
                <a:solidFill>
                  <a:srgbClr val="FF0000"/>
                </a:solidFill>
                <a:latin typeface="Calibri" panose="020F0502020204030204" pitchFamily="34" charset="0"/>
                <a:cs typeface="Calibri" panose="020F0502020204030204" pitchFamily="34" charset="0"/>
              </a:rPr>
              <a:t>rɑːkɪt</a:t>
            </a:r>
            <a:r>
              <a:rPr lang="en-US" sz="2800" dirty="0">
                <a:solidFill>
                  <a:srgbClr val="FF0000"/>
                </a:solidFill>
                <a:latin typeface="Calibri" panose="020F0502020204030204" pitchFamily="34" charset="0"/>
                <a:cs typeface="Calibri" panose="020F0502020204030204" pitchFamily="34" charset="0"/>
              </a:rPr>
              <a:t> / </a:t>
            </a:r>
            <a:r>
              <a:rPr lang="en-US" sz="2800" dirty="0" err="1">
                <a:latin typeface="Calibri" panose="020F0502020204030204" pitchFamily="34" charset="0"/>
                <a:cs typeface="Calibri" panose="020F0502020204030204" pitchFamily="34" charset="0"/>
              </a:rPr>
              <a:t>tên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lửa</a:t>
            </a:r>
            <a:endParaRPr lang="en-US" sz="2800" dirty="0">
              <a:latin typeface="Calibri" panose="020F0502020204030204" pitchFamily="34" charset="0"/>
              <a:cs typeface="Calibri" panose="020F0502020204030204" pitchFamily="34" charset="0"/>
            </a:endParaRPr>
          </a:p>
        </p:txBody>
      </p:sp>
      <p:sp>
        <p:nvSpPr>
          <p:cNvPr id="11" name="TextBox 10"/>
          <p:cNvSpPr txBox="1"/>
          <p:nvPr/>
        </p:nvSpPr>
        <p:spPr>
          <a:xfrm>
            <a:off x="444190" y="3857878"/>
            <a:ext cx="11371226"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Band-Aid </a:t>
            </a:r>
            <a:r>
              <a:rPr lang="vi-VN" sz="2800" dirty="0">
                <a:latin typeface="Calibri" panose="020F0502020204030204" pitchFamily="34" charset="0"/>
                <a:cs typeface="Calibri" panose="020F0502020204030204" pitchFamily="34" charset="0"/>
              </a:rPr>
              <a:t>(n) </a:t>
            </a:r>
            <a:r>
              <a:rPr lang="vi-VN" sz="2800" dirty="0">
                <a:solidFill>
                  <a:srgbClr val="FF0000"/>
                </a:solidFill>
                <a:latin typeface="Calibri" panose="020F0502020204030204" pitchFamily="34" charset="0"/>
                <a:cs typeface="Calibri" panose="020F0502020204030204" pitchFamily="34" charset="0"/>
              </a:rPr>
              <a:t>/</a:t>
            </a:r>
            <a:r>
              <a:rPr lang="en-US" sz="2800" dirty="0">
                <a:solidFill>
                  <a:srgbClr val="FF0000"/>
                </a:solidFill>
                <a:latin typeface="Calibri" panose="020F0502020204030204" pitchFamily="34" charset="0"/>
                <a:cs typeface="Calibri" panose="020F0502020204030204" pitchFamily="34" charset="0"/>
              </a:rPr>
              <a:t> ˈ</a:t>
            </a:r>
            <a:r>
              <a:rPr lang="en-US" sz="2800" dirty="0" err="1">
                <a:solidFill>
                  <a:srgbClr val="FF0000"/>
                </a:solidFill>
                <a:latin typeface="Calibri" panose="020F0502020204030204" pitchFamily="34" charset="0"/>
                <a:cs typeface="Calibri" panose="020F0502020204030204" pitchFamily="34" charset="0"/>
              </a:rPr>
              <a:t>bænd</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eɪd</a:t>
            </a:r>
            <a:r>
              <a:rPr lang="en-US" sz="2800" dirty="0">
                <a:solidFill>
                  <a:srgbClr val="FF0000"/>
                </a:solidFill>
                <a:latin typeface="Calibri" panose="020F0502020204030204" pitchFamily="34" charset="0"/>
                <a:cs typeface="Calibri" panose="020F0502020204030204" pitchFamily="34" charset="0"/>
              </a:rPr>
              <a:t> </a:t>
            </a:r>
            <a:r>
              <a:rPr lang="vi-VN" sz="2800" dirty="0">
                <a:solidFill>
                  <a:srgbClr val="FF0000"/>
                </a:solidFill>
                <a:latin typeface="Calibri" panose="020F0502020204030204" pitchFamily="34" charset="0"/>
                <a:cs typeface="Calibri" panose="020F0502020204030204" pitchFamily="34" charset="0"/>
              </a:rPr>
              <a:t>/</a:t>
            </a:r>
            <a:r>
              <a:rPr lang="vi-VN"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băng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nhân</a:t>
            </a:r>
            <a:endParaRPr lang="en-US" sz="2800" dirty="0">
              <a:latin typeface="Calibri" panose="020F0502020204030204" pitchFamily="34" charset="0"/>
              <a:cs typeface="Calibri" panose="020F0502020204030204" pitchFamily="34" charset="0"/>
            </a:endParaRPr>
          </a:p>
        </p:txBody>
      </p:sp>
      <p:sp>
        <p:nvSpPr>
          <p:cNvPr id="12" name="TextBox 11"/>
          <p:cNvSpPr txBox="1"/>
          <p:nvPr/>
        </p:nvSpPr>
        <p:spPr>
          <a:xfrm>
            <a:off x="428155" y="312811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microscope </a:t>
            </a:r>
            <a:r>
              <a:rPr lang="vi-VN" sz="2800" dirty="0">
                <a:latin typeface="Calibri" panose="020F0502020204030204" pitchFamily="34" charset="0"/>
                <a:cs typeface="Calibri" panose="020F0502020204030204" pitchFamily="34" charset="0"/>
              </a:rPr>
              <a:t>(n) </a:t>
            </a:r>
            <a:r>
              <a:rPr lang="vi-VN" sz="2800" dirty="0">
                <a:solidFill>
                  <a:srgbClr val="FF0000"/>
                </a:solidFill>
                <a:latin typeface="Calibri" panose="020F0502020204030204" pitchFamily="34" charset="0"/>
                <a:cs typeface="Calibri" panose="020F0502020204030204" pitchFamily="34" charset="0"/>
              </a:rPr>
              <a:t>/</a:t>
            </a:r>
            <a:r>
              <a:rPr lang="en-US" sz="2800" dirty="0">
                <a:solidFill>
                  <a:srgbClr val="FF0000"/>
                </a:solidFill>
                <a:latin typeface="Calibri" panose="020F0502020204030204" pitchFamily="34" charset="0"/>
                <a:cs typeface="Calibri" panose="020F0502020204030204" pitchFamily="34" charset="0"/>
              </a:rPr>
              <a:t> ˈ</a:t>
            </a:r>
            <a:r>
              <a:rPr lang="en-US" sz="2800" dirty="0" err="1">
                <a:solidFill>
                  <a:srgbClr val="FF0000"/>
                </a:solidFill>
                <a:latin typeface="Calibri" panose="020F0502020204030204" pitchFamily="34" charset="0"/>
                <a:cs typeface="Calibri" panose="020F0502020204030204" pitchFamily="34" charset="0"/>
              </a:rPr>
              <a:t>maɪkrəskoʊp</a:t>
            </a:r>
            <a:r>
              <a:rPr lang="en-US" sz="2800" dirty="0">
                <a:solidFill>
                  <a:srgbClr val="FF0000"/>
                </a:solidFill>
                <a:latin typeface="Calibri" panose="020F0502020204030204" pitchFamily="34" charset="0"/>
                <a:cs typeface="Calibri" panose="020F0502020204030204" pitchFamily="34" charset="0"/>
              </a:rPr>
              <a:t> </a:t>
            </a:r>
            <a:r>
              <a:rPr lang="vi-VN" sz="2800" dirty="0">
                <a:solidFill>
                  <a:srgbClr val="FF0000"/>
                </a:solidFill>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kính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hiển</a:t>
            </a:r>
            <a:r>
              <a:rPr lang="en-US" sz="2800" dirty="0">
                <a:latin typeface="Calibri" panose="020F0502020204030204" pitchFamily="34" charset="0"/>
                <a:cs typeface="Calibri" panose="020F0502020204030204" pitchFamily="34" charset="0"/>
              </a:rPr>
              <a:t> vi</a:t>
            </a:r>
          </a:p>
        </p:txBody>
      </p:sp>
      <p:sp>
        <p:nvSpPr>
          <p:cNvPr id="13" name="TextBox 12"/>
          <p:cNvSpPr txBox="1"/>
          <p:nvPr/>
        </p:nvSpPr>
        <p:spPr>
          <a:xfrm>
            <a:off x="417867" y="2395166"/>
            <a:ext cx="11371227"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ballpoint pen </a:t>
            </a:r>
            <a:r>
              <a:rPr lang="vi-VN" sz="280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n</a:t>
            </a:r>
            <a:r>
              <a:rPr lang="vi-VN" sz="2800" dirty="0">
                <a:latin typeface="Calibri" panose="020F0502020204030204" pitchFamily="34" charset="0"/>
                <a:cs typeface="Calibri" panose="020F0502020204030204" pitchFamily="34" charset="0"/>
              </a:rPr>
              <a:t>) </a:t>
            </a:r>
            <a:r>
              <a:rPr lang="vi-VN" sz="2800" dirty="0">
                <a:solidFill>
                  <a:srgbClr val="FF0000"/>
                </a:solidFill>
                <a:latin typeface="Calibri" panose="020F0502020204030204" pitchFamily="34" charset="0"/>
                <a:cs typeface="Calibri" panose="020F0502020204030204" pitchFamily="34" charset="0"/>
              </a:rPr>
              <a:t>/</a:t>
            </a:r>
            <a:r>
              <a:rPr lang="en-US" sz="2800" dirty="0">
                <a:solidFill>
                  <a:srgbClr val="FF0000"/>
                </a:solidFill>
                <a:latin typeface="Calibri" panose="020F0502020204030204" pitchFamily="34" charset="0"/>
                <a:cs typeface="Calibri" panose="020F0502020204030204" pitchFamily="34" charset="0"/>
              </a:rPr>
              <a:t> ˈ</a:t>
            </a:r>
            <a:r>
              <a:rPr lang="en-US" sz="2800" dirty="0" err="1">
                <a:solidFill>
                  <a:srgbClr val="FF0000"/>
                </a:solidFill>
                <a:latin typeface="Calibri" panose="020F0502020204030204" pitchFamily="34" charset="0"/>
                <a:cs typeface="Calibri" panose="020F0502020204030204" pitchFamily="34" charset="0"/>
              </a:rPr>
              <a:t>bɔːlpɔɪnt</a:t>
            </a:r>
            <a:r>
              <a:rPr lang="en-US" sz="2800" dirty="0">
                <a:solidFill>
                  <a:srgbClr val="FF0000"/>
                </a:solidFill>
                <a:latin typeface="Calibri" panose="020F0502020204030204" pitchFamily="34" charset="0"/>
                <a:cs typeface="Calibri" panose="020F0502020204030204" pitchFamily="34" charset="0"/>
              </a:rPr>
              <a:t> pen</a:t>
            </a:r>
            <a:r>
              <a:rPr lang="vi-VN" sz="2800" dirty="0">
                <a:solidFill>
                  <a:srgbClr val="FF0000"/>
                </a:solidFill>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bút</a:t>
            </a:r>
            <a:r>
              <a:rPr lang="en-US" sz="2800" dirty="0">
                <a:latin typeface="Calibri" panose="020F0502020204030204" pitchFamily="34" charset="0"/>
                <a:cs typeface="Calibri" panose="020F0502020204030204" pitchFamily="34" charset="0"/>
              </a:rPr>
              <a:t> bi</a:t>
            </a:r>
          </a:p>
        </p:txBody>
      </p:sp>
      <p:sp>
        <p:nvSpPr>
          <p:cNvPr id="14" name="TextBox 13"/>
          <p:cNvSpPr txBox="1"/>
          <p:nvPr/>
        </p:nvSpPr>
        <p:spPr>
          <a:xfrm>
            <a:off x="417867" y="1655604"/>
            <a:ext cx="11362534" cy="584775"/>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200" i="1" dirty="0">
                <a:solidFill>
                  <a:srgbClr val="0070C0"/>
                </a:solidFill>
              </a:rPr>
              <a:t>telescope</a:t>
            </a:r>
            <a:r>
              <a:rPr lang="vi-VN" sz="1600" b="1" dirty="0"/>
              <a:t> </a:t>
            </a:r>
            <a:r>
              <a:rPr lang="vi-VN" sz="280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n</a:t>
            </a:r>
            <a:r>
              <a:rPr lang="vi-VN" sz="2800" dirty="0">
                <a:latin typeface="Calibri" panose="020F0502020204030204" pitchFamily="34" charset="0"/>
                <a:cs typeface="Calibri" panose="020F0502020204030204" pitchFamily="34" charset="0"/>
              </a:rPr>
              <a:t>) </a:t>
            </a:r>
            <a:r>
              <a:rPr lang="vi-VN" sz="2800" dirty="0">
                <a:solidFill>
                  <a:srgbClr val="FF0000"/>
                </a:solidFill>
                <a:latin typeface="Calibri" panose="020F0502020204030204" pitchFamily="34" charset="0"/>
                <a:cs typeface="Calibri" panose="020F0502020204030204" pitchFamily="34" charset="0"/>
              </a:rPr>
              <a:t>/</a:t>
            </a:r>
            <a:r>
              <a:rPr lang="en-US" sz="2800" dirty="0">
                <a:solidFill>
                  <a:srgbClr val="FF0000"/>
                </a:solidFill>
                <a:latin typeface="Calibri" panose="020F0502020204030204" pitchFamily="34" charset="0"/>
                <a:cs typeface="Calibri" panose="020F0502020204030204" pitchFamily="34" charset="0"/>
              </a:rPr>
              <a:t>ˈ</a:t>
            </a:r>
            <a:r>
              <a:rPr lang="en-US" sz="2800" dirty="0" err="1">
                <a:solidFill>
                  <a:srgbClr val="FF0000"/>
                </a:solidFill>
                <a:latin typeface="Calibri" panose="020F0502020204030204" pitchFamily="34" charset="0"/>
                <a:cs typeface="Calibri" panose="020F0502020204030204" pitchFamily="34" charset="0"/>
              </a:rPr>
              <a:t>telɪskoʊp</a:t>
            </a:r>
            <a:r>
              <a:rPr lang="en-US" sz="2800" dirty="0">
                <a:solidFill>
                  <a:srgbClr val="FF0000"/>
                </a:solidFill>
                <a:latin typeface="Calibri" panose="020F0502020204030204" pitchFamily="34" charset="0"/>
                <a:cs typeface="Calibri" panose="020F0502020204030204" pitchFamily="34" charset="0"/>
              </a:rPr>
              <a:t> </a:t>
            </a:r>
            <a:r>
              <a:rPr lang="vi-VN" sz="2800" dirty="0">
                <a:solidFill>
                  <a:srgbClr val="FF0000"/>
                </a:solidFill>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kính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viễn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vọng</a:t>
            </a:r>
            <a:endParaRPr lang="en-US" sz="2800" dirty="0">
              <a:latin typeface="Calibri" panose="020F0502020204030204" pitchFamily="34" charset="0"/>
              <a:cs typeface="Calibri" panose="020F0502020204030204" pitchFamily="34" charset="0"/>
            </a:endParaRPr>
          </a:p>
        </p:txBody>
      </p:sp>
      <p:pic>
        <p:nvPicPr>
          <p:cNvPr id="3" name="telescop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0866001" y="455877"/>
            <a:ext cx="609600" cy="609600"/>
          </a:xfrm>
          <a:prstGeom prst="rect">
            <a:avLst/>
          </a:prstGeom>
        </p:spPr>
      </p:pic>
      <p:pic>
        <p:nvPicPr>
          <p:cNvPr id="4" name="ballpoint p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0866001" y="446744"/>
            <a:ext cx="609600" cy="609600"/>
          </a:xfrm>
          <a:prstGeom prst="rect">
            <a:avLst/>
          </a:prstGeom>
        </p:spPr>
      </p:pic>
      <p:pic>
        <p:nvPicPr>
          <p:cNvPr id="5" name="microscop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0866001" y="464763"/>
            <a:ext cx="609600" cy="609600"/>
          </a:xfrm>
          <a:prstGeom prst="rect">
            <a:avLst/>
          </a:prstGeom>
        </p:spPr>
      </p:pic>
      <p:pic>
        <p:nvPicPr>
          <p:cNvPr id="6" name="band ai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0866001" y="473649"/>
            <a:ext cx="609600" cy="609600"/>
          </a:xfrm>
          <a:prstGeom prst="rect">
            <a:avLst/>
          </a:prstGeom>
        </p:spPr>
      </p:pic>
      <p:pic>
        <p:nvPicPr>
          <p:cNvPr id="7" name="rocke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0866001" y="477048"/>
            <a:ext cx="609600" cy="609600"/>
          </a:xfrm>
          <a:prstGeom prst="rect">
            <a:avLst/>
          </a:prstGeom>
        </p:spPr>
      </p:pic>
      <p:pic>
        <p:nvPicPr>
          <p:cNvPr id="8" name="thermometer">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10866001" y="509478"/>
            <a:ext cx="609600" cy="609600"/>
          </a:xfrm>
          <a:prstGeom prst="rect">
            <a:avLst/>
          </a:prstGeom>
        </p:spPr>
      </p:pic>
      <p:sp>
        <p:nvSpPr>
          <p:cNvPr id="18" name="Rectangle 17"/>
          <p:cNvSpPr/>
          <p:nvPr/>
        </p:nvSpPr>
        <p:spPr>
          <a:xfrm>
            <a:off x="10866001" y="446744"/>
            <a:ext cx="609600" cy="672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3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
                </p:tgtEl>
              </p:cMediaNode>
            </p:audio>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520" fill="hold"/>
                                        <p:tgtEl>
                                          <p:spTgt spid="3"/>
                                        </p:tgtEl>
                                      </p:cBhvr>
                                    </p:cmd>
                                  </p:childTnLst>
                                </p:cTn>
                              </p:par>
                            </p:childTnLst>
                          </p:cTn>
                        </p:par>
                      </p:childTnLst>
                    </p:cTn>
                  </p:par>
                </p:childTnLst>
              </p:cTn>
              <p:nextCondLst>
                <p:cond evt="onClick" delay="0">
                  <p:tgtEl>
                    <p:spTgt spid="14"/>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2196" fill="hold"/>
                                        <p:tgtEl>
                                          <p:spTgt spid="4"/>
                                        </p:tgtEl>
                                      </p:cBhvr>
                                    </p:cmd>
                                  </p:childTnLst>
                                </p:cTn>
                              </p:par>
                            </p:childTnLst>
                          </p:cTn>
                        </p:par>
                      </p:childTnLst>
                    </p:cTn>
                  </p:par>
                </p:childTnLst>
              </p:cTn>
              <p:nextCondLst>
                <p:cond evt="onClick" delay="0">
                  <p:tgtEl>
                    <p:spTgt spid="13"/>
                  </p:tgtEl>
                </p:cond>
              </p:nextCondLst>
            </p:seq>
            <p:audio>
              <p:cMediaNode vol="80000">
                <p:cTn id="45" fill="hold" display="0">
                  <p:stCondLst>
                    <p:cond delay="indefinite"/>
                  </p:stCondLst>
                  <p:endCondLst>
                    <p:cond evt="onStopAudio" delay="0">
                      <p:tgtEl>
                        <p:sldTgt/>
                      </p:tgtEl>
                    </p:cond>
                  </p:endCondLst>
                </p:cTn>
                <p:tgtEl>
                  <p:spTgt spid="5"/>
                </p:tgtEl>
              </p:cMediaNode>
            </p:audio>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1512" fill="hold"/>
                                        <p:tgtEl>
                                          <p:spTgt spid="5"/>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6"/>
                </p:tgtEl>
              </p:cMediaNode>
            </p:audio>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1728" fill="hold"/>
                                        <p:tgtEl>
                                          <p:spTgt spid="6"/>
                                        </p:tgtEl>
                                      </p:cBhvr>
                                    </p:cmd>
                                  </p:childTnLst>
                                </p:cTn>
                              </p:par>
                            </p:childTnLst>
                          </p:cTn>
                        </p:par>
                      </p:childTnLst>
                    </p:cTn>
                  </p:par>
                </p:childTnLst>
              </p:cTn>
              <p:nextCondLst>
                <p:cond evt="onClick" delay="0">
                  <p:tgtEl>
                    <p:spTgt spid="11"/>
                  </p:tgtEl>
                </p:cond>
              </p:nextCondLst>
            </p:seq>
            <p:audio>
              <p:cMediaNode vol="80000">
                <p:cTn id="57" fill="hold" display="0">
                  <p:stCondLst>
                    <p:cond delay="indefinite"/>
                  </p:stCondLst>
                  <p:endCondLst>
                    <p:cond evt="onStopAudio" delay="0">
                      <p:tgtEl>
                        <p:sldTgt/>
                      </p:tgtEl>
                    </p:cond>
                  </p:endCondLst>
                </p:cTn>
                <p:tgtEl>
                  <p:spTgt spid="7"/>
                </p:tgtEl>
              </p:cMediaNode>
            </p:audio>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944" fill="hold"/>
                                        <p:tgtEl>
                                          <p:spTgt spid="7"/>
                                        </p:tgtEl>
                                      </p:cBhvr>
                                    </p:cmd>
                                  </p:childTnLst>
                                </p:cTn>
                              </p:par>
                            </p:childTnLst>
                          </p:cTn>
                        </p:par>
                      </p:childTnLst>
                    </p:cTn>
                  </p:par>
                </p:childTnLst>
              </p:cTn>
              <p:nextCondLst>
                <p:cond evt="onClick" delay="0">
                  <p:tgtEl>
                    <p:spTgt spid="10"/>
                  </p:tgtEl>
                </p:cond>
              </p:nextCondLst>
            </p:seq>
            <p:audio>
              <p:cMediaNode vol="80000">
                <p:cTn id="63" fill="hold" display="0">
                  <p:stCondLst>
                    <p:cond delay="indefinite"/>
                  </p:stCondLst>
                  <p:endCondLst>
                    <p:cond evt="onStopAudio" delay="0">
                      <p:tgtEl>
                        <p:sldTgt/>
                      </p:tgtEl>
                    </p:cond>
                  </p:endCondLst>
                </p:cTn>
                <p:tgtEl>
                  <p:spTgt spid="8"/>
                </p:tgtEl>
              </p:cMediaNode>
            </p:audio>
            <p:seq concurrent="1" nextAc="seek">
              <p:cTn id="64" restart="whenNotActive" fill="hold" evtFilter="cancelBubble" nodeType="interactiveSeq">
                <p:stCondLst>
                  <p:cond evt="onClick" delay="0">
                    <p:tgtEl>
                      <p:spTgt spid="9"/>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1764" fill="hold"/>
                                        <p:tgtEl>
                                          <p:spTgt spid="8"/>
                                        </p:tgtEl>
                                      </p:cBhvr>
                                    </p:cmd>
                                  </p:childTnLst>
                                </p:cTn>
                              </p:par>
                            </p:childTnLst>
                          </p:cTn>
                        </p:par>
                      </p:childTnLst>
                    </p:cTn>
                  </p:par>
                </p:childTnLst>
              </p:cTn>
              <p:nextCondLst>
                <p:cond evt="onClick" delay="0">
                  <p:tgtEl>
                    <p:spTgt spid="9"/>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4255" y="376831"/>
            <a:ext cx="8487207" cy="1077218"/>
          </a:xfrm>
          <a:prstGeom prst="rect">
            <a:avLst/>
          </a:prstGeom>
        </p:spPr>
        <p:txBody>
          <a:bodyPr wrap="square">
            <a:spAutoFit/>
          </a:bodyPr>
          <a:lstStyle/>
          <a:p>
            <a:pPr algn="just"/>
            <a:r>
              <a:rPr lang="en-US" sz="3200" b="1" dirty="0">
                <a:solidFill>
                  <a:srgbClr val="242021"/>
                </a:solidFill>
              </a:rPr>
              <a:t>a. Look at the pictures and the descriptions. Write the correct word on the line.</a:t>
            </a:r>
            <a:r>
              <a:rPr lang="en-US" sz="3200" dirty="0"/>
              <a:t>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6509" y="1349400"/>
            <a:ext cx="2738438" cy="26225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5557" y="1389796"/>
            <a:ext cx="2744496" cy="262770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0663" y="1344935"/>
            <a:ext cx="2744070" cy="262699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509" y="4017505"/>
            <a:ext cx="2738437" cy="243063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75557" y="3971925"/>
            <a:ext cx="2744497" cy="2457450"/>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1211" y="3971925"/>
            <a:ext cx="2762207" cy="2485556"/>
          </a:xfrm>
          <a:prstGeom prst="rect">
            <a:avLst/>
          </a:prstGeom>
        </p:spPr>
      </p:pic>
      <p:pic>
        <p:nvPicPr>
          <p:cNvPr id="10" name="Picture 9"/>
          <p:cNvPicPr>
            <a:picLocks noChangeAspect="1"/>
          </p:cNvPicPr>
          <p:nvPr/>
        </p:nvPicPr>
        <p:blipFill>
          <a:blip r:embed="rId8"/>
          <a:stretch>
            <a:fillRect/>
          </a:stretch>
        </p:blipFill>
        <p:spPr>
          <a:xfrm>
            <a:off x="138546" y="376831"/>
            <a:ext cx="2943225" cy="666750"/>
          </a:xfrm>
          <a:prstGeom prst="rect">
            <a:avLst/>
          </a:prstGeom>
        </p:spPr>
      </p:pic>
    </p:spTree>
    <p:extLst>
      <p:ext uri="{BB962C8B-B14F-4D97-AF65-F5344CB8AC3E}">
        <p14:creationId xmlns:p14="http://schemas.microsoft.com/office/powerpoint/2010/main" val="71771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3615</TotalTime>
  <Words>952</Words>
  <Application>Microsoft Office PowerPoint</Application>
  <PresentationFormat>Màn hình rộng</PresentationFormat>
  <Paragraphs>104</Paragraphs>
  <Slides>28</Slides>
  <Notes>2</Notes>
  <HiddenSlides>0</HiddenSlides>
  <MMClips>7</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28</vt:i4>
      </vt:variant>
    </vt:vector>
  </HeadingPairs>
  <TitlesOfParts>
    <vt:vector size="31" baseType="lpstr">
      <vt:lpstr>Arial</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Canh</dc:creator>
  <cp:lastModifiedBy>1</cp:lastModifiedBy>
  <cp:revision>268</cp:revision>
  <dcterms:created xsi:type="dcterms:W3CDTF">2022-02-12T14:14:43Z</dcterms:created>
  <dcterms:modified xsi:type="dcterms:W3CDTF">2022-07-27T09:37:03Z</dcterms:modified>
</cp:coreProperties>
</file>