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7" r:id="rId3"/>
    <p:sldId id="278" r:id="rId4"/>
    <p:sldId id="257" r:id="rId5"/>
    <p:sldId id="259" r:id="rId6"/>
    <p:sldId id="260" r:id="rId7"/>
    <p:sldId id="261" r:id="rId8"/>
    <p:sldId id="264" r:id="rId9"/>
    <p:sldId id="265" r:id="rId10"/>
    <p:sldId id="295" r:id="rId11"/>
    <p:sldId id="296" r:id="rId12"/>
    <p:sldId id="297" r:id="rId13"/>
    <p:sldId id="298" r:id="rId14"/>
    <p:sldId id="301" r:id="rId15"/>
    <p:sldId id="299" r:id="rId16"/>
    <p:sldId id="300" r:id="rId17"/>
    <p:sldId id="266" r:id="rId18"/>
    <p:sldId id="263" r:id="rId19"/>
    <p:sldId id="270" r:id="rId20"/>
    <p:sldId id="267" r:id="rId21"/>
    <p:sldId id="271" r:id="rId22"/>
    <p:sldId id="272" r:id="rId23"/>
    <p:sldId id="274" r:id="rId24"/>
    <p:sldId id="275"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Box 3"/>
          <p:cNvSpPr txBox="1"/>
          <p:nvPr/>
        </p:nvSpPr>
        <p:spPr>
          <a:xfrm>
            <a:off x="3009265" y="372745"/>
            <a:ext cx="6668135" cy="1076325"/>
          </a:xfrm>
          <a:prstGeom prst="rect">
            <a:avLst/>
          </a:prstGeom>
          <a:noFill/>
        </p:spPr>
        <p:txBody>
          <a:bodyPr wrap="square" rtlCol="0">
            <a:spAutoFit/>
          </a:bodyPr>
          <a:lstStyle/>
          <a:p>
            <a:pPr algn="ctr"/>
            <a:r>
              <a:rPr lang="en-US" sz="3200" b="1">
                <a:solidFill>
                  <a:srgbClr val="FF0000"/>
                </a:solidFill>
                <a:latin typeface="+mn-ea"/>
                <a:cs typeface="+mn-ea"/>
              </a:rPr>
              <a:t>CHỦ ĐỀ </a:t>
            </a:r>
            <a:r>
              <a:rPr lang="vi-VN" altLang="en-US" sz="3200" b="1">
                <a:solidFill>
                  <a:srgbClr val="FF0000"/>
                </a:solidFill>
                <a:latin typeface="+mn-ea"/>
                <a:cs typeface="+mn-ea"/>
              </a:rPr>
              <a:t>6</a:t>
            </a:r>
            <a:r>
              <a:rPr lang="en-US" sz="3200" b="1">
                <a:solidFill>
                  <a:srgbClr val="FF0000"/>
                </a:solidFill>
                <a:latin typeface="+mn-ea"/>
                <a:cs typeface="+mn-ea"/>
              </a:rPr>
              <a:t>: </a:t>
            </a:r>
            <a:r>
              <a:rPr lang="vi-VN" altLang="en-US" sz="3200" b="1">
                <a:solidFill>
                  <a:srgbClr val="FF0000"/>
                </a:solidFill>
                <a:latin typeface="+mn-ea"/>
                <a:cs typeface="+mn-ea"/>
              </a:rPr>
              <a:t>BẢO TỒN CẢNH QUAN THIÊN NHIÊN</a:t>
            </a:r>
          </a:p>
        </p:txBody>
      </p:sp>
      <p:sp>
        <p:nvSpPr>
          <p:cNvPr id="5" name="Text Box 4"/>
          <p:cNvSpPr txBox="1"/>
          <p:nvPr/>
        </p:nvSpPr>
        <p:spPr>
          <a:xfrm>
            <a:off x="1993265" y="1609725"/>
            <a:ext cx="9635490" cy="521970"/>
          </a:xfrm>
          <a:prstGeom prst="rect">
            <a:avLst/>
          </a:prstGeom>
          <a:noFill/>
        </p:spPr>
        <p:txBody>
          <a:bodyPr wrap="square" rtlCol="0">
            <a:spAutoFit/>
          </a:bodyPr>
          <a:lstStyle/>
          <a:p>
            <a:r>
              <a:rPr lang="en-US" sz="2800" b="1">
                <a:latin typeface="+mn-ea"/>
                <a:cs typeface="+mn-ea"/>
              </a:rPr>
              <a:t>TUẦN : BẢO TỒN CẢNH QUAN THIÊN NHIÊN</a:t>
            </a:r>
          </a:p>
        </p:txBody>
      </p:sp>
      <p:sp>
        <p:nvSpPr>
          <p:cNvPr id="6" name="Rectangles 5"/>
          <p:cNvSpPr/>
          <p:nvPr/>
        </p:nvSpPr>
        <p:spPr>
          <a:xfrm>
            <a:off x="-13335" y="5979160"/>
            <a:ext cx="12207875" cy="8883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665">
                <a:solidFill>
                  <a:srgbClr val="FF0000"/>
                </a:solidFill>
                <a:latin typeface="Times New Roman" panose="02020603050405020304" pitchFamily="18" charset="0"/>
                <a:cs typeface="Times New Roman" panose="02020603050405020304" pitchFamily="18" charset="0"/>
              </a:rPr>
              <a:t>Hoạt động 3: Lập kế hoạch đánh giá thực trạng bảo tồn danh lam thắng cảnh của cộng đồng dân cư tại địa phương</a:t>
            </a:r>
            <a:br>
              <a:rPr lang="en-US" sz="2665">
                <a:solidFill>
                  <a:srgbClr val="FF0000"/>
                </a:solidFill>
                <a:latin typeface="Times New Roman" panose="02020603050405020304" pitchFamily="18" charset="0"/>
                <a:cs typeface="Times New Roman" panose="02020603050405020304" pitchFamily="18" charset="0"/>
              </a:rPr>
            </a:br>
            <a:endParaRPr lang="en-US" sz="2665">
              <a:solidFill>
                <a:srgbClr val="FF0000"/>
              </a:solidFill>
              <a:latin typeface="Times New Roman" panose="02020603050405020304" pitchFamily="18" charset="0"/>
              <a:cs typeface="Times New Roman" panose="02020603050405020304" pitchFamily="18" charset="0"/>
            </a:endParaRP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 Box 1"/>
          <p:cNvSpPr txBox="1"/>
          <p:nvPr/>
        </p:nvSpPr>
        <p:spPr>
          <a:xfrm>
            <a:off x="5459730" y="1261745"/>
            <a:ext cx="5734685" cy="5077460"/>
          </a:xfrm>
          <a:prstGeom prst="rect">
            <a:avLst/>
          </a:prstGeom>
          <a:noFill/>
        </p:spPr>
        <p:txBody>
          <a:bodyPr wrap="square" rtlCol="0" anchor="t">
            <a:spAutoFit/>
          </a:bodyPr>
          <a:lstStyle/>
          <a:p>
            <a:r>
              <a:rPr lang="vi-VN" altLang="en-US">
                <a:latin typeface="Times New Roman" panose="02020603050405020304" pitchFamily="18" charset="0"/>
                <a:cs typeface="Times New Roman" panose="02020603050405020304" pitchFamily="18" charset="0"/>
                <a:sym typeface="+mn-ea"/>
              </a:rPr>
              <a:t>*</a:t>
            </a:r>
            <a:r>
              <a:rPr lang="en-US">
                <a:latin typeface="Times New Roman" panose="02020603050405020304" pitchFamily="18" charset="0"/>
                <a:cs typeface="Times New Roman" panose="02020603050405020304" pitchFamily="18" charset="0"/>
                <a:sym typeface="+mn-ea"/>
              </a:rPr>
              <a:t>Kế hoạch đánh giá thực trạng bảo tồn danh lam thắng cảnh</a:t>
            </a:r>
          </a:p>
          <a:p>
            <a:r>
              <a:rPr lang="en-US">
                <a:latin typeface="Times New Roman" panose="02020603050405020304" pitchFamily="18" charset="0"/>
                <a:cs typeface="Times New Roman" panose="02020603050405020304" pitchFamily="18" charset="0"/>
                <a:sym typeface="+mn-ea"/>
              </a:rPr>
              <a:t>- Tên danh lam thắng cảnh</a:t>
            </a:r>
          </a:p>
          <a:p>
            <a:r>
              <a:rPr lang="en-US">
                <a:latin typeface="Times New Roman" panose="02020603050405020304" pitchFamily="18" charset="0"/>
                <a:cs typeface="Times New Roman" panose="02020603050405020304" pitchFamily="18" charset="0"/>
                <a:sym typeface="+mn-ea"/>
              </a:rPr>
              <a:t>- Thời gian tiến hành khảo sát</a:t>
            </a:r>
          </a:p>
          <a:p>
            <a:r>
              <a:rPr lang="en-US">
                <a:latin typeface="Times New Roman" panose="02020603050405020304" pitchFamily="18" charset="0"/>
                <a:cs typeface="Times New Roman" panose="02020603050405020304" pitchFamily="18" charset="0"/>
                <a:sym typeface="+mn-ea"/>
              </a:rPr>
              <a:t>- Nội dung khảo sát:</a:t>
            </a:r>
          </a:p>
          <a:p>
            <a:r>
              <a:rPr lang="en-US">
                <a:latin typeface="Times New Roman" panose="02020603050405020304" pitchFamily="18" charset="0"/>
                <a:cs typeface="Times New Roman" panose="02020603050405020304" pitchFamily="18" charset="0"/>
                <a:sym typeface="+mn-ea"/>
              </a:rPr>
              <a:t>   + Những hoạt động, hành vi, việc làm người dân đã thực hiện để bảo tồn danh lam thắng cảnh</a:t>
            </a:r>
          </a:p>
          <a:p>
            <a:r>
              <a:rPr lang="en-US">
                <a:latin typeface="Times New Roman" panose="02020603050405020304" pitchFamily="18" charset="0"/>
                <a:cs typeface="Times New Roman" panose="02020603050405020304" pitchFamily="18" charset="0"/>
                <a:sym typeface="+mn-ea"/>
              </a:rPr>
              <a:t>  + Kết quả bảo tồn danh lam thắng cảnh </a:t>
            </a:r>
          </a:p>
          <a:p>
            <a:r>
              <a:rPr lang="en-US">
                <a:latin typeface="Times New Roman" panose="02020603050405020304" pitchFamily="18" charset="0"/>
                <a:cs typeface="Times New Roman" panose="02020603050405020304" pitchFamily="18" charset="0"/>
                <a:sym typeface="+mn-ea"/>
              </a:rPr>
              <a:t>  + Những vấn đề còn tồn tại trong việc bảo tồn danh lam thắng cảnh</a:t>
            </a:r>
          </a:p>
          <a:p>
            <a:r>
              <a:rPr lang="en-US">
                <a:latin typeface="Times New Roman" panose="02020603050405020304" pitchFamily="18" charset="0"/>
                <a:cs typeface="Times New Roman" panose="02020603050405020304" pitchFamily="18" charset="0"/>
                <a:sym typeface="+mn-ea"/>
              </a:rPr>
              <a:t>  + Những biện pháp mà cộng đồng dân cư cần thực hiện để danh lam thắng cảnh được bảo tồn tốt hơn</a:t>
            </a:r>
          </a:p>
          <a:p>
            <a:r>
              <a:rPr lang="en-US">
                <a:latin typeface="Times New Roman" panose="02020603050405020304" pitchFamily="18" charset="0"/>
                <a:cs typeface="Times New Roman" panose="02020603050405020304" pitchFamily="18" charset="0"/>
                <a:sym typeface="+mn-ea"/>
              </a:rPr>
              <a:t>- Phương pháp khảo sát:</a:t>
            </a:r>
          </a:p>
          <a:p>
            <a:r>
              <a:rPr lang="en-US">
                <a:latin typeface="Times New Roman" panose="02020603050405020304" pitchFamily="18" charset="0"/>
                <a:cs typeface="Times New Roman" panose="02020603050405020304" pitchFamily="18" charset="0"/>
                <a:sym typeface="+mn-ea"/>
              </a:rPr>
              <a:t>   + Quan sát hiện trường</a:t>
            </a:r>
          </a:p>
          <a:p>
            <a:r>
              <a:rPr lang="en-US">
                <a:latin typeface="Times New Roman" panose="02020603050405020304" pitchFamily="18" charset="0"/>
                <a:cs typeface="Times New Roman" panose="02020603050405020304" pitchFamily="18" charset="0"/>
                <a:sym typeface="+mn-ea"/>
              </a:rPr>
              <a:t>   + Phỏng vấn những người có liên quan</a:t>
            </a:r>
          </a:p>
          <a:p>
            <a:r>
              <a:rPr lang="en-US">
                <a:latin typeface="Times New Roman" panose="02020603050405020304" pitchFamily="18" charset="0"/>
                <a:cs typeface="Times New Roman" panose="02020603050405020304" pitchFamily="18" charset="0"/>
                <a:sym typeface="+mn-ea"/>
              </a:rPr>
              <a:t>   + Nghiên cứu tư liệu, báo cáo</a:t>
            </a:r>
          </a:p>
          <a:p>
            <a:r>
              <a:rPr lang="en-US">
                <a:latin typeface="Times New Roman" panose="02020603050405020304" pitchFamily="18" charset="0"/>
                <a:cs typeface="Times New Roman" panose="02020603050405020304" pitchFamily="18" charset="0"/>
                <a:sym typeface="+mn-ea"/>
              </a:rPr>
              <a:t>- Phương tiện khảo sát: Giấy, sổ ghi chép, máy tính, phiếu quan sát, câu hỏi phỏng vấn</a:t>
            </a:r>
          </a:p>
          <a:p>
            <a:r>
              <a:rPr lang="en-US">
                <a:latin typeface="Times New Roman" panose="02020603050405020304" pitchFamily="18" charset="0"/>
                <a:cs typeface="Times New Roman" panose="02020603050405020304" pitchFamily="18" charset="0"/>
                <a:sym typeface="+mn-ea"/>
              </a:rPr>
              <a:t>- Phân công nhiệm vụ và thời gian thực hiện</a:t>
            </a:r>
            <a:endParaRPr lang="en-US"/>
          </a:p>
        </p:txBody>
      </p:sp>
      <p:pic>
        <p:nvPicPr>
          <p:cNvPr id="8" name="Picture 2" descr="IMG_256"/>
          <p:cNvPicPr>
            <a:picLocks noGrp="1" noChangeAspect="1"/>
          </p:cNvPicPr>
          <p:nvPr>
            <p:ph idx="1"/>
          </p:nvPr>
        </p:nvPicPr>
        <p:blipFill>
          <a:blip r:embed="rId2"/>
          <a:stretch>
            <a:fillRect/>
          </a:stretch>
        </p:blipFill>
        <p:spPr>
          <a:xfrm>
            <a:off x="937260" y="1494155"/>
            <a:ext cx="4315460" cy="43567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a:solidFill>
                  <a:srgbClr val="FF0000"/>
                </a:solidFill>
                <a:latin typeface="Times New Roman" panose="02020603050405020304" pitchFamily="18" charset="0"/>
                <a:cs typeface="Times New Roman" panose="02020603050405020304" pitchFamily="18" charset="0"/>
              </a:rPr>
              <a:t>Hoạt động 4: Đánh giá thực trạng bảo tồn danh lam thắng cảnh của cộng đồng dân cư tại địa phương theo kế hoạch đã xây dựng</a:t>
            </a: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31545" y="1555750"/>
            <a:ext cx="10422255" cy="4621530"/>
          </a:xfrm>
        </p:spPr>
        <p:txBody>
          <a:bodyPr>
            <a:noAutofit/>
          </a:bodyPr>
          <a:lstStyle/>
          <a:p>
            <a:pPr marL="0" indent="0">
              <a:buNone/>
            </a:pPr>
            <a:r>
              <a:rPr lang="en-US" sz="1700" b="1">
                <a:latin typeface="Times New Roman" panose="02020603050405020304" pitchFamily="18" charset="0"/>
                <a:cs typeface="Times New Roman" panose="02020603050405020304" pitchFamily="18" charset="0"/>
              </a:rPr>
              <a:t>a.Đánh giá thực trạng bảo tồn danh lam thắng cảnh của cộng đồng dân cư tại địa phương</a:t>
            </a:r>
          </a:p>
          <a:p>
            <a:r>
              <a:rPr lang="en-US" sz="1700">
                <a:latin typeface="Times New Roman" panose="02020603050405020304" pitchFamily="18" charset="0"/>
                <a:cs typeface="Times New Roman" panose="02020603050405020304" pitchFamily="18" charset="0"/>
              </a:rPr>
              <a:t>- Những hành vi, việc làm mà các tổ chức, cá nhân đã thực hiện là phù hợp để bảo tồn cảnh quan thiên nhiên ở địa phương em:</a:t>
            </a:r>
          </a:p>
          <a:p>
            <a:r>
              <a:rPr lang="en-US" sz="1700">
                <a:latin typeface="Times New Roman" panose="02020603050405020304" pitchFamily="18" charset="0"/>
                <a:cs typeface="Times New Roman" panose="02020603050405020304" pitchFamily="18" charset="0"/>
              </a:rPr>
              <a:t>- Giữ gìn vệ sinh môi trường danh lam thắng cảnh. Dọn dẹp vệ sinh lớp học, khuôn viên nhà ở.</a:t>
            </a:r>
          </a:p>
          <a:p>
            <a:r>
              <a:rPr lang="en-US" sz="1700">
                <a:latin typeface="Times New Roman" panose="02020603050405020304" pitchFamily="18" charset="0"/>
                <a:cs typeface="Times New Roman" panose="02020603050405020304" pitchFamily="18" charset="0"/>
              </a:rPr>
              <a:t>- Không lấn chiếm, sử dụng trái phép không gian danh lam thắng cảnh</a:t>
            </a:r>
          </a:p>
          <a:p>
            <a:r>
              <a:rPr lang="en-US" sz="1700">
                <a:latin typeface="Times New Roman" panose="02020603050405020304" pitchFamily="18" charset="0"/>
                <a:cs typeface="Times New Roman" panose="02020603050405020304" pitchFamily="18" charset="0"/>
              </a:rPr>
              <a:t>- Vứt rác đúng nơi quy định, không xả rác bừa bãi.</a:t>
            </a:r>
          </a:p>
          <a:p>
            <a:r>
              <a:rPr lang="en-US" sz="1700">
                <a:latin typeface="Times New Roman" panose="02020603050405020304" pitchFamily="18" charset="0"/>
                <a:cs typeface="Times New Roman" panose="02020603050405020304" pitchFamily="18" charset="0"/>
              </a:rPr>
              <a:t>- Hạn chế sử dụng túi nilon.</a:t>
            </a:r>
          </a:p>
          <a:p>
            <a:r>
              <a:rPr lang="en-US" sz="1700">
                <a:latin typeface="Times New Roman" panose="02020603050405020304" pitchFamily="18" charset="0"/>
                <a:cs typeface="Times New Roman" panose="02020603050405020304" pitchFamily="18" charset="0"/>
              </a:rPr>
              <a:t>- Tiết kiệm điện, nước trong sinh hoạt.</a:t>
            </a:r>
          </a:p>
          <a:p>
            <a:r>
              <a:rPr lang="en-US" sz="1700">
                <a:latin typeface="Times New Roman" panose="02020603050405020304" pitchFamily="18" charset="0"/>
                <a:cs typeface="Times New Roman" panose="02020603050405020304" pitchFamily="18" charset="0"/>
              </a:rPr>
              <a:t>- Tích cực trồng cây xanh.</a:t>
            </a:r>
          </a:p>
          <a:p>
            <a:r>
              <a:rPr lang="en-US" sz="1700">
                <a:latin typeface="Times New Roman" panose="02020603050405020304" pitchFamily="18" charset="0"/>
                <a:cs typeface="Times New Roman" panose="02020603050405020304" pitchFamily="18" charset="0"/>
              </a:rPr>
              <a:t>- Hăng hái tham gia các phong trào bảo vệ môi trường.</a:t>
            </a:r>
          </a:p>
          <a:p>
            <a:pPr marL="0" indent="0">
              <a:buNone/>
            </a:pPr>
            <a:r>
              <a:rPr lang="en-US" sz="1700" b="1">
                <a:latin typeface="Times New Roman" panose="02020603050405020304" pitchFamily="18" charset="0"/>
                <a:cs typeface="Times New Roman" panose="02020603050405020304" pitchFamily="18" charset="0"/>
              </a:rPr>
              <a:t>b.Thảo luận</a:t>
            </a:r>
            <a:endParaRPr lang="en-US" sz="1700">
              <a:latin typeface="Times New Roman" panose="02020603050405020304" pitchFamily="18" charset="0"/>
              <a:cs typeface="Times New Roman" panose="02020603050405020304" pitchFamily="18" charset="0"/>
            </a:endParaRPr>
          </a:p>
          <a:p>
            <a:r>
              <a:rPr lang="en-US" sz="1700">
                <a:latin typeface="Times New Roman" panose="02020603050405020304" pitchFamily="18" charset="0"/>
                <a:cs typeface="Times New Roman" panose="02020603050405020304" pitchFamily="18" charset="0"/>
              </a:rPr>
              <a:t>- Thực trạng việc bảo tồn danh lam thắng cảnh ở địa phương nay đã có phần cải thiện, người dân có ý thức cao trong việc bảo tồn cảnh quan thiên nhiên của đất nước</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a:solidFill>
                  <a:srgbClr val="FF0000"/>
                </a:solidFill>
                <a:latin typeface="Times New Roman" panose="02020603050405020304" pitchFamily="18" charset="0"/>
                <a:cs typeface="Times New Roman" panose="02020603050405020304" pitchFamily="18" charset="0"/>
              </a:rPr>
              <a:t>Hoạt động </a:t>
            </a:r>
            <a:r>
              <a:rPr lang="vi-VN" altLang="en-US" sz="2400">
                <a:solidFill>
                  <a:srgbClr val="FF0000"/>
                </a:solidFill>
                <a:latin typeface="Times New Roman" panose="02020603050405020304" pitchFamily="18" charset="0"/>
                <a:cs typeface="Times New Roman" panose="02020603050405020304" pitchFamily="18" charset="0"/>
              </a:rPr>
              <a:t>5</a:t>
            </a:r>
            <a:r>
              <a:rPr lang="en-US" sz="2400">
                <a:solidFill>
                  <a:srgbClr val="FF0000"/>
                </a:solidFill>
                <a:latin typeface="Times New Roman" panose="02020603050405020304" pitchFamily="18" charset="0"/>
                <a:cs typeface="Times New Roman" panose="02020603050405020304" pitchFamily="18" charset="0"/>
              </a:rPr>
              <a:t>: Xây dựng kế hoạch hoạt động quảng bá hình ảnh và kêu gọi bảo tồn cảnh quan thiên nhiên</a:t>
            </a:r>
            <a:r>
              <a:rPr lang="vi-VN" altLang="en-US" sz="2400">
                <a:solidFill>
                  <a:srgbClr val="FF0000"/>
                </a:solidFill>
                <a:latin typeface="Times New Roman" panose="02020603050405020304" pitchFamily="18" charset="0"/>
                <a:cs typeface="Times New Roman" panose="02020603050405020304" pitchFamily="18" charset="0"/>
              </a:rPr>
              <a:t> </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838200" y="1434465"/>
            <a:ext cx="5181600" cy="4742815"/>
          </a:xfrm>
        </p:spPr>
        <p:txBody>
          <a:bodyPr>
            <a:noAutofit/>
          </a:bodyPr>
          <a:lstStyle/>
          <a:p>
            <a:pPr marL="0" indent="0">
              <a:buNone/>
            </a:pPr>
            <a:r>
              <a:rPr lang="en-US" sz="2000" b="1">
                <a:latin typeface="Times New Roman" panose="02020603050405020304" pitchFamily="18" charset="0"/>
                <a:cs typeface="Times New Roman" panose="02020603050405020304" pitchFamily="18" charset="0"/>
              </a:rPr>
              <a:t>a.Xây dựng kế hoạch</a:t>
            </a:r>
          </a:p>
          <a:p>
            <a:pPr marL="0" indent="0">
              <a:buNone/>
            </a:pPr>
            <a:r>
              <a:rPr lang="en-US" sz="2000">
                <a:latin typeface="Times New Roman" panose="02020603050405020304" pitchFamily="18" charset="0"/>
                <a:cs typeface="Times New Roman" panose="02020603050405020304" pitchFamily="18" charset="0"/>
              </a:rPr>
              <a:t>Nhóm...</a:t>
            </a:r>
          </a:p>
          <a:p>
            <a:pPr marL="0" indent="0">
              <a:buNone/>
            </a:pPr>
            <a:r>
              <a:rPr lang="en-US" sz="2000">
                <a:latin typeface="Times New Roman" panose="02020603050405020304" pitchFamily="18" charset="0"/>
                <a:cs typeface="Times New Roman" panose="02020603050405020304" pitchFamily="18" charset="0"/>
              </a:rPr>
              <a:t>Lớp 11. Trường THPT...</a:t>
            </a:r>
          </a:p>
          <a:p>
            <a:pPr marL="0" indent="0">
              <a:buNone/>
            </a:pPr>
            <a:r>
              <a:rPr lang="en-US" sz="2000">
                <a:latin typeface="Times New Roman" panose="02020603050405020304" pitchFamily="18" charset="0"/>
                <a:cs typeface="Times New Roman" panose="02020603050405020304" pitchFamily="18" charset="0"/>
              </a:rPr>
              <a:t>- Mục đích hoạt động: Quảng bá hìnhảnh cảnh quan thiên nhiên và tuyên truyền kêu gọi mọi người bảo tồn cảnh quan</a:t>
            </a:r>
          </a:p>
          <a:p>
            <a:pPr marL="0" indent="0">
              <a:buNone/>
            </a:pPr>
            <a:r>
              <a:rPr lang="en-US" sz="2000">
                <a:latin typeface="Times New Roman" panose="02020603050405020304" pitchFamily="18" charset="0"/>
                <a:cs typeface="Times New Roman" panose="02020603050405020304" pitchFamily="18" charset="0"/>
              </a:rPr>
              <a:t>- Đối tượng tuyên truyền: Người dân địa phương và khách du lịch</a:t>
            </a:r>
          </a:p>
          <a:p>
            <a:pPr marL="0" indent="0">
              <a:buNone/>
            </a:pPr>
            <a:r>
              <a:rPr lang="en-US" sz="2000">
                <a:latin typeface="Times New Roman" panose="02020603050405020304" pitchFamily="18" charset="0"/>
                <a:cs typeface="Times New Roman" panose="02020603050405020304" pitchFamily="18" charset="0"/>
              </a:rPr>
              <a:t>- Nội dung tuyên truyền:</a:t>
            </a:r>
          </a:p>
          <a:p>
            <a:pPr marL="0" indent="0">
              <a:buNone/>
            </a:pPr>
            <a:r>
              <a:rPr lang="en-US" sz="2000">
                <a:latin typeface="Times New Roman" panose="02020603050405020304" pitchFamily="18" charset="0"/>
                <a:cs typeface="Times New Roman" panose="02020603050405020304" pitchFamily="18" charset="0"/>
              </a:rPr>
              <a:t>  + Vẻ đẹp của cảnh quan</a:t>
            </a:r>
          </a:p>
          <a:p>
            <a:pPr marL="0" indent="0">
              <a:buNone/>
            </a:pPr>
            <a:r>
              <a:rPr lang="en-US" sz="2000">
                <a:latin typeface="Times New Roman" panose="02020603050405020304" pitchFamily="18" charset="0"/>
                <a:cs typeface="Times New Roman" panose="02020603050405020304" pitchFamily="18" charset="0"/>
              </a:rPr>
              <a:t>  + Những lợi ích mà cảnh quan đã mang lại cho người dân địa phương và khách du lịch</a:t>
            </a:r>
          </a:p>
          <a:p>
            <a:pPr marL="0" indent="0">
              <a:buNone/>
            </a:pPr>
            <a:r>
              <a:rPr lang="en-US" sz="2400">
                <a:latin typeface="Times New Roman" panose="02020603050405020304" pitchFamily="18" charset="0"/>
                <a:cs typeface="Times New Roman" panose="02020603050405020304" pitchFamily="18" charset="0"/>
              </a:rPr>
              <a:t>  </a:t>
            </a:r>
          </a:p>
          <a:p>
            <a:pPr marL="0" indent="0">
              <a:buNone/>
            </a:pPr>
            <a:endParaRPr lang="en-US" sz="2400">
              <a:latin typeface="Times New Roman" panose="02020603050405020304" pitchFamily="18" charset="0"/>
              <a:cs typeface="Times New Roman" panose="02020603050405020304" pitchFamily="18" charset="0"/>
            </a:endParaRPr>
          </a:p>
          <a:p>
            <a:pPr marL="0" indent="0">
              <a:buNone/>
            </a:pP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   </a:t>
            </a:r>
          </a:p>
        </p:txBody>
      </p:sp>
      <p:pic>
        <p:nvPicPr>
          <p:cNvPr id="5" name="Content Placeholder 106"/>
          <p:cNvPicPr>
            <a:picLocks noGrp="1" noChangeAspect="1"/>
          </p:cNvPicPr>
          <p:nvPr>
            <p:ph sz="half" idx="2"/>
          </p:nvPr>
        </p:nvPicPr>
        <p:blipFill>
          <a:blip r:embed="rId2"/>
          <a:stretch>
            <a:fillRect/>
          </a:stretch>
        </p:blipFill>
        <p:spPr>
          <a:xfrm>
            <a:off x="6417945" y="1690370"/>
            <a:ext cx="4661535" cy="413321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81735" y="365125"/>
            <a:ext cx="10172065" cy="851535"/>
          </a:xfrm>
        </p:spPr>
        <p:txBody>
          <a:bodyPr>
            <a:normAutofit fontScale="90000"/>
          </a:bodyPr>
          <a:lstStyle/>
          <a:p>
            <a:br>
              <a:rPr lang="en-US" sz="2800">
                <a:latin typeface="Times New Roman" panose="02020603050405020304" pitchFamily="18" charset="0"/>
                <a:cs typeface="Times New Roman" panose="02020603050405020304" pitchFamily="18" charset="0"/>
                <a:sym typeface="+mn-ea"/>
              </a:rPr>
            </a:br>
            <a:r>
              <a:rPr lang="en-US" sz="2800">
                <a:latin typeface="Times New Roman" panose="02020603050405020304" pitchFamily="18" charset="0"/>
                <a:cs typeface="Times New Roman" panose="02020603050405020304" pitchFamily="18" charset="0"/>
                <a:sym typeface="+mn-ea"/>
              </a:rPr>
              <a:t>+ Những hoạt động, việc làm mọi người cần thực hiện để bảo tồn được vẻ đẹp tự nhiên của cảnh quan</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sym typeface="+mn-ea"/>
              </a:rPr>
              <a:t>- Hình thức tuyên truyền:</a:t>
            </a:r>
            <a:br>
              <a:rPr lang="en-US" sz="2800">
                <a:latin typeface="Times New Roman" panose="02020603050405020304" pitchFamily="18" charset="0"/>
                <a:cs typeface="Times New Roman" panose="02020603050405020304" pitchFamily="18" charset="0"/>
              </a:rPr>
            </a:br>
            <a:endParaRPr lang="en-US" sz="2800">
              <a:solidFill>
                <a:srgbClr val="FF0000"/>
              </a:solidFill>
              <a:latin typeface="Times New Roman" panose="02020603050405020304" pitchFamily="18" charset="0"/>
              <a:cs typeface="Times New Roman" panose="02020603050405020304" pitchFamily="18" charset="0"/>
            </a:endParaRP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05205" y="1303020"/>
            <a:ext cx="10348595" cy="4874260"/>
          </a:xfrm>
        </p:spPr>
        <p:txBody>
          <a:bodyPr>
            <a:noAutofit/>
          </a:bodyPr>
          <a:lstStyle/>
          <a:p>
            <a:pPr marL="0" indent="0">
              <a:buNone/>
            </a:pPr>
            <a:r>
              <a:rPr lang="en-US" sz="2400">
                <a:latin typeface="Times New Roman" panose="02020603050405020304" pitchFamily="18" charset="0"/>
                <a:cs typeface="Times New Roman" panose="02020603050405020304" pitchFamily="18" charset="0"/>
                <a:sym typeface="+mn-ea"/>
              </a:rPr>
              <a:t>+ Phát tờ rơi, trên đó có hình ảnh về cảnh đẹp của cảnh quan cùng những lợi ích mà cảnh quan đá đã mang lại cho người dân địa phương, khách du lịch </a:t>
            </a: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   + Thông điệp kêu gọi mọi người thực hiện những hoạt động, việc làm cần thiết để bảo tồn vẻ đẹp tự nhiên của cảnh quan</a:t>
            </a: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nh cảnh quan</a:t>
            </a: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 Thời gian thực hiện: Sáng chủ nhật ngày...</a:t>
            </a: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 Phân công nhiệm vụ: </a:t>
            </a: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   + Thiết kế tờ rơi: các bạn...</a:t>
            </a: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   + Phát tờ rơi: các bạn...</a:t>
            </a:r>
            <a:endParaRPr lang="en-US" sz="2400">
              <a:latin typeface="Times New Roman" panose="02020603050405020304" pitchFamily="18" charset="0"/>
              <a:cs typeface="Times New Roman" panose="02020603050405020304" pitchFamily="18" charset="0"/>
            </a:endParaRPr>
          </a:p>
          <a:p>
            <a:pPr marL="0" indent="0">
              <a:buNone/>
            </a:pPr>
            <a:r>
              <a:rPr lang="en-US" sz="2400" b="1">
                <a:latin typeface="Times New Roman" panose="02020603050405020304" pitchFamily="18" charset="0"/>
                <a:cs typeface="Times New Roman" panose="02020603050405020304" pitchFamily="18" charset="0"/>
                <a:sym typeface="+mn-ea"/>
              </a:rPr>
              <a:t>b.Chia sẻ và hoàn thiện kế hoạch</a:t>
            </a:r>
            <a:endParaRPr lang="en-US" sz="2400" b="1">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 Các nhóm chia sẻ và hoàn thiện</a:t>
            </a:r>
            <a:endParaRPr lang="en-US" sz="2400">
              <a:latin typeface="Times New Roman" panose="02020603050405020304" pitchFamily="18" charset="0"/>
              <a:cs typeface="Times New Roman" panose="02020603050405020304" pitchFamily="18" charset="0"/>
            </a:endParaRPr>
          </a:p>
          <a:p>
            <a:pPr marL="0" indent="0">
              <a:buNone/>
            </a:pPr>
            <a:endParaRPr 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6" name="Rectangles 5"/>
          <p:cNvSpPr/>
          <p:nvPr/>
        </p:nvSpPr>
        <p:spPr>
          <a:xfrm>
            <a:off x="5715" y="5644515"/>
            <a:ext cx="12168505" cy="1203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 Box 4"/>
          <p:cNvSpPr txBox="1"/>
          <p:nvPr/>
        </p:nvSpPr>
        <p:spPr>
          <a:xfrm>
            <a:off x="5715" y="5644515"/>
            <a:ext cx="12546965" cy="829945"/>
          </a:xfrm>
          <a:prstGeom prst="rect">
            <a:avLst/>
          </a:prstGeom>
          <a:noFill/>
        </p:spPr>
        <p:txBody>
          <a:bodyPr wrap="square" rtlCol="0" anchor="t">
            <a:spAutoFit/>
          </a:bodyPr>
          <a:lstStyle/>
          <a:p>
            <a:pPr algn="ctr"/>
            <a:r>
              <a:rPr lang="en-US" sz="2400" b="1">
                <a:latin typeface="Times New Roman" panose="02020603050405020304" pitchFamily="18" charset="0"/>
                <a:cs typeface="Times New Roman" panose="02020603050405020304" pitchFamily="18" charset="0"/>
              </a:rPr>
              <a:t>Hoạt động 6: Thực hiện kế hoạch hoạt động quảng bá hình ảnh và kêu gọi bảo tồn cảnh </a:t>
            </a:r>
          </a:p>
          <a:p>
            <a:pPr algn="ctr"/>
            <a:r>
              <a:rPr lang="en-US" sz="2400" b="1">
                <a:latin typeface="Times New Roman" panose="02020603050405020304" pitchFamily="18" charset="0"/>
                <a:cs typeface="Times New Roman" panose="02020603050405020304" pitchFamily="18" charset="0"/>
              </a:rPr>
              <a:t>quan thiên nhiên, danh lam thắng cảnh</a:t>
            </a:r>
          </a:p>
        </p:txBody>
      </p:sp>
      <p:pic>
        <p:nvPicPr>
          <p:cNvPr id="107" name="Content Placeholder 106"/>
          <p:cNvPicPr>
            <a:picLocks noGrp="1" noChangeAspect="1"/>
          </p:cNvPicPr>
          <p:nvPr>
            <p:ph idx="1"/>
          </p:nvPr>
        </p:nvPicPr>
        <p:blipFill>
          <a:blip r:embed="rId2"/>
          <a:stretch>
            <a:fillRect/>
          </a:stretch>
        </p:blipFill>
        <p:spPr>
          <a:xfrm>
            <a:off x="5715" y="0"/>
            <a:ext cx="12186920" cy="564388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6315" y="392430"/>
            <a:ext cx="10414000" cy="544830"/>
          </a:xfrm>
        </p:spPr>
        <p:txBody>
          <a:bodyPr>
            <a:normAutofit fontScale="90000"/>
          </a:bodyPr>
          <a:lstStyle/>
          <a:p>
            <a:r>
              <a:rPr lang="en-US" sz="2800">
                <a:solidFill>
                  <a:srgbClr val="FF0000"/>
                </a:solidFill>
                <a:latin typeface="Times New Roman" panose="02020603050405020304" pitchFamily="18" charset="0"/>
                <a:cs typeface="Times New Roman" panose="02020603050405020304" pitchFamily="18" charset="0"/>
              </a:rPr>
              <a:t>Hoạt động 6: Thực hiện kế hoạch hoạt động quảng bá hình ảnh và kêu gọi bảo tồn cảnh quan thiên nhiên, danh lam thắng cảnh</a:t>
            </a: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96315" y="1129030"/>
            <a:ext cx="10357485" cy="5059680"/>
          </a:xfrm>
        </p:spPr>
        <p:txBody>
          <a:bodyPr>
            <a:noAutofit/>
          </a:bodyPr>
          <a:lstStyle/>
          <a:p>
            <a:pPr marL="0" indent="0">
              <a:buNone/>
            </a:pPr>
            <a:r>
              <a:rPr lang="en-US" sz="2000">
                <a:latin typeface="Times New Roman" panose="02020603050405020304" pitchFamily="18" charset="0"/>
                <a:cs typeface="Times New Roman" panose="02020603050405020304" pitchFamily="18" charset="0"/>
              </a:rPr>
              <a:t>1.Thực hiện kế hoạch hoạt động quảng bá hình ảnh và kêu gọi bảo tồn cảnh quan thiên nhiên theo kế hoạch </a:t>
            </a:r>
          </a:p>
          <a:p>
            <a:pPr marL="0" indent="0">
              <a:buNone/>
            </a:pPr>
            <a:r>
              <a:rPr lang="en-US" sz="2000">
                <a:latin typeface="Times New Roman" panose="02020603050405020304" pitchFamily="18" charset="0"/>
                <a:cs typeface="Times New Roman" panose="02020603050405020304" pitchFamily="18" charset="0"/>
              </a:rPr>
              <a:t>- Nhóm thực hiện: </a:t>
            </a:r>
          </a:p>
          <a:p>
            <a:pPr marL="0" indent="0">
              <a:buNone/>
            </a:pPr>
            <a:r>
              <a:rPr lang="en-US" sz="2000">
                <a:latin typeface="Times New Roman" panose="02020603050405020304" pitchFamily="18" charset="0"/>
                <a:cs typeface="Times New Roman" panose="02020603050405020304" pitchFamily="18" charset="0"/>
              </a:rPr>
              <a:t>- Địa điểm thực hiện: </a:t>
            </a:r>
          </a:p>
          <a:p>
            <a:pPr marL="0" indent="0">
              <a:buNone/>
            </a:pPr>
            <a:r>
              <a:rPr lang="en-US" sz="2000">
                <a:latin typeface="Times New Roman" panose="02020603050405020304" pitchFamily="18" charset="0"/>
                <a:cs typeface="Times New Roman" panose="02020603050405020304" pitchFamily="18" charset="0"/>
              </a:rPr>
              <a:t>- Thời gian thực hiện: </a:t>
            </a:r>
          </a:p>
          <a:p>
            <a:pPr marL="0" indent="0">
              <a:buNone/>
            </a:pPr>
            <a:r>
              <a:rPr lang="en-US" sz="2000">
                <a:latin typeface="Times New Roman" panose="02020603050405020304" pitchFamily="18" charset="0"/>
                <a:cs typeface="Times New Roman" panose="02020603050405020304" pitchFamily="18" charset="0"/>
              </a:rPr>
              <a:t>- Mục tiêu quảng bá và kêu gọi bảo tồn cảnh quan, kêu gọi mọi người chung tay bảo vệ cảnh quan thiên nhiên.</a:t>
            </a:r>
          </a:p>
          <a:p>
            <a:pPr marL="0" indent="0">
              <a:buNone/>
            </a:pPr>
            <a:r>
              <a:rPr lang="en-US" sz="2000">
                <a:latin typeface="Times New Roman" panose="02020603050405020304" pitchFamily="18" charset="0"/>
                <a:cs typeface="Times New Roman" panose="02020603050405020304" pitchFamily="18" charset="0"/>
              </a:rPr>
              <a:t>- Đối tượng tuyên truyền: </a:t>
            </a:r>
          </a:p>
          <a:p>
            <a:pPr marL="0" indent="0">
              <a:buNone/>
            </a:pPr>
            <a:r>
              <a:rPr lang="en-US" sz="2000">
                <a:latin typeface="Times New Roman" panose="02020603050405020304" pitchFamily="18" charset="0"/>
                <a:cs typeface="Times New Roman" panose="02020603050405020304" pitchFamily="18" charset="0"/>
              </a:rPr>
              <a:t>- Nội dung tuyên truyền: Vẻ đẹp cảnh quan, vai trò cảnh quan thiên nhiên và trách nhiệm của người dân trong biệc bảo tồn cảnh quan thiên nhiên.</a:t>
            </a:r>
          </a:p>
          <a:p>
            <a:pPr marL="0" indent="0">
              <a:buNone/>
            </a:pPr>
            <a:r>
              <a:rPr lang="en-US" sz="2000">
                <a:latin typeface="Times New Roman" panose="02020603050405020304" pitchFamily="18" charset="0"/>
                <a:cs typeface="Times New Roman" panose="02020603050405020304" pitchFamily="18" charset="0"/>
              </a:rPr>
              <a:t>- Hình thức tuyên truyền: thuyết trình.</a:t>
            </a:r>
          </a:p>
          <a:p>
            <a:pPr marL="0" indent="0">
              <a:buNone/>
            </a:pPr>
            <a:r>
              <a:rPr lang="en-US" sz="2000">
                <a:latin typeface="Times New Roman" panose="02020603050405020304" pitchFamily="18" charset="0"/>
                <a:cs typeface="Times New Roman" panose="02020603050405020304" pitchFamily="18" charset="0"/>
              </a:rPr>
              <a:t>- Cơ quan, tổ chức/cá nhân phối hợp, hỗ trợ: chính quyền xã, trưởng thôn, Đoàn Thanh niên Cộng sản Hồ Chí Minh.</a:t>
            </a:r>
          </a:p>
          <a:p>
            <a:pPr marL="0" indent="0">
              <a:buNone/>
            </a:pPr>
            <a:r>
              <a:rPr lang="en-US" sz="2000">
                <a:latin typeface="Times New Roman" panose="02020603050405020304" pitchFamily="18" charset="0"/>
                <a:cs typeface="Times New Roman" panose="02020603050405020304" pitchFamily="18" charset="0"/>
              </a:rPr>
              <a:t>- Kế hoạch triển khai cụ thể:</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6315" y="392430"/>
            <a:ext cx="10414000" cy="544830"/>
          </a:xfrm>
        </p:spPr>
        <p:txBody>
          <a:bodyPr>
            <a:normAutofit fontScale="90000"/>
          </a:bodyPr>
          <a:lstStyle/>
          <a:p>
            <a:r>
              <a:rPr lang="en-US" sz="2800">
                <a:solidFill>
                  <a:srgbClr val="FF0000"/>
                </a:solidFill>
                <a:latin typeface="Times New Roman" panose="02020603050405020304" pitchFamily="18" charset="0"/>
                <a:cs typeface="Times New Roman" panose="02020603050405020304" pitchFamily="18" charset="0"/>
              </a:rPr>
              <a:t>Hoạt động 7: Thực hiện bảo tồn cảnh quan thiên nhiên, danh lam thắng cảnh và kêu gọi mọi người xung quanh cùng thực hiện</a:t>
            </a: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96315" y="1129030"/>
            <a:ext cx="10357485" cy="5059680"/>
          </a:xfrm>
        </p:spPr>
        <p:txBody>
          <a:bodyPr>
            <a:noAutofit/>
          </a:bodyPr>
          <a:lstStyle/>
          <a:p>
            <a:pPr marL="0" indent="0">
              <a:buNone/>
            </a:pPr>
            <a:r>
              <a:rPr lang="en-US" sz="2400" b="1">
                <a:latin typeface="Times New Roman" panose="02020603050405020304" pitchFamily="18" charset="0"/>
                <a:cs typeface="Times New Roman" panose="02020603050405020304" pitchFamily="18" charset="0"/>
              </a:rPr>
              <a:t>a. Mục tiêu:</a:t>
            </a:r>
            <a:r>
              <a:rPr lang="en-US" sz="2400">
                <a:latin typeface="Times New Roman" panose="02020603050405020304" pitchFamily="18" charset="0"/>
                <a:cs typeface="Times New Roman" panose="02020603050405020304" pitchFamily="18" charset="0"/>
              </a:rPr>
              <a:t> HS thực hiện được những việc làm cần thiết để bảo tồn thiên nhiên, danh lam thắng cảnh trong cuộc sống hằng ngày và vận động nhân dân cùng thực hiện</a:t>
            </a:r>
          </a:p>
          <a:p>
            <a:pPr marL="0" indent="0">
              <a:buNone/>
            </a:pPr>
            <a:r>
              <a:rPr lang="en-US" sz="2400" b="1">
                <a:latin typeface="Times New Roman" panose="02020603050405020304" pitchFamily="18" charset="0"/>
                <a:cs typeface="Times New Roman" panose="02020603050405020304" pitchFamily="18" charset="0"/>
              </a:rPr>
              <a:t>b. Nội dung: </a:t>
            </a: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 Thực hiện những việc làm cần thiết để bảo tồn cảnh quan thiên nhiên danh lam thắng cảnh trong cuộc sống hằng ngày </a:t>
            </a:r>
          </a:p>
          <a:p>
            <a:pPr marL="0" indent="0">
              <a:buNone/>
            </a:pPr>
            <a:r>
              <a:rPr lang="en-US" sz="2400">
                <a:latin typeface="Times New Roman" panose="02020603050405020304" pitchFamily="18" charset="0"/>
                <a:cs typeface="Times New Roman" panose="02020603050405020304" pitchFamily="18" charset="0"/>
              </a:rPr>
              <a:t>- Tích cực tham gia các hoạt động bảo tồn cảnh quan thiên nhiên, danh lam thắng cảnh do nhà trường, địa phương tổ chức</a:t>
            </a:r>
          </a:p>
          <a:p>
            <a:pPr marL="0" indent="0">
              <a:buNone/>
            </a:pPr>
            <a:r>
              <a:rPr lang="en-US" sz="2400">
                <a:latin typeface="Times New Roman" panose="02020603050405020304" pitchFamily="18" charset="0"/>
                <a:cs typeface="Times New Roman" panose="02020603050405020304" pitchFamily="18" charset="0"/>
              </a:rPr>
              <a:t>- Tuyên truyền vận động bạn bè, người thân trong gia đình, cộng đồng dân cư, khách du lịch cùng thực hiện bảo tồn cảnh quan thiên nhiên, danh lam thắng cảnh</a:t>
            </a:r>
          </a:p>
          <a:p>
            <a:pPr marL="0" indent="0">
              <a:buNone/>
            </a:pPr>
            <a:r>
              <a:rPr lang="en-US" sz="2400">
                <a:latin typeface="Times New Roman" panose="02020603050405020304" pitchFamily="18" charset="0"/>
                <a:cs typeface="Times New Roman" panose="02020603050405020304" pitchFamily="18" charset="0"/>
              </a:rPr>
              <a:t>- Ghi lại những việc em đã làm được vào nhật kí cá nhân</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5" name="Content Placeholder 104"/>
          <p:cNvPicPr>
            <a:picLocks noGrp="1"/>
          </p:cNvPicPr>
          <p:nvPr>
            <p:ph idx="1"/>
          </p:nvPr>
        </p:nvPicPr>
        <p:blipFill>
          <a:blip r:embed="rId2"/>
          <a:stretch>
            <a:fillRect/>
          </a:stretch>
        </p:blipFill>
        <p:spPr>
          <a:xfrm>
            <a:off x="0" y="0"/>
            <a:ext cx="12174220" cy="6847840"/>
          </a:xfrm>
          <a:prstGeom prst="rect">
            <a:avLst/>
          </a:prstGeom>
          <a:noFill/>
          <a:ln w="9525">
            <a:noFill/>
          </a:ln>
        </p:spPr>
      </p:pic>
      <p:sp>
        <p:nvSpPr>
          <p:cNvPr id="5" name="Text Box 4"/>
          <p:cNvSpPr txBox="1"/>
          <p:nvPr/>
        </p:nvSpPr>
        <p:spPr>
          <a:xfrm>
            <a:off x="5705475" y="85725"/>
            <a:ext cx="6362700" cy="4885275"/>
          </a:xfrm>
          <a:prstGeom prst="cloudCallou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2800"/>
              <a:t>Bảo tồn cảnh quan thiên nhiên được hiểu là những việc làm được thực hiện nhằm duy trì, bảo vệ sự đa dạng, phong phú, nguyên sơ của cảnh quan thiên nhiên.</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6569075" y="-9525"/>
            <a:ext cx="5610225" cy="68472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6" name="Content Placeholder 105"/>
          <p:cNvPicPr>
            <a:picLocks noGrp="1"/>
          </p:cNvPicPr>
          <p:nvPr>
            <p:ph idx="1"/>
          </p:nvPr>
        </p:nvPicPr>
        <p:blipFill>
          <a:blip r:embed="rId2"/>
          <a:stretch>
            <a:fillRect/>
          </a:stretch>
        </p:blipFill>
        <p:spPr>
          <a:xfrm>
            <a:off x="459105" y="1496695"/>
            <a:ext cx="4855845" cy="4301490"/>
          </a:xfrm>
          <a:prstGeom prst="rect">
            <a:avLst/>
          </a:prstGeom>
          <a:noFill/>
          <a:ln w="9525">
            <a:noFill/>
          </a:ln>
        </p:spPr>
      </p:pic>
      <p:sp>
        <p:nvSpPr>
          <p:cNvPr id="6" name="Text Box 5"/>
          <p:cNvSpPr txBox="1"/>
          <p:nvPr/>
        </p:nvSpPr>
        <p:spPr>
          <a:xfrm>
            <a:off x="792480" y="624840"/>
            <a:ext cx="4522470" cy="52197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KẾT LUẬN</a:t>
            </a:r>
          </a:p>
        </p:txBody>
      </p:sp>
      <p:sp>
        <p:nvSpPr>
          <p:cNvPr id="8" name="Text Box 7"/>
          <p:cNvSpPr txBox="1"/>
          <p:nvPr/>
        </p:nvSpPr>
        <p:spPr>
          <a:xfrm>
            <a:off x="6003925" y="1208405"/>
            <a:ext cx="5084445" cy="4875965"/>
          </a:xfrm>
          <a:prstGeom prst="roundRect">
            <a:avLst/>
          </a:prstGeom>
          <a:solidFill>
            <a:srgbClr val="F7F7D5"/>
          </a:solidFill>
          <a:ln>
            <a:solidFill>
              <a:srgbClr val="000000">
                <a:alpha val="0"/>
              </a:srgbClr>
            </a:solidFill>
          </a:ln>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sz="2800">
                <a:latin typeface="Times New Roman" panose="02020603050405020304" pitchFamily="18" charset="0"/>
                <a:cs typeface="Times New Roman" panose="02020603050405020304" pitchFamily="18" charset="0"/>
              </a:rPr>
              <a:t>Bảo tồn cảnh quan thiên nhiên được thực hiện bởi những hành động, việc làm của con người nhằm duy trì và bảo vệ sự đa dạng, phong phú, nguyên sơ của cảnh quan thiên nhiên. Mỗi người đều có thể góp phần bảo tôn cảnh quan thiên nhiên bằng các việc làm cụ thể.</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bldLvl="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s 5"/>
          <p:cNvSpPr/>
          <p:nvPr/>
        </p:nvSpPr>
        <p:spPr>
          <a:xfrm>
            <a:off x="5715" y="6243955"/>
            <a:ext cx="12168505" cy="603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 Box 3"/>
          <p:cNvSpPr txBox="1"/>
          <p:nvPr/>
        </p:nvSpPr>
        <p:spPr>
          <a:xfrm>
            <a:off x="4237355" y="226695"/>
            <a:ext cx="3488055" cy="521970"/>
          </a:xfrm>
          <a:prstGeom prst="rect">
            <a:avLst/>
          </a:prstGeom>
          <a:noFill/>
        </p:spPr>
        <p:txBody>
          <a:bodyPr wrap="square" rtlCol="0" anchor="t">
            <a:spAutoFit/>
          </a:bodyPr>
          <a:lstStyle/>
          <a:p>
            <a:r>
              <a:rPr lang="en-US" sz="2800" b="1"/>
              <a:t> </a:t>
            </a:r>
            <a:r>
              <a:rPr lang="en-US" sz="2000" b="1">
                <a:latin typeface="Times New Roman" panose="02020603050405020304" pitchFamily="18" charset="0"/>
                <a:cs typeface="Times New Roman" panose="02020603050405020304" pitchFamily="18" charset="0"/>
              </a:rPr>
              <a:t>THẢO LUẬN NHÓM</a:t>
            </a:r>
          </a:p>
        </p:txBody>
      </p:sp>
      <p:sp>
        <p:nvSpPr>
          <p:cNvPr id="7" name="Text Box 6"/>
          <p:cNvSpPr txBox="1"/>
          <p:nvPr/>
        </p:nvSpPr>
        <p:spPr>
          <a:xfrm>
            <a:off x="1891030" y="748665"/>
            <a:ext cx="7281545" cy="1198880"/>
          </a:xfrm>
          <a:prstGeom prst="rect">
            <a:avLst/>
          </a:prstGeom>
          <a:noFill/>
        </p:spPr>
        <p:txBody>
          <a:bodyPr wrap="square" rtlCol="0" anchor="t">
            <a:spAutoFit/>
          </a:bodyPr>
          <a:lstStyle/>
          <a:p>
            <a:r>
              <a:rPr lang="en-US" sz="2400">
                <a:latin typeface="Times New Roman" panose="02020603050405020304" pitchFamily="18" charset="0"/>
                <a:cs typeface="Times New Roman" panose="02020603050405020304" pitchFamily="18" charset="0"/>
              </a:rPr>
              <a:t>- Thời gian: 5 phút</a:t>
            </a:r>
          </a:p>
          <a:p>
            <a:r>
              <a:rPr lang="en-US" sz="2400">
                <a:latin typeface="Times New Roman" panose="02020603050405020304" pitchFamily="18" charset="0"/>
                <a:cs typeface="Times New Roman" panose="02020603050405020304" pitchFamily="18" charset="0"/>
              </a:rPr>
              <a:t>- Nhiệm vụ:</a:t>
            </a:r>
            <a:r>
              <a:rPr lang="vi-VN" altLang="en-US" sz="2400">
                <a:latin typeface="Times New Roman" panose="02020603050405020304" pitchFamily="18" charset="0"/>
                <a:cs typeface="Times New Roman" panose="02020603050405020304" pitchFamily="18" charset="0"/>
              </a:rPr>
              <a:t> Mỗi nhóm chọn một cảnh quan thiên nhiên để lập kế hoạch tuyên truyền</a:t>
            </a:r>
            <a:endParaRPr lang="en-US" sz="2400">
              <a:latin typeface="Times New Roman" panose="02020603050405020304" pitchFamily="18" charset="0"/>
              <a:cs typeface="Times New Roman" panose="02020603050405020304" pitchFamily="18" charset="0"/>
            </a:endParaRPr>
          </a:p>
        </p:txBody>
      </p:sp>
      <p:graphicFrame>
        <p:nvGraphicFramePr>
          <p:cNvPr id="9" name="Table 8"/>
          <p:cNvGraphicFramePr/>
          <p:nvPr/>
        </p:nvGraphicFramePr>
        <p:xfrm>
          <a:off x="1715135" y="2567305"/>
          <a:ext cx="8532495" cy="2326005"/>
        </p:xfrm>
        <a:graphic>
          <a:graphicData uri="http://schemas.openxmlformats.org/drawingml/2006/table">
            <a:tbl>
              <a:tblPr firstRow="1">
                <a:tableStyleId>{08FB837D-C827-4EFA-A057-4D05807E0F7C}</a:tableStyleId>
              </a:tblPr>
              <a:tblGrid>
                <a:gridCol w="2844165">
                  <a:extLst>
                    <a:ext uri="{9D8B030D-6E8A-4147-A177-3AD203B41FA5}">
                      <a16:colId xmlns:a16="http://schemas.microsoft.com/office/drawing/2014/main" val="20000"/>
                    </a:ext>
                  </a:extLst>
                </a:gridCol>
                <a:gridCol w="2844165">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501015">
                <a:tc>
                  <a:txBody>
                    <a:bodyPr/>
                    <a:lstStyle/>
                    <a:p>
                      <a:pPr algn="ctr">
                        <a:buNone/>
                      </a:pPr>
                      <a:r>
                        <a:rPr lang="en-US" sz="2400">
                          <a:latin typeface="Times New Roman" panose="02020603050405020304" pitchFamily="18" charset="0"/>
                          <a:cs typeface="Times New Roman" panose="02020603050405020304" pitchFamily="18" charset="0"/>
                        </a:rPr>
                        <a:t>Cảnh quan thiên nhiên</a:t>
                      </a:r>
                    </a:p>
                  </a:txBody>
                  <a:tcPr/>
                </a:tc>
                <a:tc>
                  <a:txBody>
                    <a:bodyPr/>
                    <a:lstStyle/>
                    <a:p>
                      <a:pPr algn="ctr">
                        <a:buNone/>
                      </a:pPr>
                      <a:r>
                        <a:rPr lang="en-US" sz="2400">
                          <a:latin typeface="Times New Roman" panose="02020603050405020304" pitchFamily="18" charset="0"/>
                          <a:cs typeface="Times New Roman" panose="02020603050405020304" pitchFamily="18" charset="0"/>
                        </a:rPr>
                        <a:t>Những việc nên làm</a:t>
                      </a:r>
                    </a:p>
                  </a:txBody>
                  <a:tcPr/>
                </a:tc>
                <a:tc>
                  <a:txBody>
                    <a:bodyPr/>
                    <a:lstStyle/>
                    <a:p>
                      <a:pPr algn="ctr">
                        <a:buNone/>
                      </a:pPr>
                      <a:r>
                        <a:rPr lang="en-US" sz="2400">
                          <a:latin typeface="Times New Roman" panose="02020603050405020304" pitchFamily="18" charset="0"/>
                          <a:cs typeface="Times New Roman" panose="02020603050405020304" pitchFamily="18" charset="0"/>
                        </a:rPr>
                        <a:t>Những việc không nên làm</a:t>
                      </a:r>
                    </a:p>
                  </a:txBody>
                  <a:tcPr/>
                </a:tc>
                <a:extLst>
                  <a:ext uri="{0D108BD9-81ED-4DB2-BD59-A6C34878D82A}">
                    <a16:rowId xmlns:a16="http://schemas.microsoft.com/office/drawing/2014/main" val="10000"/>
                  </a:ext>
                </a:extLst>
              </a:tr>
              <a:tr h="501015">
                <a:tc>
                  <a:txBody>
                    <a:bodyPr/>
                    <a:lstStyle/>
                    <a:p>
                      <a:pPr>
                        <a:buNone/>
                      </a:pPr>
                      <a:r>
                        <a:rPr lang="en-US" sz="2400">
                          <a:latin typeface="Times New Roman" panose="02020603050405020304" pitchFamily="18" charset="0"/>
                          <a:cs typeface="Times New Roman" panose="02020603050405020304" pitchFamily="18" charset="0"/>
                        </a:rPr>
                        <a:t>Biển và bãi biển</a:t>
                      </a: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1015">
                <a:tc>
                  <a:txBody>
                    <a:bodyPr/>
                    <a:lstStyle/>
                    <a:p>
                      <a:pPr>
                        <a:buNone/>
                      </a:pPr>
                      <a:r>
                        <a:rPr lang="en-US" sz="2400">
                          <a:latin typeface="Times New Roman" panose="02020603050405020304" pitchFamily="18" charset="0"/>
                          <a:cs typeface="Times New Roman" panose="02020603050405020304" pitchFamily="18" charset="0"/>
                        </a:rPr>
                        <a:t>Sông, hồ, suối</a:t>
                      </a: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01015">
                <a:tc>
                  <a:txBody>
                    <a:bodyPr/>
                    <a:lstStyle/>
                    <a:p>
                      <a:pPr>
                        <a:buNone/>
                      </a:pPr>
                      <a:r>
                        <a:rPr lang="en-US" sz="2400">
                          <a:latin typeface="Times New Roman" panose="02020603050405020304" pitchFamily="18" charset="0"/>
                          <a:cs typeface="Times New Roman" panose="02020603050405020304" pitchFamily="18" charset="0"/>
                        </a:rPr>
                        <a:t>Núi, rừng</a:t>
                      </a: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tc>
                  <a:txBody>
                    <a:bodyPr/>
                    <a:lstStyle/>
                    <a:p>
                      <a:pPr>
                        <a:buNone/>
                      </a:pP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10" name="Text Box 9"/>
          <p:cNvSpPr txBox="1"/>
          <p:nvPr/>
        </p:nvSpPr>
        <p:spPr>
          <a:xfrm>
            <a:off x="4711065" y="3115310"/>
            <a:ext cx="2540000" cy="368300"/>
          </a:xfrm>
          <a:prstGeom prst="rect">
            <a:avLst/>
          </a:prstGeom>
          <a:noFill/>
        </p:spPr>
        <p:txBody>
          <a:bodyPr wrap="square" rtlCol="0" anchor="t">
            <a:spAutoFit/>
          </a:bodyPr>
          <a:lstStyle/>
          <a:p>
            <a:r>
              <a:rPr lang="en-US"/>
              <a:t>Thu gom rác</a:t>
            </a:r>
          </a:p>
        </p:txBody>
      </p:sp>
      <p:sp>
        <p:nvSpPr>
          <p:cNvPr id="11" name="Text Box 10"/>
          <p:cNvSpPr txBox="1"/>
          <p:nvPr/>
        </p:nvSpPr>
        <p:spPr>
          <a:xfrm>
            <a:off x="7640955" y="3115310"/>
            <a:ext cx="2540000" cy="368300"/>
          </a:xfrm>
          <a:prstGeom prst="rect">
            <a:avLst/>
          </a:prstGeom>
          <a:noFill/>
        </p:spPr>
        <p:txBody>
          <a:bodyPr wrap="square" rtlCol="0" anchor="t">
            <a:spAutoFit/>
          </a:bodyPr>
          <a:lstStyle/>
          <a:p>
            <a:r>
              <a:rPr lang="en-US"/>
              <a:t>Vứt rác bừa bãi</a:t>
            </a:r>
          </a:p>
        </p:txBody>
      </p:sp>
      <p:sp>
        <p:nvSpPr>
          <p:cNvPr id="12" name="Text Box 11"/>
          <p:cNvSpPr txBox="1"/>
          <p:nvPr/>
        </p:nvSpPr>
        <p:spPr>
          <a:xfrm>
            <a:off x="4711065" y="3613785"/>
            <a:ext cx="2540000" cy="368300"/>
          </a:xfrm>
          <a:prstGeom prst="rect">
            <a:avLst/>
          </a:prstGeom>
          <a:noFill/>
        </p:spPr>
        <p:txBody>
          <a:bodyPr wrap="square" rtlCol="0" anchor="t">
            <a:spAutoFit/>
          </a:bodyPr>
          <a:lstStyle/>
          <a:p>
            <a:r>
              <a:rPr lang="en-US"/>
              <a:t>Dọn rác xung quanh hồ</a:t>
            </a:r>
          </a:p>
        </p:txBody>
      </p:sp>
      <p:sp>
        <p:nvSpPr>
          <p:cNvPr id="13" name="Text Box 12"/>
          <p:cNvSpPr txBox="1"/>
          <p:nvPr/>
        </p:nvSpPr>
        <p:spPr>
          <a:xfrm>
            <a:off x="7581265" y="3613785"/>
            <a:ext cx="2540000" cy="368300"/>
          </a:xfrm>
          <a:prstGeom prst="rect">
            <a:avLst/>
          </a:prstGeom>
          <a:noFill/>
        </p:spPr>
        <p:txBody>
          <a:bodyPr wrap="square" rtlCol="0" anchor="t">
            <a:spAutoFit/>
          </a:bodyPr>
          <a:lstStyle/>
          <a:p>
            <a:r>
              <a:rPr lang="en-US"/>
              <a:t>Thả bích nilong xuống hồ</a:t>
            </a:r>
          </a:p>
        </p:txBody>
      </p:sp>
      <p:sp>
        <p:nvSpPr>
          <p:cNvPr id="14" name="Text Box 13"/>
          <p:cNvSpPr txBox="1"/>
          <p:nvPr/>
        </p:nvSpPr>
        <p:spPr>
          <a:xfrm>
            <a:off x="4711065" y="4112260"/>
            <a:ext cx="2540000" cy="368300"/>
          </a:xfrm>
          <a:prstGeom prst="rect">
            <a:avLst/>
          </a:prstGeom>
          <a:noFill/>
        </p:spPr>
        <p:txBody>
          <a:bodyPr wrap="square" rtlCol="0" anchor="t">
            <a:spAutoFit/>
          </a:bodyPr>
          <a:lstStyle/>
          <a:p>
            <a:r>
              <a:rPr lang="en-US"/>
              <a:t>Trồng cây gây rừng</a:t>
            </a:r>
          </a:p>
        </p:txBody>
      </p:sp>
      <p:sp>
        <p:nvSpPr>
          <p:cNvPr id="15" name="Text Box 14"/>
          <p:cNvSpPr txBox="1"/>
          <p:nvPr/>
        </p:nvSpPr>
        <p:spPr>
          <a:xfrm>
            <a:off x="7501255" y="4112260"/>
            <a:ext cx="2540000" cy="368300"/>
          </a:xfrm>
          <a:prstGeom prst="rect">
            <a:avLst/>
          </a:prstGeom>
          <a:noFill/>
        </p:spPr>
        <p:txBody>
          <a:bodyPr wrap="square" rtlCol="0" anchor="t">
            <a:spAutoFit/>
          </a:bodyPr>
          <a:lstStyle/>
          <a:p>
            <a:r>
              <a:rPr lang="en-US"/>
              <a:t>Chặt phá rừng, đốt rừng</a:t>
            </a:r>
          </a:p>
        </p:txBody>
      </p:sp>
      <p:sp>
        <p:nvSpPr>
          <p:cNvPr id="3" name="TextBox 2">
            <a:extLst>
              <a:ext uri="{FF2B5EF4-FFF2-40B4-BE49-F238E27FC236}">
                <a16:creationId xmlns:a16="http://schemas.microsoft.com/office/drawing/2014/main" id="{4B0D2EEF-85A8-4170-A0B7-8EC97E3B638E}"/>
              </a:ext>
            </a:extLst>
          </p:cNvPr>
          <p:cNvSpPr txBox="1"/>
          <p:nvPr/>
        </p:nvSpPr>
        <p:spPr>
          <a:xfrm>
            <a:off x="1715135" y="4834255"/>
            <a:ext cx="6096000" cy="923330"/>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10" grpId="0"/>
      <p:bldP spid="10" grpId="1"/>
      <p:bldP spid="11" grpId="0"/>
      <p:bldP spid="11" grpId="1"/>
      <p:bldP spid="12" grpId="0"/>
      <p:bldP spid="12" grpId="1"/>
      <p:bldP spid="13" grpId="0"/>
      <p:bldP spid="13" grpId="1"/>
      <p:bldP spid="14" grpId="0"/>
      <p:bldP spid="14" grpId="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Shape 37"/>
          <p:cNvSpPr/>
          <p:nvPr/>
        </p:nvSpPr>
        <p:spPr>
          <a:xfrm rot="19881494">
            <a:off x="5816119" y="-675705"/>
            <a:ext cx="7738264" cy="8328577"/>
          </a:xfrm>
          <a:custGeom>
            <a:avLst/>
            <a:gdLst>
              <a:gd name="connsiteX0" fmla="*/ 7738264 w 7738264"/>
              <a:gd name="connsiteY0" fmla="*/ 2309765 h 8328577"/>
              <a:gd name="connsiteX1" fmla="*/ 4451007 w 7738264"/>
              <a:gd name="connsiteY1" fmla="*/ 8328577 h 8328577"/>
              <a:gd name="connsiteX2" fmla="*/ 1 w 7738264"/>
              <a:gd name="connsiteY2" fmla="*/ 5897599 h 8328577"/>
              <a:gd name="connsiteX3" fmla="*/ 0 w 7738264"/>
              <a:gd name="connsiteY3" fmla="*/ 0 h 8328577"/>
              <a:gd name="connsiteX4" fmla="*/ 3509194 w 7738264"/>
              <a:gd name="connsiteY4" fmla="*/ 0 h 832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8264" h="8328577">
                <a:moveTo>
                  <a:pt x="7738264" y="2309765"/>
                </a:moveTo>
                <a:lnTo>
                  <a:pt x="4451007" y="8328577"/>
                </a:lnTo>
                <a:lnTo>
                  <a:pt x="1" y="5897599"/>
                </a:lnTo>
                <a:lnTo>
                  <a:pt x="0" y="0"/>
                </a:lnTo>
                <a:lnTo>
                  <a:pt x="3509194" y="0"/>
                </a:lnTo>
                <a:close/>
              </a:path>
            </a:pathLst>
          </a:custGeom>
          <a:solidFill>
            <a:srgbClr val="4472C4"/>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p:cNvSpPr/>
          <p:nvPr/>
        </p:nvSpPr>
        <p:spPr>
          <a:xfrm rot="19881494">
            <a:off x="3526775" y="-753335"/>
            <a:ext cx="2770345" cy="1513062"/>
          </a:xfrm>
          <a:custGeom>
            <a:avLst/>
            <a:gdLst>
              <a:gd name="connsiteX0" fmla="*/ 0 w 2770345"/>
              <a:gd name="connsiteY0" fmla="*/ 0 h 1513062"/>
              <a:gd name="connsiteX1" fmla="*/ 2770345 w 2770345"/>
              <a:gd name="connsiteY1" fmla="*/ 1513062 h 1513062"/>
              <a:gd name="connsiteX2" fmla="*/ 0 w 2770345"/>
              <a:gd name="connsiteY2" fmla="*/ 1513062 h 1513062"/>
            </a:gdLst>
            <a:ahLst/>
            <a:cxnLst>
              <a:cxn ang="0">
                <a:pos x="connsiteX0" y="connsiteY0"/>
              </a:cxn>
              <a:cxn ang="0">
                <a:pos x="connsiteX1" y="connsiteY1"/>
              </a:cxn>
              <a:cxn ang="0">
                <a:pos x="connsiteX2" y="connsiteY2"/>
              </a:cxn>
            </a:cxnLst>
            <a:rect l="l" t="t" r="r" b="b"/>
            <a:pathLst>
              <a:path w="2770345" h="1513062">
                <a:moveTo>
                  <a:pt x="0" y="0"/>
                </a:moveTo>
                <a:lnTo>
                  <a:pt x="2770345" y="1513062"/>
                </a:lnTo>
                <a:lnTo>
                  <a:pt x="0" y="1513062"/>
                </a:lnTo>
                <a:close/>
              </a:path>
            </a:pathLst>
          </a:custGeom>
          <a:solidFill>
            <a:srgbClr val="E05421"/>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p:cNvSpPr/>
          <p:nvPr/>
        </p:nvSpPr>
        <p:spPr>
          <a:xfrm>
            <a:off x="-13063" y="-9823"/>
            <a:ext cx="6077874" cy="5883965"/>
          </a:xfrm>
          <a:custGeom>
            <a:avLst/>
            <a:gdLst>
              <a:gd name="connsiteX0" fmla="*/ 0 w 6077874"/>
              <a:gd name="connsiteY0" fmla="*/ 0 h 5883965"/>
              <a:gd name="connsiteX1" fmla="*/ 2846695 w 6077874"/>
              <a:gd name="connsiteY1" fmla="*/ 0 h 5883965"/>
              <a:gd name="connsiteX2" fmla="*/ 6077874 w 6077874"/>
              <a:gd name="connsiteY2" fmla="*/ 5883965 h 5883965"/>
              <a:gd name="connsiteX3" fmla="*/ 0 w 6077874"/>
              <a:gd name="connsiteY3" fmla="*/ 5883965 h 5883965"/>
            </a:gdLst>
            <a:ahLst/>
            <a:cxnLst>
              <a:cxn ang="0">
                <a:pos x="connsiteX0" y="connsiteY0"/>
              </a:cxn>
              <a:cxn ang="0">
                <a:pos x="connsiteX1" y="connsiteY1"/>
              </a:cxn>
              <a:cxn ang="0">
                <a:pos x="connsiteX2" y="connsiteY2"/>
              </a:cxn>
              <a:cxn ang="0">
                <a:pos x="connsiteX3" y="connsiteY3"/>
              </a:cxn>
            </a:cxnLst>
            <a:rect l="l" t="t" r="r" b="b"/>
            <a:pathLst>
              <a:path w="6077874" h="5883965">
                <a:moveTo>
                  <a:pt x="0" y="0"/>
                </a:moveTo>
                <a:lnTo>
                  <a:pt x="2846695" y="0"/>
                </a:lnTo>
                <a:lnTo>
                  <a:pt x="6077874" y="5883965"/>
                </a:lnTo>
                <a:lnTo>
                  <a:pt x="0" y="5883965"/>
                </a:lnTo>
                <a:close/>
              </a:path>
            </a:pathLst>
          </a:custGeom>
          <a:solidFill>
            <a:srgbClr val="6BC244"/>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p:cNvSpPr/>
          <p:nvPr/>
        </p:nvSpPr>
        <p:spPr>
          <a:xfrm>
            <a:off x="-13063" y="5441569"/>
            <a:ext cx="6609099" cy="1416431"/>
          </a:xfrm>
          <a:custGeom>
            <a:avLst/>
            <a:gdLst>
              <a:gd name="connsiteX0" fmla="*/ 0 w 6622161"/>
              <a:gd name="connsiteY0" fmla="*/ 0 h 1416431"/>
              <a:gd name="connsiteX1" fmla="*/ 5844328 w 6622161"/>
              <a:gd name="connsiteY1" fmla="*/ 0 h 1416431"/>
              <a:gd name="connsiteX2" fmla="*/ 6622161 w 6622161"/>
              <a:gd name="connsiteY2" fmla="*/ 1416431 h 1416431"/>
              <a:gd name="connsiteX3" fmla="*/ 0 w 6622161"/>
              <a:gd name="connsiteY3" fmla="*/ 1416431 h 1416431"/>
            </a:gdLst>
            <a:ahLst/>
            <a:cxnLst>
              <a:cxn ang="0">
                <a:pos x="connsiteX0" y="connsiteY0"/>
              </a:cxn>
              <a:cxn ang="0">
                <a:pos x="connsiteX1" y="connsiteY1"/>
              </a:cxn>
              <a:cxn ang="0">
                <a:pos x="connsiteX2" y="connsiteY2"/>
              </a:cxn>
              <a:cxn ang="0">
                <a:pos x="connsiteX3" y="connsiteY3"/>
              </a:cxn>
            </a:cxnLst>
            <a:rect l="l" t="t" r="r" b="b"/>
            <a:pathLst>
              <a:path w="6622161" h="1416431">
                <a:moveTo>
                  <a:pt x="0" y="0"/>
                </a:moveTo>
                <a:lnTo>
                  <a:pt x="5844328" y="0"/>
                </a:lnTo>
                <a:lnTo>
                  <a:pt x="6622161" y="1416431"/>
                </a:lnTo>
                <a:lnTo>
                  <a:pt x="0" y="1416431"/>
                </a:lnTo>
                <a:close/>
              </a:path>
            </a:pathLst>
          </a:custGeom>
          <a:solidFill>
            <a:srgbClr val="CBAC57"/>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p:cNvSpPr txBox="1"/>
          <p:nvPr/>
        </p:nvSpPr>
        <p:spPr>
          <a:xfrm>
            <a:off x="5264025" y="2154109"/>
            <a:ext cx="6892463" cy="2306955"/>
          </a:xfrm>
          <a:prstGeom prst="rect">
            <a:avLst/>
          </a:prstGeom>
          <a:noFill/>
        </p:spPr>
        <p:txBody>
          <a:bodyPr wrap="square" rtlCol="0">
            <a:spAutoFit/>
          </a:bodyPr>
          <a:lstStyle/>
          <a:p>
            <a:pPr algn="ctr"/>
            <a:r>
              <a:rPr lang="en-US" sz="4800" u="sng" dirty="0">
                <a:latin typeface="Times New Roman" panose="02020603050405020304" pitchFamily="18" charset="0"/>
                <a:cs typeface="Times New Roman" panose="02020603050405020304" pitchFamily="18" charset="0"/>
              </a:rPr>
              <a:t>CHỦ ĐỀ </a:t>
            </a:r>
            <a:r>
              <a:rPr lang="vi-VN" altLang="en-US" sz="4800" u="sng" dirty="0">
                <a:latin typeface="Times New Roman" panose="02020603050405020304" pitchFamily="18" charset="0"/>
                <a:cs typeface="Times New Roman" panose="02020603050405020304" pitchFamily="18" charset="0"/>
              </a:rPr>
              <a:t>6</a:t>
            </a:r>
            <a:endParaRPr lang="en-US" sz="4800" u="sng" dirty="0">
              <a:latin typeface="Times New Roman" panose="02020603050405020304" pitchFamily="18" charset="0"/>
              <a:cs typeface="Times New Roman" panose="02020603050405020304" pitchFamily="18" charset="0"/>
            </a:endParaRPr>
          </a:p>
          <a:p>
            <a:pPr algn="ctr"/>
            <a:r>
              <a:rPr lang="en-US" sz="4800" b="1" u="sng" dirty="0">
                <a:latin typeface="Times New Roman" panose="02020603050405020304" pitchFamily="18" charset="0"/>
                <a:cs typeface="Times New Roman" panose="02020603050405020304" pitchFamily="18" charset="0"/>
              </a:rPr>
              <a:t>BẢO </a:t>
            </a:r>
            <a:r>
              <a:rPr lang="vi-VN" altLang="en-US" sz="4800" b="1" u="sng" dirty="0">
                <a:latin typeface="Times New Roman" panose="02020603050405020304" pitchFamily="18" charset="0"/>
                <a:cs typeface="Times New Roman" panose="02020603050405020304" pitchFamily="18" charset="0"/>
              </a:rPr>
              <a:t>TỒN CẢNH QUAN THIÊN NHIÊN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55" y="2464715"/>
            <a:ext cx="3260498" cy="2518108"/>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46000">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14:bounceEnd="46000">
                                          <p:cBhvr additive="base">
                                            <p:cTn id="23"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27" grpId="0" bldLvl="0" animBg="1"/>
          <p:bldP spid="47" grpId="0" bldLvl="0" animBg="1"/>
          <p:bldP spid="51" grpId="0" bldLvl="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27" grpId="0" bldLvl="0" animBg="1"/>
          <p:bldP spid="47" grpId="0" bldLvl="0" animBg="1"/>
          <p:bldP spid="51" grpId="0" bldLvl="0" animBg="1"/>
          <p:bldP spid="1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607695" y="200025"/>
            <a:ext cx="11205210" cy="953135"/>
          </a:xfrm>
          <a:prstGeom prst="rect">
            <a:avLst/>
          </a:prstGeom>
          <a:noFill/>
        </p:spPr>
        <p:txBody>
          <a:bodyPr wrap="square" rtlCol="0" anchor="t">
            <a:spAutoFit/>
          </a:bodyPr>
          <a:lstStyle/>
          <a:p>
            <a:r>
              <a:rPr lang="en-US" sz="2800" b="1">
                <a:latin typeface="Times New Roman" panose="02020603050405020304" pitchFamily="18" charset="0"/>
                <a:cs typeface="Times New Roman" panose="02020603050405020304" pitchFamily="18" charset="0"/>
              </a:rPr>
              <a:t>Bảo tồn cảnh quan thiên nhiên là trách nhiệm của tất cả mọi người nhằm duy trì, bảo vệ sự đa dạng, phong phú, nguyên sơ của thiên nhiên</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08" name="Content Placeholder 107"/>
          <p:cNvPicPr>
            <a:picLocks noGrp="1" noChangeAspect="1"/>
          </p:cNvPicPr>
          <p:nvPr>
            <p:ph sz="half" idx="1"/>
          </p:nvPr>
        </p:nvPicPr>
        <p:blipFill>
          <a:blip r:embed="rId2"/>
          <a:stretch>
            <a:fillRect/>
          </a:stretch>
        </p:blipFill>
        <p:spPr>
          <a:xfrm>
            <a:off x="6647815" y="241300"/>
            <a:ext cx="4333240" cy="3249930"/>
          </a:xfrm>
          <a:prstGeom prst="rect">
            <a:avLst/>
          </a:prstGeom>
          <a:noFill/>
          <a:ln w="9525">
            <a:noFill/>
          </a:ln>
        </p:spPr>
      </p:pic>
      <p:sp>
        <p:nvSpPr>
          <p:cNvPr id="5" name="Text Box 4"/>
          <p:cNvSpPr txBox="1"/>
          <p:nvPr/>
        </p:nvSpPr>
        <p:spPr>
          <a:xfrm>
            <a:off x="544195" y="365125"/>
            <a:ext cx="4319270" cy="230695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endParaRPr lang="en-US" sz="2400">
              <a:cs typeface="+mn-lt"/>
            </a:endParaRPr>
          </a:p>
          <a:p>
            <a:r>
              <a:rPr lang="en-US" sz="2400">
                <a:latin typeface="Times New Roman" panose="02020603050405020304" pitchFamily="18" charset="0"/>
                <a:cs typeface="Times New Roman" panose="02020603050405020304" pitchFamily="18" charset="0"/>
              </a:rPr>
              <a:t>Không xả rác bừa bãi xuống sông, hồ, bãi biển, nhất là những tác thải không phân huỷ được </a:t>
            </a:r>
          </a:p>
          <a:p>
            <a:r>
              <a:rPr lang="en-US" sz="2400">
                <a:latin typeface="Times New Roman" panose="02020603050405020304" pitchFamily="18" charset="0"/>
                <a:cs typeface="Times New Roman" panose="02020603050405020304" pitchFamily="18" charset="0"/>
              </a:rPr>
              <a:t>(túi nilon, vỏ chai nhựa,...)</a:t>
            </a:r>
          </a:p>
          <a:p>
            <a:endParaRPr lang="en-US" sz="2400">
              <a:latin typeface="Times New Roman" panose="02020603050405020304" pitchFamily="18" charset="0"/>
              <a:cs typeface="Times New Roman" panose="02020603050405020304" pitchFamily="18" charset="0"/>
            </a:endParaRPr>
          </a:p>
        </p:txBody>
      </p:sp>
      <p:sp>
        <p:nvSpPr>
          <p:cNvPr id="6" name="Text Box 5"/>
          <p:cNvSpPr txBox="1"/>
          <p:nvPr/>
        </p:nvSpPr>
        <p:spPr>
          <a:xfrm>
            <a:off x="6268720" y="3757930"/>
            <a:ext cx="4542790" cy="193802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endParaRPr lang="en-US" sz="2400"/>
          </a:p>
          <a:p>
            <a:r>
              <a:rPr lang="en-US" sz="2400">
                <a:latin typeface="Times New Roman" panose="02020603050405020304" pitchFamily="18" charset="0"/>
                <a:cs typeface="Times New Roman" panose="02020603050405020304" pitchFamily="18" charset="0"/>
              </a:rPr>
              <a:t>Tuyên truyền, nhắc nhở mọi người cùng thực hiện; tích cực tham gia bảo vệ và chăm sóc cây</a:t>
            </a:r>
          </a:p>
          <a:p>
            <a:endParaRPr lang="en-US" sz="2400">
              <a:latin typeface="Times New Roman" panose="02020603050405020304" pitchFamily="18" charset="0"/>
              <a:cs typeface="Times New Roman" panose="02020603050405020304" pitchFamily="18" charset="0"/>
            </a:endParaRPr>
          </a:p>
        </p:txBody>
      </p:sp>
      <p:pic>
        <p:nvPicPr>
          <p:cNvPr id="109" name="Content Placeholder 108"/>
          <p:cNvPicPr>
            <a:picLocks noGrp="1"/>
          </p:cNvPicPr>
          <p:nvPr>
            <p:ph sz="half" idx="2"/>
          </p:nvPr>
        </p:nvPicPr>
        <p:blipFill>
          <a:blip r:embed="rId3"/>
          <a:stretch>
            <a:fillRect/>
          </a:stretch>
        </p:blipFill>
        <p:spPr>
          <a:xfrm>
            <a:off x="981710" y="3189605"/>
            <a:ext cx="4292600" cy="288480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additive="base">
                                        <p:cTn id="19" dur="500" fill="hold"/>
                                        <p:tgtEl>
                                          <p:spTgt spid="109"/>
                                        </p:tgtEl>
                                        <p:attrNameLst>
                                          <p:attrName>ppt_x</p:attrName>
                                        </p:attrNameLst>
                                      </p:cBhvr>
                                      <p:tavLst>
                                        <p:tav tm="0">
                                          <p:val>
                                            <p:strVal val="#ppt_x"/>
                                          </p:val>
                                        </p:tav>
                                        <p:tav tm="100000">
                                          <p:val>
                                            <p:strVal val="#ppt_x"/>
                                          </p:val>
                                        </p:tav>
                                      </p:tavLst>
                                    </p:anim>
                                    <p:anim calcmode="lin" valueType="num">
                                      <p:cBhvr additive="base">
                                        <p:cTn id="20"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109"/>
          <p:cNvPicPr/>
          <p:nvPr/>
        </p:nvPicPr>
        <p:blipFill>
          <a:blip r:embed="rId2"/>
          <a:stretch>
            <a:fillRect/>
          </a:stretch>
        </p:blipFill>
        <p:spPr>
          <a:xfrm>
            <a:off x="6251575" y="342900"/>
            <a:ext cx="5160645" cy="3375660"/>
          </a:xfrm>
          <a:prstGeom prst="rect">
            <a:avLst/>
          </a:prstGeom>
          <a:noFill/>
          <a:ln w="9525">
            <a:noFill/>
          </a:ln>
        </p:spPr>
      </p:pic>
      <p:sp>
        <p:nvSpPr>
          <p:cNvPr id="5" name="Text Box 4"/>
          <p:cNvSpPr txBox="1"/>
          <p:nvPr/>
        </p:nvSpPr>
        <p:spPr>
          <a:xfrm>
            <a:off x="494030" y="535305"/>
            <a:ext cx="5184775" cy="267652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endParaRPr lang="en-US" sz="2800"/>
          </a:p>
          <a:p>
            <a:pPr algn="ctr"/>
            <a:r>
              <a:rPr lang="en-US" sz="2800">
                <a:latin typeface="Times New Roman" panose="02020603050405020304" pitchFamily="18" charset="0"/>
                <a:cs typeface="Times New Roman" panose="02020603050405020304" pitchFamily="18" charset="0"/>
              </a:rPr>
              <a:t>Không chặt, phá rừng bừa bãi; tham gia làm tuyên truyền viên về bảo vệ môi trường và động vật hoang dã</a:t>
            </a:r>
          </a:p>
          <a:p>
            <a:pPr algn="ctr"/>
            <a:endParaRPr lang="en-US" sz="2800">
              <a:latin typeface="Times New Roman" panose="02020603050405020304" pitchFamily="18" charset="0"/>
              <a:cs typeface="Times New Roman" panose="02020603050405020304" pitchFamily="18" charset="0"/>
            </a:endParaRPr>
          </a:p>
        </p:txBody>
      </p:sp>
      <p:sp>
        <p:nvSpPr>
          <p:cNvPr id="6" name="Text Box 5"/>
          <p:cNvSpPr txBox="1"/>
          <p:nvPr/>
        </p:nvSpPr>
        <p:spPr>
          <a:xfrm>
            <a:off x="6363335" y="4245610"/>
            <a:ext cx="4745990" cy="156845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endParaRPr lang="en-US" sz="2400"/>
          </a:p>
          <a:p>
            <a:r>
              <a:rPr lang="en-US" sz="2400">
                <a:latin typeface="Times New Roman" panose="02020603050405020304" pitchFamily="18" charset="0"/>
                <a:cs typeface="Times New Roman" panose="02020603050405020304" pitchFamily="18" charset="0"/>
              </a:rPr>
              <a:t>Gương mẫu trong việc giữ gìn cảnh quan thiên nhiên xanh, sạch, đẹp,...</a:t>
            </a:r>
          </a:p>
          <a:p>
            <a:endParaRPr lang="en-US" sz="2400">
              <a:latin typeface="Times New Roman" panose="02020603050405020304" pitchFamily="18" charset="0"/>
              <a:cs typeface="Times New Roman" panose="02020603050405020304" pitchFamily="18" charset="0"/>
            </a:endParaRPr>
          </a:p>
        </p:txBody>
      </p:sp>
      <p:pic>
        <p:nvPicPr>
          <p:cNvPr id="2" name="Picture 6"/>
          <p:cNvPicPr>
            <a:picLocks noChangeAspect="1"/>
          </p:cNvPicPr>
          <p:nvPr/>
        </p:nvPicPr>
        <p:blipFill>
          <a:blip r:embed="rId3"/>
          <a:stretch>
            <a:fillRect/>
          </a:stretch>
        </p:blipFill>
        <p:spPr>
          <a:xfrm>
            <a:off x="494030" y="3536315"/>
            <a:ext cx="5124450" cy="264350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6569710" y="0"/>
            <a:ext cx="5610225" cy="684720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 Box 2"/>
          <p:cNvSpPr txBox="1"/>
          <p:nvPr/>
        </p:nvSpPr>
        <p:spPr>
          <a:xfrm>
            <a:off x="838200" y="1830705"/>
            <a:ext cx="4745355" cy="1814830"/>
          </a:xfrm>
          <a:prstGeom prst="rect">
            <a:avLst/>
          </a:prstGeom>
          <a:noFill/>
        </p:spPr>
        <p:txBody>
          <a:bodyPr wrap="square" rtlCol="0" anchor="t">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LUYỆN TẬP</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pPr algn="ctr"/>
            <a:r>
              <a:rPr lang="en-US" sz="2800">
                <a:latin typeface="Times New Roman" panose="02020603050405020304" pitchFamily="18" charset="0"/>
                <a:cs typeface="Times New Roman" panose="02020603050405020304" pitchFamily="18" charset="0"/>
              </a:rPr>
              <a:t>Xây dựng và thể hiện tiểu phẩm “Bảo tồn cảnh quan thiên nhiên”</a:t>
            </a:r>
          </a:p>
        </p:txBody>
      </p:sp>
      <p:pic>
        <p:nvPicPr>
          <p:cNvPr id="5" name="Content Placeholder 4"/>
          <p:cNvPicPr>
            <a:picLocks noGrp="1" noChangeAspect="1"/>
          </p:cNvPicPr>
          <p:nvPr>
            <p:ph idx="1"/>
          </p:nvPr>
        </p:nvPicPr>
        <p:blipFill>
          <a:blip r:embed="rId2"/>
          <a:stretch>
            <a:fillRect/>
          </a:stretch>
        </p:blipFill>
        <p:spPr>
          <a:xfrm>
            <a:off x="6983095" y="1830705"/>
            <a:ext cx="5196840" cy="3458210"/>
          </a:xfrm>
          <a:prstGeom prst="rect">
            <a:avLst/>
          </a:prstGeom>
        </p:spPr>
      </p:pic>
      <p:sp>
        <p:nvSpPr>
          <p:cNvPr id="9" name="Text Box 8"/>
          <p:cNvSpPr txBox="1"/>
          <p:nvPr/>
        </p:nvSpPr>
        <p:spPr>
          <a:xfrm>
            <a:off x="5464810" y="424180"/>
            <a:ext cx="6715760" cy="1198880"/>
          </a:xfrm>
          <a:prstGeom prst="rect">
            <a:avLst/>
          </a:prstGeom>
          <a:solidFill>
            <a:srgbClr val="F7F7D5"/>
          </a:solidFill>
        </p:spPr>
        <p:txBody>
          <a:bodyPr wrap="square" rtlCol="0" anchor="t">
            <a:spAutoFit/>
          </a:bodyPr>
          <a:lstStyle/>
          <a:p>
            <a:r>
              <a:rPr lang="en-US" sz="2400"/>
              <a:t>                                              1</a:t>
            </a:r>
          </a:p>
          <a:p>
            <a:r>
              <a:rPr lang="en-US" sz="2400"/>
              <a:t>Q</a:t>
            </a:r>
            <a:r>
              <a:rPr lang="en-US" sz="2400">
                <a:latin typeface="Times New Roman" panose="02020603050405020304" pitchFamily="18" charset="0"/>
                <a:cs typeface="Times New Roman" panose="02020603050405020304" pitchFamily="18" charset="0"/>
              </a:rPr>
              <a:t>uan sát hình và thảo luận để xây dựng một tiểu phẩm về bảo tồn cảnh quan thiên nhiên</a:t>
            </a:r>
          </a:p>
        </p:txBody>
      </p:sp>
      <p:sp>
        <p:nvSpPr>
          <p:cNvPr id="10" name="Text Box 9"/>
          <p:cNvSpPr txBox="1"/>
          <p:nvPr/>
        </p:nvSpPr>
        <p:spPr>
          <a:xfrm>
            <a:off x="5464810" y="1966595"/>
            <a:ext cx="6715125" cy="829945"/>
          </a:xfrm>
          <a:prstGeom prst="rect">
            <a:avLst/>
          </a:prstGeom>
          <a:solidFill>
            <a:srgbClr val="F7F7D5"/>
          </a:solidFill>
        </p:spPr>
        <p:txBody>
          <a:bodyPr wrap="square" rtlCol="0" anchor="t">
            <a:spAutoFit/>
          </a:bodyPr>
          <a:lstStyle/>
          <a:p>
            <a:pPr algn="ctr"/>
            <a:r>
              <a:rPr lang="en-US" sz="2400"/>
              <a:t>2</a:t>
            </a:r>
          </a:p>
          <a:p>
            <a:pPr algn="ctr"/>
            <a:r>
              <a:rPr lang="en-US" sz="2400">
                <a:latin typeface="Times New Roman" panose="02020603050405020304" pitchFamily="18" charset="0"/>
                <a:cs typeface="Times New Roman" panose="02020603050405020304" pitchFamily="18" charset="0"/>
              </a:rPr>
              <a:t>Thể hiện tiểu phẩm</a:t>
            </a:r>
          </a:p>
        </p:txBody>
      </p:sp>
      <p:sp>
        <p:nvSpPr>
          <p:cNvPr id="11" name="Text Box 10"/>
          <p:cNvSpPr txBox="1"/>
          <p:nvPr/>
        </p:nvSpPr>
        <p:spPr>
          <a:xfrm>
            <a:off x="5464175" y="2967990"/>
            <a:ext cx="6715760" cy="1198880"/>
          </a:xfrm>
          <a:prstGeom prst="rect">
            <a:avLst/>
          </a:prstGeom>
          <a:solidFill>
            <a:srgbClr val="F7F7D5"/>
          </a:solidFill>
        </p:spPr>
        <p:txBody>
          <a:bodyPr wrap="square" rtlCol="0" anchor="t">
            <a:spAutoFit/>
          </a:bodyPr>
          <a:lstStyle/>
          <a:p>
            <a:r>
              <a:rPr lang="en-US" sz="2400"/>
              <a:t>                                               3</a:t>
            </a:r>
          </a:p>
          <a:p>
            <a:pPr algn="ctr"/>
            <a:r>
              <a:rPr lang="en-US" sz="2400">
                <a:latin typeface="Times New Roman" panose="02020603050405020304" pitchFamily="18" charset="0"/>
                <a:cs typeface="Times New Roman" panose="02020603050405020304" pitchFamily="18" charset="0"/>
              </a:rPr>
              <a:t>Chia sẻ cảm xúc và những điều học được qua </a:t>
            </a:r>
          </a:p>
          <a:p>
            <a:pPr algn="ctr"/>
            <a:r>
              <a:rPr lang="en-US" sz="2400">
                <a:latin typeface="Times New Roman" panose="02020603050405020304" pitchFamily="18" charset="0"/>
                <a:cs typeface="Times New Roman" panose="02020603050405020304" pitchFamily="18" charset="0"/>
              </a:rPr>
              <a:t>tiểu phẩm</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animBg="1"/>
      <p:bldP spid="9" grpId="1" animBg="1"/>
      <p:bldP spid="10" grpId="0" animBg="1"/>
      <p:bldP spid="10" grpId="1" animBg="1"/>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s 5"/>
          <p:cNvSpPr/>
          <p:nvPr/>
        </p:nvSpPr>
        <p:spPr>
          <a:xfrm>
            <a:off x="5715" y="6243955"/>
            <a:ext cx="12168505" cy="603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 Box 3"/>
          <p:cNvSpPr txBox="1"/>
          <p:nvPr/>
        </p:nvSpPr>
        <p:spPr>
          <a:xfrm>
            <a:off x="3658235" y="236855"/>
            <a:ext cx="4496435" cy="922020"/>
          </a:xfrm>
          <a:prstGeom prst="rect">
            <a:avLst/>
          </a:prstGeom>
          <a:noFill/>
        </p:spPr>
        <p:txBody>
          <a:bodyPr wrap="square" rtlCol="0" anchor="t">
            <a:spAutoFit/>
          </a:bodyPr>
          <a:lstStyle/>
          <a:p>
            <a:pPr algn="ctr"/>
            <a:r>
              <a:rPr lang="en-US" sz="5400" b="1">
                <a:solidFill>
                  <a:srgbClr val="FF0000"/>
                </a:solidFill>
              </a:rPr>
              <a:t> </a:t>
            </a:r>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2" name="Text Box 1"/>
          <p:cNvSpPr txBox="1"/>
          <p:nvPr/>
        </p:nvSpPr>
        <p:spPr>
          <a:xfrm>
            <a:off x="1050290" y="1564640"/>
            <a:ext cx="9209405" cy="3538220"/>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rPr>
              <a:t>- Tham gia các hoạt động bảo tồn cảnh quan thiên nhiên ở nơi em sống.</a:t>
            </a:r>
          </a:p>
          <a:p>
            <a:r>
              <a:rPr lang="en-US" sz="3200">
                <a:latin typeface="Times New Roman" panose="02020603050405020304" pitchFamily="18" charset="0"/>
                <a:cs typeface="Times New Roman" panose="02020603050405020304" pitchFamily="18" charset="0"/>
              </a:rPr>
              <a:t>- Tuyên truyền, vận động những người sống quanh em thực hiện những việc nên làm để bảo tồn cảnh quan thiên nhiên</a:t>
            </a:r>
          </a:p>
          <a:p>
            <a:r>
              <a:rPr lang="en-US" sz="3200">
                <a:latin typeface="Times New Roman" panose="02020603050405020304" pitchFamily="18" charset="0"/>
                <a:cs typeface="Times New Roman" panose="02020603050405020304" pitchFamily="18" charset="0"/>
              </a:rPr>
              <a:t>- Vận động người thân, bạn bè không sử dụng các đồ dùng có nguồn gốc từ động vật quý hiếm.</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54535" cy="3930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s 5"/>
          <p:cNvSpPr/>
          <p:nvPr/>
        </p:nvSpPr>
        <p:spPr>
          <a:xfrm>
            <a:off x="5715" y="6078855"/>
            <a:ext cx="12168505" cy="7689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 Box 6"/>
          <p:cNvSpPr txBox="1"/>
          <p:nvPr/>
        </p:nvSpPr>
        <p:spPr>
          <a:xfrm>
            <a:off x="2162175" y="428625"/>
            <a:ext cx="7187565" cy="583565"/>
          </a:xfrm>
          <a:prstGeom prst="rect">
            <a:avLst/>
          </a:prstGeom>
          <a:noFill/>
        </p:spPr>
        <p:txBody>
          <a:bodyPr wrap="square" rtlCol="0">
            <a:spAutoFit/>
          </a:bodyPr>
          <a:lstStyle/>
          <a:p>
            <a:pPr algn="ctr"/>
            <a:r>
              <a:rPr lang="en-US" sz="3200" b="1"/>
              <a:t>NỘI DUNG BÀI HỌC</a:t>
            </a:r>
          </a:p>
        </p:txBody>
      </p:sp>
      <p:sp>
        <p:nvSpPr>
          <p:cNvPr id="8" name="Text Box 7"/>
          <p:cNvSpPr txBox="1"/>
          <p:nvPr/>
        </p:nvSpPr>
        <p:spPr>
          <a:xfrm>
            <a:off x="455295" y="1806575"/>
            <a:ext cx="2275840" cy="3883604"/>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a:latin typeface="+mn-ea"/>
                <a:cs typeface="+mn-ea"/>
              </a:rPr>
              <a:t>1</a:t>
            </a:r>
          </a:p>
          <a:p>
            <a:pPr algn="ctr"/>
            <a:r>
              <a:rPr lang="vi-VN" altLang="en-US" sz="2400">
                <a:latin typeface="Times New Roman" panose="02020603050405020304" pitchFamily="18" charset="0"/>
                <a:cs typeface="Times New Roman" panose="02020603050405020304" pitchFamily="18" charset="0"/>
              </a:rPr>
              <a:t>Nhận ra ý nghĩa của cảnh quan thiên nhiên đối với trạng thái cảm xúc của bản thân</a:t>
            </a:r>
            <a:endParaRPr lang="en-US" sz="2400">
              <a:latin typeface="Times New Roman" panose="02020603050405020304" pitchFamily="18" charset="0"/>
              <a:cs typeface="Times New Roman" panose="02020603050405020304" pitchFamily="18" charset="0"/>
            </a:endParaRPr>
          </a:p>
          <a:p>
            <a:pPr algn="ct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9" name="Text Box 8"/>
          <p:cNvSpPr txBox="1"/>
          <p:nvPr/>
        </p:nvSpPr>
        <p:spPr>
          <a:xfrm>
            <a:off x="4620895" y="1757045"/>
            <a:ext cx="2270125" cy="283656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en-US" sz="2000"/>
              <a:t>2</a:t>
            </a:r>
          </a:p>
          <a:p>
            <a:pPr algn="ctr"/>
            <a:r>
              <a:rPr lang="vi-VN" altLang="en-US" sz="2400">
                <a:latin typeface="Times New Roman" panose="02020603050405020304" pitchFamily="18" charset="0"/>
                <a:cs typeface="Times New Roman" panose="02020603050405020304" pitchFamily="18" charset="0"/>
              </a:rPr>
              <a:t>Đánh giá thực trạng bảo tồn danh lam thắng của cộng đồng dân cư tại địa phương </a:t>
            </a:r>
          </a:p>
        </p:txBody>
      </p:sp>
      <p:sp>
        <p:nvSpPr>
          <p:cNvPr id="10" name="Text Box 9"/>
          <p:cNvSpPr txBox="1"/>
          <p:nvPr/>
        </p:nvSpPr>
        <p:spPr>
          <a:xfrm>
            <a:off x="8781415" y="1806575"/>
            <a:ext cx="2427605" cy="3652040"/>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en-US" sz="2400"/>
              <a:t>  3</a:t>
            </a:r>
          </a:p>
          <a:p>
            <a:pPr algn="ctr"/>
            <a:r>
              <a:rPr lang="en-US" sz="2400">
                <a:latin typeface="Times New Roman" panose="02020603050405020304" pitchFamily="18" charset="0"/>
                <a:cs typeface="Times New Roman" panose="02020603050405020304" pitchFamily="18" charset="0"/>
              </a:rPr>
              <a:t>L</a:t>
            </a:r>
            <a:r>
              <a:rPr lang="vi-VN" altLang="en-US" sz="2400">
                <a:latin typeface="Times New Roman" panose="02020603050405020304" pitchFamily="18" charset="0"/>
                <a:cs typeface="Times New Roman" panose="02020603050405020304" pitchFamily="18" charset="0"/>
              </a:rPr>
              <a:t>ập và thực hiện kế hoạch hoạt động để quảng bá và vận động kêu gọi mọi người bảo tồn cảnh quan thiên nhiên</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ldLvl="0" animBg="1"/>
      <p:bldP spid="8" grpId="1" animBg="1"/>
      <p:bldP spid="9" grpId="0" bldLvl="0" animBg="1"/>
      <p:bldP spid="9" grpId="1" animBg="1"/>
      <p:bldP spid="10" grpId="0" bldLvl="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vi-VN" altLang="en-US" b="1" u="sng" dirty="0">
                <a:latin typeface="Times New Roman" panose="02020603050405020304" pitchFamily="18" charset="0"/>
                <a:cs typeface="Times New Roman" panose="02020603050405020304" pitchFamily="18" charset="0"/>
                <a:sym typeface="+mn-ea"/>
              </a:rPr>
              <a:t>Xem video: https://youtu.be/6yEdbpoOQgs</a:t>
            </a:r>
            <a:br>
              <a:rPr lang="vi-VN" altLang="en-US" b="1" u="sng" dirty="0">
                <a:latin typeface="Times New Roman" panose="02020603050405020304" pitchFamily="18" charset="0"/>
                <a:cs typeface="Times New Roman" panose="02020603050405020304" pitchFamily="18" charset="0"/>
              </a:rPr>
            </a:br>
            <a:r>
              <a:rPr lang="vi-VN" altLang="en-US" b="1" u="sng" dirty="0">
                <a:latin typeface="Times New Roman" panose="02020603050405020304" pitchFamily="18" charset="0"/>
                <a:cs typeface="Times New Roman" panose="02020603050405020304" pitchFamily="18" charset="0"/>
              </a:rPr>
              <a:t>Xem vi deo bài hát Việt Nam quê hương tôi - Đỗ Nhuận https://youtu.be/Lod6x-WovPs </a:t>
            </a:r>
          </a:p>
        </p:txBody>
      </p:sp>
      <p:sp>
        <p:nvSpPr>
          <p:cNvPr id="6" name="Rectangles 5"/>
          <p:cNvSpPr/>
          <p:nvPr/>
        </p:nvSpPr>
        <p:spPr>
          <a:xfrm>
            <a:off x="5715" y="6078855"/>
            <a:ext cx="12168505" cy="7689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2" name="Content Placeholder 101"/>
          <p:cNvPicPr>
            <a:picLocks noGrp="1" noChangeAspect="1"/>
          </p:cNvPicPr>
          <p:nvPr>
            <p:ph idx="1"/>
          </p:nvPr>
        </p:nvPicPr>
        <p:blipFill>
          <a:blip r:embed="rId2"/>
          <a:stretch>
            <a:fillRect/>
          </a:stretch>
        </p:blipFill>
        <p:spPr>
          <a:xfrm>
            <a:off x="2021205" y="1790065"/>
            <a:ext cx="8746490" cy="41281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1" name="Content Placeholder 100"/>
          <p:cNvPicPr>
            <a:picLocks noGrp="1"/>
          </p:cNvPicPr>
          <p:nvPr>
            <p:ph idx="1"/>
          </p:nvPr>
        </p:nvPicPr>
        <p:blipFill>
          <a:blip r:embed="rId2"/>
          <a:stretch>
            <a:fillRect/>
          </a:stretch>
        </p:blipFill>
        <p:spPr>
          <a:xfrm>
            <a:off x="0" y="0"/>
            <a:ext cx="12173585" cy="6188710"/>
          </a:xfrm>
          <a:prstGeom prst="rect">
            <a:avLst/>
          </a:prstGeom>
          <a:noFill/>
          <a:ln w="9525">
            <a:noFill/>
          </a:ln>
        </p:spPr>
      </p:pic>
      <p:sp>
        <p:nvSpPr>
          <p:cNvPr id="5" name="Text Box 4"/>
          <p:cNvSpPr txBox="1"/>
          <p:nvPr/>
        </p:nvSpPr>
        <p:spPr>
          <a:xfrm>
            <a:off x="262255" y="6202680"/>
            <a:ext cx="11182350" cy="645160"/>
          </a:xfrm>
          <a:prstGeom prst="rect">
            <a:avLst/>
          </a:prstGeom>
          <a:noFill/>
        </p:spPr>
        <p:txBody>
          <a:bodyPr wrap="square" rtlCol="0" anchor="t">
            <a:spAutoFit/>
          </a:bodyPr>
          <a:lstStyle/>
          <a:p>
            <a:r>
              <a:rPr lang="en-US" b="1">
                <a:highlight>
                  <a:srgbClr val="FF0000"/>
                </a:highlight>
                <a:latin typeface="Times New Roman" panose="02020603050405020304" pitchFamily="18" charset="0"/>
                <a:cs typeface="Times New Roman" panose="02020603050405020304" pitchFamily="18" charset="0"/>
              </a:rPr>
              <a:t>HOẠT ĐỘNG 1: CHIA SẺ </a:t>
            </a:r>
            <a:r>
              <a:rPr lang="vi-VN" altLang="en-US" b="1">
                <a:highlight>
                  <a:srgbClr val="FF0000"/>
                </a:highlight>
                <a:latin typeface="Times New Roman" panose="02020603050405020304" pitchFamily="18" charset="0"/>
                <a:cs typeface="Times New Roman" panose="02020603050405020304" pitchFamily="18" charset="0"/>
              </a:rPr>
              <a:t>VỀ Ý NGHĨA CỦA CẢNH QUAN THIÊN NHIÊN ĐỐI VỚI TRẠNG THÁI CẢM XÚC CỦA BẢN THÂN  </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 Box 2"/>
          <p:cNvSpPr txBox="1"/>
          <p:nvPr/>
        </p:nvSpPr>
        <p:spPr>
          <a:xfrm>
            <a:off x="1722755" y="64135"/>
            <a:ext cx="9147810" cy="1076325"/>
          </a:xfrm>
          <a:prstGeom prst="rect">
            <a:avLst/>
          </a:prstGeom>
          <a:noFill/>
        </p:spPr>
        <p:txBody>
          <a:bodyPr wrap="square" rtlCol="0" anchor="t">
            <a:spAutoFit/>
          </a:bodyPr>
          <a:lstStyle/>
          <a:p>
            <a:pPr algn="ctr"/>
            <a:r>
              <a:rPr lang="vi-VN" altLang="en-US" sz="3200" b="1">
                <a:latin typeface="Times New Roman" panose="02020603050405020304" pitchFamily="18" charset="0"/>
                <a:cs typeface="Times New Roman" panose="02020603050405020304" pitchFamily="18" charset="0"/>
              </a:rPr>
              <a:t>Cảm xúc của em khi ngắm cảnh nhìn cảnh quan thiên nhiên</a:t>
            </a:r>
          </a:p>
        </p:txBody>
      </p:sp>
      <p:sp>
        <p:nvSpPr>
          <p:cNvPr id="7" name="Text Box 6"/>
          <p:cNvSpPr txBox="1"/>
          <p:nvPr/>
        </p:nvSpPr>
        <p:spPr>
          <a:xfrm>
            <a:off x="704215" y="1730375"/>
            <a:ext cx="2181225" cy="112451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en-US" sz="20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1</a:t>
            </a:r>
          </a:p>
          <a:p>
            <a:pPr algn="ctr"/>
            <a:r>
              <a:rPr lang="vi-VN" altLang="en-US" sz="2000">
                <a:latin typeface="Times New Roman" panose="02020603050405020304" pitchFamily="18" charset="0"/>
                <a:cs typeface="Times New Roman" panose="02020603050405020304" pitchFamily="18" charset="0"/>
              </a:rPr>
              <a:t>THOẢI MÁI, THƯ THÁI</a:t>
            </a:r>
          </a:p>
        </p:txBody>
      </p:sp>
      <p:sp>
        <p:nvSpPr>
          <p:cNvPr id="8" name="Text Box 7"/>
          <p:cNvSpPr txBox="1"/>
          <p:nvPr/>
        </p:nvSpPr>
        <p:spPr>
          <a:xfrm>
            <a:off x="3357880" y="1730375"/>
            <a:ext cx="2336800" cy="1124834"/>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000"/>
              <a:t>         </a:t>
            </a:r>
            <a:r>
              <a:rPr lang="en-US" sz="2000" b="1">
                <a:latin typeface="Times New Roman" panose="02020603050405020304" pitchFamily="18" charset="0"/>
                <a:cs typeface="Times New Roman" panose="02020603050405020304" pitchFamily="18" charset="0"/>
              </a:rPr>
              <a:t>  2</a:t>
            </a:r>
          </a:p>
          <a:p>
            <a:r>
              <a:rPr lang="vi-VN" altLang="en-US" sz="2000">
                <a:latin typeface="Times New Roman" panose="02020603050405020304" pitchFamily="18" charset="0"/>
                <a:cs typeface="Times New Roman" panose="02020603050405020304" pitchFamily="18" charset="0"/>
              </a:rPr>
              <a:t>TỰ HÀO, CHOÁNG NGỢP</a:t>
            </a:r>
          </a:p>
        </p:txBody>
      </p:sp>
      <p:sp>
        <p:nvSpPr>
          <p:cNvPr id="9" name="Text Box 8"/>
          <p:cNvSpPr txBox="1"/>
          <p:nvPr/>
        </p:nvSpPr>
        <p:spPr>
          <a:xfrm>
            <a:off x="5964555" y="1730375"/>
            <a:ext cx="2164080" cy="1124834"/>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000"/>
              <a:t>             </a:t>
            </a:r>
            <a:r>
              <a:rPr lang="en-US" sz="20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3</a:t>
            </a:r>
            <a:endParaRPr lang="en-US" sz="2000">
              <a:latin typeface="Times New Roman" panose="02020603050405020304" pitchFamily="18" charset="0"/>
              <a:cs typeface="Times New Roman" panose="02020603050405020304" pitchFamily="18" charset="0"/>
            </a:endParaRPr>
          </a:p>
          <a:p>
            <a:r>
              <a:rPr lang="vi-VN" altLang="en-US" sz="2000">
                <a:latin typeface="Times New Roman" panose="02020603050405020304" pitchFamily="18" charset="0"/>
                <a:cs typeface="Times New Roman" panose="02020603050405020304" pitchFamily="18" charset="0"/>
              </a:rPr>
              <a:t>YÊU ĐỜI, YÊU QUÊ HƯƠNG</a:t>
            </a:r>
          </a:p>
        </p:txBody>
      </p:sp>
      <p:sp>
        <p:nvSpPr>
          <p:cNvPr id="10" name="Text Box 9"/>
          <p:cNvSpPr txBox="1"/>
          <p:nvPr/>
        </p:nvSpPr>
        <p:spPr>
          <a:xfrm>
            <a:off x="8649335" y="1730375"/>
            <a:ext cx="2220595" cy="112451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000"/>
              <a:t>          </a:t>
            </a:r>
            <a:r>
              <a:rPr lang="en-US" sz="2000">
                <a:latin typeface="Times New Roman" panose="02020603050405020304" pitchFamily="18" charset="0"/>
                <a:cs typeface="Times New Roman" panose="02020603050405020304" pitchFamily="18" charset="0"/>
              </a:rPr>
              <a:t>    4</a:t>
            </a:r>
          </a:p>
          <a:p>
            <a:pPr algn="ctr"/>
            <a:r>
              <a:rPr lang="vi-VN" altLang="en-US" sz="2000">
                <a:latin typeface="Times New Roman" panose="02020603050405020304" pitchFamily="18" charset="0"/>
                <a:cs typeface="Times New Roman" panose="02020603050405020304" pitchFamily="18" charset="0"/>
              </a:rPr>
              <a:t>THÍCH THÚ, MÃN NGUYỆN</a:t>
            </a:r>
          </a:p>
        </p:txBody>
      </p:sp>
      <p:pic>
        <p:nvPicPr>
          <p:cNvPr id="20" name="Picture 14" descr="IMG_256"/>
          <p:cNvPicPr>
            <a:picLocks noGrp="1" noChangeAspect="1"/>
          </p:cNvPicPr>
          <p:nvPr>
            <p:ph sz="half" idx="1"/>
          </p:nvPr>
        </p:nvPicPr>
        <p:blipFill>
          <a:blip r:embed="rId2"/>
          <a:stretch>
            <a:fillRect/>
          </a:stretch>
        </p:blipFill>
        <p:spPr>
          <a:xfrm>
            <a:off x="5965190" y="3168650"/>
            <a:ext cx="2428240" cy="2559685"/>
          </a:xfrm>
          <a:prstGeom prst="rect">
            <a:avLst/>
          </a:prstGeom>
          <a:noFill/>
          <a:ln w="9525">
            <a:noFill/>
          </a:ln>
        </p:spPr>
      </p:pic>
      <p:pic>
        <p:nvPicPr>
          <p:cNvPr id="4" name="Picture 8" descr="IMG_256"/>
          <p:cNvPicPr>
            <a:picLocks noGrp="1" noChangeAspect="1"/>
          </p:cNvPicPr>
          <p:nvPr>
            <p:ph sz="half" idx="2"/>
          </p:nvPr>
        </p:nvPicPr>
        <p:blipFill>
          <a:blip r:embed="rId3"/>
          <a:stretch>
            <a:fillRect/>
          </a:stretch>
        </p:blipFill>
        <p:spPr>
          <a:xfrm>
            <a:off x="8769985" y="3168650"/>
            <a:ext cx="2583815" cy="2559685"/>
          </a:xfrm>
          <a:prstGeom prst="rect">
            <a:avLst/>
          </a:prstGeom>
          <a:noFill/>
          <a:ln w="9525">
            <a:noFill/>
          </a:ln>
        </p:spPr>
      </p:pic>
      <p:pic>
        <p:nvPicPr>
          <p:cNvPr id="15" name="Picture 1" descr="IMG_256"/>
          <p:cNvPicPr>
            <a:picLocks noChangeAspect="1"/>
          </p:cNvPicPr>
          <p:nvPr/>
        </p:nvPicPr>
        <p:blipFill>
          <a:blip r:embed="rId4"/>
          <a:stretch>
            <a:fillRect/>
          </a:stretch>
        </p:blipFill>
        <p:spPr>
          <a:xfrm>
            <a:off x="3298825" y="3168650"/>
            <a:ext cx="2396490" cy="2559685"/>
          </a:xfrm>
          <a:prstGeom prst="rect">
            <a:avLst/>
          </a:prstGeom>
          <a:noFill/>
          <a:ln w="9525">
            <a:noFill/>
          </a:ln>
        </p:spPr>
      </p:pic>
      <p:pic>
        <p:nvPicPr>
          <p:cNvPr id="16" name="Picture 9" descr="IMG_256"/>
          <p:cNvPicPr>
            <a:picLocks noChangeAspect="1"/>
          </p:cNvPicPr>
          <p:nvPr/>
        </p:nvPicPr>
        <p:blipFill>
          <a:blip r:embed="rId5"/>
          <a:stretch>
            <a:fillRect/>
          </a:stretch>
        </p:blipFill>
        <p:spPr>
          <a:xfrm>
            <a:off x="704215" y="3168650"/>
            <a:ext cx="2325370" cy="263652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bldLvl="0" animBg="1"/>
      <p:bldP spid="7" grpId="1" animBg="1"/>
      <p:bldP spid="8" grpId="0" bldLvl="0" animBg="1"/>
      <p:bldP spid="8" grpId="1" animBg="1"/>
      <p:bldP spid="9" grpId="0" bldLvl="0" animBg="1"/>
      <p:bldP spid="9" grpId="1" animBg="1"/>
      <p:bldP spid="10" grpId="0" bldLvl="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 Box 2"/>
          <p:cNvSpPr txBox="1"/>
          <p:nvPr/>
        </p:nvSpPr>
        <p:spPr>
          <a:xfrm>
            <a:off x="1722755" y="64135"/>
            <a:ext cx="9147810" cy="1076325"/>
          </a:xfrm>
          <a:prstGeom prst="rect">
            <a:avLst/>
          </a:prstGeom>
          <a:noFill/>
        </p:spPr>
        <p:txBody>
          <a:bodyPr wrap="square" rtlCol="0" anchor="t">
            <a:spAutoFit/>
          </a:bodyPr>
          <a:lstStyle/>
          <a:p>
            <a:pPr algn="ctr"/>
            <a:r>
              <a:rPr lang="en-US" sz="3200" b="1">
                <a:latin typeface="+mn-ea"/>
                <a:cs typeface="+mn-ea"/>
              </a:rPr>
              <a:t>Những yếu tố nào đã tác động tới cảm xúc đó của em?</a:t>
            </a:r>
          </a:p>
        </p:txBody>
      </p:sp>
      <p:sp>
        <p:nvSpPr>
          <p:cNvPr id="7" name="Text Box 6"/>
          <p:cNvSpPr txBox="1"/>
          <p:nvPr/>
        </p:nvSpPr>
        <p:spPr>
          <a:xfrm>
            <a:off x="2479675" y="1140460"/>
            <a:ext cx="6463665" cy="105040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vi-VN" altLang="en-US" sz="2000">
                <a:cs typeface="+mn-lt"/>
              </a:rPr>
              <a:t> </a:t>
            </a:r>
            <a:r>
              <a:rPr lang="vi-VN" altLang="en-US" sz="2800">
                <a:latin typeface="Times New Roman" panose="02020603050405020304" pitchFamily="18" charset="0"/>
                <a:cs typeface="Times New Roman" panose="02020603050405020304" pitchFamily="18" charset="0"/>
              </a:rPr>
              <a:t>Cảnh quan thiên nhiên đẹp, hùng vĩ, nên thơ</a:t>
            </a:r>
          </a:p>
        </p:txBody>
      </p:sp>
      <p:sp>
        <p:nvSpPr>
          <p:cNvPr id="8" name="Text Box 7"/>
          <p:cNvSpPr txBox="1"/>
          <p:nvPr/>
        </p:nvSpPr>
        <p:spPr>
          <a:xfrm>
            <a:off x="2480310" y="2303780"/>
            <a:ext cx="6463030" cy="57714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en-US" sz="2000"/>
              <a:t> </a:t>
            </a:r>
            <a:r>
              <a:rPr lang="vi-VN" altLang="en-US" sz="2800">
                <a:latin typeface="Times New Roman" panose="02020603050405020304" pitchFamily="18" charset="0"/>
                <a:cs typeface="Times New Roman" panose="02020603050405020304" pitchFamily="18" charset="0"/>
              </a:rPr>
              <a:t>Tạo bầu không khí trong lành, mát mẻ</a:t>
            </a:r>
          </a:p>
        </p:txBody>
      </p:sp>
      <p:sp>
        <p:nvSpPr>
          <p:cNvPr id="9" name="Text Box 8"/>
          <p:cNvSpPr txBox="1"/>
          <p:nvPr/>
        </p:nvSpPr>
        <p:spPr>
          <a:xfrm>
            <a:off x="2479675" y="3074035"/>
            <a:ext cx="6463665" cy="57778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000"/>
              <a:t>  </a:t>
            </a:r>
            <a:r>
              <a:rPr lang="vi-VN" altLang="en-US" sz="2800">
                <a:latin typeface="Times New Roman" panose="02020603050405020304" pitchFamily="18" charset="0"/>
                <a:cs typeface="Times New Roman" panose="02020603050405020304" pitchFamily="18" charset="0"/>
              </a:rPr>
              <a:t>Con người cảm thấy nhẹ nhàng, thư thái</a:t>
            </a:r>
            <a:r>
              <a:rPr lang="en-US" sz="2800">
                <a:latin typeface="Times New Roman" panose="02020603050405020304" pitchFamily="18" charset="0"/>
                <a:cs typeface="Times New Roman" panose="02020603050405020304" pitchFamily="18" charset="0"/>
              </a:rPr>
              <a:t>     </a:t>
            </a:r>
          </a:p>
        </p:txBody>
      </p:sp>
      <p:sp>
        <p:nvSpPr>
          <p:cNvPr id="10" name="Text Box 9"/>
          <p:cNvSpPr txBox="1"/>
          <p:nvPr/>
        </p:nvSpPr>
        <p:spPr>
          <a:xfrm>
            <a:off x="2479675" y="4143375"/>
            <a:ext cx="6403340" cy="152621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000"/>
              <a:t>      </a:t>
            </a:r>
            <a:r>
              <a:rPr lang="en-US" sz="2800">
                <a:latin typeface="Times New Roman" panose="02020603050405020304" pitchFamily="18" charset="0"/>
                <a:cs typeface="Times New Roman" panose="02020603050405020304" pitchFamily="18" charset="0"/>
              </a:rPr>
              <a:t> Bảo vệ sức khỏe cho con người con người, làm cho con người có những cảm xúc tích cực.     </a:t>
            </a:r>
            <a:r>
              <a:rPr lang="en-US" sz="2000"/>
              <a:t>                    </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bldLvl="0" animBg="1"/>
      <p:bldP spid="7" grpId="1" animBg="1"/>
      <p:bldP spid="8" grpId="0" bldLvl="0" animBg="1"/>
      <p:bldP spid="8" grpId="1" animBg="1"/>
      <p:bldP spid="9" grpId="0" bldLvl="0" animBg="1"/>
      <p:bldP spid="9" grpId="1" animBg="1"/>
      <p:bldP spid="10" grpId="0" bldLvl="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vi-VN" altLang="en-US" sz="3110" b="1">
                <a:solidFill>
                  <a:srgbClr val="FF0000"/>
                </a:solidFill>
                <a:latin typeface="Times New Roman" panose="02020603050405020304" pitchFamily="18" charset="0"/>
                <a:cs typeface="Times New Roman" panose="02020603050405020304" pitchFamily="18" charset="0"/>
                <a:sym typeface="+mn-ea"/>
              </a:rPr>
              <a:t>Hoạt động 2: Tìm hiểu biểu hiện của sự chủ động tích cực thực việc bảo tồn cảnh quan thiên nhiên </a:t>
            </a:r>
            <a:br>
              <a:rPr lang="vi-VN" altLang="en-US" sz="3110" b="1">
                <a:solidFill>
                  <a:srgbClr val="FF0000"/>
                </a:solidFill>
                <a:latin typeface="Times New Roman" panose="02020603050405020304" pitchFamily="18" charset="0"/>
                <a:cs typeface="Times New Roman" panose="02020603050405020304" pitchFamily="18" charset="0"/>
              </a:rPr>
            </a:br>
            <a:endParaRPr lang="en-US" sz="3110"/>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3" name="Content Placeholder 102"/>
          <p:cNvPicPr>
            <a:picLocks noGrp="1" noChangeAspect="1"/>
          </p:cNvPicPr>
          <p:nvPr>
            <p:ph sz="half" idx="1"/>
          </p:nvPr>
        </p:nvPicPr>
        <p:blipFill>
          <a:blip r:embed="rId2"/>
          <a:stretch>
            <a:fillRect/>
          </a:stretch>
        </p:blipFill>
        <p:spPr>
          <a:xfrm>
            <a:off x="7820025" y="1513840"/>
            <a:ext cx="2476500" cy="1847850"/>
          </a:xfrm>
          <a:prstGeom prst="rect">
            <a:avLst/>
          </a:prstGeom>
          <a:noFill/>
          <a:ln w="9525">
            <a:noFill/>
          </a:ln>
        </p:spPr>
      </p:pic>
      <p:pic>
        <p:nvPicPr>
          <p:cNvPr id="104" name="Content Placeholder 103"/>
          <p:cNvPicPr>
            <a:picLocks noGrp="1"/>
          </p:cNvPicPr>
          <p:nvPr>
            <p:ph sz="half" idx="2"/>
          </p:nvPr>
        </p:nvPicPr>
        <p:blipFill>
          <a:blip r:embed="rId3"/>
          <a:stretch>
            <a:fillRect/>
          </a:stretch>
        </p:blipFill>
        <p:spPr>
          <a:xfrm>
            <a:off x="451485" y="1789430"/>
            <a:ext cx="5440680" cy="3578860"/>
          </a:xfrm>
          <a:prstGeom prst="rect">
            <a:avLst/>
          </a:prstGeom>
          <a:noFill/>
          <a:ln w="9525">
            <a:noFill/>
          </a:ln>
        </p:spPr>
      </p:pic>
      <p:sp>
        <p:nvSpPr>
          <p:cNvPr id="16" name="Text Box 15"/>
          <p:cNvSpPr txBox="1"/>
          <p:nvPr/>
        </p:nvSpPr>
        <p:spPr>
          <a:xfrm>
            <a:off x="6819900" y="3776980"/>
            <a:ext cx="4630420" cy="132897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sz="2400">
                <a:latin typeface="Times New Roman" panose="02020603050405020304" pitchFamily="18" charset="0"/>
                <a:cs typeface="Times New Roman" panose="02020603050405020304" pitchFamily="18" charset="0"/>
              </a:rPr>
              <a:t>Nêu những </a:t>
            </a:r>
            <a:r>
              <a:rPr lang="vi-VN" altLang="en-US" sz="2400">
                <a:latin typeface="Times New Roman" panose="02020603050405020304" pitchFamily="18" charset="0"/>
                <a:cs typeface="Times New Roman" panose="02020603050405020304" pitchFamily="18" charset="0"/>
              </a:rPr>
              <a:t>việc làm thể hiện sự chủ động tích cực</a:t>
            </a:r>
            <a:r>
              <a:rPr lang="en-US" sz="2400">
                <a:latin typeface="Times New Roman" panose="02020603050405020304" pitchFamily="18" charset="0"/>
                <a:cs typeface="Times New Roman" panose="02020603050405020304" pitchFamily="18" charset="0"/>
              </a:rPr>
              <a:t> để góp phần bảo tổn cảnh quan thiên nhiên.</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555">
                <a:solidFill>
                  <a:srgbClr val="FF0000"/>
                </a:solidFill>
                <a:latin typeface="Times New Roman" panose="02020603050405020304" pitchFamily="18" charset="0"/>
                <a:cs typeface="Times New Roman" panose="02020603050405020304" pitchFamily="18" charset="0"/>
                <a:sym typeface="+mn-ea"/>
              </a:rPr>
              <a:t>b.Những biểu hiện tích cực, chủ động trong bảo tồn cảnh quan thiên nhiên</a:t>
            </a:r>
            <a:br>
              <a:rPr lang="en-US" sz="3555">
                <a:solidFill>
                  <a:srgbClr val="FF0000"/>
                </a:solidFill>
                <a:latin typeface="Times New Roman" panose="02020603050405020304" pitchFamily="18" charset="0"/>
                <a:cs typeface="Times New Roman" panose="02020603050405020304" pitchFamily="18" charset="0"/>
              </a:rPr>
            </a:br>
            <a:endParaRPr lang="en-US" sz="3555">
              <a:solidFill>
                <a:srgbClr val="FF0000"/>
              </a:solidFill>
              <a:latin typeface="Times New Roman" panose="02020603050405020304" pitchFamily="18" charset="0"/>
              <a:cs typeface="Times New Roman" panose="02020603050405020304" pitchFamily="18" charset="0"/>
            </a:endParaRPr>
          </a:p>
        </p:txBody>
      </p:sp>
      <p:sp>
        <p:nvSpPr>
          <p:cNvPr id="6" name="Rectangles 5"/>
          <p:cNvSpPr/>
          <p:nvPr/>
        </p:nvSpPr>
        <p:spPr>
          <a:xfrm>
            <a:off x="5715" y="6188710"/>
            <a:ext cx="12168505" cy="6591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5" name="Content Placeholder 104"/>
          <p:cNvPicPr>
            <a:picLocks noGrp="1"/>
          </p:cNvPicPr>
          <p:nvPr>
            <p:ph idx="1"/>
          </p:nvPr>
        </p:nvPicPr>
        <p:blipFill>
          <a:blip r:embed="rId2"/>
          <a:stretch>
            <a:fillRect/>
          </a:stretch>
        </p:blipFill>
        <p:spPr>
          <a:xfrm>
            <a:off x="573405" y="1691640"/>
            <a:ext cx="4180840" cy="3928110"/>
          </a:xfrm>
          <a:prstGeom prst="rect">
            <a:avLst/>
          </a:prstGeom>
          <a:noFill/>
          <a:ln w="9525">
            <a:noFill/>
          </a:ln>
        </p:spPr>
      </p:pic>
      <p:sp>
        <p:nvSpPr>
          <p:cNvPr id="2" name="Text Box 1"/>
          <p:cNvSpPr txBox="1"/>
          <p:nvPr/>
        </p:nvSpPr>
        <p:spPr>
          <a:xfrm>
            <a:off x="5030470" y="1494155"/>
            <a:ext cx="5913120" cy="4154170"/>
          </a:xfrm>
          <a:prstGeom prst="rect">
            <a:avLst/>
          </a:prstGeom>
          <a:noFill/>
        </p:spPr>
        <p:txBody>
          <a:bodyPr wrap="square" rtlCol="0" anchor="t">
            <a:spAutoFit/>
          </a:bodyPr>
          <a:lstStyle/>
          <a:p>
            <a:endParaRPr lang="en-US" sz="2400">
              <a:latin typeface="Times New Roman" panose="02020603050405020304" pitchFamily="18" charset="0"/>
              <a:cs typeface="Times New Roman" panose="02020603050405020304" pitchFamily="18" charset="0"/>
              <a:sym typeface="+mn-ea"/>
            </a:endParaRPr>
          </a:p>
          <a:p>
            <a:r>
              <a:rPr lang="en-US" sz="2400">
                <a:latin typeface="Times New Roman" panose="02020603050405020304" pitchFamily="18" charset="0"/>
                <a:cs typeface="Times New Roman" panose="02020603050405020304" pitchFamily="18" charset="0"/>
                <a:sym typeface="+mn-ea"/>
              </a:rPr>
              <a:t>- Giữ gìn vệ sinh môi trường và cấu trúc cảnh quan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 Xây dựng và thực hiện kế hoạch tuyên truyền, vận động mọi người bảo tồn cảnh quan thiên nhiên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 Đề xuất với những người có trách nhiệm các biện pháp để bảo tồn cảnh quan được tốt hơn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 Ngăn chặn hoặc báo với nhà chức trách khi phát hiện hành vi vi phạm các quy định về bảo tồn cảnh quan thiên nhiên</a:t>
            </a:r>
            <a:endParaRPr lang="en-US" sz="2400"/>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1887</Words>
  <Application>Microsoft Office PowerPoint</Application>
  <PresentationFormat>Widescreen</PresentationFormat>
  <Paragraphs>150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Xem video: https://youtu.be/6yEdbpoOQgs Xem vi deo bài hát Việt Nam quê hương tôi - Đỗ Nhuận https://youtu.be/Lod6x-WovPs </vt:lpstr>
      <vt:lpstr>PowerPoint Presentation</vt:lpstr>
      <vt:lpstr>PowerPoint Presentation</vt:lpstr>
      <vt:lpstr>PowerPoint Presentation</vt:lpstr>
      <vt:lpstr>Hoạt động 2: Tìm hiểu biểu hiện của sự chủ động tích cực thực việc bảo tồn cảnh quan thiên nhiên  </vt:lpstr>
      <vt:lpstr>b.Những biểu hiện tích cực, chủ động trong bảo tồn cảnh quan thiên nhiên </vt:lpstr>
      <vt:lpstr>Hoạt động 3: Lập kế hoạch đánh giá thực trạng bảo tồn danh lam thắng cảnh của cộng đồng dân cư tại địa phương </vt:lpstr>
      <vt:lpstr>Hoạt động 4: Đánh giá thực trạng bảo tồn danh lam thắng cảnh của cộng đồng dân cư tại địa phương theo kế hoạch đã xây dựng</vt:lpstr>
      <vt:lpstr>Hoạt động 5: Xây dựng kế hoạch hoạt động quảng bá hình ảnh và kêu gọi bảo tồn cảnh quan thiên nhiên </vt:lpstr>
      <vt:lpstr> + Những hoạt động, việc làm mọi người cần thực hiện để bảo tồn được vẻ đẹp tự nhiên của cảnh quan - Hình thức tuyên truyền: </vt:lpstr>
      <vt:lpstr>PowerPoint Presentation</vt:lpstr>
      <vt:lpstr>Hoạt động 6: Thực hiện kế hoạch hoạt động quảng bá hình ảnh và kêu gọi bảo tồn cảnh quan thiên nhiên, danh lam thắng cảnh</vt:lpstr>
      <vt:lpstr>Hoạt động 7: Thực hiện bảo tồn cảnh quan thiên nhiên, danh lam thắng cảnh và kêu gọi mọi người xung quanh cùng thực hiện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2022-03-19T09:35:00Z</dcterms:created>
  <dcterms:modified xsi:type="dcterms:W3CDTF">2023-10-21T05:59:39Z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DD98ECA76D834BDBADE40F6E2E1F4CC3</vt:lpwstr>
  </property>
  <property fmtid="{D5CDD505-2E9C-101B-9397-08002B2CF9AE}" pid="3" name="KSOProductBuildVer">
    <vt:lpwstr>1033-11.2.0.11537</vt:lpwstr>
  </property>
</Properties>
</file>