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3" r:id="rId2"/>
    <p:sldId id="257" r:id="rId3"/>
    <p:sldId id="335" r:id="rId4"/>
    <p:sldId id="321" r:id="rId5"/>
    <p:sldId id="336" r:id="rId6"/>
    <p:sldId id="322" r:id="rId7"/>
    <p:sldId id="330" r:id="rId8"/>
    <p:sldId id="337" r:id="rId9"/>
    <p:sldId id="338" r:id="rId10"/>
    <p:sldId id="339" r:id="rId11"/>
    <p:sldId id="340" r:id="rId12"/>
    <p:sldId id="318" r:id="rId13"/>
    <p:sldId id="334" r:id="rId14"/>
    <p:sldId id="341" r:id="rId15"/>
    <p:sldId id="32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E0E9"/>
    <a:srgbClr val="11C1FF"/>
    <a:srgbClr val="F11BAA"/>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59" d="100"/>
          <a:sy n="59" d="100"/>
        </p:scale>
        <p:origin x="-264" y="-26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3.wdp"/><Relationship Id="rId4" Type="http://schemas.openxmlformats.org/officeDocument/2006/relationships/image" Target="../media/image13.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2.wdp"/><Relationship Id="rId4" Type="http://schemas.openxmlformats.org/officeDocument/2006/relationships/image" Target="../media/image13.jpe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144250"/>
            <a:ext cx="3276600" cy="1446550"/>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Quan </a:t>
            </a:r>
            <a:r>
              <a:rPr lang="vi-VN" sz="2200" i="1" dirty="0" smtClean="0">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kiến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thức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đã</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smtClean="0">
                <a:solidFill>
                  <a:srgbClr val="FF0000"/>
                </a:solidFill>
                <a:latin typeface="Cambria" panose="02040503050406030204" pitchFamily="18" charset="0"/>
                <a:ea typeface="Cambria" panose="02040503050406030204" pitchFamily="18" charset="0"/>
              </a:rPr>
              <a:t>hãy </a:t>
            </a:r>
            <a:r>
              <a:rPr lang="vi-VN" sz="2200" i="1" dirty="0">
                <a:solidFill>
                  <a:srgbClr val="FF0000"/>
                </a:solidFill>
                <a:latin typeface="Cambria" panose="02040503050406030204" pitchFamily="18" charset="0"/>
                <a:ea typeface="Cambria" panose="02040503050406030204" pitchFamily="18" charset="0"/>
              </a:rPr>
              <a:t>nêu ý nghĩa của việc bảo vệ tài nguyên rừng.</a:t>
            </a:r>
            <a:endParaRPr lang="en-US" sz="22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343400" y="838200"/>
            <a:ext cx="4416022" cy="1938992"/>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Góp </a:t>
            </a:r>
            <a:r>
              <a:rPr lang="vi-VN" sz="2000" dirty="0">
                <a:latin typeface="Cambria" panose="02040503050406030204" pitchFamily="18" charset="0"/>
                <a:ea typeface="Cambria" panose="02040503050406030204" pitchFamily="18" charset="0"/>
              </a:rPr>
              <a:t>phần phủ xanh đất trống, đồi núi trọc, hạn chế thiên tai lũ quét, sạt lở, xói mòn đất…</a:t>
            </a:r>
          </a:p>
          <a:p>
            <a:pPr algn="just"/>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Bảo </a:t>
            </a:r>
            <a:r>
              <a:rPr lang="vi-VN" sz="2000" dirty="0">
                <a:latin typeface="Cambria" panose="02040503050406030204" pitchFamily="18" charset="0"/>
                <a:ea typeface="Cambria" panose="02040503050406030204" pitchFamily="18" charset="0"/>
              </a:rPr>
              <a:t>vệ môi trường, giữ nguồn nước ngầm, điều hòa khí hậu, cân bằng môi trường sinh thái</a:t>
            </a:r>
            <a:r>
              <a:rPr lang="vi-VN" sz="2000" dirty="0" smtClean="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p:txBody>
      </p:sp>
      <p:pic>
        <p:nvPicPr>
          <p:cNvPr id="1026" name="Picture 2" descr="Nỗ lực phủ xanh đất trống, đồi trọ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2149" y="3581400"/>
            <a:ext cx="4221051" cy="2811287"/>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randombar(horizontal)">
                                      <p:cBhvr>
                                        <p:cTn id="23" dur="5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0" dur="5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524000"/>
            <a:ext cx="3515910" cy="1708160"/>
          </a:xfrm>
          <a:prstGeom prst="rect">
            <a:avLst/>
          </a:prstGeom>
        </p:spPr>
        <p:txBody>
          <a:bodyPr wrap="square">
            <a:spAutoFit/>
          </a:bodyPr>
          <a:lstStyle/>
          <a:p>
            <a:pPr algn="ctr"/>
            <a:r>
              <a:rPr lang="en-US" sz="2100" i="1" dirty="0" err="1">
                <a:solidFill>
                  <a:srgbClr val="FF0000"/>
                </a:solidFill>
                <a:latin typeface="Cambria" panose="02040503050406030204" pitchFamily="18" charset="0"/>
                <a:ea typeface="Cambria" panose="02040503050406030204" pitchFamily="18" charset="0"/>
              </a:rPr>
              <a:t>Quan</a:t>
            </a:r>
            <a:r>
              <a:rPr lang="en-US" sz="2100" i="1" dirty="0">
                <a:solidFill>
                  <a:srgbClr val="FF0000"/>
                </a:solidFill>
                <a:latin typeface="Cambria" panose="02040503050406030204" pitchFamily="18" charset="0"/>
                <a:ea typeface="Cambria" panose="02040503050406030204" pitchFamily="18" charset="0"/>
              </a:rPr>
              <a:t> </a:t>
            </a:r>
            <a:r>
              <a:rPr lang="en-US" sz="2100" i="1" dirty="0" err="1">
                <a:solidFill>
                  <a:srgbClr val="FF0000"/>
                </a:solidFill>
                <a:latin typeface="Cambria" panose="02040503050406030204" pitchFamily="18" charset="0"/>
                <a:ea typeface="Cambria" panose="02040503050406030204" pitchFamily="18" charset="0"/>
              </a:rPr>
              <a:t>sát</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sau</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hãy</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cho</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biết</a:t>
            </a:r>
            <a:r>
              <a:rPr lang="en-US" sz="2100" i="1" dirty="0" smtClean="0">
                <a:solidFill>
                  <a:srgbClr val="FF0000"/>
                </a:solidFill>
                <a:latin typeface="Cambria" panose="02040503050406030204" pitchFamily="18" charset="0"/>
                <a:ea typeface="Cambria" panose="02040503050406030204" pitchFamily="18" charset="0"/>
              </a:rPr>
              <a:t> đ</a:t>
            </a:r>
            <a:r>
              <a:rPr lang="vi-VN" sz="2100" i="1" dirty="0" smtClean="0">
                <a:solidFill>
                  <a:srgbClr val="FF0000"/>
                </a:solidFill>
                <a:latin typeface="Cambria" panose="02040503050406030204" pitchFamily="18" charset="0"/>
                <a:ea typeface="Cambria" panose="02040503050406030204" pitchFamily="18" charset="0"/>
              </a:rPr>
              <a:t>ể </a:t>
            </a:r>
            <a:r>
              <a:rPr lang="vi-VN" sz="2100" i="1" dirty="0">
                <a:solidFill>
                  <a:srgbClr val="FF0000"/>
                </a:solidFill>
                <a:latin typeface="Cambria" panose="02040503050406030204" pitchFamily="18" charset="0"/>
                <a:ea typeface="Cambria" panose="02040503050406030204" pitchFamily="18" charset="0"/>
              </a:rPr>
              <a:t>bảo vệ môi trường, mỗi chúng ta cần phải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làm </a:t>
            </a:r>
            <a:r>
              <a:rPr lang="vi-VN" sz="2100" i="1" dirty="0">
                <a:solidFill>
                  <a:srgbClr val="FF0000"/>
                </a:solidFill>
                <a:latin typeface="Cambria" panose="02040503050406030204" pitchFamily="18" charset="0"/>
                <a:ea typeface="Cambria" panose="02040503050406030204" pitchFamily="18" charset="0"/>
              </a:rPr>
              <a:t>gì?</a:t>
            </a:r>
          </a:p>
        </p:txBody>
      </p:sp>
      <p:sp>
        <p:nvSpPr>
          <p:cNvPr id="17" name="Rectangle 16"/>
          <p:cNvSpPr/>
          <p:nvPr/>
        </p:nvSpPr>
        <p:spPr>
          <a:xfrm>
            <a:off x="4364440" y="1295400"/>
            <a:ext cx="4474760" cy="2031325"/>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B</a:t>
            </a:r>
            <a:r>
              <a:rPr lang="vi-VN" sz="2100" dirty="0" smtClean="0">
                <a:latin typeface="Cambria" panose="02040503050406030204" pitchFamily="18" charset="0"/>
                <a:ea typeface="Cambria" panose="02040503050406030204" pitchFamily="18" charset="0"/>
              </a:rPr>
              <a:t>ảo </a:t>
            </a:r>
            <a:r>
              <a:rPr lang="vi-VN" sz="2100" dirty="0">
                <a:latin typeface="Cambria" panose="02040503050406030204" pitchFamily="18" charset="0"/>
                <a:ea typeface="Cambria" panose="02040503050406030204" pitchFamily="18" charset="0"/>
              </a:rPr>
              <a:t>vệ rừng và đẩy mạnh việc trồng rừng, tuyên truyền, giáo dục ý thức người dân, không xả chất thải xuống sông, xuống biển, bón vôi cải tạo đất, cắt giảm lượng khí thải vào bầu không khí…</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Bảo</a:t>
            </a:r>
            <a:r>
              <a:rPr lang="en-US" sz="2400" b="1" dirty="0">
                <a:solidFill>
                  <a:srgbClr val="0D30DD"/>
                </a:solidFill>
                <a:latin typeface="Cambria" pitchFamily="18" charset="0"/>
              </a:rPr>
              <a:t> </a:t>
            </a:r>
            <a:r>
              <a:rPr lang="en-US" sz="2400" b="1" dirty="0" err="1">
                <a:solidFill>
                  <a:srgbClr val="0D30DD"/>
                </a:solidFill>
                <a:latin typeface="Cambria" pitchFamily="18" charset="0"/>
              </a:rPr>
              <a:t>vệ</a:t>
            </a:r>
            <a:r>
              <a:rPr lang="en-US" sz="2400" b="1" dirty="0">
                <a:solidFill>
                  <a:srgbClr val="0D30DD"/>
                </a:solidFill>
                <a:latin typeface="Cambria" pitchFamily="18" charset="0"/>
              </a:rPr>
              <a:t> </a:t>
            </a:r>
            <a:r>
              <a:rPr lang="en-US" sz="2400" b="1" dirty="0" err="1">
                <a:solidFill>
                  <a:srgbClr val="0D30DD"/>
                </a:solidFill>
                <a:latin typeface="Cambria" pitchFamily="18" charset="0"/>
              </a:rPr>
              <a:t>tự</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a:t>
            </a:r>
            <a:r>
              <a:rPr lang="en-US" sz="2400" b="1" dirty="0" smtClean="0">
                <a:solidFill>
                  <a:srgbClr val="0D30DD"/>
                </a:solidFill>
                <a:latin typeface="Cambria" pitchFamily="18" charset="0"/>
              </a:rPr>
              <a:t>minh</a:t>
            </a:r>
          </a:p>
          <a:p>
            <a:pPr algn="just"/>
            <a:r>
              <a:rPr lang="en-US" sz="2400" b="1" dirty="0" smtClean="0">
                <a:solidFill>
                  <a:srgbClr val="0D30DD"/>
                </a:solidFill>
                <a:latin typeface="Cambria" pitchFamily="18" charset="0"/>
              </a:rPr>
              <a:t> </a:t>
            </a:r>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thiên</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endParaRPr lang="en-US" sz="2400" b="1" dirty="0">
              <a:solidFill>
                <a:srgbClr val="0D30DD"/>
              </a:solidFill>
              <a:latin typeface="Cambria" pitchFamily="18" charset="0"/>
            </a:endParaRPr>
          </a:p>
        </p:txBody>
      </p:sp>
      <p:pic>
        <p:nvPicPr>
          <p:cNvPr id="5122" name="Picture 2" descr="Rác thải &amp;quot;tấn công&amp;quot; Vịnh Hạ Long | www.tinmoitruong.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0637" y="3657600"/>
            <a:ext cx="3840163" cy="2742974"/>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525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492984"/>
            <a:ext cx="35159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sau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lấy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ví</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dụ</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cụ</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thể</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về</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biện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pháp</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khai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và</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sử</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dụng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minh</a:t>
            </a:r>
          </a:p>
          <a:p>
            <a:pPr algn="ct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nguyên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thiên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nhiên</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371600"/>
            <a:ext cx="4474760" cy="1708160"/>
          </a:xfrm>
          <a:prstGeom prst="rect">
            <a:avLst/>
          </a:prstGeom>
        </p:spPr>
        <p:txBody>
          <a:bodyPr wrap="square">
            <a:spAutoFit/>
          </a:bodyPr>
          <a:lstStyle/>
          <a:p>
            <a:pPr algn="just"/>
            <a:r>
              <a:rPr lang="en-US" sz="2100" dirty="0" smtClean="0">
                <a:latin typeface="Cambria" panose="02040503050406030204" pitchFamily="18" charset="0"/>
                <a:ea typeface="Cambria" panose="02040503050406030204" pitchFamily="18" charset="0"/>
              </a:rPr>
              <a:t>- </a:t>
            </a:r>
            <a:r>
              <a:rPr lang="vi-VN" sz="2100" dirty="0" smtClean="0">
                <a:latin typeface="Cambria" panose="02040503050406030204" pitchFamily="18" charset="0"/>
                <a:ea typeface="Cambria" panose="02040503050406030204" pitchFamily="18" charset="0"/>
              </a:rPr>
              <a:t>Tận </a:t>
            </a:r>
            <a:r>
              <a:rPr lang="vi-VN" sz="2100" dirty="0">
                <a:latin typeface="Cambria" panose="02040503050406030204" pitchFamily="18" charset="0"/>
                <a:ea typeface="Cambria" panose="02040503050406030204" pitchFamily="18" charset="0"/>
              </a:rPr>
              <a:t>dụng ánh nắng Mặt Trời để làm pin năng lượng Mặt Trời sạch, an toàn.</a:t>
            </a:r>
          </a:p>
          <a:p>
            <a:pPr algn="just"/>
            <a:r>
              <a:rPr lang="en-US" sz="2100" dirty="0" smtClean="0">
                <a:latin typeface="Cambria" panose="02040503050406030204" pitchFamily="18" charset="0"/>
                <a:ea typeface="Cambria" panose="02040503050406030204" pitchFamily="18" charset="0"/>
              </a:rPr>
              <a:t>-</a:t>
            </a:r>
            <a:r>
              <a:rPr lang="vi-VN" sz="2100" dirty="0" smtClean="0">
                <a:latin typeface="Cambria" panose="02040503050406030204" pitchFamily="18" charset="0"/>
                <a:ea typeface="Cambria" panose="02040503050406030204" pitchFamily="18" charset="0"/>
              </a:rPr>
              <a:t> </a:t>
            </a:r>
            <a:r>
              <a:rPr lang="vi-VN" sz="2100" dirty="0">
                <a:latin typeface="Cambria" panose="02040503050406030204" pitchFamily="18" charset="0"/>
                <a:ea typeface="Cambria" panose="02040503050406030204" pitchFamily="18" charset="0"/>
              </a:rPr>
              <a:t>Tận dụng sức gió biển để làm các cói xoay gió để sản xuất ra điện…</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Bảo</a:t>
            </a:r>
            <a:r>
              <a:rPr lang="en-US" sz="2400" b="1" dirty="0">
                <a:solidFill>
                  <a:srgbClr val="0D30DD"/>
                </a:solidFill>
                <a:latin typeface="Cambria" pitchFamily="18" charset="0"/>
              </a:rPr>
              <a:t> </a:t>
            </a:r>
            <a:r>
              <a:rPr lang="en-US" sz="2400" b="1" dirty="0" err="1">
                <a:solidFill>
                  <a:srgbClr val="0D30DD"/>
                </a:solidFill>
                <a:latin typeface="Cambria" pitchFamily="18" charset="0"/>
              </a:rPr>
              <a:t>vệ</a:t>
            </a:r>
            <a:r>
              <a:rPr lang="en-US" sz="2400" b="1" dirty="0">
                <a:solidFill>
                  <a:srgbClr val="0D30DD"/>
                </a:solidFill>
                <a:latin typeface="Cambria" pitchFamily="18" charset="0"/>
              </a:rPr>
              <a:t> </a:t>
            </a:r>
            <a:r>
              <a:rPr lang="en-US" sz="2400" b="1" dirty="0" err="1">
                <a:solidFill>
                  <a:srgbClr val="0D30DD"/>
                </a:solidFill>
                <a:latin typeface="Cambria" pitchFamily="18" charset="0"/>
              </a:rPr>
              <a:t>tự</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a:t>
            </a:r>
            <a:r>
              <a:rPr lang="en-US" sz="2400" b="1" dirty="0" smtClean="0">
                <a:solidFill>
                  <a:srgbClr val="0D30DD"/>
                </a:solidFill>
                <a:latin typeface="Cambria" pitchFamily="18" charset="0"/>
              </a:rPr>
              <a:t>minh</a:t>
            </a:r>
          </a:p>
          <a:p>
            <a:pPr algn="just"/>
            <a:r>
              <a:rPr lang="en-US" sz="2400" b="1" dirty="0" smtClean="0">
                <a:solidFill>
                  <a:srgbClr val="0D30DD"/>
                </a:solidFill>
                <a:latin typeface="Cambria" pitchFamily="18" charset="0"/>
              </a:rPr>
              <a:t> </a:t>
            </a:r>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thiên</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67000" y="3733800"/>
            <a:ext cx="3583681" cy="2696819"/>
          </a:xfrm>
          <a:prstGeom prst="rect">
            <a:avLst/>
          </a:prstGeom>
          <a:noFill/>
          <a:ln>
            <a:solidFill>
              <a:srgbClr val="00FF00"/>
            </a:solidFill>
          </a:ln>
        </p:spPr>
      </p:pic>
    </p:spTree>
    <p:extLst>
      <p:ext uri="{BB962C8B-B14F-4D97-AF65-F5344CB8AC3E}">
        <p14:creationId xmlns:p14="http://schemas.microsoft.com/office/powerpoint/2010/main" val="1701228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462486"/>
          </a:xfrm>
          <a:prstGeom prst="wedgeRoundRectCallout">
            <a:avLst>
              <a:gd name="adj1" fmla="val 47686"/>
              <a:gd name="adj2" fmla="val 6788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82901"/>
            <a:ext cx="6629398" cy="3170099"/>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Bảo vệ tự nhiên có ý nghĩa trong việc giữ gìn sự đa dạng sinh học, ngăn chặn ô nhiễm và suy thoái môi trường tự nhiên. Nhờ đó, bảo vệ được không gian sống của con người, đảm bảo cho con người tồn tại trong môi trường trong lành, thuận lợi để phát triển kinh tế, xã hội.</a:t>
            </a:r>
          </a:p>
          <a:p>
            <a:pPr algn="just"/>
            <a:r>
              <a:rPr lang="vi-VN" sz="2000" dirty="0">
                <a:latin typeface="Cambria" panose="02040503050406030204" pitchFamily="18" charset="0"/>
                <a:ea typeface="Cambria" panose="02040503050406030204" pitchFamily="18" charset="0"/>
              </a:rPr>
              <a:t>- Khai thác thông minh các tài nguyên thiên nhiên có ý nghĩa trong việc sử dụng tài nguyên hợp lí, tiết kiệm nhằm hạn chế sự suy giảm tài nguyên cả về số lượn và chất lượng, đảm bảo nguồn tài nguyên cho sinh hoạt và sản xuất của con người trong hiện tại cũng như trong tương lai.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4"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Bảo</a:t>
            </a:r>
            <a:r>
              <a:rPr lang="en-US" sz="2400" b="1" dirty="0">
                <a:solidFill>
                  <a:srgbClr val="0D30DD"/>
                </a:solidFill>
                <a:latin typeface="Cambria" pitchFamily="18" charset="0"/>
              </a:rPr>
              <a:t> </a:t>
            </a:r>
            <a:r>
              <a:rPr lang="en-US" sz="2400" b="1" dirty="0" err="1">
                <a:solidFill>
                  <a:srgbClr val="0D30DD"/>
                </a:solidFill>
                <a:latin typeface="Cambria" pitchFamily="18" charset="0"/>
              </a:rPr>
              <a:t>vệ</a:t>
            </a:r>
            <a:r>
              <a:rPr lang="en-US" sz="2400" b="1" dirty="0">
                <a:solidFill>
                  <a:srgbClr val="0D30DD"/>
                </a:solidFill>
                <a:latin typeface="Cambria" pitchFamily="18" charset="0"/>
              </a:rPr>
              <a:t> </a:t>
            </a:r>
            <a:r>
              <a:rPr lang="en-US" sz="2400" b="1" dirty="0" err="1">
                <a:solidFill>
                  <a:srgbClr val="0D30DD"/>
                </a:solidFill>
                <a:latin typeface="Cambria" pitchFamily="18" charset="0"/>
              </a:rPr>
              <a:t>tự</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a:t>
            </a:r>
            <a:r>
              <a:rPr lang="en-US" sz="2400" b="1" dirty="0" smtClean="0">
                <a:solidFill>
                  <a:srgbClr val="0D30DD"/>
                </a:solidFill>
                <a:latin typeface="Cambria" pitchFamily="18" charset="0"/>
              </a:rPr>
              <a:t>minh</a:t>
            </a:r>
          </a:p>
          <a:p>
            <a:pPr algn="just"/>
            <a:r>
              <a:rPr lang="en-US" sz="2400" b="1" dirty="0" smtClean="0">
                <a:solidFill>
                  <a:srgbClr val="0D30DD"/>
                </a:solidFill>
                <a:latin typeface="Cambria" pitchFamily="18" charset="0"/>
              </a:rPr>
              <a:t> </a:t>
            </a:r>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thiên</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200069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080815"/>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315034" y="1295400"/>
            <a:ext cx="6293784" cy="2354491"/>
          </a:xfrm>
          <a:prstGeom prst="rect">
            <a:avLst/>
          </a:prstGeom>
        </p:spPr>
        <p:txBody>
          <a:bodyPr wrap="square">
            <a:spAutoFit/>
          </a:bodyPr>
          <a:lstStyle/>
          <a:p>
            <a:pPr algn="just"/>
            <a:r>
              <a:rPr lang="vi-VN" sz="2100" dirty="0">
                <a:solidFill>
                  <a:srgbClr val="0D30DD"/>
                </a:solidFill>
                <a:latin typeface="Cambria" panose="02040503050406030204" pitchFamily="18" charset="0"/>
                <a:ea typeface="Cambria" panose="02040503050406030204" pitchFamily="18" charset="0"/>
              </a:rPr>
              <a:t>Việc khai thác năng lượng thủy triều mở ra một triển vọng lớn, hạn chế tối đa phát thải khí cacbonic gây hiệu ứng nhà kính. Công ty Minesto, Thuỵ Điển đã phát triển một thiết bị để khai thác nguồn năng lượng từ các đại dương. Đó là diều tua bin- dưới nước với phần trên là một chiếc diều, mang theo ở phía dưới một tuabin vận hành nhờ thuỷ triều..</a:t>
            </a:r>
          </a:p>
        </p:txBody>
      </p:sp>
      <p:pic>
        <p:nvPicPr>
          <p:cNvPr id="9218" name="Picture 2"/>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79760" y="3649891"/>
            <a:ext cx="5997240" cy="280517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98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horizontal)">
                                      <p:cBhvr>
                                        <p:cTn id="21" dur="500"/>
                                        <p:tgtEl>
                                          <p:spTgt spid="3"/>
                                        </p:tgtEl>
                                      </p:cBhvr>
                                    </p:animEffect>
                                  </p:childTnLst>
                                </p:cTn>
                              </p:par>
                              <p:par>
                                <p:cTn id="22" presetID="14" presetClass="entr" presetSubtype="10"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randombar(horizontal)">
                                      <p:cBhvr>
                                        <p:cTn id="2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09800"/>
            <a:ext cx="3439710" cy="1508105"/>
          </a:xfrm>
          <a:prstGeom prst="rect">
            <a:avLst/>
          </a:prstGeom>
        </p:spPr>
        <p:txBody>
          <a:bodyPr wrap="square">
            <a:spAutoFit/>
          </a:bodyPr>
          <a:lstStyle/>
          <a:p>
            <a:pPr algn="ctr"/>
            <a:r>
              <a:rPr lang="vi-VN" sz="2300" i="1" dirty="0">
                <a:solidFill>
                  <a:srgbClr val="FF0000"/>
                </a:solidFill>
                <a:latin typeface="Cambria" panose="02040503050406030204" pitchFamily="18" charset="0"/>
                <a:ea typeface="Cambria" panose="02040503050406030204" pitchFamily="18" charset="0"/>
              </a:rPr>
              <a:t>Dựa </a:t>
            </a:r>
            <a:r>
              <a:rPr lang="vi-VN" sz="2300" i="1" dirty="0" smtClean="0">
                <a:solidFill>
                  <a:srgbClr val="FF0000"/>
                </a:solidFill>
                <a:latin typeface="Cambria" panose="02040503050406030204" pitchFamily="18" charset="0"/>
                <a:ea typeface="Cambria" panose="02040503050406030204" pitchFamily="18" charset="0"/>
              </a:rPr>
              <a:t>vào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đây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hiểu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của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mình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hãy </a:t>
            </a:r>
            <a:r>
              <a:rPr lang="vi-VN" sz="2300" i="1" dirty="0">
                <a:solidFill>
                  <a:srgbClr val="FF0000"/>
                </a:solidFill>
                <a:latin typeface="Cambria" panose="02040503050406030204" pitchFamily="18" charset="0"/>
                <a:ea typeface="Cambria" panose="02040503050406030204" pitchFamily="18" charset="0"/>
              </a:rPr>
              <a:t>nêu một số việc làm để bảo vệ môi trường.</a:t>
            </a:r>
          </a:p>
        </p:txBody>
      </p:sp>
      <p:sp>
        <p:nvSpPr>
          <p:cNvPr id="17" name="Rectangle 16"/>
          <p:cNvSpPr/>
          <p:nvPr/>
        </p:nvSpPr>
        <p:spPr>
          <a:xfrm>
            <a:off x="4554538" y="1828800"/>
            <a:ext cx="4284662" cy="2031325"/>
          </a:xfrm>
          <a:prstGeom prst="rect">
            <a:avLst/>
          </a:prstGeom>
        </p:spPr>
        <p:txBody>
          <a:bodyPr wrap="square">
            <a:spAutoFit/>
          </a:bodyPr>
          <a:lstStyle/>
          <a:p>
            <a:pPr algn="just"/>
            <a:r>
              <a:rPr lang="en-US" dirty="0" smtClean="0">
                <a:latin typeface="Cambria" panose="02040503050406030204" pitchFamily="18" charset="0"/>
                <a:ea typeface="Cambria" panose="02040503050406030204" pitchFamily="18" charset="0"/>
              </a:rPr>
              <a:t>-</a:t>
            </a:r>
            <a:r>
              <a:rPr lang="vi-VN" dirty="0" smtClean="0">
                <a:latin typeface="Cambria" panose="02040503050406030204" pitchFamily="18" charset="0"/>
                <a:ea typeface="Cambria" panose="02040503050406030204" pitchFamily="18" charset="0"/>
              </a:rPr>
              <a:t>Bảo </a:t>
            </a:r>
            <a:r>
              <a:rPr lang="vi-VN" dirty="0">
                <a:latin typeface="Cambria" panose="02040503050406030204" pitchFamily="18" charset="0"/>
                <a:ea typeface="Cambria" panose="02040503050406030204" pitchFamily="18" charset="0"/>
              </a:rPr>
              <a:t>vệ rừng và đẩy mạnh việc trồng rừng.</a:t>
            </a:r>
          </a:p>
          <a:p>
            <a:pPr algn="just"/>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Tuyên </a:t>
            </a:r>
            <a:r>
              <a:rPr lang="vi-VN" dirty="0">
                <a:latin typeface="Cambria" panose="02040503050406030204" pitchFamily="18" charset="0"/>
                <a:ea typeface="Cambria" panose="02040503050406030204" pitchFamily="18" charset="0"/>
              </a:rPr>
              <a:t>truyền, giáo dục ý thức người dân.</a:t>
            </a:r>
          </a:p>
          <a:p>
            <a:pPr algn="just"/>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Thu </a:t>
            </a:r>
            <a:r>
              <a:rPr lang="vi-VN" dirty="0">
                <a:latin typeface="Cambria" panose="02040503050406030204" pitchFamily="18" charset="0"/>
                <a:ea typeface="Cambria" panose="02040503050406030204" pitchFamily="18" charset="0"/>
              </a:rPr>
              <a:t>gom, xử lí chất thải; không xả nước thải trực tiếp ra sông, hồ</a:t>
            </a:r>
            <a:r>
              <a:rPr lang="vi-VN" dirty="0" smtClean="0">
                <a:latin typeface="Cambria" panose="02040503050406030204" pitchFamily="18" charset="0"/>
                <a:ea typeface="Cambria" panose="02040503050406030204" pitchFamily="18" charset="0"/>
              </a:rPr>
              <a:t>…</a:t>
            </a:r>
            <a:endParaRPr lang="en-US" dirty="0" smtClean="0">
              <a:latin typeface="Cambria" panose="02040503050406030204" pitchFamily="18" charset="0"/>
              <a:ea typeface="Cambria" panose="02040503050406030204" pitchFamily="18" charset="0"/>
            </a:endParaRPr>
          </a:p>
          <a:p>
            <a:pPr algn="just"/>
            <a:r>
              <a:rPr lang="en-US" dirty="0" smtClean="0">
                <a:latin typeface="Cambria" panose="02040503050406030204" pitchFamily="18" charset="0"/>
                <a:ea typeface="Cambria" panose="02040503050406030204" pitchFamily="18" charset="0"/>
              </a:rPr>
              <a:t>- </a:t>
            </a:r>
            <a:r>
              <a:rPr lang="vi-VN" dirty="0" smtClean="0">
                <a:latin typeface="Cambria" panose="02040503050406030204" pitchFamily="18" charset="0"/>
                <a:ea typeface="Cambria" panose="02040503050406030204" pitchFamily="18" charset="0"/>
              </a:rPr>
              <a:t>Bỏ </a:t>
            </a:r>
            <a:r>
              <a:rPr lang="vi-VN" dirty="0">
                <a:latin typeface="Cambria" panose="02040503050406030204" pitchFamily="18" charset="0"/>
                <a:ea typeface="Cambria" panose="02040503050406030204" pitchFamily="18" charset="0"/>
              </a:rPr>
              <a:t>rác đúng nơi qui định, tái sử dụng rác thải nhựa</a:t>
            </a:r>
            <a:r>
              <a:rPr lang="vi-VN" dirty="0" smtClean="0">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6238" y="4198144"/>
            <a:ext cx="3636962" cy="2278856"/>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499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animEffect transition="in" filter="randombar(horizontal)">
                                      <p:cBhvr>
                                        <p:cTn id="23" dur="500"/>
                                        <p:tgtEl>
                                          <p:spTgt spid="819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09800"/>
            <a:ext cx="3439710" cy="1384995"/>
          </a:xfrm>
          <a:prstGeom prst="rect">
            <a:avLst/>
          </a:prstGeom>
        </p:spPr>
        <p:txBody>
          <a:bodyPr wrap="square">
            <a:spAutoFit/>
          </a:bodyPr>
          <a:lstStyle/>
          <a:p>
            <a:pPr algn="ctr"/>
            <a:r>
              <a:rPr lang="vi-VN" sz="2100" i="1" dirty="0">
                <a:solidFill>
                  <a:srgbClr val="FF0000"/>
                </a:solidFill>
                <a:latin typeface="Cambria" panose="02040503050406030204" pitchFamily="18" charset="0"/>
                <a:ea typeface="Cambria" panose="02040503050406030204" pitchFamily="18" charset="0"/>
              </a:rPr>
              <a:t>Thu thập thông tin về việc khai thác các tài nguyên thiên nhiên để phát triển bền vững ở địa phương em.</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2" name="Rectangle 1"/>
          <p:cNvSpPr/>
          <p:nvPr/>
        </p:nvSpPr>
        <p:spPr>
          <a:xfrm>
            <a:off x="4343400" y="1612642"/>
            <a:ext cx="4558048" cy="5016758"/>
          </a:xfrm>
          <a:prstGeom prst="rect">
            <a:avLst/>
          </a:prstGeom>
        </p:spPr>
        <p:txBody>
          <a:bodyPr wrap="square">
            <a:spAutoFit/>
          </a:bodyPr>
          <a:lstStyle/>
          <a:p>
            <a:pPr algn="just"/>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năm</a:t>
            </a:r>
            <a:r>
              <a:rPr lang="en-US" sz="2000" dirty="0">
                <a:latin typeface="Cambria" panose="02040503050406030204" pitchFamily="18" charset="0"/>
                <a:ea typeface="Cambria" panose="02040503050406030204" pitchFamily="18" charset="0"/>
              </a:rPr>
              <a:t> 2013, TP </a:t>
            </a:r>
            <a:r>
              <a:rPr lang="en-US" sz="2000" dirty="0" err="1">
                <a:latin typeface="Cambria" panose="02040503050406030204" pitchFamily="18" charset="0"/>
                <a:ea typeface="Cambria" panose="02040503050406030204" pitchFamily="18" charset="0"/>
              </a:rPr>
              <a:t>Hồ</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Chí</a:t>
            </a:r>
            <a:r>
              <a:rPr lang="en-US" sz="2000" dirty="0">
                <a:latin typeface="Cambria" panose="02040503050406030204" pitchFamily="18" charset="0"/>
                <a:ea typeface="Cambria" panose="02040503050406030204" pitchFamily="18" charset="0"/>
              </a:rPr>
              <a:t> Minh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phẩm</a:t>
            </a:r>
            <a:r>
              <a:rPr lang="en-US" sz="2000" dirty="0">
                <a:latin typeface="Cambria" panose="02040503050406030204" pitchFamily="18" charset="0"/>
                <a:ea typeface="Cambria" panose="02040503050406030204" pitchFamily="18" charset="0"/>
              </a:rPr>
              <a:t> du </a:t>
            </a:r>
            <a:r>
              <a:rPr lang="en-US" sz="2000" dirty="0" err="1">
                <a:latin typeface="Cambria" panose="02040503050406030204" pitchFamily="18" charset="0"/>
                <a:ea typeface="Cambria" panose="02040503050406030204" pitchFamily="18" charset="0"/>
              </a:rPr>
              <a:t>lịch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thủy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giữa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trung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phố</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huyện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t>
            </a:r>
            <a:r>
              <a:rPr lang="en-US" sz="2000" dirty="0">
                <a:latin typeface="Cambria" panose="02040503050406030204" pitchFamily="18" charset="0"/>
                <a:ea typeface="Cambria" panose="02040503050406030204" pitchFamily="18" charset="0"/>
              </a:rPr>
              <a:t> Chi (</a:t>
            </a:r>
            <a:r>
              <a:rPr lang="en-US" sz="2000" dirty="0" err="1">
                <a:latin typeface="Cambria" panose="02040503050406030204" pitchFamily="18" charset="0"/>
                <a:ea typeface="Cambria" panose="02040503050406030204" pitchFamily="18" charset="0"/>
              </a:rPr>
              <a:t>Sài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Gòn</a:t>
            </a:r>
            <a:r>
              <a:rPr lang="en-US" sz="2000" dirty="0">
                <a:latin typeface="Cambria" panose="02040503050406030204" pitchFamily="18" charset="0"/>
                <a:ea typeface="Cambria" panose="02040503050406030204" pitchFamily="18" charset="0"/>
              </a:rPr>
              <a:t> -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Gòn</a:t>
            </a:r>
            <a:r>
              <a:rPr lang="en-US" sz="2000" dirty="0">
                <a:latin typeface="Cambria" panose="02040503050406030204" pitchFamily="18" charset="0"/>
                <a:ea typeface="Cambria" panose="02040503050406030204" pitchFamily="18" charset="0"/>
              </a:rPr>
              <a:t> - </a:t>
            </a:r>
            <a:r>
              <a:rPr lang="en-US" sz="2000" dirty="0" err="1">
                <a:latin typeface="Cambria" panose="02040503050406030204" pitchFamily="18" charset="0"/>
                <a:ea typeface="Cambria" panose="02040503050406030204" pitchFamily="18" charset="0"/>
              </a:rPr>
              <a:t>Củ</a:t>
            </a:r>
            <a:r>
              <a:rPr lang="en-US" sz="2000" dirty="0">
                <a:latin typeface="Cambria" panose="02040503050406030204" pitchFamily="18" charset="0"/>
                <a:ea typeface="Cambria" panose="02040503050406030204" pitchFamily="18" charset="0"/>
              </a:rPr>
              <a:t> Chi).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một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tâm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du </a:t>
            </a:r>
            <a:r>
              <a:rPr lang="en-US" sz="2000" dirty="0" err="1">
                <a:latin typeface="Cambria" panose="02040503050406030204" pitchFamily="18" charset="0"/>
                <a:ea typeface="Cambria" panose="02040503050406030204" pitchFamily="18" charset="0"/>
              </a:rPr>
              <a:t>lịch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hút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tham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doanh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nghiệp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lữ</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hành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động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tàu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buýt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Gòn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thêm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phẩm</a:t>
            </a:r>
            <a:r>
              <a:rPr lang="en-US" sz="2000" dirty="0">
                <a:latin typeface="Cambria" panose="02040503050406030204" pitchFamily="18" charset="0"/>
                <a:ea typeface="Cambria" panose="02040503050406030204" pitchFamily="18" charset="0"/>
              </a:rPr>
              <a:t> du </a:t>
            </a:r>
            <a:r>
              <a:rPr lang="en-US" sz="2000" dirty="0" err="1">
                <a:latin typeface="Cambria" panose="02040503050406030204" pitchFamily="18" charset="0"/>
                <a:ea typeface="Cambria" panose="02040503050406030204" pitchFamily="18" charset="0"/>
              </a:rPr>
              <a:t>lịch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đường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lớn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tuyến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Gòn</a:t>
            </a:r>
            <a:r>
              <a:rPr lang="en-US" sz="2000" dirty="0">
                <a:latin typeface="Cambria" panose="02040503050406030204" pitchFamily="18" charset="0"/>
                <a:ea typeface="Cambria" panose="02040503050406030204" pitchFamily="18" charset="0"/>
              </a:rPr>
              <a:t> -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Gòn</a:t>
            </a:r>
            <a:r>
              <a:rPr lang="en-US" sz="2000" dirty="0">
                <a:latin typeface="Cambria" panose="02040503050406030204" pitchFamily="18" charset="0"/>
                <a:ea typeface="Cambria" panose="02040503050406030204" pitchFamily="18" charset="0"/>
              </a:rPr>
              <a:t> - </a:t>
            </a:r>
            <a:r>
              <a:rPr lang="en-US" sz="2000" dirty="0" err="1">
                <a:latin typeface="Cambria" panose="02040503050406030204" pitchFamily="18" charset="0"/>
                <a:ea typeface="Cambria" panose="02040503050406030204" pitchFamily="18" charset="0"/>
              </a:rPr>
              <a:t>Củ</a:t>
            </a:r>
            <a:r>
              <a:rPr lang="en-US" sz="2000" dirty="0">
                <a:latin typeface="Cambria" panose="02040503050406030204" pitchFamily="18" charset="0"/>
                <a:ea typeface="Cambria" panose="02040503050406030204" pitchFamily="18" charset="0"/>
              </a:rPr>
              <a:t> Chi)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Tổng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Công</a:t>
            </a:r>
            <a:r>
              <a:rPr lang="en-US" sz="2000" dirty="0">
                <a:latin typeface="Cambria" panose="02040503050406030204" pitchFamily="18" charset="0"/>
                <a:ea typeface="Cambria" panose="02040503050406030204" pitchFamily="18" charset="0"/>
              </a:rPr>
              <a:t> ty Du </a:t>
            </a:r>
            <a:r>
              <a:rPr lang="en-US" sz="2000" dirty="0" err="1">
                <a:latin typeface="Cambria" panose="02040503050406030204" pitchFamily="18" charset="0"/>
                <a:ea typeface="Cambria" panose="02040503050406030204" pitchFamily="18" charset="0"/>
              </a:rPr>
              <a:t>lịch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Gòn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Saigontourist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du </a:t>
            </a:r>
            <a:r>
              <a:rPr lang="en-US" sz="2000" dirty="0" err="1">
                <a:latin typeface="Cambria" panose="02040503050406030204" pitchFamily="18" charset="0"/>
                <a:ea typeface="Cambria" panose="02040503050406030204" pitchFamily="18" charset="0"/>
              </a:rPr>
              <a:t>khách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cao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triển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vọng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phát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triển</a:t>
            </a:r>
            <a:r>
              <a:rPr lang="en-US" sz="2000" dirty="0">
                <a:latin typeface="Cambria" panose="02040503050406030204" pitchFamily="18" charset="0"/>
                <a:ea typeface="Cambria" panose="02040503050406030204" pitchFamily="18" charset="0"/>
              </a:rPr>
              <a:t>.</a:t>
            </a:r>
            <a:endParaRPr lang="en-US" sz="2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2400" b="1" dirty="0" smtClean="0">
                <a:ln w="10541" cmpd="sng">
                  <a:solidFill>
                    <a:schemeClr val="accent1">
                      <a:shade val="88000"/>
                      <a:satMod val="110000"/>
                    </a:schemeClr>
                  </a:solidFill>
                  <a:prstDash val="solid"/>
                </a:ln>
                <a:solidFill>
                  <a:srgbClr val="FF0000"/>
                </a:solidFill>
                <a:latin typeface="Cambria" pitchFamily="18" charset="0"/>
              </a:rPr>
              <a:t>BẢO </a:t>
            </a:r>
            <a:r>
              <a:rPr lang="en-US" sz="2400" b="1" dirty="0">
                <a:ln w="10541" cmpd="sng">
                  <a:solidFill>
                    <a:schemeClr val="accent1">
                      <a:shade val="88000"/>
                      <a:satMod val="110000"/>
                    </a:schemeClr>
                  </a:solidFill>
                  <a:prstDash val="solid"/>
                </a:ln>
                <a:solidFill>
                  <a:srgbClr val="FF0000"/>
                </a:solidFill>
                <a:latin typeface="Cambria" pitchFamily="18" charset="0"/>
              </a:rPr>
              <a:t>VỆ TỰ NHIÊN VÀ </a:t>
            </a:r>
            <a:r>
              <a:rPr lang="en-US" sz="2400" b="1" dirty="0" smtClean="0">
                <a:ln w="10541" cmpd="sng">
                  <a:solidFill>
                    <a:schemeClr val="accent1">
                      <a:shade val="88000"/>
                      <a:satMod val="110000"/>
                    </a:schemeClr>
                  </a:solidFill>
                  <a:prstDash val="solid"/>
                </a:ln>
                <a:solidFill>
                  <a:srgbClr val="FF0000"/>
                </a:solidFill>
                <a:latin typeface="Cambria" pitchFamily="18" charset="0"/>
              </a:rPr>
              <a:t/>
            </a:r>
            <a:br>
              <a:rPr lang="en-US" sz="2400" b="1" dirty="0" smtClean="0">
                <a:ln w="10541" cmpd="sng">
                  <a:solidFill>
                    <a:schemeClr val="accent1">
                      <a:shade val="88000"/>
                      <a:satMod val="110000"/>
                    </a:schemeClr>
                  </a:solidFill>
                  <a:prstDash val="solid"/>
                </a:ln>
                <a:solidFill>
                  <a:srgbClr val="FF0000"/>
                </a:solidFill>
                <a:latin typeface="Cambria" pitchFamily="18" charset="0"/>
              </a:rPr>
            </a:br>
            <a:r>
              <a:rPr lang="en-US" sz="2400" b="1" dirty="0" smtClean="0">
                <a:ln w="10541" cmpd="sng">
                  <a:solidFill>
                    <a:schemeClr val="accent1">
                      <a:shade val="88000"/>
                      <a:satMod val="110000"/>
                    </a:schemeClr>
                  </a:solidFill>
                  <a:prstDash val="solid"/>
                </a:ln>
                <a:solidFill>
                  <a:srgbClr val="FF0000"/>
                </a:solidFill>
                <a:latin typeface="Cambria" pitchFamily="18" charset="0"/>
              </a:rPr>
              <a:t>KHAI </a:t>
            </a:r>
            <a:r>
              <a:rPr lang="en-US" sz="2400" b="1" dirty="0">
                <a:ln w="10541" cmpd="sng">
                  <a:solidFill>
                    <a:schemeClr val="accent1">
                      <a:shade val="88000"/>
                      <a:satMod val="110000"/>
                    </a:schemeClr>
                  </a:solidFill>
                  <a:prstDash val="solid"/>
                </a:ln>
                <a:solidFill>
                  <a:srgbClr val="FF0000"/>
                </a:solidFill>
                <a:latin typeface="Cambria" pitchFamily="18" charset="0"/>
              </a:rPr>
              <a:t>THÁC THÔNG MINH </a:t>
            </a:r>
            <a:br>
              <a:rPr lang="en-US" sz="2400" b="1" dirty="0">
                <a:ln w="10541" cmpd="sng">
                  <a:solidFill>
                    <a:schemeClr val="accent1">
                      <a:shade val="88000"/>
                      <a:satMod val="110000"/>
                    </a:schemeClr>
                  </a:solidFill>
                  <a:prstDash val="solid"/>
                </a:ln>
                <a:solidFill>
                  <a:srgbClr val="FF0000"/>
                </a:solidFill>
                <a:latin typeface="Cambria" pitchFamily="18" charset="0"/>
              </a:rPr>
            </a:br>
            <a:r>
              <a:rPr lang="en-US" sz="2400" b="1" dirty="0">
                <a:ln w="10541" cmpd="sng">
                  <a:solidFill>
                    <a:schemeClr val="accent1">
                      <a:shade val="88000"/>
                      <a:satMod val="110000"/>
                    </a:schemeClr>
                  </a:solidFill>
                  <a:prstDash val="solid"/>
                </a:ln>
                <a:solidFill>
                  <a:srgbClr val="FF0000"/>
                </a:solidFill>
                <a:latin typeface="Cambria" pitchFamily="18" charset="0"/>
              </a:rPr>
              <a:t>CÁC TÀI NGUYÊN VÌ SỰ </a:t>
            </a:r>
            <a:r>
              <a:rPr lang="en-US" sz="2400" b="1" dirty="0" smtClean="0">
                <a:ln w="10541" cmpd="sng">
                  <a:solidFill>
                    <a:schemeClr val="accent1">
                      <a:shade val="88000"/>
                      <a:satMod val="110000"/>
                    </a:schemeClr>
                  </a:solidFill>
                  <a:prstDash val="solid"/>
                </a:ln>
                <a:solidFill>
                  <a:srgbClr val="FF0000"/>
                </a:solidFill>
                <a:latin typeface="Cambria" pitchFamily="18" charset="0"/>
              </a:rPr>
              <a:t/>
            </a:r>
            <a:br>
              <a:rPr lang="en-US" sz="2400" b="1" dirty="0" smtClean="0">
                <a:ln w="10541" cmpd="sng">
                  <a:solidFill>
                    <a:schemeClr val="accent1">
                      <a:shade val="88000"/>
                      <a:satMod val="110000"/>
                    </a:schemeClr>
                  </a:solidFill>
                  <a:prstDash val="solid"/>
                </a:ln>
                <a:solidFill>
                  <a:srgbClr val="FF0000"/>
                </a:solidFill>
                <a:latin typeface="Cambria" pitchFamily="18" charset="0"/>
              </a:rPr>
            </a:br>
            <a:r>
              <a:rPr lang="en-US" sz="2400" b="1" dirty="0" smtClean="0">
                <a:ln w="10541" cmpd="sng">
                  <a:solidFill>
                    <a:schemeClr val="accent1">
                      <a:shade val="88000"/>
                      <a:satMod val="110000"/>
                    </a:schemeClr>
                  </a:solidFill>
                  <a:prstDash val="solid"/>
                </a:ln>
                <a:solidFill>
                  <a:srgbClr val="FF0000"/>
                </a:solidFill>
                <a:latin typeface="Cambria" pitchFamily="18" charset="0"/>
              </a:rPr>
              <a:t>PHÁT </a:t>
            </a:r>
            <a:r>
              <a:rPr lang="en-US" sz="2400" b="1" dirty="0">
                <a:ln w="10541" cmpd="sng">
                  <a:solidFill>
                    <a:schemeClr val="accent1">
                      <a:shade val="88000"/>
                      <a:satMod val="110000"/>
                    </a:schemeClr>
                  </a:solidFill>
                  <a:prstDash val="solid"/>
                </a:ln>
                <a:solidFill>
                  <a:srgbClr val="FF0000"/>
                </a:solidFill>
                <a:latin typeface="Cambria" pitchFamily="18" charset="0"/>
              </a:rPr>
              <a:t>TRIỂN BỀN VỮNG</a:t>
            </a: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29:</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28600" y="4114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819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a:t>
            </a:r>
            <a:r>
              <a:rPr lang="en-US" sz="2400" b="1" dirty="0">
                <a:solidFill>
                  <a:srgbClr val="FF0000"/>
                </a:solidFill>
                <a:effectLst>
                  <a:outerShdw blurRad="38100" dist="38100" dir="2700000" algn="tl">
                    <a:srgbClr val="000000">
                      <a:alpha val="43137"/>
                    </a:srgbClr>
                  </a:outerShdw>
                </a:effectLst>
                <a:latin typeface="Cambria" pitchFamily="18" charset="0"/>
              </a:rPr>
              <a:t>29. BẢO VỆ TỰ NHIÊN VÀ KHAI THÁC THÔNG MINH </a:t>
            </a:r>
          </a:p>
          <a:p>
            <a:r>
              <a:rPr lang="en-US" sz="2400" b="1" dirty="0">
                <a:solidFill>
                  <a:srgbClr val="FF0000"/>
                </a:solidFill>
                <a:effectLst>
                  <a:outerShdw blurRad="38100" dist="38100" dir="2700000" algn="tl">
                    <a:srgbClr val="000000">
                      <a:alpha val="43137"/>
                    </a:srgbClr>
                  </a:outerShdw>
                </a:effectLst>
                <a:latin typeface="Cambria" pitchFamily="18" charset="0"/>
              </a:rPr>
              <a:t>CÁC TÀI NGUYÊN VÌ SỰ PHÁT TRIỂN BỀN VỮNG</a:t>
            </a:r>
          </a:p>
        </p:txBody>
      </p:sp>
      <p:sp>
        <p:nvSpPr>
          <p:cNvPr id="26" name="Title 1"/>
          <p:cNvSpPr txBox="1">
            <a:spLocks/>
          </p:cNvSpPr>
          <p:nvPr/>
        </p:nvSpPr>
        <p:spPr>
          <a:xfrm>
            <a:off x="1062340" y="3026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THẾ NÀO LÀ PHÁT TRIỂN BỀN VỮNG </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305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BẢO VỆ TỰ NHIÊN VÀ KHAI THÁC THÔNG MINH CÁC TÀI NGUYÊN THIÊN NHIÊN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4102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6007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919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214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3023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305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8" name="Round Same Side Corner Rectangle 47"/>
          <p:cNvSpPr/>
          <p:nvPr/>
        </p:nvSpPr>
        <p:spPr>
          <a:xfrm rot="5400000">
            <a:off x="321357" y="55101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6007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4533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up)">
                                      <p:cBhvr>
                                        <p:cTn id="47" dur="100"/>
                                        <p:tgtEl>
                                          <p:spTgt spid="24"/>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250"/>
                                        <p:tgtEl>
                                          <p:spTgt spid="4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 grpId="0" animBg="1"/>
      <p:bldP spid="20" grpId="0"/>
      <p:bldP spid="26" grpId="0"/>
      <p:bldP spid="27" grpId="0"/>
      <p:bldP spid="24" grpId="0" animBg="1"/>
      <p:bldP spid="25" grpId="0"/>
      <p:bldP spid="37" grpId="0" animBg="1"/>
      <p:bldP spid="42" grpId="0" animBg="1"/>
      <p:bldP spid="43" grpId="0" animBg="1"/>
      <p:bldP spid="44" grpId="0"/>
      <p:bldP spid="45"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752600"/>
            <a:ext cx="3193291" cy="1200329"/>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ảnh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khái</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niệm</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phát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triển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bền</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vững</a:t>
            </a:r>
            <a:r>
              <a:rPr lang="en-US" sz="2400" i="1" dirty="0" smtClean="0">
                <a:solidFill>
                  <a:srgbClr val="FF0000"/>
                </a:solidFill>
                <a:latin typeface="Cambria" panose="02040503050406030204" pitchFamily="18" charset="0"/>
                <a:ea typeface="Cambria" panose="02040503050406030204" pitchFamily="18" charset="0"/>
              </a:rPr>
              <a:t>.</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43400" y="1415296"/>
            <a:ext cx="4572000" cy="1785104"/>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Sự phát triển nhằm đáp ứng các nhu cầu của thế hệ hiện tại mà không làm tổn hại đến khả năng thoả mãn nhu cầu của các thế hệ tương lai gọi là phát triển bền vững. </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Thế nào là phát triển bền vững </a:t>
            </a:r>
            <a:endParaRPr lang="en-US" sz="2400" b="1" dirty="0">
              <a:solidFill>
                <a:srgbClr val="0D30DD"/>
              </a:solidFill>
              <a:latin typeface="Cambria" pitchFamily="18" charset="0"/>
            </a:endParaRPr>
          </a:p>
        </p:txBody>
      </p:sp>
      <p:pic>
        <p:nvPicPr>
          <p:cNvPr id="2050" name="Picture 2" descr="Chapter 6 môi trường và phát triển bền vữ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666252"/>
            <a:ext cx="3505200" cy="2734548"/>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1" y="1415296"/>
            <a:ext cx="3276600" cy="1785104"/>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Nêu một số tác động của con người tới thiên nhiên sẽ làm ảnh hưởng đến khả năng đáp ứng nhu cầu của thế hệ mai sau.</a:t>
            </a:r>
          </a:p>
        </p:txBody>
      </p:sp>
      <p:sp>
        <p:nvSpPr>
          <p:cNvPr id="17" name="Rectangle 16"/>
          <p:cNvSpPr/>
          <p:nvPr/>
        </p:nvSpPr>
        <p:spPr>
          <a:xfrm>
            <a:off x="4343400" y="1415296"/>
            <a:ext cx="4572000" cy="1785104"/>
          </a:xfrm>
          <a:prstGeom prst="rect">
            <a:avLst/>
          </a:prstGeom>
        </p:spPr>
        <p:txBody>
          <a:bodyPr wrap="square">
            <a:spAutoFit/>
          </a:bodyPr>
          <a:lstStyle/>
          <a:p>
            <a:pPr algn="just"/>
            <a:r>
              <a:rPr lang="en-US" sz="2200" dirty="0" smtClean="0">
                <a:latin typeface="Cambria" panose="02040503050406030204" pitchFamily="18" charset="0"/>
                <a:ea typeface="Cambria" panose="02040503050406030204" pitchFamily="18" charset="0"/>
              </a:rPr>
              <a:t>T</a:t>
            </a:r>
            <a:r>
              <a:rPr lang="vi-VN" sz="2200" dirty="0" smtClean="0">
                <a:latin typeface="Cambria" panose="02040503050406030204" pitchFamily="18" charset="0"/>
                <a:ea typeface="Cambria" panose="02040503050406030204" pitchFamily="18" charset="0"/>
              </a:rPr>
              <a:t>ầng </a:t>
            </a:r>
            <a:r>
              <a:rPr lang="vi-VN" sz="2200" dirty="0">
                <a:latin typeface="Cambria" panose="02040503050406030204" pitchFamily="18" charset="0"/>
                <a:ea typeface="Cambria" panose="02040503050406030204" pitchFamily="18" charset="0"/>
              </a:rPr>
              <a:t>ozon bị thủng, mực nước biển ngày càng dâng cao, tài nguyên khoáng sản ngày càng bị cạn kiệt, nhiều loài động thực vật có nguy cơ bị tuyệt chủng…</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Thế nào là phát triển bền vững </a:t>
            </a:r>
            <a:endParaRPr lang="en-US" sz="2400" b="1" dirty="0">
              <a:solidFill>
                <a:srgbClr val="0D30DD"/>
              </a:solidFill>
              <a:latin typeface="Cambria" pitchFamily="18" charset="0"/>
            </a:endParaRPr>
          </a:p>
        </p:txBody>
      </p:sp>
      <p:pic>
        <p:nvPicPr>
          <p:cNvPr id="3074" name="Picture 2" descr="Lỗ thủng tầng ozone ở Nam Cực đang thu hẹp lại - KhoaHoc.t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581400"/>
            <a:ext cx="3124200" cy="281940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60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981200"/>
            <a:ext cx="6792509" cy="2150108"/>
          </a:xfrm>
          <a:prstGeom prst="wedgeRoundRectCallout">
            <a:avLst>
              <a:gd name="adj1" fmla="val 48255"/>
              <a:gd name="adj2" fmla="val 12478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2267396"/>
            <a:ext cx="6629398" cy="1569660"/>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Sự phát triển nhằm đáp ứng các nhu cầu của thế hệ hiện tại mà không làm tổn hại đến khả năng thoả mãn nhu cầu của các thế hệ tương lai gọi là phát triển bền vững. </a:t>
            </a:r>
            <a:endParaRPr lang="vi-VN" sz="23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Thế nào là phát triển bền vững </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18224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752600"/>
            <a:ext cx="3515910" cy="1461939"/>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sơ</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đồ</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trình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sự</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phân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loại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các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tài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nguyên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thiên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nhiên</a:t>
            </a:r>
            <a:r>
              <a:rPr lang="en-US" sz="2200" i="1" dirty="0" smtClean="0">
                <a:solidFill>
                  <a:srgbClr val="FF0000"/>
                </a:solidFill>
                <a:latin typeface="Cambria" panose="02040503050406030204" pitchFamily="18" charset="0"/>
                <a:ea typeface="Cambria" panose="02040503050406030204" pitchFamily="18" charset="0"/>
              </a:rPr>
              <a:t>.</a:t>
            </a:r>
            <a:endParaRPr lang="vi-VN" sz="22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524000"/>
            <a:ext cx="4474760" cy="1631216"/>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T</a:t>
            </a:r>
            <a:r>
              <a:rPr lang="vi-VN" sz="2000" dirty="0" smtClean="0">
                <a:latin typeface="Cambria" panose="02040503050406030204" pitchFamily="18" charset="0"/>
                <a:ea typeface="Cambria" panose="02040503050406030204" pitchFamily="18" charset="0"/>
              </a:rPr>
              <a:t>ài </a:t>
            </a:r>
            <a:r>
              <a:rPr lang="vi-VN" sz="2000" dirty="0">
                <a:latin typeface="Cambria" panose="02040503050406030204" pitchFamily="18" charset="0"/>
                <a:ea typeface="Cambria" panose="02040503050406030204" pitchFamily="18" charset="0"/>
              </a:rPr>
              <a:t>nguyên </a:t>
            </a:r>
            <a:r>
              <a:rPr lang="en-US" sz="2000" dirty="0" err="1" smtClean="0">
                <a:latin typeface="Cambria" panose="02040503050406030204" pitchFamily="18" charset="0"/>
                <a:ea typeface="Cambria" panose="02040503050406030204" pitchFamily="18" charset="0"/>
              </a:rPr>
              <a:t>thiên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nhiêm</a:t>
            </a:r>
            <a:r>
              <a:rPr lang="en-US" sz="2000" dirty="0" smtClean="0">
                <a:latin typeface="Cambria" panose="02040503050406030204" pitchFamily="18" charset="0"/>
                <a:ea typeface="Cambria" panose="02040503050406030204" pitchFamily="18" charset="0"/>
              </a:rPr>
              <a:t> chia </a:t>
            </a:r>
            <a:r>
              <a:rPr lang="en-US" sz="2000" dirty="0" err="1" smtClean="0">
                <a:latin typeface="Cambria" panose="02040503050406030204" pitchFamily="18" charset="0"/>
                <a:ea typeface="Cambria" panose="02040503050406030204" pitchFamily="18" charset="0"/>
              </a:rPr>
              <a:t>làm</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3 loại: </a:t>
            </a:r>
          </a:p>
          <a:p>
            <a:pPr algn="just"/>
            <a:r>
              <a:rPr lang="vi-VN" sz="2000" dirty="0">
                <a:latin typeface="Cambria" panose="02040503050406030204" pitchFamily="18" charset="0"/>
                <a:ea typeface="Cambria" panose="02040503050406030204" pitchFamily="18" charset="0"/>
              </a:rPr>
              <a:t>+ Không khôi phục được: khoáng sản</a:t>
            </a:r>
          </a:p>
          <a:p>
            <a:pPr algn="just"/>
            <a:r>
              <a:rPr lang="vi-VN" sz="2000" dirty="0">
                <a:latin typeface="Cambria" panose="02040503050406030204" pitchFamily="18" charset="0"/>
                <a:ea typeface="Cambria" panose="02040503050406030204" pitchFamily="18" charset="0"/>
              </a:rPr>
              <a:t>+ Khôi phục được: đất, nước, sinh vật…</a:t>
            </a:r>
          </a:p>
          <a:p>
            <a:pPr algn="just"/>
            <a:r>
              <a:rPr lang="vi-VN" sz="2000" dirty="0">
                <a:latin typeface="Cambria" panose="02040503050406030204" pitchFamily="18" charset="0"/>
                <a:ea typeface="Cambria" panose="02040503050406030204" pitchFamily="18" charset="0"/>
              </a:rPr>
              <a:t>+ Vô tận: năng lượng gió, thủy triều, Mặt Trời…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Bảo</a:t>
            </a:r>
            <a:r>
              <a:rPr lang="en-US" sz="2400" b="1" dirty="0">
                <a:solidFill>
                  <a:srgbClr val="0D30DD"/>
                </a:solidFill>
                <a:latin typeface="Cambria" pitchFamily="18" charset="0"/>
              </a:rPr>
              <a:t> </a:t>
            </a:r>
            <a:r>
              <a:rPr lang="en-US" sz="2400" b="1" dirty="0" err="1">
                <a:solidFill>
                  <a:srgbClr val="0D30DD"/>
                </a:solidFill>
                <a:latin typeface="Cambria" pitchFamily="18" charset="0"/>
              </a:rPr>
              <a:t>vệ</a:t>
            </a:r>
            <a:r>
              <a:rPr lang="en-US" sz="2400" b="1" dirty="0">
                <a:solidFill>
                  <a:srgbClr val="0D30DD"/>
                </a:solidFill>
                <a:latin typeface="Cambria" pitchFamily="18" charset="0"/>
              </a:rPr>
              <a:t> </a:t>
            </a:r>
            <a:r>
              <a:rPr lang="en-US" sz="2400" b="1" dirty="0" err="1">
                <a:solidFill>
                  <a:srgbClr val="0D30DD"/>
                </a:solidFill>
                <a:latin typeface="Cambria" pitchFamily="18" charset="0"/>
              </a:rPr>
              <a:t>tự</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a:t>
            </a:r>
            <a:r>
              <a:rPr lang="en-US" sz="2400" b="1" dirty="0" smtClean="0">
                <a:solidFill>
                  <a:srgbClr val="0D30DD"/>
                </a:solidFill>
                <a:latin typeface="Cambria" pitchFamily="18" charset="0"/>
              </a:rPr>
              <a:t>minh</a:t>
            </a:r>
          </a:p>
          <a:p>
            <a:pPr algn="just"/>
            <a:r>
              <a:rPr lang="en-US" sz="2400" b="1" dirty="0" smtClean="0">
                <a:solidFill>
                  <a:srgbClr val="0D30DD"/>
                </a:solidFill>
                <a:latin typeface="Cambria" pitchFamily="18" charset="0"/>
              </a:rPr>
              <a:t> </a:t>
            </a:r>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thiên</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589" b="9991"/>
          <a:stretch/>
        </p:blipFill>
        <p:spPr bwMode="auto">
          <a:xfrm>
            <a:off x="2528052" y="3780754"/>
            <a:ext cx="4164436" cy="2620046"/>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2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randombar(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600200"/>
            <a:ext cx="35159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sau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thông</a:t>
            </a:r>
            <a:r>
              <a:rPr lang="en-US" sz="2200" i="1" dirty="0" smtClean="0">
                <a:solidFill>
                  <a:srgbClr val="FF0000"/>
                </a:solidFill>
                <a:latin typeface="Cambria" panose="02040503050406030204" pitchFamily="18" charset="0"/>
                <a:ea typeface="Cambria" panose="02040503050406030204" pitchFamily="18" charset="0"/>
              </a:rPr>
              <a:t> tin </a:t>
            </a:r>
            <a:r>
              <a:rPr lang="en-US" sz="2200" i="1" dirty="0" err="1" smtClean="0">
                <a:solidFill>
                  <a:srgbClr val="FF0000"/>
                </a:solidFill>
                <a:latin typeface="Cambria" panose="02040503050406030204" pitchFamily="18" charset="0"/>
                <a:ea typeface="Cambria" panose="02040503050406030204" pitchFamily="18" charset="0"/>
              </a:rPr>
              <a:t>trong</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em</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hãy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biết</a:t>
            </a:r>
            <a:r>
              <a:rPr lang="en-US" sz="2200" i="1" dirty="0">
                <a:solidFill>
                  <a:srgbClr val="FF0000"/>
                </a:solidFill>
                <a:latin typeface="Cambria" panose="02040503050406030204" pitchFamily="18" charset="0"/>
                <a:ea typeface="Cambria" panose="02040503050406030204" pitchFamily="18" charset="0"/>
              </a:rPr>
              <a:t> ý </a:t>
            </a:r>
            <a:r>
              <a:rPr lang="en-US" sz="2200" i="1" dirty="0" err="1">
                <a:solidFill>
                  <a:srgbClr val="FF0000"/>
                </a:solidFill>
                <a:latin typeface="Cambria" panose="02040503050406030204" pitchFamily="18" charset="0"/>
                <a:ea typeface="Cambria" panose="02040503050406030204" pitchFamily="18" charset="0"/>
              </a:rPr>
              <a:t>nghĩa</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của</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việc</a:t>
            </a:r>
            <a:endParaRPr lang="en-US" sz="2200" i="1" dirty="0" smtClean="0">
              <a:solidFill>
                <a:srgbClr val="FF0000"/>
              </a:solidFill>
              <a:latin typeface="Cambria" panose="02040503050406030204" pitchFamily="18" charset="0"/>
              <a:ea typeface="Cambria" panose="02040503050406030204" pitchFamily="18" charset="0"/>
            </a:endParaRPr>
          </a:p>
          <a:p>
            <a:pPr algn="ct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bảo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vệ</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tự</a:t>
            </a:r>
            <a:r>
              <a:rPr lang="en-US" sz="22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nhiên</a:t>
            </a:r>
            <a:r>
              <a:rPr lang="en-US" sz="2200" i="1" dirty="0" smtClean="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031325"/>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Bảo vệ tự nhiên có ý nghĩa trong việc giữ gìn sự đa dạng sinh học, ngăn chặn ô nhiễm và suy thoái môi trường tự nhiên. Nhờ đó, bảo vệ được không gian sống của con người, đảm bảo cho con người tồn tại trong môi trường trong lành, thuận lợi để phát triển kinh tế, xã hội.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Bảo</a:t>
            </a:r>
            <a:r>
              <a:rPr lang="en-US" sz="2400" b="1" dirty="0">
                <a:solidFill>
                  <a:srgbClr val="0D30DD"/>
                </a:solidFill>
                <a:latin typeface="Cambria" pitchFamily="18" charset="0"/>
              </a:rPr>
              <a:t> </a:t>
            </a:r>
            <a:r>
              <a:rPr lang="en-US" sz="2400" b="1" dirty="0" err="1">
                <a:solidFill>
                  <a:srgbClr val="0D30DD"/>
                </a:solidFill>
                <a:latin typeface="Cambria" pitchFamily="18" charset="0"/>
              </a:rPr>
              <a:t>vệ</a:t>
            </a:r>
            <a:r>
              <a:rPr lang="en-US" sz="2400" b="1" dirty="0">
                <a:solidFill>
                  <a:srgbClr val="0D30DD"/>
                </a:solidFill>
                <a:latin typeface="Cambria" pitchFamily="18" charset="0"/>
              </a:rPr>
              <a:t> </a:t>
            </a:r>
            <a:r>
              <a:rPr lang="en-US" sz="2400" b="1" dirty="0" err="1">
                <a:solidFill>
                  <a:srgbClr val="0D30DD"/>
                </a:solidFill>
                <a:latin typeface="Cambria" pitchFamily="18" charset="0"/>
              </a:rPr>
              <a:t>tự</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a:t>
            </a:r>
            <a:r>
              <a:rPr lang="en-US" sz="2400" b="1" dirty="0" smtClean="0">
                <a:solidFill>
                  <a:srgbClr val="0D30DD"/>
                </a:solidFill>
                <a:latin typeface="Cambria" pitchFamily="18" charset="0"/>
              </a:rPr>
              <a:t>minh</a:t>
            </a:r>
          </a:p>
          <a:p>
            <a:pPr algn="just"/>
            <a:r>
              <a:rPr lang="en-US" sz="2400" b="1" dirty="0" smtClean="0">
                <a:solidFill>
                  <a:srgbClr val="0D30DD"/>
                </a:solidFill>
                <a:latin typeface="Cambria" pitchFamily="18" charset="0"/>
              </a:rPr>
              <a:t> </a:t>
            </a:r>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thiên</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endParaRPr lang="en-US" sz="2400" b="1" dirty="0">
              <a:solidFill>
                <a:srgbClr val="0D30DD"/>
              </a:solidFill>
              <a:latin typeface="Cambria" pitchFamily="18" charset="0"/>
            </a:endParaRPr>
          </a:p>
        </p:txBody>
      </p:sp>
      <p:pic>
        <p:nvPicPr>
          <p:cNvPr id="4098" name="Picture 2" descr="Chúng ta cần hành động nhiều hơn để lan tỏa hoạt động bảo vệ môi trường.-chung  ta can hanh dong nhieu hon de lan toa hoat dong bao ve moi truo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657600"/>
            <a:ext cx="4079875" cy="2774341"/>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321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29</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22690" y="1492984"/>
            <a:ext cx="3515910" cy="1631216"/>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sơ</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sau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biết</a:t>
            </a:r>
            <a:r>
              <a:rPr lang="en-US" sz="2000" i="1" dirty="0">
                <a:solidFill>
                  <a:srgbClr val="FF0000"/>
                </a:solidFill>
                <a:latin typeface="Cambria" panose="02040503050406030204" pitchFamily="18" charset="0"/>
                <a:ea typeface="Cambria" panose="02040503050406030204" pitchFamily="18" charset="0"/>
              </a:rPr>
              <a:t> ý </a:t>
            </a:r>
            <a:r>
              <a:rPr lang="en-US" sz="2000" i="1" dirty="0" err="1">
                <a:solidFill>
                  <a:srgbClr val="FF0000"/>
                </a:solidFill>
                <a:latin typeface="Cambria" panose="02040503050406030204" pitchFamily="18" charset="0"/>
                <a:ea typeface="Cambria" panose="02040503050406030204" pitchFamily="18" charset="0"/>
              </a:rPr>
              <a:t>nghĩa</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của</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việc</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khai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thông</a:t>
            </a:r>
            <a:r>
              <a:rPr lang="en-US" sz="2000" i="1" dirty="0">
                <a:solidFill>
                  <a:srgbClr val="FF0000"/>
                </a:solidFill>
                <a:latin typeface="Cambria" panose="02040503050406030204" pitchFamily="18" charset="0"/>
                <a:ea typeface="Cambria" panose="02040503050406030204" pitchFamily="18" charset="0"/>
              </a:rPr>
              <a:t> minh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tài</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nguyên</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thiên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nhiên</a:t>
            </a:r>
            <a:r>
              <a:rPr lang="en-US" sz="2000" i="1" dirty="0">
                <a:solidFill>
                  <a:srgbClr val="FF0000"/>
                </a:solidFill>
                <a:latin typeface="Cambria" panose="02040503050406030204" pitchFamily="18" charset="0"/>
                <a:ea typeface="Cambria" panose="02040503050406030204" pitchFamily="18" charset="0"/>
              </a:rPr>
              <a:t>.</a:t>
            </a:r>
            <a:endParaRPr lang="vi-VN" sz="20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031325"/>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Khai thác thông minh các tài nguyên thiên nhiên có ý nghĩa trong việc sử dụng tài nguyên hợp lí, tiết kiệm nhằm hạn chế sự suy giảm tài nguyên cả về số lượn và chất lượng, đảm bảo nguồn tài nguyên cho sinh hoạt và sản xuất của con người trong hiện tại cũng như trong tương lai.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Bảo</a:t>
            </a:r>
            <a:r>
              <a:rPr lang="en-US" sz="2400" b="1" dirty="0">
                <a:solidFill>
                  <a:srgbClr val="0D30DD"/>
                </a:solidFill>
                <a:latin typeface="Cambria" pitchFamily="18" charset="0"/>
              </a:rPr>
              <a:t> </a:t>
            </a:r>
            <a:r>
              <a:rPr lang="en-US" sz="2400" b="1" dirty="0" err="1">
                <a:solidFill>
                  <a:srgbClr val="0D30DD"/>
                </a:solidFill>
                <a:latin typeface="Cambria" pitchFamily="18" charset="0"/>
              </a:rPr>
              <a:t>vệ</a:t>
            </a:r>
            <a:r>
              <a:rPr lang="en-US" sz="2400" b="1" dirty="0">
                <a:solidFill>
                  <a:srgbClr val="0D30DD"/>
                </a:solidFill>
                <a:latin typeface="Cambria" pitchFamily="18" charset="0"/>
              </a:rPr>
              <a:t> </a:t>
            </a:r>
            <a:r>
              <a:rPr lang="en-US" sz="2400" b="1" dirty="0" err="1">
                <a:solidFill>
                  <a:srgbClr val="0D30DD"/>
                </a:solidFill>
                <a:latin typeface="Cambria" pitchFamily="18" charset="0"/>
              </a:rPr>
              <a:t>tự</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a:t>
            </a:r>
            <a:r>
              <a:rPr lang="en-US" sz="2400" b="1" dirty="0" smtClean="0">
                <a:solidFill>
                  <a:srgbClr val="0D30DD"/>
                </a:solidFill>
                <a:latin typeface="Cambria" pitchFamily="18" charset="0"/>
              </a:rPr>
              <a:t>minh</a:t>
            </a:r>
          </a:p>
          <a:p>
            <a:pPr algn="just"/>
            <a:r>
              <a:rPr lang="en-US" sz="2400" b="1" dirty="0" smtClean="0">
                <a:solidFill>
                  <a:srgbClr val="0D30DD"/>
                </a:solidFill>
                <a:latin typeface="Cambria" pitchFamily="18" charset="0"/>
              </a:rPr>
              <a:t> </a:t>
            </a:r>
            <a:r>
              <a:rPr lang="en-US" sz="2400" b="1" dirty="0" err="1">
                <a:solidFill>
                  <a:srgbClr val="0D30DD"/>
                </a:solidFill>
                <a:latin typeface="Cambria" pitchFamily="18" charset="0"/>
              </a:rPr>
              <a:t>các</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thiên</a:t>
            </a:r>
            <a:r>
              <a:rPr lang="en-US" sz="2400" b="1" dirty="0">
                <a:solidFill>
                  <a:srgbClr val="0D30DD"/>
                </a:solidFill>
                <a:latin typeface="Cambria" pitchFamily="18" charset="0"/>
              </a:rPr>
              <a:t> </a:t>
            </a:r>
            <a:r>
              <a:rPr lang="en-US" sz="2400" b="1" dirty="0" err="1">
                <a:solidFill>
                  <a:srgbClr val="0D30DD"/>
                </a:solidFill>
                <a:latin typeface="Cambria" pitchFamily="18" charset="0"/>
              </a:rPr>
              <a:t>nhiên</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3886200"/>
            <a:ext cx="4345952" cy="2542916"/>
          </a:xfrm>
          <a:prstGeom prst="rect">
            <a:avLst/>
          </a:prstGeom>
          <a:noFill/>
          <a:ln>
            <a:solidFill>
              <a:srgbClr val="00FF00"/>
            </a:solidFill>
          </a:ln>
        </p:spPr>
      </p:pic>
    </p:spTree>
    <p:extLst>
      <p:ext uri="{BB962C8B-B14F-4D97-AF65-F5344CB8AC3E}">
        <p14:creationId xmlns:p14="http://schemas.microsoft.com/office/powerpoint/2010/main" val="803135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1321</Words>
  <PresentationFormat>On-screen Show (4:3)</PresentationFormat>
  <Paragraphs>97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BẢO VỆ TỰ NHIÊN VÀ  KHAI THÁC THÔNG MINH  CÁC TÀI NGUYÊN VÌ SỰ  PHÁT TRIỂN BỀN VỮNG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2021-09-02T05:35:19Z</dcterms:modified>
</cp:coreProperties>
</file>