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5" r:id="rId2"/>
    <p:sldId id="259" r:id="rId3"/>
    <p:sldId id="265" r:id="rId4"/>
    <p:sldId id="266" r:id="rId5"/>
    <p:sldId id="267" r:id="rId6"/>
    <p:sldId id="270" r:id="rId7"/>
    <p:sldId id="278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00"/>
    <a:srgbClr val="A50021"/>
    <a:srgbClr val="FFFF00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0875" autoAdjust="0"/>
  </p:normalViewPr>
  <p:slideViewPr>
    <p:cSldViewPr>
      <p:cViewPr varScale="1">
        <p:scale>
          <a:sx n="67" d="100"/>
          <a:sy n="67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7C265-91A1-4134-96A6-C7166FB64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1536-AE47-46A1-97D0-F6FC072CF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D5FE-3263-42F3-9162-6B5532696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E2A55-F542-4C5C-952E-244DD3796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FA4F-023C-4CDB-8938-44F0CCDB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5F69-5E35-446D-9E9B-D3892660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A21DD-0E6A-4157-93C0-3741A6DA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7AECE-1673-4A4E-AC2F-389943E0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1596D-0673-48AE-8E2E-70CFA1D82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0B8B-70D7-46BD-8C8D-A0105720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51F1C-B835-4123-80D1-7E8D4DE1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7C62F1-1222-4447-A4B6-72C726FA9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887413" y="257175"/>
            <a:ext cx="1855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Đạo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ức:</a:t>
            </a:r>
          </a:p>
        </p:txBody>
      </p:sp>
      <p:pic>
        <p:nvPicPr>
          <p:cNvPr id="41988" name="Picture 4" descr="Trang 1"/>
          <p:cNvPicPr>
            <a:picLocks noChangeAspect="1" noChangeArrowheads="1"/>
          </p:cNvPicPr>
          <p:nvPr/>
        </p:nvPicPr>
        <p:blipFill>
          <a:blip r:embed="rId2"/>
          <a:srcRect l="4903" t="15833" r="28432" b="54167"/>
          <a:stretch>
            <a:fillRect/>
          </a:stretch>
        </p:blipFill>
        <p:spPr bwMode="auto">
          <a:xfrm>
            <a:off x="166688" y="766763"/>
            <a:ext cx="868680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Đạo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ức: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00400" y="433388"/>
            <a:ext cx="373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BẢO VỆ MÔI TR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10668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66FF"/>
                </a:solidFill>
                <a:latin typeface="Arial" charset="0"/>
              </a:rPr>
              <a:t>Thông tin:</a:t>
            </a:r>
          </a:p>
          <a:p>
            <a:r>
              <a:rPr lang="en-US" b="1">
                <a:latin typeface="Arial" charset="0"/>
              </a:rPr>
              <a:t> * Trên thế giới: </a:t>
            </a:r>
          </a:p>
          <a:p>
            <a:pPr lvl="1"/>
            <a:r>
              <a:rPr lang="en-US" b="1">
                <a:latin typeface="Arial" charset="0"/>
              </a:rPr>
              <a:t>- Trung bình hằng n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m khoảng 6-7 triệu héc-ta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ất trồng trọt bị mất khả n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ng sản xuất do tai nạn xói mòn.</a:t>
            </a:r>
          </a:p>
          <a:p>
            <a:pPr lvl="1"/>
            <a:r>
              <a:rPr lang="en-US" b="1">
                <a:latin typeface="Arial" charset="0"/>
              </a:rPr>
              <a:t>- Mỗi n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m, khoảng 500 nghìn tấn dầu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ổ xuống sông ,biển.</a:t>
            </a:r>
          </a:p>
          <a:p>
            <a:pPr lvl="1"/>
            <a:r>
              <a:rPr lang="en-US" b="1">
                <a:latin typeface="Arial" charset="0"/>
              </a:rPr>
              <a:t>- Nhiều ng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ời phải sử dụng n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ớc bị ô nhiễm.</a:t>
            </a:r>
          </a:p>
          <a:p>
            <a:r>
              <a:rPr lang="en-US" b="1">
                <a:latin typeface="Arial" charset="0"/>
              </a:rPr>
              <a:t>* Ở Việt Nam:</a:t>
            </a:r>
          </a:p>
          <a:p>
            <a:pPr lvl="1"/>
            <a:r>
              <a:rPr lang="en-US" b="1">
                <a:latin typeface="Arial" charset="0"/>
              </a:rPr>
              <a:t>- Diện tích rừng bị thu hẹp,dẫn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ến sạt lở nứi, lũ quét,... ở nhiều n</a:t>
            </a:r>
            <a:r>
              <a:rPr lang="vi-VN" b="1">
                <a:latin typeface="Arial" charset="0"/>
              </a:rPr>
              <a:t>ơ</a:t>
            </a:r>
            <a:r>
              <a:rPr lang="en-US" b="1">
                <a:latin typeface="Arial" charset="0"/>
              </a:rPr>
              <a:t>i gây nguy hiểm cho ng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ời và khó kh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n trong sản xuất.</a:t>
            </a:r>
          </a:p>
          <a:p>
            <a:pPr lvl="1"/>
            <a:r>
              <a:rPr lang="en-US" b="1">
                <a:latin typeface="Arial" charset="0"/>
              </a:rPr>
              <a:t>- Nhiều ng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ời mắc bệnh do sống trong môi tr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ờng bị ô nhiễm,do sử dụng thực phẩm kém an toàn,...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887413" y="339725"/>
            <a:ext cx="1855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Đạo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ức: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429000" y="433388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BẢO VỆ MÔI TR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ỜNG</a:t>
            </a:r>
          </a:p>
        </p:txBody>
      </p:sp>
      <p:graphicFrame>
        <p:nvGraphicFramePr>
          <p:cNvPr id="30742" name="Group 22"/>
          <p:cNvGraphicFramePr>
            <a:graphicFrameLocks noGrp="1"/>
          </p:cNvGraphicFramePr>
          <p:nvPr/>
        </p:nvGraphicFramePr>
        <p:xfrm>
          <a:off x="76200" y="1143000"/>
          <a:ext cx="9067800" cy="2549632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0" y="172085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Chặt phá cây cối, khai thác rừng bừa bãi.</a:t>
            </a:r>
          </a:p>
        </p:txBody>
      </p:sp>
      <p:pic>
        <p:nvPicPr>
          <p:cNvPr id="30744" name="Picture 24" descr="Trang"/>
          <p:cNvPicPr>
            <a:picLocks noChangeAspect="1" noChangeArrowheads="1"/>
          </p:cNvPicPr>
          <p:nvPr/>
        </p:nvPicPr>
        <p:blipFill>
          <a:blip r:embed="rId2"/>
          <a:srcRect t="5882" r="17262" b="5882"/>
          <a:stretch>
            <a:fillRect/>
          </a:stretch>
        </p:blipFill>
        <p:spPr bwMode="auto">
          <a:xfrm>
            <a:off x="0" y="762000"/>
            <a:ext cx="8763000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962400" y="6019800"/>
            <a:ext cx="2286000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Chặt phá rừng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/>
      <p:bldP spid="30745" grpId="0" animBg="1"/>
      <p:bldP spid="307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Đạo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ức: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BẢO VỆ MÔI TR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76200" y="1143000"/>
          <a:ext cx="9067800" cy="3276682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0" y="172085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Chặt phá cây cối, khai thác rừng bừa bãi.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00" y="16764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Không chặt phá cây cối, khai thác rừng bừa bãi.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76200" y="251460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Khí thải của các nhà máy, các loại xe.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879725" y="6237288"/>
            <a:ext cx="3216275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Ô nhiễm không khí</a:t>
            </a:r>
          </a:p>
        </p:txBody>
      </p:sp>
      <p:pic>
        <p:nvPicPr>
          <p:cNvPr id="31767" name="Picture 23" descr="Trang 002"/>
          <p:cNvPicPr>
            <a:picLocks noChangeAspect="1" noChangeArrowheads="1"/>
          </p:cNvPicPr>
          <p:nvPr/>
        </p:nvPicPr>
        <p:blipFill>
          <a:blip r:embed="rId2"/>
          <a:srcRect t="3922" r="16667" b="4903"/>
          <a:stretch>
            <a:fillRect/>
          </a:stretch>
        </p:blipFill>
        <p:spPr bwMode="auto">
          <a:xfrm>
            <a:off x="0" y="990600"/>
            <a:ext cx="9144000" cy="5240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31764" grpId="0"/>
      <p:bldP spid="31766" grpId="0" animBg="1"/>
      <p:bldP spid="3176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Đạo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ức: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BẢO VỆ MÔI TR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ỜNG</a:t>
            </a:r>
          </a:p>
        </p:txBody>
      </p:sp>
      <p:graphicFrame>
        <p:nvGraphicFramePr>
          <p:cNvPr id="32773" name="Group 5"/>
          <p:cNvGraphicFramePr>
            <a:graphicFrameLocks noGrp="1"/>
          </p:cNvGraphicFramePr>
          <p:nvPr/>
        </p:nvGraphicFramePr>
        <p:xfrm>
          <a:off x="76200" y="1143000"/>
          <a:ext cx="9067800" cy="4038600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152400" y="172085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Chặt phá cây cối, khai thác rừng bừa bãi.</a:t>
            </a: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4800600" y="16764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Không chặt phá cây cối, khai thác rừng bừa bãi.</a:t>
            </a:r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152400" y="2514600"/>
            <a:ext cx="449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+ Khí thải của các nhà máy, các loại xe.</a:t>
            </a:r>
          </a:p>
        </p:txBody>
      </p:sp>
      <p:sp>
        <p:nvSpPr>
          <p:cNvPr id="7186" name="Text Box 21"/>
          <p:cNvSpPr txBox="1">
            <a:spLocks noChangeArrowheads="1"/>
          </p:cNvSpPr>
          <p:nvPr/>
        </p:nvSpPr>
        <p:spPr bwMode="auto">
          <a:xfrm>
            <a:off x="4724400" y="2514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+ Các nhà máy hạn chế xả khói chống ô nhiêm môi tr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ờng không khí</a:t>
            </a:r>
          </a:p>
        </p:txBody>
      </p:sp>
      <p:pic>
        <p:nvPicPr>
          <p:cNvPr id="32790" name="Picture 22" descr="Trang 005"/>
          <p:cNvPicPr>
            <a:picLocks noChangeAspect="1" noChangeArrowheads="1"/>
          </p:cNvPicPr>
          <p:nvPr/>
        </p:nvPicPr>
        <p:blipFill>
          <a:blip r:embed="rId2"/>
          <a:srcRect l="17857" t="3922" b="2942"/>
          <a:stretch>
            <a:fillRect/>
          </a:stretch>
        </p:blipFill>
        <p:spPr bwMode="auto">
          <a:xfrm>
            <a:off x="152400" y="1143000"/>
            <a:ext cx="891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2668588" y="6261100"/>
            <a:ext cx="3656012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Đổ rác thải xuống ao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3" grpId="0" animBg="1"/>
      <p:bldP spid="3279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Đạo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ức: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BẢO VỆ MÔI TR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</a:t>
            </a:r>
          </a:p>
        </p:txBody>
      </p:sp>
      <p:graphicFrame>
        <p:nvGraphicFramePr>
          <p:cNvPr id="35866" name="Group 26"/>
          <p:cNvGraphicFramePr>
            <a:graphicFrameLocks noGrp="1"/>
          </p:cNvGraphicFramePr>
          <p:nvPr/>
        </p:nvGraphicFramePr>
        <p:xfrm>
          <a:off x="76200" y="1143000"/>
          <a:ext cx="9067800" cy="4724400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152400" y="172085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Chặt phá cây cối, khai thác rừng bừa bãi.</a:t>
            </a: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4800600" y="16764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Không chặt phá cây cối, khai thác rừng bừa bãi.</a:t>
            </a:r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152400" y="25146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Khí thải của các nhà máy, các loại xe.</a:t>
            </a:r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4724400" y="25146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+ Các nhà máy hạn chế xả khói chống ô nhiêm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không khí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52400" y="385445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Vứt rác bẩn xuống sông ngòi, ao hồ.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4721225" y="3810000"/>
            <a:ext cx="419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 + </a:t>
            </a:r>
            <a:r>
              <a:rPr lang="en-US" sz="2000" dirty="0" err="1">
                <a:latin typeface="Arial" charset="0"/>
              </a:rPr>
              <a:t>Không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smtClean="0">
                <a:latin typeface="Arial" charset="0"/>
              </a:rPr>
              <a:t>vứt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rác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thải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môi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</a:t>
            </a:r>
            <a:r>
              <a:rPr lang="vi-VN" sz="2000" dirty="0">
                <a:latin typeface="Arial" charset="0"/>
              </a:rPr>
              <a:t>ư</a:t>
            </a:r>
            <a:r>
              <a:rPr lang="en-US" sz="2000" dirty="0" err="1">
                <a:latin typeface="Arial" charset="0"/>
              </a:rPr>
              <a:t>ờng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xung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quanh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1" grpId="0"/>
      <p:bldP spid="358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Đạo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ức: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BẢO VỆ MÔI TR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</a:t>
            </a:r>
          </a:p>
        </p:txBody>
      </p:sp>
      <p:pic>
        <p:nvPicPr>
          <p:cNvPr id="9220" name="Picture 24" descr="Trang 004"/>
          <p:cNvPicPr>
            <a:picLocks noChangeAspect="1" noChangeArrowheads="1"/>
          </p:cNvPicPr>
          <p:nvPr/>
        </p:nvPicPr>
        <p:blipFill>
          <a:blip r:embed="rId2"/>
          <a:srcRect l="17262" b="7843"/>
          <a:stretch>
            <a:fillRect/>
          </a:stretch>
        </p:blipFill>
        <p:spPr bwMode="auto">
          <a:xfrm>
            <a:off x="392113" y="935038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25"/>
          <p:cNvSpPr txBox="1">
            <a:spLocks noChangeArrowheads="1"/>
          </p:cNvSpPr>
          <p:nvPr/>
        </p:nvSpPr>
        <p:spPr bwMode="auto">
          <a:xfrm>
            <a:off x="3582988" y="6096000"/>
            <a:ext cx="19050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S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n bắn thú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Đạo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ức: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BẢO VỆ MÔI TR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</a:t>
            </a:r>
          </a:p>
        </p:txBody>
      </p:sp>
      <p:graphicFrame>
        <p:nvGraphicFramePr>
          <p:cNvPr id="38941" name="Group 29"/>
          <p:cNvGraphicFramePr>
            <a:graphicFrameLocks noGrp="1"/>
          </p:cNvGraphicFramePr>
          <p:nvPr/>
        </p:nvGraphicFramePr>
        <p:xfrm>
          <a:off x="76200" y="1143000"/>
          <a:ext cx="9067800" cy="4953000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152400" y="172085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Chặt phá cây cối, khai thác rừng bừa bãi.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4800600" y="16764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Không chặt phá cây cối, khai thác rừng bừa bãi.</a:t>
            </a: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152400" y="25146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Khí thải của các nhà máy, các loại xe.</a:t>
            </a: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4648200" y="25146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+ Các nhà máy hạn chế xả khói chống ô nhiêm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không khí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152400" y="385445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Vứt rác bẩn xuống sông ngòi, ao hồ.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4721225" y="3810000"/>
            <a:ext cx="419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+ Không vất rác thải ra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xung quanh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52400" y="4692650"/>
            <a:ext cx="472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Khai thác tài nguyên bừa bãi,sử dụng không hợp lí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724400" y="46482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Sử dụng tài nguyên thiên nhiên hợp lí</a:t>
            </a:r>
          </a:p>
        </p:txBody>
      </p:sp>
      <p:sp>
        <p:nvSpPr>
          <p:cNvPr id="10263" name="Text Box 26"/>
          <p:cNvSpPr txBox="1">
            <a:spLocks noChangeArrowheads="1"/>
          </p:cNvSpPr>
          <p:nvPr/>
        </p:nvSpPr>
        <p:spPr bwMode="auto">
          <a:xfrm>
            <a:off x="4800600" y="5715000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4724400" y="5500688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Trồng nhiều cây xanh.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6" grpId="0"/>
      <p:bldP spid="38937" grpId="0"/>
      <p:bldP spid="389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87413" y="339725"/>
            <a:ext cx="185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Đạo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ức: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429000" y="433388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BẢO VỆ MÔI TR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</a:t>
            </a:r>
          </a:p>
        </p:txBody>
      </p:sp>
      <p:graphicFrame>
        <p:nvGraphicFramePr>
          <p:cNvPr id="39965" name="Group 29"/>
          <p:cNvGraphicFramePr>
            <a:graphicFrameLocks noGrp="1"/>
          </p:cNvGraphicFramePr>
          <p:nvPr/>
        </p:nvGraphicFramePr>
        <p:xfrm>
          <a:off x="76200" y="838200"/>
          <a:ext cx="9067800" cy="4724458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" pitchFamily="34" charset="0"/>
                        </a:rPr>
                        <a:t>Nguyªn nh©n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" pitchFamily="34" charset="0"/>
                        </a:rPr>
                        <a:t>BiÖn ph¸p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152400" y="12319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Chặt phá cây cối, khai thác rừng bừa bãi.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4800600" y="12954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Không chặt phá cây cối, khai thác rừng bừa bãi.</a:t>
            </a: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152400" y="202565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Khí thải của các nhà máy, các loại xe.</a:t>
            </a: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4648200" y="21336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+ Các nhà máy hạn chế xả khói chống ô nhiễm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không khí</a:t>
            </a: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152400" y="33528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Vứt rác bẩn xuống sông ngòi, ao hồ.</a:t>
            </a: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4721225" y="3429000"/>
            <a:ext cx="4194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+ Không vất rác thải ra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xung quanh</a:t>
            </a:r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152400" y="4191000"/>
            <a:ext cx="472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Khai thác tài nguyên bừa bãi,sử dụng không hợp lí</a:t>
            </a:r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4724400" y="42672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Sử dụng tài nguyên thiên nhiên hợp lí</a:t>
            </a: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4800600" y="5715000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1288" name="Text Box 25"/>
          <p:cNvSpPr txBox="1">
            <a:spLocks noChangeArrowheads="1"/>
          </p:cNvSpPr>
          <p:nvPr/>
        </p:nvSpPr>
        <p:spPr bwMode="auto">
          <a:xfrm>
            <a:off x="4724400" y="5119688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+ Trồng nhiều cây xanh.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1828800" y="5594350"/>
            <a:ext cx="7315200" cy="9239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rgbClr val="660066"/>
                </a:solidFill>
                <a:latin typeface="Arial" charset="0"/>
              </a:rPr>
              <a:t> Môi tr</a:t>
            </a:r>
            <a:r>
              <a:rPr lang="vi-VN" b="1" i="1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660066"/>
                </a:solidFill>
                <a:latin typeface="Arial" charset="0"/>
              </a:rPr>
              <a:t>ờng bị ô nhiễm trầm trọng là do chính con ng</a:t>
            </a:r>
            <a:r>
              <a:rPr lang="vi-VN" b="1" i="1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660066"/>
                </a:solidFill>
                <a:latin typeface="Arial" charset="0"/>
              </a:rPr>
              <a:t>ời gây ra. Bảo vệ môi tr</a:t>
            </a:r>
            <a:r>
              <a:rPr lang="vi-VN" b="1" i="1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660066"/>
                </a:solidFill>
                <a:latin typeface="Arial" charset="0"/>
              </a:rPr>
              <a:t>ờng là trách nhiệm của mỗi ng</a:t>
            </a:r>
            <a:r>
              <a:rPr lang="vi-VN" b="1" i="1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 b="1" i="1">
                <a:solidFill>
                  <a:srgbClr val="660066"/>
                </a:solidFill>
                <a:latin typeface="Arial" charset="0"/>
              </a:rPr>
              <a:t>ời vì cuộc sống hôm nay và mai sau. </a:t>
            </a:r>
          </a:p>
        </p:txBody>
      </p:sp>
      <p:sp>
        <p:nvSpPr>
          <p:cNvPr id="11290" name="Oval 32"/>
          <p:cNvSpPr>
            <a:spLocks noChangeArrowheads="1"/>
          </p:cNvSpPr>
          <p:nvPr/>
        </p:nvSpPr>
        <p:spPr bwMode="auto">
          <a:xfrm>
            <a:off x="0" y="58674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003300"/>
                </a:solidFill>
                <a:latin typeface="Arial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2" grpId="0" animBg="1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133</TotalTime>
  <Words>702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.VnTime</vt:lpstr>
      <vt:lpstr>Arial</vt:lpstr>
      <vt:lpstr>Verdana</vt:lpstr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24</cp:revision>
  <dcterms:created xsi:type="dcterms:W3CDTF">2008-04-19T09:43:23Z</dcterms:created>
  <dcterms:modified xsi:type="dcterms:W3CDTF">2022-08-18T14:07:18Z</dcterms:modified>
</cp:coreProperties>
</file>