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</p:sldMasterIdLst>
  <p:notesMasterIdLst>
    <p:notesMasterId r:id="rId28"/>
  </p:notesMasterIdLst>
  <p:sldIdLst>
    <p:sldId id="286" r:id="rId3"/>
    <p:sldId id="293" r:id="rId4"/>
    <p:sldId id="287" r:id="rId5"/>
    <p:sldId id="288" r:id="rId6"/>
    <p:sldId id="289" r:id="rId7"/>
    <p:sldId id="260" r:id="rId8"/>
    <p:sldId id="285" r:id="rId9"/>
    <p:sldId id="290" r:id="rId10"/>
    <p:sldId id="259" r:id="rId11"/>
    <p:sldId id="262" r:id="rId12"/>
    <p:sldId id="291" r:id="rId13"/>
    <p:sldId id="295" r:id="rId14"/>
    <p:sldId id="265" r:id="rId15"/>
    <p:sldId id="292" r:id="rId16"/>
    <p:sldId id="281" r:id="rId17"/>
    <p:sldId id="266" r:id="rId18"/>
    <p:sldId id="271" r:id="rId19"/>
    <p:sldId id="272" r:id="rId20"/>
    <p:sldId id="276" r:id="rId21"/>
    <p:sldId id="274" r:id="rId22"/>
    <p:sldId id="283" r:id="rId23"/>
    <p:sldId id="284" r:id="rId24"/>
    <p:sldId id="282" r:id="rId25"/>
    <p:sldId id="294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15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56" d="100"/>
          <a:sy n="56" d="100"/>
        </p:scale>
        <p:origin x="-1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20239-73C0-4BBD-B634-12D60A9BBF1C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C230D-DD90-4A5E-9A3F-0155BFB6D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xmlns="" id="{29DEF65F-051F-46CE-831C-3FE1F435D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xmlns="" id="{D00CB408-44CA-441B-B345-38D63BB6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xmlns="" id="{1AF729CB-61D5-472A-B5CA-14AFAADB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83" indent="-285724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98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5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1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63AFB-5DE8-4A7F-B6B2-1103F5335B71}" type="slidenum">
              <a:rPr lang="en-US" altLang="en-US" sz="1200">
                <a:solidFill>
                  <a:prstClr val="black"/>
                </a:solidFill>
              </a:rPr>
              <a:pPr/>
              <a:t>5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6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76136-187F-4BAF-A86B-52A3AB26F4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21B72-A6EA-49B4-9B5E-3C03372F27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1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D612-2BE4-4C36-B749-44F2EEC4EB2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37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52401"/>
            <a:ext cx="10972800" cy="597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E5C96-91AF-474F-99D2-7E1EC5C50D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1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76136-187F-4BAF-A86B-52A3AB26F4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41801-9086-4290-9BBF-5643929CD6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71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CBAEA-2029-466F-86F8-CB6CC81DAA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24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EFC29-FA55-45E9-B78D-39EBD42DDF8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33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50265-78EC-4E9F-A7C8-1389F0D297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97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F9CFA-A2BE-4ACB-99DA-C07D29D203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17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2B8E6-0297-44EE-96DE-68F08A2AD1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5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1801-9086-4290-9BBF-5643929CD6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39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74F82-93A4-452B-8707-8E72DD4C60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71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6242C-F1E3-4B69-AB6A-A035782CDF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3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85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391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12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002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83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21B72-A6EA-49B4-9B5E-3C03372F27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37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0D612-2BE4-4C36-B749-44F2EEC4EB2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BAEA-2029-466F-86F8-CB6CC81DAA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7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EFC29-FA55-45E9-B78D-39EBD42DDF8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0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50265-78EC-4E9F-A7C8-1389F0D297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2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F9CFA-A2BE-4ACB-99DA-C07D29D203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2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2B8E6-0297-44EE-96DE-68F08A2AD1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9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74F82-93A4-452B-8707-8E72DD4C60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3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6242C-F1E3-4B69-AB6A-A035782CDF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7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10681230" y="-324907"/>
            <a:ext cx="1165225" cy="2796116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10612439" y="-69849"/>
            <a:ext cx="1025525" cy="2095500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2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0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Bay-Cao-Tieng-Hat-Uoc-Mo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&#272;&#7891;ng%20h&#7891;%20&#273;&#7871;m%20ng&#432;&#7907;c%201%20ph&#250;t%20c&#243;%20&#226;m%20thanh%20sinh%20&#273;&#7897;ng.mp4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7882&amp;picture=abstract-backgroun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oleObject" Target="../embeddings/oleObject3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/>
          </p:nvPr>
        </p:nvSpPr>
        <p:spPr>
          <a:xfrm>
            <a:off x="228600" y="106680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HÌNH BÌNH HÀNH ( </a:t>
            </a:r>
            <a:r>
              <a:rPr lang="en-US" sz="3200" b="1" dirty="0" err="1" smtClean="0">
                <a:solidFill>
                  <a:srgbClr val="FF0000"/>
                </a:solidFill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</a:rPr>
              <a:t> 2)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5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310979" y="885484"/>
            <a:ext cx="3254767" cy="2344475"/>
            <a:chOff x="1432560" y="-139831"/>
            <a:chExt cx="3703320" cy="2547753"/>
          </a:xfrm>
        </p:grpSpPr>
        <p:sp>
          <p:nvSpPr>
            <p:cNvPr id="8" name="Text Box 12"/>
            <p:cNvSpPr txBox="1"/>
            <p:nvPr/>
          </p:nvSpPr>
          <p:spPr>
            <a:xfrm>
              <a:off x="1600200" y="1950722"/>
              <a:ext cx="48768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>
                  <a:latin typeface="Times New Roman"/>
                  <a:ea typeface="Calibri"/>
                  <a:cs typeface="Times New Roman"/>
                </a:rPr>
                <a:t>H</a:t>
              </a:r>
              <a:endParaRPr lang="en-US" sz="1400">
                <a:latin typeface="Times New Roman"/>
                <a:ea typeface="Calibri"/>
                <a:cs typeface="Times New Roman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432560" y="-139831"/>
              <a:ext cx="3703320" cy="2487937"/>
              <a:chOff x="1432560" y="-139831"/>
              <a:chExt cx="3703320" cy="2487938"/>
            </a:xfrm>
          </p:grpSpPr>
          <p:sp>
            <p:nvSpPr>
              <p:cNvPr id="14" name="Text Box 5"/>
              <p:cNvSpPr txBox="1"/>
              <p:nvPr/>
            </p:nvSpPr>
            <p:spPr>
              <a:xfrm>
                <a:off x="1432560" y="-13983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B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5" name="Text Box 6"/>
              <p:cNvSpPr txBox="1"/>
              <p:nvPr/>
            </p:nvSpPr>
            <p:spPr>
              <a:xfrm>
                <a:off x="4648200" y="0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C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6" name="Text Box 8"/>
              <p:cNvSpPr txBox="1"/>
              <p:nvPr/>
            </p:nvSpPr>
            <p:spPr>
              <a:xfrm>
                <a:off x="3347676" y="1890907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D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676399" y="381000"/>
                <a:ext cx="3093721" cy="1615440"/>
                <a:chOff x="1188719" y="0"/>
                <a:chExt cx="3093721" cy="161544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188719" y="1615440"/>
                  <a:ext cx="185928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219200" y="15240"/>
                  <a:ext cx="3048000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3048000" y="0"/>
                  <a:ext cx="1234440" cy="161544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219200" y="15240"/>
                  <a:ext cx="0" cy="156972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ctangle 25"/>
                <p:cNvSpPr/>
                <p:nvPr/>
              </p:nvSpPr>
              <p:spPr>
                <a:xfrm>
                  <a:off x="1219200" y="1417320"/>
                  <a:ext cx="213360" cy="1981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8" name="Right Triangle 27"/>
          <p:cNvSpPr/>
          <p:nvPr/>
        </p:nvSpPr>
        <p:spPr bwMode="auto">
          <a:xfrm rot="16200000">
            <a:off x="5273664" y="1578481"/>
            <a:ext cx="1458501" cy="1044740"/>
          </a:xfrm>
          <a:prstGeom prst="rtTriangle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 rot="5400000">
            <a:off x="6026943" y="776273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sym typeface="Wingdings 2" pitchFamily="18" charset="2"/>
              </a:rPr>
              <a:t>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670916" y="849195"/>
            <a:ext cx="4513812" cy="2344474"/>
            <a:chOff x="0" y="-139831"/>
            <a:chExt cx="5135880" cy="2547752"/>
          </a:xfrm>
        </p:grpSpPr>
        <p:sp>
          <p:nvSpPr>
            <p:cNvPr id="38" name="Text Box 12"/>
            <p:cNvSpPr txBox="1"/>
            <p:nvPr/>
          </p:nvSpPr>
          <p:spPr>
            <a:xfrm>
              <a:off x="1600200" y="1950721"/>
              <a:ext cx="48768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>
                  <a:latin typeface="Times New Roman"/>
                  <a:ea typeface="Calibri"/>
                  <a:cs typeface="Times New Roman"/>
                </a:rPr>
                <a:t>H</a:t>
              </a:r>
              <a:endParaRPr lang="en-US" sz="1400">
                <a:latin typeface="Times New Roman"/>
                <a:ea typeface="Calibri"/>
                <a:cs typeface="Times New Roman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0" y="-139831"/>
              <a:ext cx="5135880" cy="2380669"/>
              <a:chOff x="0" y="-139831"/>
              <a:chExt cx="5135880" cy="2380669"/>
            </a:xfrm>
          </p:grpSpPr>
          <p:sp>
            <p:nvSpPr>
              <p:cNvPr id="44" name="Text Box 5"/>
              <p:cNvSpPr txBox="1"/>
              <p:nvPr/>
            </p:nvSpPr>
            <p:spPr>
              <a:xfrm>
                <a:off x="1432560" y="-13983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B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45" name="Text Box 6"/>
              <p:cNvSpPr txBox="1"/>
              <p:nvPr/>
            </p:nvSpPr>
            <p:spPr>
              <a:xfrm>
                <a:off x="4648200" y="0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C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46" name="Text Box 8"/>
              <p:cNvSpPr txBox="1"/>
              <p:nvPr/>
            </p:nvSpPr>
            <p:spPr>
              <a:xfrm>
                <a:off x="3645566" y="1783637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D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0" y="381000"/>
                <a:ext cx="4770120" cy="1859838"/>
                <a:chOff x="0" y="0"/>
                <a:chExt cx="4770120" cy="1859838"/>
              </a:xfrm>
            </p:grpSpPr>
            <p:sp>
              <p:nvSpPr>
                <p:cNvPr id="49" name="Text Box 9"/>
                <p:cNvSpPr txBox="1"/>
                <p:nvPr/>
              </p:nvSpPr>
              <p:spPr>
                <a:xfrm>
                  <a:off x="0" y="1402638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A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502920" y="0"/>
                  <a:ext cx="4267200" cy="1615440"/>
                  <a:chOff x="15240" y="0"/>
                  <a:chExt cx="4267200" cy="1615440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15240" y="1615440"/>
                    <a:ext cx="30327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1219200" y="15240"/>
                    <a:ext cx="3048000" cy="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3048000" y="0"/>
                    <a:ext cx="1234440" cy="161544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1219200" y="15240"/>
                    <a:ext cx="0" cy="156972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Rectangle 54"/>
                  <p:cNvSpPr/>
                  <p:nvPr/>
                </p:nvSpPr>
                <p:spPr>
                  <a:xfrm>
                    <a:off x="1219200" y="1417320"/>
                    <a:ext cx="213360" cy="19812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cxnSp>
        <p:nvCxnSpPr>
          <p:cNvPr id="4099" name="Straight Connector 4098"/>
          <p:cNvCxnSpPr>
            <a:endCxn id="49" idx="3"/>
          </p:cNvCxnSpPr>
          <p:nvPr/>
        </p:nvCxnSpPr>
        <p:spPr bwMode="auto">
          <a:xfrm flipH="1">
            <a:off x="2099527" y="1328982"/>
            <a:ext cx="1071528" cy="150057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00" name="TextBox 4099"/>
          <p:cNvSpPr txBox="1"/>
          <p:nvPr/>
        </p:nvSpPr>
        <p:spPr>
          <a:xfrm>
            <a:off x="9351440" y="2723561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266238" y="2838876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6541380" y="3200400"/>
            <a:ext cx="26788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640118" y="3174915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6525283" y="2909562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9220200" y="2909561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6" name="TextBox 4105"/>
          <p:cNvSpPr txBox="1"/>
          <p:nvPr/>
        </p:nvSpPr>
        <p:spPr>
          <a:xfrm>
            <a:off x="3657600" y="1883648"/>
            <a:ext cx="127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Chiều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cao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108" name="Straight Arrow Connector 4107"/>
          <p:cNvCxnSpPr/>
          <p:nvPr/>
        </p:nvCxnSpPr>
        <p:spPr bwMode="auto">
          <a:xfrm>
            <a:off x="3438938" y="2133600"/>
            <a:ext cx="2948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3515138" y="3404028"/>
            <a:ext cx="2948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TextBox 104"/>
          <p:cNvSpPr txBox="1"/>
          <p:nvPr/>
        </p:nvSpPr>
        <p:spPr>
          <a:xfrm>
            <a:off x="3810000" y="3198216"/>
            <a:ext cx="127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Độ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dài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đáy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53201" y="1829865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75413" y="1887136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00401" y="3161890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2126568" y="2870086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778348" y="2829487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106224" y="3208135"/>
            <a:ext cx="26788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50062" y="1945733"/>
            <a:ext cx="57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550" y="4415327"/>
            <a:ext cx="5845533" cy="11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00351 0.329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00486 L 0.22291 0.002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1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/>
      <p:bldP spid="32" grpId="1"/>
      <p:bldP spid="32" grpId="2"/>
      <p:bldP spid="4100" grpId="0"/>
      <p:bldP spid="88" grpId="1"/>
      <p:bldP spid="88" grpId="2"/>
      <p:bldP spid="90" grpId="0"/>
      <p:bldP spid="4106" grpId="0"/>
      <p:bldP spid="105" grpId="0"/>
      <p:bldP spid="6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37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781800" y="1229134"/>
          <a:ext cx="3962400" cy="2003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Bitmap Image" r:id="rId3" imgW="3543795" imgH="2029108" progId="Paint.Picture">
                  <p:embed/>
                </p:oleObj>
              </mc:Choice>
              <mc:Fallback>
                <p:oleObj name="Bitmap Image" r:id="rId3" imgW="3543795" imgH="202910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229134"/>
                        <a:ext cx="3962400" cy="20032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75490" y="238780"/>
            <a:ext cx="7874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CHU VI VÀ DIỆN TÍCH HÌNH BÌNH HÀNH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6713" y="1441833"/>
            <a:ext cx="5325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2000" y="3341403"/>
                <a:ext cx="686726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 Chu vi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.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𝒉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41403"/>
                <a:ext cx="6867265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177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976713" y="4572000"/>
            <a:ext cx="6871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(a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h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</a:p>
        </p:txBody>
      </p:sp>
    </p:spTree>
    <p:extLst>
      <p:ext uri="{BB962C8B-B14F-4D97-AF65-F5344CB8AC3E}">
        <p14:creationId xmlns:p14="http://schemas.microsoft.com/office/powerpoint/2010/main" val="10878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1065757" y="899755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5660722" y="2541657"/>
            <a:ext cx="45980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93" y="0"/>
            <a:ext cx="2082307" cy="20823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563" y="0"/>
            <a:ext cx="2369935" cy="2374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634" y="3754867"/>
            <a:ext cx="310313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90818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tx2"/>
                </a:solidFill>
              </a:rPr>
              <a:t>Áp</a:t>
            </a:r>
            <a:r>
              <a:rPr lang="en-US" sz="3200" b="1" u="sng" dirty="0" smtClean="0">
                <a:solidFill>
                  <a:schemeClr val="tx2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dụng</a:t>
            </a:r>
            <a:r>
              <a:rPr lang="en-US" sz="3200" b="1" u="sng" dirty="0" smtClean="0">
                <a:solidFill>
                  <a:schemeClr val="tx2"/>
                </a:solidFill>
              </a:rPr>
              <a:t> 1: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7059"/>
            <a:ext cx="5867400" cy="12151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7030A0"/>
                </a:solidFill>
              </a:rPr>
              <a:t>Ví</a:t>
            </a:r>
            <a:r>
              <a:rPr lang="en-US" sz="2400" b="1" u="sng" dirty="0" smtClean="0">
                <a:solidFill>
                  <a:srgbClr val="7030A0"/>
                </a:solidFill>
              </a:rPr>
              <a:t>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dụ</a:t>
            </a:r>
            <a:r>
              <a:rPr lang="en-US" sz="2400" b="1" u="sng" dirty="0" smtClean="0">
                <a:solidFill>
                  <a:srgbClr val="7030A0"/>
                </a:solidFill>
              </a:rPr>
              <a:t> </a:t>
            </a:r>
            <a:r>
              <a:rPr lang="en-US" sz="2400" b="1" u="sng" dirty="0">
                <a:solidFill>
                  <a:srgbClr val="7030A0"/>
                </a:solidFill>
              </a:rPr>
              <a:t>1</a:t>
            </a:r>
            <a:r>
              <a:rPr lang="en-US" sz="2400" b="1" u="sng" dirty="0">
                <a:solidFill>
                  <a:srgbClr val="002060"/>
                </a:solidFill>
              </a:rPr>
              <a:t>: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Hãy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tính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diện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tích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bình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hành</a:t>
            </a:r>
            <a:r>
              <a:rPr lang="en-US" sz="2400" b="1" dirty="0" smtClean="0">
                <a:solidFill>
                  <a:srgbClr val="002060"/>
                </a:solidFill>
              </a:rPr>
              <a:t> MNPQ ở </a:t>
            </a:r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27. </a:t>
            </a:r>
            <a:r>
              <a:rPr lang="en-US" sz="2400" b="1" dirty="0" err="1" smtClean="0">
                <a:solidFill>
                  <a:srgbClr val="002060"/>
                </a:solidFill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rằng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độ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dài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cạnh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mỗi</a:t>
            </a:r>
            <a:r>
              <a:rPr lang="en-US" sz="2400" b="1" dirty="0" smtClean="0">
                <a:solidFill>
                  <a:srgbClr val="002060"/>
                </a:solidFill>
              </a:rPr>
              <a:t> ô </a:t>
            </a:r>
            <a:r>
              <a:rPr lang="en-US" sz="2400" b="1" dirty="0" err="1" smtClean="0">
                <a:solidFill>
                  <a:srgbClr val="002060"/>
                </a:solidFill>
              </a:rPr>
              <a:t>vuông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</a:rPr>
              <a:t> 1 cm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210" y="1009996"/>
            <a:ext cx="3666938" cy="2449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3962"/>
            <a:ext cx="1743262" cy="174326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" name="TextBox 6"/>
          <p:cNvSpPr txBox="1"/>
          <p:nvPr/>
        </p:nvSpPr>
        <p:spPr>
          <a:xfrm>
            <a:off x="1484051" y="2935995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Giải</a:t>
            </a:r>
            <a:endParaRPr lang="en-US" sz="2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89428" y="3581400"/>
                <a:ext cx="651829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Ta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dài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cạnh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đáy</a:t>
                </a:r>
                <a:endParaRPr lang="en-US" sz="2800" dirty="0" smtClean="0">
                  <a:solidFill>
                    <a:prstClr val="black"/>
                  </a:solidFill>
                  <a:cs typeface="Times New Roman" pitchFamily="18" charset="0"/>
                </a:endParaRPr>
              </a:p>
              <a:p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MQ = 6cm,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đường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cao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 NL = 3cm.</a:t>
                </a:r>
              </a:p>
              <a:p>
                <a:r>
                  <a:rPr lang="en-US" sz="2800" dirty="0" err="1">
                    <a:solidFill>
                      <a:prstClr val="black"/>
                    </a:solidFill>
                    <a:cs typeface="Times New Roman" pitchFamily="18" charset="0"/>
                  </a:rPr>
                  <a:t>D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iện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bình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hành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MNPQ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:</a:t>
                </a:r>
              </a:p>
              <a:p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=6 .3=18 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28" y="3581400"/>
                <a:ext cx="6518292" cy="1815882"/>
              </a:xfrm>
              <a:prstGeom prst="rect">
                <a:avLst/>
              </a:prstGeom>
              <a:blipFill rotWithShape="0">
                <a:blip r:embed="rId4"/>
                <a:stretch>
                  <a:fillRect l="-1869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2901948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8158" y="1371601"/>
            <a:ext cx="9498842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7030A0"/>
                </a:solidFill>
                <a:cs typeface="Times New Roman" pitchFamily="18" charset="0"/>
              </a:rPr>
              <a:t>Ví</a:t>
            </a:r>
            <a:r>
              <a:rPr lang="en-US" sz="2800" b="1" u="sng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cs typeface="Times New Roman" pitchFamily="18" charset="0"/>
              </a:rPr>
              <a:t>dụ</a:t>
            </a:r>
            <a:r>
              <a:rPr lang="en-US" sz="2800" b="1" u="sng" dirty="0" smtClean="0">
                <a:solidFill>
                  <a:srgbClr val="7030A0"/>
                </a:solidFill>
                <a:cs typeface="Times New Roman" pitchFamily="18" charset="0"/>
              </a:rPr>
              <a:t> 2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chu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20 cm,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 AB = 4cm.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BC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979" y="34119"/>
            <a:ext cx="1737511" cy="1743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3948" y="3505200"/>
            <a:ext cx="5895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AB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BC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         20 : 2 = 10 (cm)</a:t>
            </a:r>
          </a:p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BC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           10 – 4 = 6 (cm)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863530"/>
            <a:ext cx="107908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613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tx2"/>
                </a:solidFill>
              </a:rPr>
              <a:t>Áp</a:t>
            </a:r>
            <a:r>
              <a:rPr lang="en-US" sz="3200" b="1" u="sng" dirty="0" smtClean="0">
                <a:solidFill>
                  <a:schemeClr val="tx2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dụng</a:t>
            </a:r>
            <a:r>
              <a:rPr lang="en-US" sz="3200" b="1" u="sng" dirty="0" smtClean="0">
                <a:solidFill>
                  <a:schemeClr val="tx2"/>
                </a:solidFill>
              </a:rPr>
              <a:t> 2: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91117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ảnh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hành</a:t>
            </a:r>
            <a:r>
              <a:rPr lang="en-US" sz="2400" b="1" dirty="0" smtClean="0"/>
              <a:t> PQRS.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PQ = 18 cm, PS = 13 cm. </a:t>
            </a:r>
            <a:r>
              <a:rPr lang="en-US" sz="2400" b="1" dirty="0" err="1" smtClean="0"/>
              <a:t>Tính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dài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viền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ảnh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làm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7010400" y="1981200"/>
            <a:ext cx="3657600" cy="2062102"/>
            <a:chOff x="6324600" y="2666763"/>
            <a:chExt cx="3657600" cy="2062102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7010400" y="2666763"/>
              <a:ext cx="2555081" cy="1700286"/>
              <a:chOff x="336" y="1506"/>
              <a:chExt cx="1392" cy="1182"/>
            </a:xfrm>
          </p:grpSpPr>
          <p:sp>
            <p:nvSpPr>
              <p:cNvPr id="10" name="AutoShape 7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39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876" y="1506"/>
                <a:ext cx="528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Times New Roman" pitchFamily="18" charset="0"/>
                  </a:rPr>
                  <a:t>18cm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</p:grp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6324600" y="3335254"/>
              <a:ext cx="969169" cy="45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imes New Roman" pitchFamily="18" charset="0"/>
                </a:rPr>
                <a:t>13cm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1615" y="2777879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P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05600" y="4262735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91600" y="4267200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7615" y="2738735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Q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224559" y="3118893"/>
                <a:ext cx="5266134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</a:rPr>
                  <a:t>Độ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dài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viền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khung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ảnh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bằng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chu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vi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của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hình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bình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hành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PQRS</a:t>
                </a:r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Chu vi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hình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bình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hành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PQRS 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là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: </a:t>
                </a:r>
                <a:endParaRPr lang="en-US" sz="2400" b="1" dirty="0" smtClean="0">
                  <a:solidFill>
                    <a:srgbClr val="7030A0"/>
                  </a:solidFill>
                </a:endParaRPr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d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𝟔𝟐</m:t>
                    </m:r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</a:rPr>
                  <a:t> ( cm)</a:t>
                </a:r>
                <a:endParaRPr lang="en-US" sz="2400" b="1" dirty="0">
                  <a:solidFill>
                    <a:srgbClr val="7030A0"/>
                  </a:solidFill>
                </a:endParaRPr>
              </a:p>
              <a:p>
                <a:r>
                  <a:rPr lang="en-US" sz="2400" b="1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59" y="3118893"/>
                <a:ext cx="5266134" cy="2215991"/>
              </a:xfrm>
              <a:prstGeom prst="rect">
                <a:avLst/>
              </a:prstGeom>
              <a:blipFill rotWithShape="0">
                <a:blip r:embed="rId2"/>
                <a:stretch>
                  <a:fillRect l="-1852" t="-2204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313" y="-103813"/>
            <a:ext cx="2078916" cy="2085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263" y="2304091"/>
            <a:ext cx="107908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236" y="381001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trắc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nghiệm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nhanh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nó</a:t>
            </a:r>
            <a:r>
              <a:rPr lang="en-US" sz="3200" dirty="0"/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err="1"/>
              <a:t>Tổng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endParaRPr lang="vi-VN" sz="3200" dirty="0"/>
          </a:p>
        </p:txBody>
      </p:sp>
      <p:sp>
        <p:nvSpPr>
          <p:cNvPr id="3" name="Oval 2"/>
          <p:cNvSpPr/>
          <p:nvPr/>
        </p:nvSpPr>
        <p:spPr bwMode="auto">
          <a:xfrm>
            <a:off x="2057400" y="2664929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0-Point Star 5"/>
          <p:cNvSpPr/>
          <p:nvPr/>
        </p:nvSpPr>
        <p:spPr bwMode="auto">
          <a:xfrm>
            <a:off x="5602433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602432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583380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593771" y="517871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564328" y="5180327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574719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583380" y="519801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583377" y="517413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553934" y="517103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583377" y="517871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753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5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10146"/>
            <a:ext cx="1013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Đâu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/>
              <a:t> S = a </a:t>
            </a:r>
            <a:r>
              <a:rPr lang="en-US" sz="3200" dirty="0" smtClean="0"/>
              <a:t>. </a:t>
            </a:r>
            <a:r>
              <a:rPr lang="en-US" sz="3200" dirty="0"/>
              <a:t>b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/>
              <a:t> S = a </a:t>
            </a:r>
            <a:r>
              <a:rPr lang="en-US" sz="3200" dirty="0" smtClean="0"/>
              <a:t>. </a:t>
            </a:r>
            <a:r>
              <a:rPr lang="en-US" sz="3200" dirty="0"/>
              <a:t>a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/>
              <a:t> S = a </a:t>
            </a:r>
            <a:r>
              <a:rPr lang="en-US" sz="3200" dirty="0" smtClean="0"/>
              <a:t>. </a:t>
            </a:r>
            <a:r>
              <a:rPr lang="en-US" sz="3200" dirty="0"/>
              <a:t>h</a:t>
            </a: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990600" y="3926719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6" name="10-Point Star 5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562598" y="514454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556008" y="51474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562598" y="516118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549418" y="515141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562599" y="516053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536238" y="514281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536237" y="514109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536236" y="515516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577383" y="2355260"/>
            <a:ext cx="4513812" cy="2712805"/>
            <a:chOff x="5577383" y="2355260"/>
            <a:chExt cx="4513812" cy="2712805"/>
          </a:xfrm>
        </p:grpSpPr>
        <p:grpSp>
          <p:nvGrpSpPr>
            <p:cNvPr id="20" name="Group 19"/>
            <p:cNvGrpSpPr/>
            <p:nvPr/>
          </p:nvGrpSpPr>
          <p:grpSpPr>
            <a:xfrm>
              <a:off x="5577383" y="2355260"/>
              <a:ext cx="4513812" cy="2344474"/>
              <a:chOff x="0" y="-139831"/>
              <a:chExt cx="5135880" cy="2547752"/>
            </a:xfrm>
          </p:grpSpPr>
          <p:sp>
            <p:nvSpPr>
              <p:cNvPr id="21" name="Text Box 12"/>
              <p:cNvSpPr txBox="1"/>
              <p:nvPr/>
            </p:nvSpPr>
            <p:spPr>
              <a:xfrm>
                <a:off x="1600200" y="195072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>
                    <a:latin typeface="Times New Roman"/>
                    <a:ea typeface="Calibri"/>
                    <a:cs typeface="Times New Roman"/>
                  </a:rPr>
                  <a:t>H</a:t>
                </a:r>
                <a:endParaRPr lang="en-US" sz="140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0" y="-139831"/>
                <a:ext cx="5135880" cy="2380669"/>
                <a:chOff x="0" y="-139831"/>
                <a:chExt cx="5135880" cy="2380669"/>
              </a:xfrm>
            </p:grpSpPr>
            <p:sp>
              <p:nvSpPr>
                <p:cNvPr id="23" name="Text Box 5"/>
                <p:cNvSpPr txBox="1"/>
                <p:nvPr/>
              </p:nvSpPr>
              <p:spPr>
                <a:xfrm>
                  <a:off x="1432560" y="-139831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B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4" name="Text Box 6"/>
                <p:cNvSpPr txBox="1"/>
                <p:nvPr/>
              </p:nvSpPr>
              <p:spPr>
                <a:xfrm>
                  <a:off x="4648200" y="0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C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5" name="Text Box 8"/>
                <p:cNvSpPr txBox="1"/>
                <p:nvPr/>
              </p:nvSpPr>
              <p:spPr>
                <a:xfrm>
                  <a:off x="3645566" y="1783637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D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0" y="381000"/>
                  <a:ext cx="4770120" cy="1859838"/>
                  <a:chOff x="0" y="0"/>
                  <a:chExt cx="4770120" cy="1859838"/>
                </a:xfrm>
              </p:grpSpPr>
              <p:sp>
                <p:nvSpPr>
                  <p:cNvPr id="27" name="Text Box 9"/>
                  <p:cNvSpPr txBox="1"/>
                  <p:nvPr/>
                </p:nvSpPr>
                <p:spPr>
                  <a:xfrm>
                    <a:off x="0" y="1402638"/>
                    <a:ext cx="48768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2200" b="1" dirty="0">
                        <a:latin typeface="Times New Roman"/>
                        <a:ea typeface="Calibri"/>
                        <a:cs typeface="Times New Roman"/>
                      </a:rPr>
                      <a:t>A</a:t>
                    </a:r>
                    <a:endParaRPr lang="en-US" sz="1400" dirty="0">
                      <a:latin typeface="Times New Roman"/>
                      <a:ea typeface="Calibri"/>
                      <a:cs typeface="Times New Roman"/>
                    </a:endParaRPr>
                  </a:p>
                </p:txBody>
              </p:sp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502920" y="0"/>
                    <a:ext cx="4267200" cy="1615440"/>
                    <a:chOff x="15240" y="0"/>
                    <a:chExt cx="4267200" cy="1615440"/>
                  </a:xfrm>
                </p:grpSpPr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15240" y="1615440"/>
                      <a:ext cx="303276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1219200" y="15240"/>
                      <a:ext cx="3048000" cy="0"/>
                    </a:xfrm>
                    <a:prstGeom prst="line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flipH="1">
                      <a:off x="3048000" y="0"/>
                      <a:ext cx="1234440" cy="1615440"/>
                    </a:xfrm>
                    <a:prstGeom prst="line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1219200" y="15240"/>
                      <a:ext cx="0" cy="1569720"/>
                    </a:xfrm>
                    <a:prstGeom prst="line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1219200" y="1417320"/>
                      <a:ext cx="213360" cy="19812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cxnSp>
          <p:nvCxnSpPr>
            <p:cNvPr id="34" name="Straight Connector 33"/>
            <p:cNvCxnSpPr>
              <a:endCxn id="27" idx="3"/>
            </p:cNvCxnSpPr>
            <p:nvPr/>
          </p:nvCxnSpPr>
          <p:spPr bwMode="auto">
            <a:xfrm flipH="1">
              <a:off x="6005994" y="2835047"/>
              <a:ext cx="1071528" cy="15005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081880" y="3393201"/>
              <a:ext cx="428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h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06868" y="4667955"/>
              <a:ext cx="428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033035" y="4376151"/>
              <a:ext cx="0" cy="3786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684815" y="4335552"/>
              <a:ext cx="0" cy="3786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012691" y="4714200"/>
              <a:ext cx="26788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135039" y="3109775"/>
              <a:ext cx="574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02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7771" y="507781"/>
            <a:ext cx="7772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42cm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30 cm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35 cm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200400" y="3169347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" y="20782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0-Point Star 5"/>
          <p:cNvSpPr/>
          <p:nvPr/>
        </p:nvSpPr>
        <p:spPr bwMode="auto">
          <a:xfrm>
            <a:off x="5657641" y="50353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650170" y="500251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657640" y="502756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672902" y="502863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638800" y="502920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661540" y="50222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665975" y="504198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672902" y="502453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654069" y="50162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646434" y="50222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858000" y="1868537"/>
            <a:ext cx="3617905" cy="1953806"/>
            <a:chOff x="-230985" y="0"/>
            <a:chExt cx="1829126" cy="1047880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0"/>
              <a:ext cx="1598141" cy="733168"/>
              <a:chOff x="0" y="0"/>
              <a:chExt cx="1598141" cy="73316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0" y="0"/>
                <a:ext cx="1598141" cy="733168"/>
                <a:chOff x="0" y="0"/>
                <a:chExt cx="2084774" cy="733168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0" y="733168"/>
                  <a:ext cx="1499287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0" y="0"/>
                  <a:ext cx="626076" cy="7331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26076" y="0"/>
                  <a:ext cx="14586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1499287" y="0"/>
                  <a:ext cx="585436" cy="7331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1145060" y="0"/>
                <a:ext cx="4260" cy="73316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7" name="Rectangle 26"/>
              <p:cNvSpPr/>
              <p:nvPr/>
            </p:nvSpPr>
            <p:spPr>
              <a:xfrm>
                <a:off x="1004595" y="0"/>
                <a:ext cx="146867" cy="164757"/>
              </a:xfrm>
              <a:prstGeom prst="rect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-230985" y="164756"/>
              <a:ext cx="1679921" cy="883124"/>
              <a:chOff x="-494596" y="-1"/>
              <a:chExt cx="1679921" cy="883124"/>
            </a:xfrm>
          </p:grpSpPr>
          <p:sp>
            <p:nvSpPr>
              <p:cNvPr id="22" name="Text Box 19"/>
              <p:cNvSpPr txBox="1"/>
              <p:nvPr/>
            </p:nvSpPr>
            <p:spPr>
              <a:xfrm>
                <a:off x="460395" y="0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5cm</a:t>
                </a:r>
              </a:p>
            </p:txBody>
          </p:sp>
          <p:sp>
            <p:nvSpPr>
              <p:cNvPr id="23" name="Text Box 18"/>
              <p:cNvSpPr txBox="1"/>
              <p:nvPr/>
            </p:nvSpPr>
            <p:spPr>
              <a:xfrm>
                <a:off x="113671" y="570085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7cm</a:t>
                </a:r>
              </a:p>
            </p:txBody>
          </p:sp>
          <p:sp>
            <p:nvSpPr>
              <p:cNvPr id="24" name="Text Box 18"/>
              <p:cNvSpPr txBox="1"/>
              <p:nvPr/>
            </p:nvSpPr>
            <p:spPr>
              <a:xfrm>
                <a:off x="-494596" y="-1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6cm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30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5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1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85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535" y="1215736"/>
            <a:ext cx="71621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độ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đáy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3m,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cao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5dm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thì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diện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150dm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15dm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15m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927283" y="2849255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10-Point Star 5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562598" y="514454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556008" y="51474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562598" y="516118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549418" y="515141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562599" y="516053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536238" y="514281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536237" y="514109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536236" y="515516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10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6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ARTEQ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28273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Bay-Cao-Tieng-Hat-Uoc-M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3" name="WordArt 27"/>
          <p:cNvSpPr>
            <a:spLocks noChangeArrowheads="1" noChangeShapeType="1" noTextEdit="1"/>
          </p:cNvSpPr>
          <p:nvPr/>
        </p:nvSpPr>
        <p:spPr bwMode="auto">
          <a:xfrm>
            <a:off x="3361151" y="76200"/>
            <a:ext cx="6019800" cy="228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</a:t>
            </a:r>
            <a:r>
              <a:rPr lang="vi-VN" sz="3600" b="1" kern="1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600" b="1" kern="1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1282996" y="2351240"/>
            <a:ext cx="10596281" cy="239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III: HÌNH HỌC TRỰC QUAN</a:t>
            </a:r>
          </a:p>
          <a:p>
            <a:pPr algn="ctr">
              <a:buFontTx/>
              <a:buNone/>
            </a:pP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312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2"/>
                </p:tgtEl>
              </p:cMediaNode>
            </p:audio>
          </p:childTnLst>
        </p:cTn>
      </p:par>
    </p:tnLst>
    <p:bldLst>
      <p:bldP spid="4123" grpId="0" animBg="1"/>
      <p:bldP spid="41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990601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5. </a:t>
            </a:r>
            <a:r>
              <a:rPr lang="en-US" sz="2800" b="1" dirty="0" err="1">
                <a:solidFill>
                  <a:srgbClr val="000000"/>
                </a:solidFill>
              </a:rPr>
              <a:t>Trong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các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hình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sau</a:t>
            </a:r>
            <a:r>
              <a:rPr lang="en-US" sz="2800" b="1" dirty="0">
                <a:solidFill>
                  <a:srgbClr val="000000"/>
                </a:solidFill>
              </a:rPr>
              <a:t>, </a:t>
            </a:r>
            <a:r>
              <a:rPr lang="en-US" sz="2800" b="1" dirty="0" err="1">
                <a:solidFill>
                  <a:srgbClr val="000000"/>
                </a:solidFill>
              </a:rPr>
              <a:t>hình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nào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có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diện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tích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lớn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nhất</a:t>
            </a:r>
            <a:r>
              <a:rPr lang="en-US" sz="2800" b="1" dirty="0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2057401" y="1750219"/>
            <a:ext cx="6975475" cy="2701926"/>
            <a:chOff x="336" y="1824"/>
            <a:chExt cx="4394" cy="1702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36" y="1824"/>
              <a:ext cx="1392" cy="864"/>
              <a:chOff x="336" y="1824"/>
              <a:chExt cx="1152" cy="864"/>
            </a:xfrm>
          </p:grpSpPr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15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Rectangle 17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672" y="2016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5cm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720" y="268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7cm</a:t>
              </a: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626" y="2880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 A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2334" y="2746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 B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3962" y="3235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 C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7740833" y="1364943"/>
            <a:ext cx="1838325" cy="2339975"/>
            <a:chOff x="4368" y="1213"/>
            <a:chExt cx="1158" cy="1474"/>
          </a:xfrm>
        </p:grpSpPr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4368" y="1479"/>
              <a:ext cx="1008" cy="1208"/>
              <a:chOff x="336" y="1818"/>
              <a:chExt cx="1152" cy="870"/>
            </a:xfrm>
          </p:grpSpPr>
          <p:sp>
            <p:nvSpPr>
              <p:cNvPr id="26" name="AutoShape 24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15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573" y="1818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118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608" y="201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9cm</a:t>
              </a: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710" y="1213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7cm</a:t>
              </a:r>
            </a:p>
          </p:txBody>
        </p:sp>
      </p:grpSp>
      <p:sp>
        <p:nvSpPr>
          <p:cNvPr id="30" name="Down Arrow 29"/>
          <p:cNvSpPr/>
          <p:nvPr/>
        </p:nvSpPr>
        <p:spPr bwMode="auto">
          <a:xfrm>
            <a:off x="2930526" y="4003964"/>
            <a:ext cx="193675" cy="342900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43434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 = 7 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  <a:r>
              <a:rPr lang="en-US" sz="2400" b="1" dirty="0">
                <a:solidFill>
                  <a:srgbClr val="FF0000"/>
                </a:solidFill>
              </a:rPr>
              <a:t>5 = 35 (cm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5715001" y="3695700"/>
            <a:ext cx="193675" cy="342900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1000" y="4013353"/>
            <a:ext cx="3191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 = 8 </a:t>
            </a:r>
            <a:r>
              <a:rPr lang="en-US" sz="2400" b="1" dirty="0" smtClean="0">
                <a:solidFill>
                  <a:srgbClr val="FF0000"/>
                </a:solidFill>
              </a:rPr>
              <a:t>. 5 </a:t>
            </a:r>
            <a:r>
              <a:rPr lang="en-US" sz="2400" b="1" dirty="0">
                <a:solidFill>
                  <a:srgbClr val="FF0000"/>
                </a:solidFill>
              </a:rPr>
              <a:t>= 40 (cm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" name="Down Arrow 33"/>
          <p:cNvSpPr/>
          <p:nvPr/>
        </p:nvSpPr>
        <p:spPr bwMode="auto">
          <a:xfrm>
            <a:off x="8229022" y="4587084"/>
            <a:ext cx="193675" cy="342900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94031" y="5035898"/>
            <a:ext cx="278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 = 7 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  <a:r>
              <a:rPr lang="en-US" sz="2400" b="1" dirty="0">
                <a:solidFill>
                  <a:srgbClr val="FF0000"/>
                </a:solidFill>
              </a:rPr>
              <a:t>9 = 63 (cm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46" name="Group 40"/>
          <p:cNvGrpSpPr>
            <a:grpSpLocks/>
          </p:cNvGrpSpPr>
          <p:nvPr/>
        </p:nvGrpSpPr>
        <p:grpSpPr bwMode="auto">
          <a:xfrm>
            <a:off x="4686155" y="1661245"/>
            <a:ext cx="2514600" cy="1447800"/>
            <a:chOff x="336" y="1514"/>
            <a:chExt cx="1584" cy="912"/>
          </a:xfrm>
        </p:grpSpPr>
        <p:grpSp>
          <p:nvGrpSpPr>
            <p:cNvPr id="47" name="Group 18"/>
            <p:cNvGrpSpPr>
              <a:grpSpLocks/>
            </p:cNvGrpSpPr>
            <p:nvPr/>
          </p:nvGrpSpPr>
          <p:grpSpPr bwMode="auto">
            <a:xfrm>
              <a:off x="336" y="1824"/>
              <a:ext cx="1584" cy="602"/>
              <a:chOff x="336" y="1824"/>
              <a:chExt cx="1311" cy="602"/>
            </a:xfrm>
          </p:grpSpPr>
          <p:sp>
            <p:nvSpPr>
              <p:cNvPr id="55" name="AutoShape 5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311" cy="602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Line 16"/>
              <p:cNvSpPr>
                <a:spLocks noChangeShapeType="1"/>
              </p:cNvSpPr>
              <p:nvPr/>
            </p:nvSpPr>
            <p:spPr bwMode="auto">
              <a:xfrm>
                <a:off x="1387" y="1824"/>
                <a:ext cx="0" cy="6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Rectangle 17"/>
              <p:cNvSpPr>
                <a:spLocks noChangeArrowheads="1"/>
              </p:cNvSpPr>
              <p:nvPr/>
            </p:nvSpPr>
            <p:spPr bwMode="auto">
              <a:xfrm>
                <a:off x="1291" y="182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>
              <a:off x="1176" y="2016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5cm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792" y="1514"/>
              <a:ext cx="71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8cm</a:t>
              </a:r>
            </a:p>
          </p:txBody>
        </p:sp>
      </p:grpSp>
      <p:sp>
        <p:nvSpPr>
          <p:cNvPr id="38" name="Oval 37"/>
          <p:cNvSpPr/>
          <p:nvPr/>
        </p:nvSpPr>
        <p:spPr bwMode="auto">
          <a:xfrm>
            <a:off x="7724342" y="3865418"/>
            <a:ext cx="12573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39" name="10-Point Star 38"/>
          <p:cNvSpPr/>
          <p:nvPr/>
        </p:nvSpPr>
        <p:spPr bwMode="auto">
          <a:xfrm>
            <a:off x="5063552" y="536655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" name="10-Point Star 39"/>
          <p:cNvSpPr/>
          <p:nvPr/>
        </p:nvSpPr>
        <p:spPr bwMode="auto">
          <a:xfrm>
            <a:off x="5034470" y="536655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10-Point Star 40"/>
          <p:cNvSpPr/>
          <p:nvPr/>
        </p:nvSpPr>
        <p:spPr bwMode="auto">
          <a:xfrm>
            <a:off x="5021834" y="537932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2" name="10-Point Star 41"/>
          <p:cNvSpPr/>
          <p:nvPr/>
        </p:nvSpPr>
        <p:spPr bwMode="auto">
          <a:xfrm>
            <a:off x="5028761" y="538040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3" name="10-Point Star 42"/>
          <p:cNvSpPr/>
          <p:nvPr/>
        </p:nvSpPr>
        <p:spPr bwMode="auto">
          <a:xfrm>
            <a:off x="5035688" y="538026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10-Point Star 49"/>
          <p:cNvSpPr/>
          <p:nvPr/>
        </p:nvSpPr>
        <p:spPr bwMode="auto">
          <a:xfrm>
            <a:off x="5035688" y="5362007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1" name="10-Point Star 50"/>
          <p:cNvSpPr/>
          <p:nvPr/>
        </p:nvSpPr>
        <p:spPr bwMode="auto">
          <a:xfrm>
            <a:off x="5028761" y="537109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" name="10-Point Star 51"/>
          <p:cNvSpPr/>
          <p:nvPr/>
        </p:nvSpPr>
        <p:spPr bwMode="auto">
          <a:xfrm>
            <a:off x="5042615" y="537023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10-Point Star 52"/>
          <p:cNvSpPr/>
          <p:nvPr/>
        </p:nvSpPr>
        <p:spPr bwMode="auto">
          <a:xfrm>
            <a:off x="5026451" y="536839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4" name="10-Point Star 53"/>
          <p:cNvSpPr/>
          <p:nvPr/>
        </p:nvSpPr>
        <p:spPr bwMode="auto">
          <a:xfrm>
            <a:off x="5042489" y="534327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3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  <p:bldP spid="34" grpId="0" animBg="1"/>
      <p:bldP spid="35" grpId="0"/>
      <p:bldP spid="38" grpId="0" animBg="1"/>
      <p:bldP spid="40" grpId="0" animBg="1"/>
      <p:bldP spid="41" grpId="0" animBg="1"/>
      <p:bldP spid="42" grpId="0" animBg="1"/>
      <p:bldP spid="43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754" y="171193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chemeClr val="tx2"/>
                </a:solidFill>
              </a:rPr>
              <a:t>Bài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tập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bổ</a:t>
            </a:r>
            <a:r>
              <a:rPr lang="en-US" sz="2800" b="1" u="sng" dirty="0" smtClean="0">
                <a:solidFill>
                  <a:schemeClr val="tx2"/>
                </a:solidFill>
              </a:rPr>
              <a:t> sung 1: </a:t>
            </a:r>
            <a:endParaRPr lang="en-US" sz="2800" b="1" u="sng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4848" y="432444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chemeClr val="tx2"/>
                </a:solidFill>
              </a:rPr>
              <a:t>Bài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giải</a:t>
            </a:r>
            <a:r>
              <a:rPr lang="en-US" sz="2800" b="1" u="sng" dirty="0" smtClean="0">
                <a:solidFill>
                  <a:schemeClr val="tx2"/>
                </a:solidFill>
              </a:rPr>
              <a:t>: </a:t>
            </a:r>
            <a:endParaRPr lang="en-US" sz="2800" b="1" u="sng" dirty="0">
              <a:solidFill>
                <a:schemeClr val="tx2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577383" y="2355260"/>
            <a:ext cx="4513812" cy="2344474"/>
            <a:chOff x="0" y="-139831"/>
            <a:chExt cx="5135880" cy="2547752"/>
          </a:xfrm>
        </p:grpSpPr>
        <p:sp>
          <p:nvSpPr>
            <p:cNvPr id="32" name="Text Box 12"/>
            <p:cNvSpPr txBox="1"/>
            <p:nvPr/>
          </p:nvSpPr>
          <p:spPr>
            <a:xfrm>
              <a:off x="1600200" y="1950721"/>
              <a:ext cx="48768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>
                  <a:latin typeface="Times New Roman"/>
                  <a:ea typeface="Calibri"/>
                  <a:cs typeface="Times New Roman"/>
                </a:rPr>
                <a:t>H</a:t>
              </a:r>
              <a:endParaRPr lang="en-US" sz="1400">
                <a:latin typeface="Times New Roman"/>
                <a:ea typeface="Calibri"/>
                <a:cs typeface="Times New Roman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0" y="-139831"/>
              <a:ext cx="5135880" cy="2380669"/>
              <a:chOff x="0" y="-139831"/>
              <a:chExt cx="5135880" cy="2380669"/>
            </a:xfrm>
          </p:grpSpPr>
          <p:sp>
            <p:nvSpPr>
              <p:cNvPr id="34" name="Text Box 5"/>
              <p:cNvSpPr txBox="1"/>
              <p:nvPr/>
            </p:nvSpPr>
            <p:spPr>
              <a:xfrm>
                <a:off x="1432560" y="-13983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A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35" name="Text Box 6"/>
              <p:cNvSpPr txBox="1"/>
              <p:nvPr/>
            </p:nvSpPr>
            <p:spPr>
              <a:xfrm>
                <a:off x="4648200" y="0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B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36" name="Text Box 8"/>
              <p:cNvSpPr txBox="1"/>
              <p:nvPr/>
            </p:nvSpPr>
            <p:spPr>
              <a:xfrm>
                <a:off x="3645566" y="1783637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C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0" y="381000"/>
                <a:ext cx="4770120" cy="1859838"/>
                <a:chOff x="0" y="0"/>
                <a:chExt cx="4770120" cy="1859838"/>
              </a:xfrm>
            </p:grpSpPr>
            <p:sp>
              <p:nvSpPr>
                <p:cNvPr id="38" name="Text Box 9"/>
                <p:cNvSpPr txBox="1"/>
                <p:nvPr/>
              </p:nvSpPr>
              <p:spPr>
                <a:xfrm>
                  <a:off x="0" y="1402638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D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502920" y="0"/>
                  <a:ext cx="4267200" cy="1615440"/>
                  <a:chOff x="15240" y="0"/>
                  <a:chExt cx="4267200" cy="1615440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15240" y="1615440"/>
                    <a:ext cx="30327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1219200" y="15240"/>
                    <a:ext cx="3048000" cy="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flipH="1">
                    <a:off x="3048000" y="0"/>
                    <a:ext cx="1234440" cy="161544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1219200" y="15240"/>
                    <a:ext cx="0" cy="156972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Rectangle 43"/>
                  <p:cNvSpPr/>
                  <p:nvPr/>
                </p:nvSpPr>
                <p:spPr>
                  <a:xfrm>
                    <a:off x="1219200" y="1417320"/>
                    <a:ext cx="213360" cy="19812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cxnSp>
        <p:nvCxnSpPr>
          <p:cNvPr id="45" name="Straight Connector 44"/>
          <p:cNvCxnSpPr>
            <a:endCxn id="38" idx="3"/>
          </p:cNvCxnSpPr>
          <p:nvPr/>
        </p:nvCxnSpPr>
        <p:spPr bwMode="auto">
          <a:xfrm flipH="1">
            <a:off x="6005994" y="2835047"/>
            <a:ext cx="1071528" cy="150057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81880" y="3393201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06868" y="4667955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033035" y="4376151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684815" y="4335552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012691" y="4714200"/>
            <a:ext cx="26788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135039" y="3109775"/>
            <a:ext cx="57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067" y="815580"/>
            <a:ext cx="8817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2: Cho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algn="just"/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CD = 8 cm,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AD = 6 cm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nối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A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xuống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CD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5cm.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chu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vi,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ABCD?</a:t>
            </a:r>
            <a:endParaRPr lang="en-US" sz="2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4955" y="4981125"/>
            <a:ext cx="82536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Chu vi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: 2(8 + 6) = 28 (cm)</a:t>
            </a:r>
          </a:p>
          <a:p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: 5.8 = 40 (cm</a:t>
            </a:r>
            <a:r>
              <a:rPr lang="en-US" sz="2800" baseline="30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) 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0" name="TextBox 29">
            <a:hlinkClick r:id="rId2" action="ppaction://hlinkfile"/>
          </p:cNvPr>
          <p:cNvSpPr txBox="1"/>
          <p:nvPr/>
        </p:nvSpPr>
        <p:spPr>
          <a:xfrm>
            <a:off x="6147549" y="49509"/>
            <a:ext cx="2751074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195" y="24998"/>
            <a:ext cx="2078916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6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chemeClr val="tx2"/>
                </a:solidFill>
              </a:rPr>
              <a:t>Hướng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dẫn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về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nhà</a:t>
            </a:r>
            <a:r>
              <a:rPr lang="en-US" sz="2800" b="1" u="sng" dirty="0" smtClean="0">
                <a:solidFill>
                  <a:schemeClr val="tx2"/>
                </a:solidFill>
              </a:rPr>
              <a:t>: </a:t>
            </a:r>
            <a:endParaRPr lang="en-US" sz="2800" b="1" u="sng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45" y="1524000"/>
            <a:ext cx="9067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52400"/>
            <a:ext cx="57912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VẬN DỤNG, TÌM TÒI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1395202"/>
            <a:ext cx="6115412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04800" y="838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thửa</a:t>
            </a:r>
            <a:r>
              <a:rPr lang="en-US" sz="2800" b="1" dirty="0"/>
              <a:t> </a:t>
            </a:r>
            <a:r>
              <a:rPr lang="en-US" sz="2800" b="1" dirty="0" err="1"/>
              <a:t>ruộng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252210"/>
            <a:ext cx="4953000" cy="3935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990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mảnh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5163895"/>
            <a:ext cx="54102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Gợi</a:t>
            </a:r>
            <a:r>
              <a:rPr lang="en-US" sz="2800" b="1" u="sng" dirty="0" smtClean="0"/>
              <a:t> ý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thang, tam </a:t>
            </a:r>
            <a:r>
              <a:rPr lang="en-US" sz="2800" b="1" dirty="0" err="1" smtClean="0"/>
              <a:t>giác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vuông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315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1395202"/>
            <a:ext cx="6115412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04800" y="838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thửa</a:t>
            </a:r>
            <a:r>
              <a:rPr lang="en-US" sz="2800" b="1" dirty="0"/>
              <a:t> </a:t>
            </a:r>
            <a:r>
              <a:rPr lang="en-US" sz="2800" b="1" dirty="0" err="1"/>
              <a:t>ruộng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252210"/>
            <a:ext cx="4953000" cy="3935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990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mảnh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5163895"/>
            <a:ext cx="54102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Gợi</a:t>
            </a:r>
            <a:r>
              <a:rPr lang="en-US" sz="2800" b="1" u="sng" dirty="0" smtClean="0"/>
              <a:t> ý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thang, tam </a:t>
            </a:r>
            <a:r>
              <a:rPr lang="en-US" sz="2800" b="1" dirty="0" err="1" smtClean="0"/>
              <a:t>giác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vuông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hành</a:t>
            </a:r>
            <a:endParaRPr lang="en-US" sz="2800" b="1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8305800" y="2057400"/>
            <a:ext cx="1905000" cy="129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64881"/>
            <a:ext cx="5974598" cy="77332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39612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0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2169" r="-1" b="12168"/>
          <a:stretch/>
        </p:blipFill>
        <p:spPr>
          <a:xfrm>
            <a:off x="2743200" y="1"/>
            <a:ext cx="9448800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sp>
        <p:nvSpPr>
          <p:cNvPr id="41" name="Rectangle 14">
            <a:extLst>
              <a:ext uri="{FF2B5EF4-FFF2-40B4-BE49-F238E27FC236}">
                <a16:creationId xmlns:a16="http://schemas.microsoft.com/office/drawing/2014/main" xmlns="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175" y="456325"/>
            <a:ext cx="7924800" cy="274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800"/>
              </a:spcAft>
            </a:pP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viên: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ê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sung).</a:t>
            </a:r>
            <a:endParaRPr lang="en-US" alt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61ABD889-CCEB-4BFD-B139-AA3762F04A82}"/>
              </a:ext>
            </a:extLst>
          </p:cNvPr>
          <p:cNvSpPr/>
          <p:nvPr/>
        </p:nvSpPr>
        <p:spPr>
          <a:xfrm rot="5400000">
            <a:off x="-158013" y="154967"/>
            <a:ext cx="4114804" cy="3804872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267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77794">
            <a:off x="-510579" y="1287926"/>
            <a:ext cx="3886636" cy="795764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xmlns="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2169" r="-1" b="12168"/>
          <a:stretch/>
        </p:blipFill>
        <p:spPr>
          <a:xfrm>
            <a:off x="2743200" y="3163629"/>
            <a:ext cx="9448800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D458B6-D56F-44A8-8B13-744797EA0168}"/>
              </a:ext>
            </a:extLst>
          </p:cNvPr>
          <p:cNvSpPr/>
          <p:nvPr/>
        </p:nvSpPr>
        <p:spPr>
          <a:xfrm>
            <a:off x="2541009" y="3902819"/>
            <a:ext cx="8451607" cy="311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SGK,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ê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267" dirty="0">
                <a:latin typeface="Times New Roman" pitchFamily="18" charset="0"/>
                <a:cs typeface="Times New Roman" pitchFamily="18" charset="0"/>
              </a:rPr>
              <a:t> 6 tam giác đều bằng nhau</a:t>
            </a:r>
            <a:r>
              <a:rPr lang="vi-VN" sz="42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67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5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0349" r="20345" b="-4"/>
          <a:stretch/>
        </p:blipFill>
        <p:spPr>
          <a:xfrm>
            <a:off x="989554" y="2710688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7382" r="20120" b="2"/>
          <a:stretch/>
        </p:blipFill>
        <p:spPr>
          <a:xfrm>
            <a:off x="3458142" y="1905002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xmlns="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36012" r="14448" b="2"/>
          <a:stretch/>
        </p:blipFill>
        <p:spPr>
          <a:xfrm>
            <a:off x="7560501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61" y="2042484"/>
            <a:ext cx="3103563" cy="3103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2641981"/>
            <a:ext cx="3103563" cy="3103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77" y="2841385"/>
            <a:ext cx="2082307" cy="208230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93A647-F1D0-4A88-8DF7-6E5578A89569}"/>
              </a:ext>
            </a:extLst>
          </p:cNvPr>
          <p:cNvSpPr/>
          <p:nvPr/>
        </p:nvSpPr>
        <p:spPr>
          <a:xfrm rot="5400000">
            <a:off x="-187908" y="184862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669872">
            <a:off x="-318080" y="758061"/>
            <a:ext cx="2733847" cy="693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9153" y="835303"/>
            <a:ext cx="2700763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4633" y="81140"/>
            <a:ext cx="2700763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5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>
            <a:extLst>
              <a:ext uri="{FF2B5EF4-FFF2-40B4-BE49-F238E27FC236}">
                <a16:creationId xmlns:a16="http://schemas.microsoft.com/office/drawing/2014/main" xmlns="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3550597"/>
            <a:ext cx="779463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ABE8D0B-29EA-465A-B95E-DCF48706D0EE}"/>
              </a:ext>
            </a:extLst>
          </p:cNvPr>
          <p:cNvGrpSpPr/>
          <p:nvPr/>
        </p:nvGrpSpPr>
        <p:grpSpPr>
          <a:xfrm>
            <a:off x="3920107" y="2504209"/>
            <a:ext cx="7064131" cy="2294139"/>
            <a:chOff x="3524814" y="2667446"/>
            <a:chExt cx="6096784" cy="2294139"/>
          </a:xfrm>
        </p:grpSpPr>
        <p:pic>
          <p:nvPicPr>
            <p:cNvPr id="21510" name="Picture 6" descr="Cover">
              <a:extLst>
                <a:ext uri="{FF2B5EF4-FFF2-40B4-BE49-F238E27FC236}">
                  <a16:creationId xmlns:a16="http://schemas.microsoft.com/office/drawing/2014/main" xmlns="" id="{3BA8B8E2-EB5A-41B0-9578-C5F353252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/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479184A6-4EF3-434A-8F67-BE933F8941DC}"/>
                </a:ext>
              </a:extLst>
            </p:cNvPr>
            <p:cNvSpPr/>
            <p:nvPr/>
          </p:nvSpPr>
          <p:spPr>
            <a:xfrm>
              <a:off x="5023279" y="2667446"/>
              <a:ext cx="4598319" cy="1620470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2 : HÌNH THÀNH KIẾN THỨC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6593133-7286-4597-BA24-6A7025C27379}"/>
              </a:ext>
            </a:extLst>
          </p:cNvPr>
          <p:cNvGrpSpPr/>
          <p:nvPr/>
        </p:nvGrpSpPr>
        <p:grpSpPr>
          <a:xfrm>
            <a:off x="2846856" y="1124745"/>
            <a:ext cx="6457872" cy="2470727"/>
            <a:chOff x="2368169" y="743375"/>
            <a:chExt cx="6457872" cy="24707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E251AD20-8C98-40FE-AE1B-648D64085EB3}"/>
                </a:ext>
              </a:extLst>
            </p:cNvPr>
            <p:cNvSpPr/>
            <p:nvPr/>
          </p:nvSpPr>
          <p:spPr>
            <a:xfrm>
              <a:off x="4851356" y="743375"/>
              <a:ext cx="3974685" cy="1342270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pic>
          <p:nvPicPr>
            <p:cNvPr id="11" name="Picture 6" descr="image006">
              <a:extLst>
                <a:ext uri="{FF2B5EF4-FFF2-40B4-BE49-F238E27FC236}">
                  <a16:creationId xmlns:a16="http://schemas.microsoft.com/office/drawing/2014/main" xmlns="" id="{ECBC86D0-9839-47AC-96DD-E44AA3B55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8169" y="1121669"/>
              <a:ext cx="3228481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E8385C7-7C6C-4CF8-9E6E-CA234E0AD858}"/>
              </a:ext>
            </a:extLst>
          </p:cNvPr>
          <p:cNvGrpSpPr/>
          <p:nvPr/>
        </p:nvGrpSpPr>
        <p:grpSpPr>
          <a:xfrm>
            <a:off x="3558083" y="3354984"/>
            <a:ext cx="6994784" cy="2739379"/>
            <a:chOff x="2930158" y="3772875"/>
            <a:chExt cx="6994783" cy="273937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B21158E3-24C7-4623-9214-961993ED201B}"/>
                </a:ext>
              </a:extLst>
            </p:cNvPr>
            <p:cNvSpPr/>
            <p:nvPr/>
          </p:nvSpPr>
          <p:spPr>
            <a:xfrm>
              <a:off x="5232452" y="4587615"/>
              <a:ext cx="4692489" cy="1594488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3: LUYỆN TẬP, VẬN DỤNG</a:t>
              </a:r>
            </a:p>
          </p:txBody>
        </p:sp>
        <p:pic>
          <p:nvPicPr>
            <p:cNvPr id="13" name="Picture 2" descr="image002">
              <a:extLst>
                <a:ext uri="{FF2B5EF4-FFF2-40B4-BE49-F238E27FC236}">
                  <a16:creationId xmlns:a16="http://schemas.microsoft.com/office/drawing/2014/main" xmlns="" id="{A66B888C-A75C-43C7-B012-14396F3DC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8391" flipH="1">
              <a:off x="2930158" y="3772875"/>
              <a:ext cx="2450163" cy="273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xmlns="" id="{4F425F77-3F1B-4A9C-B0C6-520598F4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74" y="2467017"/>
            <a:ext cx="3310237" cy="23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17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KHỞI ĐỘNG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,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hành</a:t>
            </a:r>
            <a:r>
              <a:rPr lang="en-US" b="1" dirty="0"/>
              <a:t>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690346"/>
              </p:ext>
            </p:extLst>
          </p:nvPr>
        </p:nvGraphicFramePr>
        <p:xfrm>
          <a:off x="2639292" y="1897186"/>
          <a:ext cx="7038109" cy="3970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Bitmap Image" r:id="rId3" imgW="4781520" imgH="2695680" progId="Paint.Picture">
                  <p:embed/>
                </p:oleObj>
              </mc:Choice>
              <mc:Fallback>
                <p:oleObj name="Bitmap Image" r:id="rId3" imgW="4781520" imgH="269568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292" y="1897186"/>
                        <a:ext cx="7038109" cy="39702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3276600" y="3352800"/>
            <a:ext cx="914400" cy="45720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423564" y="3505200"/>
            <a:ext cx="914400" cy="45720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400800" y="5410200"/>
            <a:ext cx="914400" cy="45720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19827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2388" y="887104"/>
            <a:ext cx="7905750" cy="1828800"/>
            <a:chOff x="912" y="1056"/>
            <a:chExt cx="3744" cy="1152"/>
          </a:xfrm>
        </p:grpSpPr>
        <p:sp>
          <p:nvSpPr>
            <p:cNvPr id="6" name="AutoShape 21"/>
            <p:cNvSpPr>
              <a:spLocks noChangeArrowheads="1"/>
            </p:cNvSpPr>
            <p:nvPr/>
          </p:nvSpPr>
          <p:spPr bwMode="auto">
            <a:xfrm>
              <a:off x="912" y="1056"/>
              <a:ext cx="3744" cy="1152"/>
            </a:xfrm>
            <a:prstGeom prst="star24">
              <a:avLst>
                <a:gd name="adj" fmla="val 37500"/>
              </a:avLst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1440" y="1344"/>
              <a:ext cx="2592" cy="6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cắt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ghép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bình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ABCD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nhật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BCIH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604278" y="228783"/>
            <a:ext cx="2735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FF0000"/>
                </a:solidFill>
              </a:rPr>
              <a:t>THỰC HÀNH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632054"/>
              </p:ext>
            </p:extLst>
          </p:nvPr>
        </p:nvGraphicFramePr>
        <p:xfrm>
          <a:off x="1981200" y="2921218"/>
          <a:ext cx="413713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Bitmap Image" r:id="rId4" imgW="4514286" imgH="3914286" progId="Paint.Picture">
                  <p:embed/>
                </p:oleObj>
              </mc:Choice>
              <mc:Fallback>
                <p:oleObj name="Bitmap Image" r:id="rId4" imgW="4514286" imgH="3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921218"/>
                        <a:ext cx="4137135" cy="3581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113" y="2910982"/>
            <a:ext cx="4426080" cy="3456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2200" y="0"/>
            <a:ext cx="2078916" cy="208501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2899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9073" y="754925"/>
            <a:ext cx="528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679187" y="226637"/>
            <a:ext cx="38100" cy="5732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37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335244"/>
              </p:ext>
            </p:extLst>
          </p:nvPr>
        </p:nvGraphicFramePr>
        <p:xfrm>
          <a:off x="7020155" y="447063"/>
          <a:ext cx="3192463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Bitmap Image" r:id="rId3" imgW="4514286" imgH="3914286" progId="Paint.Picture">
                  <p:embed/>
                </p:oleObj>
              </mc:Choice>
              <mc:Fallback>
                <p:oleObj name="Bitmap Image" r:id="rId3" imgW="4514286" imgH="3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155" y="447063"/>
                        <a:ext cx="3192463" cy="2613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07148" y="1230356"/>
            <a:ext cx="600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579" y="2367960"/>
            <a:ext cx="5951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thang BCDH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5555" y="1744565"/>
            <a:ext cx="602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BH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AD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082" y="3752955"/>
            <a:ext cx="593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thang BCDH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8744" y="4707062"/>
            <a:ext cx="5920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524037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080746"/>
              </p:ext>
            </p:extLst>
          </p:nvPr>
        </p:nvGraphicFramePr>
        <p:xfrm>
          <a:off x="7061989" y="3092689"/>
          <a:ext cx="32004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Bitmap Image" r:id="rId5" imgW="4944165" imgH="3858164" progId="Paint.Picture">
                  <p:embed/>
                </p:oleObj>
              </mc:Choice>
              <mc:Fallback>
                <p:oleObj name="Bitmap Image" r:id="rId5" imgW="4944165" imgH="38581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989" y="3092689"/>
                        <a:ext cx="3200400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231" y="131802"/>
            <a:ext cx="2751074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5600" y="-27620"/>
            <a:ext cx="1676400" cy="1681317"/>
          </a:xfrm>
          <a:prstGeom prst="rect">
            <a:avLst/>
          </a:prstGeom>
        </p:spPr>
      </p:pic>
      <p:pic>
        <p:nvPicPr>
          <p:cNvPr id="22" name="Picture 10" descr="Digit 1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79" y="-224911"/>
            <a:ext cx="1995202" cy="109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87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81" y="1828801"/>
            <a:ext cx="4562475" cy="263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3657600" y="2286000"/>
            <a:ext cx="0" cy="17264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3643953" y="3747448"/>
            <a:ext cx="228600" cy="228600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6650" y="4013262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404482" y="4382594"/>
            <a:ext cx="247231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528432" y="2846662"/>
            <a:ext cx="172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Chiều</a:t>
            </a:r>
            <a:r>
              <a:rPr lang="en-US" sz="2400" b="1" dirty="0"/>
              <a:t> </a:t>
            </a:r>
            <a:r>
              <a:rPr lang="en-US" sz="2400" b="1" dirty="0" err="1"/>
              <a:t>cao</a:t>
            </a:r>
            <a:endParaRPr lang="en-US" sz="2400" b="1" dirty="0"/>
          </a:p>
        </p:txBody>
      </p:sp>
      <p:sp>
        <p:nvSpPr>
          <p:cNvPr id="19" name="Text Box 9"/>
          <p:cNvSpPr txBox="1"/>
          <p:nvPr/>
        </p:nvSpPr>
        <p:spPr>
          <a:xfrm>
            <a:off x="4929769" y="4012442"/>
            <a:ext cx="428611" cy="4207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D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0" name="Text Box 9"/>
          <p:cNvSpPr txBox="1"/>
          <p:nvPr/>
        </p:nvSpPr>
        <p:spPr>
          <a:xfrm>
            <a:off x="6204061" y="1865279"/>
            <a:ext cx="428611" cy="4207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C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1933589" y="4075079"/>
            <a:ext cx="428611" cy="4207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A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2" name="Text Box 9"/>
          <p:cNvSpPr txBox="1"/>
          <p:nvPr/>
        </p:nvSpPr>
        <p:spPr>
          <a:xfrm>
            <a:off x="3184007" y="1861037"/>
            <a:ext cx="428611" cy="4207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B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2971801" y="1745160"/>
            <a:ext cx="8258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400" b="1" i="1" dirty="0" smtClean="0">
                <a:solidFill>
                  <a:schemeClr val="tx2"/>
                </a:solidFill>
                <a:latin typeface=".VnCommercial Script" pitchFamily="34" charset="0"/>
                <a:sym typeface="Wingdings" pitchFamily="2" charset="2"/>
              </a:rPr>
              <a:t></a:t>
            </a:r>
            <a:r>
              <a:rPr lang="en-US" sz="3600" i="1" dirty="0" smtClean="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endParaRPr lang="en-US" sz="3600" i="1" dirty="0">
              <a:solidFill>
                <a:schemeClr val="tx2"/>
              </a:solidFill>
              <a:latin typeface=".VnCommercial Scrip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23481" y="2057400"/>
            <a:ext cx="1047750" cy="1905000"/>
            <a:chOff x="5638800" y="3575566"/>
            <a:chExt cx="1047750" cy="1905000"/>
          </a:xfrm>
        </p:grpSpPr>
        <p:sp>
          <p:nvSpPr>
            <p:cNvPr id="25" name="Right Triangle 24"/>
            <p:cNvSpPr/>
            <p:nvPr/>
          </p:nvSpPr>
          <p:spPr bwMode="auto">
            <a:xfrm rot="16200000">
              <a:off x="5210175" y="4004191"/>
              <a:ext cx="1905000" cy="1047750"/>
            </a:xfrm>
            <a:prstGeom prst="rtTriangl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.VnTimeH" pitchFamily="34" charset="0"/>
              </a:endParaRPr>
            </a:p>
          </p:txBody>
        </p:sp>
        <p:sp>
          <p:nvSpPr>
            <p:cNvPr id="26" name="Right Triangle 25"/>
            <p:cNvSpPr/>
            <p:nvPr/>
          </p:nvSpPr>
          <p:spPr bwMode="auto">
            <a:xfrm rot="16200000">
              <a:off x="5864483" y="4669526"/>
              <a:ext cx="767836" cy="457199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.VnTime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9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0555 L 0.04727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RÚC BÀI HỌC"/>
  <p:tag name="ISPRING_SLIDE_INDENT_LEVEL" val="0"/>
  <p:tag name="ISPRING_CUSTOM_TIMING_USED" val="1"/>
  <p:tag name="ISPRING_PRESENTER_ID" val="{7257E5D0-9D30-4FF0-97B0-8B144157FD3C}"/>
  <p:tag name="TIMING" val="|0.812|1.705|3.123|2.079|2.655|4.942|5.061|5.042|3.648"/>
  <p:tag name="GENSWF_ADVANCE_TIME" val="34.93"/>
  <p:tag name="ISPRING_SLIDE_ID_2" val="{4CB09DEB-4BB4-49E2-A360-8AEB62F89126}"/>
</p:tagLst>
</file>

<file path=ppt/theme/theme1.xml><?xml version="1.0" encoding="utf-8"?>
<a:theme xmlns:a="http://schemas.openxmlformats.org/drawingml/2006/main" name="Theme1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ti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1115</TotalTime>
  <Words>966</Words>
  <PresentationFormat>Custom</PresentationFormat>
  <Paragraphs>196</Paragraphs>
  <Slides>25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Theme1</vt:lpstr>
      <vt:lpstr>Facet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2018-11-02T14:25:53Z</dcterms:created>
  <dcterms:modified xsi:type="dcterms:W3CDTF">2021-08-19T12:16:39Z</dcterms:modified>
</cp:coreProperties>
</file>