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90" r:id="rId6"/>
    <p:sldId id="295" r:id="rId7"/>
    <p:sldId id="291" r:id="rId8"/>
    <p:sldId id="296" r:id="rId9"/>
    <p:sldId id="297" r:id="rId10"/>
    <p:sldId id="298" r:id="rId11"/>
    <p:sldId id="292" r:id="rId12"/>
    <p:sldId id="299" r:id="rId13"/>
    <p:sldId id="300" r:id="rId14"/>
    <p:sldId id="301" r:id="rId15"/>
    <p:sldId id="293" r:id="rId16"/>
    <p:sldId id="302" r:id="rId17"/>
    <p:sldId id="303" r:id="rId18"/>
    <p:sldId id="294" r:id="rId19"/>
    <p:sldId id="287" r:id="rId20"/>
    <p:sldId id="288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73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970F2-BB6C-4FB0-B111-78CF02B5B13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84EE8-05A5-42D5-9968-EC585C949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1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2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58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3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0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3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4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15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17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1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2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3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0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4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35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47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5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7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6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D95F2-C3F0-431E-8A98-2FCF40BA57C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6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95F2-C3F0-431E-8A98-2FCF40BA57C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08184-E74E-48AF-8F0D-6048C162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7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3" y="1287739"/>
            <a:ext cx="10500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 the cards. </a:t>
            </a:r>
            <a:endParaRPr lang="en-US" sz="2000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6532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rgbClr val="F26532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7262" y="206849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29305" y="220166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importance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87560" y="2069971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129603" y="2203136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computer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87858" y="206849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29901" y="220166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habitat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97034" y="206849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539077" y="220166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tropical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87262" y="3054054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29305" y="3187219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museum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87560" y="3055528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29603" y="3188693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attendance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87858" y="3054054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29901" y="3187219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diagram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397034" y="3054054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539077" y="3187219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photograph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7262" y="4001802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forgetful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3987560" y="4003276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29603" y="4136441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encourage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87858" y="4001802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829901" y="4134967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formulate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397034" y="4001802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539077" y="4134967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attitude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87262" y="4949550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429305" y="5082715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</a:t>
            </a:r>
            <a:r>
              <a:rPr lang="en-US" sz="2800" dirty="0" smtClean="0">
                <a:solidFill>
                  <a:schemeClr val="bg1"/>
                </a:solidFill>
              </a:rPr>
              <a:t>etermine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87560" y="4951024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129603" y="5084189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examine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87858" y="4949550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829901" y="5082715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fortunate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397034" y="4949550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539077" y="5082715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fluency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87262" y="590802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429305" y="604119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dependent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987560" y="5909501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129603" y="6042666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acquaintance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687858" y="590802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829901" y="604119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enterprise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397034" y="5908027"/>
            <a:ext cx="2494625" cy="763480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9539077" y="6041192"/>
            <a:ext cx="223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activate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1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60374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Escape the maze by connecting all the works with stress on the first syllable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Pair the </a:t>
            </a:r>
            <a:r>
              <a:rPr lang="en-US" dirty="0" smtClean="0">
                <a:solidFill>
                  <a:srgbClr val="006673"/>
                </a:solidFill>
              </a:rPr>
              <a:t>cards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148325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Find the missing letters. Complete the sentences using the pictures.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Complete the sentences with the words given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b="1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7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3" y="1145695"/>
            <a:ext cx="10500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missing letters? Complete the sentences using the pictures to help you. (p.62)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025" y="2696972"/>
            <a:ext cx="9171680" cy="172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3" y="1145695"/>
            <a:ext cx="1050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missing letters? Complete the sentences using the pictures to help you. (p.62)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777" y="2100604"/>
            <a:ext cx="10520220" cy="4038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4522" y="3009530"/>
            <a:ext cx="91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vices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2313" y="3009530"/>
            <a:ext cx="91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nicate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35116" y="4458069"/>
            <a:ext cx="914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ate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7107" y="5683189"/>
            <a:ext cx="100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  <a:cs typeface="Arial" panose="020B0604020202020204" pitchFamily="34" charset="0"/>
              </a:rPr>
              <a:t>lunteer</a:t>
            </a:r>
            <a:endParaRPr lang="en-US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4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4" y="1044772"/>
            <a:ext cx="1050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sentences using these words. There are some extra ones. (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p.63)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6532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rgbClr val="F26532"/>
              </a:solidFill>
              <a:latin typeface="Myriad Pro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7262" y="1837680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11549" y="1837055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useful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77534" y="1833194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01821" y="1832569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useless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74402" y="1814840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98689" y="1814215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interested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47532" y="2451719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71819" y="2451094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interesting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37804" y="2447233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62091" y="2446608"/>
            <a:ext cx="200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careful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34672" y="2428879"/>
            <a:ext cx="2237173" cy="479394"/>
          </a:xfrm>
          <a:prstGeom prst="rect">
            <a:avLst/>
          </a:prstGeom>
          <a:solidFill>
            <a:srgbClr val="0066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</a:t>
            </a:r>
            <a:r>
              <a:rPr lang="en-US" sz="2400" dirty="0" smtClean="0"/>
              <a:t>areless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87262" y="3542190"/>
            <a:ext cx="99341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Many ________________ inventions in the world are the results of hard work and ____________ experiments.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Things such as old clothes or toys seem ____________, but you can donate them to charity. Some poor people may be ___________ in them.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10034" y="3542188"/>
            <a:ext cx="292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</a:t>
            </a:r>
            <a:r>
              <a:rPr lang="en-US" sz="2800" dirty="0" smtClean="0">
                <a:solidFill>
                  <a:srgbClr val="C00000"/>
                </a:solidFill>
              </a:rPr>
              <a:t>nteresting / useful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96119" y="3987586"/>
            <a:ext cx="1180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careful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12346" y="4408107"/>
            <a:ext cx="200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useless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81108" y="5272768"/>
            <a:ext cx="200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interested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8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3" grpId="0"/>
      <p:bldP spid="7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1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60374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Escape the maze by connecting all the works with stress on the first syllable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Pair the </a:t>
            </a:r>
            <a:r>
              <a:rPr lang="en-US" dirty="0" smtClean="0">
                <a:solidFill>
                  <a:srgbClr val="006673"/>
                </a:solidFill>
              </a:rPr>
              <a:t>cards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148325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Find the missing letters. Complete the sentences using the pictures.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Complete the sentences with the words given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b="1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49303" y="4574325"/>
            <a:ext cx="4602526" cy="903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Read the text and circle the correct answers.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Recall the information.</a:t>
            </a:r>
            <a:endParaRPr lang="en-US" b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83" y="926390"/>
            <a:ext cx="7758611" cy="596667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760529" y="280058"/>
            <a:ext cx="1050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and circle the correct answers. (p.63)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10708" y="12617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97048" y="2042492"/>
            <a:ext cx="438150" cy="3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358722" y="2575892"/>
            <a:ext cx="1013377" cy="3197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7848" y="2797037"/>
            <a:ext cx="904877" cy="3366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57649" y="3003480"/>
            <a:ext cx="381002" cy="3207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73121" y="3828450"/>
            <a:ext cx="1032429" cy="276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03534" y="4022194"/>
            <a:ext cx="944842" cy="2735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899678" y="4464907"/>
            <a:ext cx="891522" cy="2822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037109" y="5022319"/>
            <a:ext cx="697191" cy="2545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305550" y="5225586"/>
            <a:ext cx="657225" cy="298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5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3" y="1221895"/>
            <a:ext cx="105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 the </a:t>
            </a:r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nformation 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6532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rgbClr val="F26532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7275" y="1997839"/>
            <a:ext cx="80867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Work in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groups of three.</a:t>
            </a:r>
          </a:p>
          <a:p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Each student in the group chooses a different invention from the text and pretend you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person who has invented or discovered the thing.</a:t>
            </a:r>
          </a:p>
          <a:p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Each student should try to explain how you did it using the information from the text.</a:t>
            </a:r>
          </a:p>
          <a:p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667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sz="2400" i="1" dirty="0" smtClean="0">
                <a:solidFill>
                  <a:srgbClr val="00667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I’m Isaak Newton and I discovered the law of gravity. I was sitting under the apple tree when an apple fell on my head. I realized that something made apples fall straight to the ground. That’s how I discovered gravity.</a:t>
            </a:r>
            <a:endParaRPr lang="en-US" sz="2400" dirty="0">
              <a:solidFill>
                <a:srgbClr val="00667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99"/>
          <a:stretch/>
        </p:blipFill>
        <p:spPr>
          <a:xfrm>
            <a:off x="9537862" y="951808"/>
            <a:ext cx="2327074" cy="1880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0" r="2767"/>
          <a:stretch/>
        </p:blipFill>
        <p:spPr>
          <a:xfrm>
            <a:off x="9537862" y="2990990"/>
            <a:ext cx="2327074" cy="18184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862" y="4968584"/>
            <a:ext cx="2377867" cy="17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1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60374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Escape the maze by connecting all the works with stress on the first syllable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Pair the </a:t>
            </a:r>
            <a:r>
              <a:rPr lang="en-US" dirty="0" smtClean="0">
                <a:solidFill>
                  <a:srgbClr val="006673"/>
                </a:solidFill>
              </a:rPr>
              <a:t>cards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148325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Find the missing letters. Complete the sentences using the pictures.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Complete the sentences with the words given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b="1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49303" y="5676710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8" name="Curved Connector 47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49303" y="4574325"/>
            <a:ext cx="4602526" cy="903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Read the text and circle the correct answers.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Recall the information.</a:t>
            </a:r>
            <a:endParaRPr lang="en-US" b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420" y="2038853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en-US" sz="2800" b="1" dirty="0"/>
              <a:t>. Knowledge</a:t>
            </a:r>
            <a:endParaRPr lang="en-US" sz="2800" dirty="0"/>
          </a:p>
          <a:p>
            <a:pPr lvl="0"/>
            <a:r>
              <a:rPr lang="en-US" sz="2800" dirty="0"/>
              <a:t>Review the language they have learnt in Unit 4-5.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38850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894092"/>
            <a:ext cx="147885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2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4133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</a:t>
            </a:r>
            <a:r>
              <a:rPr lang="en-US" sz="3600" dirty="0" smtClean="0"/>
              <a:t>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</a:t>
            </a:r>
            <a:r>
              <a:rPr lang="en-US" sz="3600" dirty="0"/>
              <a:t>for the next </a:t>
            </a:r>
            <a:r>
              <a:rPr lang="en-US" sz="3600" dirty="0" smtClean="0"/>
              <a:t>lesson: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         REVIEW 2 – Lesson 2: Skills.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6589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47420" y="1919585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en-US" sz="2800" b="1" dirty="0"/>
              <a:t>. Knowledge</a:t>
            </a:r>
            <a:endParaRPr lang="en-US" sz="2800" dirty="0"/>
          </a:p>
          <a:p>
            <a:pPr lvl="0"/>
            <a:r>
              <a:rPr lang="en-US" sz="2800" dirty="0"/>
              <a:t>Review the language they have learnt in Unit 4-5.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41305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1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60374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Escape the maze by connecting all the works with stress on the first syllable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Pair the </a:t>
            </a:r>
            <a:r>
              <a:rPr lang="en-US" dirty="0" smtClean="0">
                <a:solidFill>
                  <a:srgbClr val="006673"/>
                </a:solidFill>
              </a:rPr>
              <a:t>cards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148325"/>
            <a:ext cx="4602526" cy="11332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Find the missing letters. Complete the sentences using the pictures.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Complete the sentences with the words given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  <a:endParaRPr lang="en-US" b="1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49303" y="5676710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421976" y="309538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VOCABULARY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2456356" y="210506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>
            <a:off x="3372709" y="348217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2959984" y="461868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GRAMMAR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316921" y="578680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8" name="Curved Connector 47"/>
          <p:cNvCxnSpPr/>
          <p:nvPr/>
        </p:nvCxnSpPr>
        <p:spPr>
          <a:xfrm rot="10800000" flipV="1">
            <a:off x="2351301" y="479648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49303" y="4574325"/>
            <a:ext cx="4602526" cy="9031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Read the text and circle the correct answers.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Recall the information.</a:t>
            </a:r>
            <a:endParaRPr lang="en-US" b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1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06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Game rules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154097" y="1906072"/>
            <a:ext cx="10005134" cy="4441461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smtClean="0"/>
              <a:t>-  2 </a:t>
            </a:r>
            <a:r>
              <a:rPr lang="en-US" sz="2800" dirty="0"/>
              <a:t>teams</a:t>
            </a:r>
            <a:r>
              <a:rPr lang="en-US" sz="2800" dirty="0" smtClean="0"/>
              <a:t>. Each team send a member in front.</a:t>
            </a:r>
            <a:endParaRPr lang="en-US" sz="2800" dirty="0"/>
          </a:p>
          <a:p>
            <a:pPr lvl="0"/>
            <a:r>
              <a:rPr lang="en-US" sz="2800" dirty="0" smtClean="0"/>
              <a:t>- Listen to the word whispered by the teacher.</a:t>
            </a:r>
          </a:p>
          <a:p>
            <a:pPr marL="285750" lvl="0" indent="-285750">
              <a:buFontTx/>
              <a:buChar char="-"/>
            </a:pPr>
            <a:r>
              <a:rPr lang="en-US" sz="2800" dirty="0" smtClean="0"/>
              <a:t>The student draws or mimes the word.</a:t>
            </a:r>
          </a:p>
          <a:p>
            <a:pPr marL="285750" lvl="0" indent="-285750">
              <a:buFontTx/>
              <a:buChar char="-"/>
            </a:pPr>
            <a:r>
              <a:rPr lang="en-US" sz="2800" dirty="0" smtClean="0"/>
              <a:t>The class make guesses of the answers.</a:t>
            </a:r>
          </a:p>
          <a:p>
            <a:pPr marL="285750" lvl="0" indent="-285750">
              <a:buFontTx/>
              <a:buChar char="-"/>
            </a:pPr>
            <a:r>
              <a:rPr lang="en-US" sz="2800" dirty="0" smtClean="0"/>
              <a:t>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student to get the correct answer will gain a point for their team.</a:t>
            </a:r>
            <a:endParaRPr lang="en-US" sz="28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1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LANGUAGE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Miming game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60374"/>
            <a:ext cx="4599373" cy="915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Escape the maze by connecting all the works with stress on the first syllable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Pair the </a:t>
            </a:r>
            <a:r>
              <a:rPr lang="en-US" dirty="0" smtClean="0">
                <a:solidFill>
                  <a:srgbClr val="006673"/>
                </a:solidFill>
              </a:rPr>
              <a:t>cards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PRONUNCIATION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0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3" y="1065795"/>
            <a:ext cx="105009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Escape the maze by connecting all words with the stress on the first syllable. Follow the examples and then listen to check your answers. Practise saying the words. (p.62)</a:t>
            </a:r>
            <a:endParaRPr lang="en-US" sz="2000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t="14272"/>
          <a:stretch/>
        </p:blipFill>
        <p:spPr>
          <a:xfrm>
            <a:off x="2416542" y="2556357"/>
            <a:ext cx="7535327" cy="34125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85569" y="4172505"/>
            <a:ext cx="443883" cy="8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326602" y="4395927"/>
            <a:ext cx="1479" cy="540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62263" y="5221550"/>
            <a:ext cx="443883" cy="8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579479" y="5212672"/>
            <a:ext cx="443883" cy="8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8605422" y="4394443"/>
            <a:ext cx="5918" cy="5518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598022" y="3383870"/>
            <a:ext cx="5918" cy="5518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04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9043" y="184415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3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1350703" y="1287739"/>
            <a:ext cx="10500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 the cards. </a:t>
            </a:r>
            <a:endParaRPr lang="en-US" sz="2000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6532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rgbClr val="F26532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2974" y="2734684"/>
            <a:ext cx="99518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Work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pairs.</a:t>
            </a:r>
          </a:p>
          <a:p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Choose 10 words and copy them on your cards.</a:t>
            </a: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Shuffle the cards and spread them in front of you. </a:t>
            </a: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Take turns to open any two cards. If the stress pattern of the words on the cards match, read the words and keep both cards. </a:t>
            </a:r>
          </a:p>
          <a:p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If the stress patterns don’t match or you can’t pronounce correctly, put them face down in the same position. </a:t>
            </a:r>
          </a:p>
          <a:p>
            <a:r>
              <a:rPr lang="en-US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The winner is the player with most cards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3852678" y="1786936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Rules</a:t>
            </a:r>
            <a:endParaRPr lang="en-US" sz="4000" b="1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6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954</Words>
  <PresentationFormat>Widescreen</PresentationFormat>
  <Paragraphs>203</Paragraphs>
  <Slides>21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Adobe Gothic Std B</vt:lpstr>
      <vt:lpstr>Arial</vt:lpstr>
      <vt:lpstr>Arial Rounded MT Bold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2022-03-09T06:55:45Z</dcterms:created>
  <dcterms:modified xsi:type="dcterms:W3CDTF">2022-04-12T03:26:35Z</dcterms:modified>
</cp:coreProperties>
</file>