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3" r:id="rId4"/>
    <p:sldId id="259" r:id="rId5"/>
    <p:sldId id="266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64" r:id="rId14"/>
    <p:sldId id="265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  <a:srgbClr val="2D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D38609-6565-42A7-A5A3-A1656D2B6A7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D38609-6565-42A7-A5A3-A1656D2B6A71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embed/x_hDwnVPeWs?autoplay=0&amp;mute=1" TargetMode="Externa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36978" y="436729"/>
            <a:ext cx="3848669" cy="5595937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TIẾT 32-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15</a:t>
            </a:r>
            <a:br>
              <a:rPr lang="en-US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br>
              <a:rPr lang="en-US" dirty="0"/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24" t="39879" r="52587" b="8628"/>
          <a:stretch>
            <a:fillRect/>
          </a:stretch>
        </p:blipFill>
        <p:spPr>
          <a:xfrm>
            <a:off x="4726674" y="436729"/>
            <a:ext cx="7465326" cy="56501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>
              <a:fillRect/>
            </a:stretch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>
              <a:fillRect/>
            </a:stretch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>
              <a:fillRect/>
            </a:stretch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>
              <a:fillRect/>
            </a:stretch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6701588" y="2130540"/>
            <a:ext cx="0" cy="45302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50736" y="1005621"/>
            <a:ext cx="10764800" cy="5744221"/>
            <a:chOff x="350736" y="964677"/>
            <a:chExt cx="10764800" cy="57442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11353" r="311" b="41412"/>
            <a:stretch>
              <a:fillRect/>
            </a:stretch>
          </p:blipFill>
          <p:spPr>
            <a:xfrm>
              <a:off x="350736" y="2129589"/>
              <a:ext cx="6350852" cy="45793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037" b="6402"/>
            <a:stretch>
              <a:fillRect/>
            </a:stretch>
          </p:blipFill>
          <p:spPr>
            <a:xfrm>
              <a:off x="6725652" y="2130540"/>
              <a:ext cx="4389884" cy="453023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-407" r="311" b="87846"/>
            <a:stretch>
              <a:fillRect/>
            </a:stretch>
          </p:blipFill>
          <p:spPr>
            <a:xfrm>
              <a:off x="350736" y="964677"/>
              <a:ext cx="10764800" cy="12177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>
              <a:fillRect/>
            </a:stretch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>
              <a:fillRect/>
            </a:stretch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>
              <a:fillRect/>
            </a:stretch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>
              <a:fillRect/>
            </a:stretch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9" y="946292"/>
            <a:ext cx="9416955" cy="58795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>
              <a:fillRect/>
            </a:stretch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>
              <a:fillRect/>
            </a:stretch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>
              <a:fillRect/>
            </a:stretch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>
              <a:fillRect/>
            </a:stretch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3" y="1068257"/>
            <a:ext cx="5334000" cy="53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733" b="5672"/>
          <a:stretch>
            <a:fillRect/>
          </a:stretch>
        </p:blipFill>
        <p:spPr>
          <a:xfrm>
            <a:off x="6248123" y="580024"/>
            <a:ext cx="5338826" cy="62930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III. SỨC KHỎE VÀ CHẾ ĐỘ DINH DƯỠNG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>
              <a:fillRect/>
            </a:stretch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>
              <a:fillRect/>
            </a:stretch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>
              <a:fillRect/>
            </a:stretch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>
              <a:fillRect/>
            </a:stretch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310990" y="1706534"/>
            <a:ext cx="9491125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Làm thí nghiệm và hoàn thành phiếu học tập số 3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III. BẢO QUẢN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>
              <a:fillRect/>
            </a:stretch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>
              <a:fillRect/>
            </a:stretch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>
              <a:fillRect/>
            </a:stretch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>
              <a:fillRect/>
            </a:stretch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22636" y="1935757"/>
            <a:ext cx="10467833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n-US" sz="2800"/>
              <a:t>Để nơi khô ráo, thoáng mát.</a:t>
            </a:r>
          </a:p>
          <a:p>
            <a:pPr marL="914400" lvl="1" indent="-457200">
              <a:buFontTx/>
              <a:buChar char="-"/>
            </a:pPr>
            <a:r>
              <a:rPr lang="en-US" sz="2800"/>
              <a:t>Làm khô (phơi khô, sấy khô), hun khói.</a:t>
            </a:r>
          </a:p>
          <a:p>
            <a:pPr marL="914400" lvl="1" indent="-457200">
              <a:buFontTx/>
              <a:buChar char="-"/>
            </a:pPr>
            <a:r>
              <a:rPr lang="en-US" sz="2800"/>
              <a:t>Để lạnh hoặc đông lạnh.</a:t>
            </a:r>
          </a:p>
          <a:p>
            <a:pPr marL="914400" lvl="1" indent="-457200">
              <a:buFontTx/>
              <a:buChar char="-"/>
            </a:pPr>
            <a:r>
              <a:rPr lang="en-US" sz="2800"/>
              <a:t>Ướp muối</a:t>
            </a:r>
          </a:p>
          <a:p>
            <a:pPr marL="914400" lvl="1" indent="-457200">
              <a:buFontTx/>
              <a:buChar char="-"/>
            </a:pPr>
            <a:r>
              <a:rPr lang="en-US" sz="2800"/>
              <a:t>Muối chua</a:t>
            </a:r>
          </a:p>
          <a:p>
            <a:pPr marL="914400" lvl="1" indent="-457200">
              <a:buFontTx/>
              <a:buChar char="-"/>
            </a:pPr>
            <a:r>
              <a:rPr lang="en-US" sz="2800"/>
              <a:t>Chế biến thức ăn để bảo quản được lâu hơn.</a:t>
            </a:r>
          </a:p>
          <a:p>
            <a:pPr marL="914400" lvl="1" indent="-457200">
              <a:buFontTx/>
              <a:buChar char="-"/>
            </a:pPr>
            <a:r>
              <a:rPr lang="en-US" sz="2800"/>
              <a:t>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CỦNG CỐ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>
              <a:fillRect/>
            </a:stretch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>
              <a:fillRect/>
            </a:stretch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>
              <a:fillRect/>
            </a:stretch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>
              <a:fillRect/>
            </a:stretch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8387" y="1926714"/>
            <a:ext cx="9491125" cy="221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 thức: HS làm việc cá nhân.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 3 nội dung con ấn tượng nhất trong giờ học vào mục con đã học được trong PHT KWL.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Tóm tắt nội dung bài học dưới dạng sơ đồ tư duy. 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NHIỆM VỤ VỀ NHÀ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>
              <a:fillRect/>
            </a:stretch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>
              <a:fillRect/>
            </a:stretch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>
              <a:fillRect/>
            </a:stretch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>
              <a:fillRect/>
            </a:stretch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8387" y="1926714"/>
            <a:ext cx="9491125" cy="1791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 thức: HS làm việc cá nhân.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HS làm sơ đồ tư duy hoặc infografic về mặt tốt và mặt xấu của lipid.</a:t>
            </a:r>
            <a:endParaRPr lang="en-US" sz="14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Xây dựng thực đơn 1 ngày của em</a:t>
            </a:r>
            <a:r>
              <a:rPr lang="en-US" sz="2400" b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6140" y="0"/>
            <a:ext cx="7490460" cy="536575"/>
          </a:xfrm>
        </p:spPr>
        <p:txBody>
          <a:bodyPr>
            <a:noAutofit/>
          </a:bodyPr>
          <a:lstStyle/>
          <a:p>
            <a:pPr algn="r"/>
            <a:r>
              <a:rPr lang="en-US" sz="28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169" y="732716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I. VAI TRÒ CỦA LƯƠNG THỰC, THỰC PHẨM </a:t>
            </a:r>
          </a:p>
        </p:txBody>
      </p:sp>
      <p:pic>
        <p:nvPicPr>
          <p:cNvPr id="21" name="Picture 20"/>
          <p:cNvPicPr/>
          <p:nvPr/>
        </p:nvPicPr>
        <p:blipFill>
          <a:blip r:embed="rId2"/>
          <a:stretch>
            <a:fillRect/>
          </a:stretch>
        </p:blipFill>
        <p:spPr>
          <a:xfrm>
            <a:off x="382270" y="1523365"/>
            <a:ext cx="6783070" cy="1319530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382270" y="3120390"/>
            <a:ext cx="6783070" cy="325056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1279" y="2778967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Gạo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56442" y="2737973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Ngô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18770" y="2778967"/>
            <a:ext cx="132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Khoai lang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30407" y="2778967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Mía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30650" y="2778967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Hoa quả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114806" y="2809418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Mật ong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05885" y="536742"/>
            <a:ext cx="3282379" cy="1383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Quan</a:t>
            </a:r>
            <a:r>
              <a:rPr lang="en-US" sz="2800" b="1" dirty="0"/>
              <a:t> </a:t>
            </a:r>
            <a:r>
              <a:rPr lang="en-US" sz="2800" b="1" dirty="0" err="1"/>
              <a:t>sát</a:t>
            </a:r>
            <a:r>
              <a:rPr lang="en-US" sz="2800" b="1" dirty="0"/>
              <a:t> H15.1,  </a:t>
            </a:r>
            <a:r>
              <a:rPr lang="en-US" sz="2800" b="1" dirty="0" err="1"/>
              <a:t>hoàn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phiếu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1</a:t>
            </a:r>
          </a:p>
        </p:txBody>
      </p:sp>
      <p:graphicFrame>
        <p:nvGraphicFramePr>
          <p:cNvPr id="3" name="Table 2"/>
          <p:cNvGraphicFramePr/>
          <p:nvPr/>
        </p:nvGraphicFramePr>
        <p:xfrm>
          <a:off x="7231380" y="2319655"/>
          <a:ext cx="4960620" cy="337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LT-TP có nguồn gốc từ Thực vật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LT-TP có nguồn gốc từ Động vật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LT-TP có thể ăn sống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LT-TP phải nấu chín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4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84755" y="227330"/>
            <a:ext cx="8310880" cy="536575"/>
          </a:xfrm>
        </p:spPr>
        <p:txBody>
          <a:bodyPr>
            <a:noAutofit/>
          </a:bodyPr>
          <a:lstStyle/>
          <a:p>
            <a:pPr algn="r"/>
            <a:r>
              <a:rPr lang="en-US" sz="2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-  </a:t>
            </a:r>
            <a:r>
              <a:rPr lang="en-US" sz="2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– </a:t>
            </a:r>
            <a:r>
              <a:rPr lang="en-US" sz="2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I. VAI TRÒ CỦA LƯƠNG THỰC, THỰC PHẨM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/>
              <a:t>…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I. VAI TRÒ CỦA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>
              <a:fillRect/>
            </a:stretch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>
              <a:fillRect/>
            </a:stretch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>
              <a:fillRect/>
            </a:stretch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>
              <a:fillRect/>
            </a:stretch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Lương thực: lúa gạo, ngô, khoai, sắn, lúa mỳ, lúa mạch…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Thực phẩm: thịt, cá, trứng, sữa, đậu, đỗ, rau xanh…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Lương thực, thực phẩm</a:t>
            </a:r>
            <a:r>
              <a:rPr lang="en-US" sz="2800">
                <a:sym typeface="Wingdings" panose="05000000000000000000" pitchFamily="2" charset="2"/>
              </a:rPr>
              <a:t> Năng lượng, dinh dưỡng cho cơ thể.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709684" y="4089944"/>
            <a:ext cx="10467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- Lương thực, thực phẩm</a:t>
            </a:r>
            <a:r>
              <a:rPr lang="en-US" sz="2800">
                <a:sym typeface="Wingdings" panose="05000000000000000000" pitchFamily="2" charset="2"/>
              </a:rPr>
              <a:t> dễ bị hư hỏng -&gt; cần được bảo quản thích hợp.</a:t>
            </a:r>
            <a:endParaRPr 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33664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>
              <a:fillRect/>
            </a:stretch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>
              <a:fillRect/>
            </a:stretch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>
              <a:fillRect/>
            </a:stretch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>
              <a:fillRect/>
            </a:stretch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516787" y="1143000"/>
            <a:ext cx="7620000" cy="5715000"/>
            <a:chOff x="4516787" y="1143000"/>
            <a:chExt cx="7620000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787" y="1143000"/>
              <a:ext cx="7620000" cy="57150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8775510" y="3331759"/>
              <a:ext cx="2906973" cy="573206"/>
            </a:xfrm>
            <a:prstGeom prst="roundRect">
              <a:avLst/>
            </a:prstGeom>
            <a:solidFill>
              <a:srgbClr val="00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latin typeface="Century Schoolbook" panose="02040604050505020304" pitchFamily="18" charset="0"/>
                </a:rPr>
                <a:t>CARBONHYDRATE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49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>
              <a:fillRect/>
            </a:stretch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>
              <a:fillRect/>
            </a:stretch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>
              <a:fillRect/>
            </a:stretch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>
              <a:fillRect/>
            </a:stretch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21" name="Freeform 20"/>
          <p:cNvSpPr/>
          <p:nvPr/>
        </p:nvSpPr>
        <p:spPr>
          <a:xfrm>
            <a:off x="4868408" y="2001824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/>
              <a:t>LƯƠNG THỰC, THỰC PHẨM</a:t>
            </a:r>
          </a:p>
        </p:txBody>
      </p:sp>
      <p:sp>
        <p:nvSpPr>
          <p:cNvPr id="22" name="Freeform 21"/>
          <p:cNvSpPr/>
          <p:nvPr/>
        </p:nvSpPr>
        <p:spPr>
          <a:xfrm>
            <a:off x="76633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>
                <a:solidFill>
                  <a:schemeClr val="tx1"/>
                </a:solidFill>
              </a:rPr>
              <a:t>CARBONHYDRATE (Tinh bột, đường, chất xơ)</a:t>
            </a:r>
          </a:p>
        </p:txBody>
      </p:sp>
      <p:sp>
        <p:nvSpPr>
          <p:cNvPr id="23" name="Freeform 22"/>
          <p:cNvSpPr/>
          <p:nvPr/>
        </p:nvSpPr>
        <p:spPr>
          <a:xfrm>
            <a:off x="364164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PROTEIN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 (Chất đạm)</a:t>
            </a:r>
          </a:p>
        </p:txBody>
      </p:sp>
      <p:sp>
        <p:nvSpPr>
          <p:cNvPr id="24" name="Freeform 23"/>
          <p:cNvSpPr/>
          <p:nvPr/>
        </p:nvSpPr>
        <p:spPr>
          <a:xfrm>
            <a:off x="651695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LIPID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(Chất béo)</a:t>
            </a:r>
          </a:p>
        </p:txBody>
      </p:sp>
      <p:sp>
        <p:nvSpPr>
          <p:cNvPr id="25" name="Freeform 24"/>
          <p:cNvSpPr/>
          <p:nvPr/>
        </p:nvSpPr>
        <p:spPr>
          <a:xfrm>
            <a:off x="9392267" y="4125843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</a:rPr>
              <a:t>CHẤT KHOÁNG VÀ VITAMIN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017936" y="3189968"/>
            <a:ext cx="0" cy="535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38233" y="3766782"/>
            <a:ext cx="81477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10938" y="3725839"/>
            <a:ext cx="0" cy="37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22125" y="3766782"/>
            <a:ext cx="0" cy="3371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56394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358650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9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>
              <a:fillRect/>
            </a:stretch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>
              <a:fillRect/>
            </a:stretch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>
              <a:fillRect/>
            </a:stretch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>
              <a:fillRect/>
            </a:stretch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93744" y="2253667"/>
          <a:ext cx="11397398" cy="449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7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0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69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2264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STT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NHÓM</a:t>
                      </a:r>
                      <a:r>
                        <a:rPr lang="en-US" sz="2400" baseline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CÓ</a:t>
                      </a:r>
                      <a:r>
                        <a:rPr lang="en-US" sz="2400" baseline="0"/>
                        <a:t> Ở ĐÂU?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VAI</a:t>
                      </a:r>
                      <a:r>
                        <a:rPr lang="en-US" sz="2400" baseline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/>
                        <a:t>1.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/>
                        <a:t>CARBONHYDRATE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TINH BỘT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ĐƯỜNG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CHẤT</a:t>
                      </a:r>
                      <a:r>
                        <a:rPr lang="en-US" sz="2000" b="1" baseline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2.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PROTEIN (CHẤT</a:t>
                      </a:r>
                      <a:r>
                        <a:rPr lang="en-US" sz="2000" b="1" baseline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3.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LIPID</a:t>
                      </a:r>
                      <a:r>
                        <a:rPr lang="en-US" sz="2000" b="1" baseline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4.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CHẤT</a:t>
                      </a:r>
                      <a:r>
                        <a:rPr lang="en-US" sz="2000" b="1" baseline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2232302" y="1686616"/>
            <a:ext cx="6908359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Hoàn thành phiếu học tập số 2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108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II. CÁC NHÓM CHẤT DINH DƯỠNG TRONG LƯƠNG THỰC, THỰC PHẨM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>
              <a:fillRect/>
            </a:stretch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>
              <a:fillRect/>
            </a:stretch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>
              <a:fillRect/>
            </a:stretch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>
              <a:fillRect/>
            </a:stretch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71437" y="1724223"/>
          <a:ext cx="11765888" cy="5201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53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07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419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STT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/>
                        <a:t>NHÓM</a:t>
                      </a:r>
                      <a:r>
                        <a:rPr lang="en-US" sz="2400" baseline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CÓ</a:t>
                      </a:r>
                      <a:r>
                        <a:rPr lang="en-US" sz="2400" baseline="0"/>
                        <a:t> Ở ĐÂU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VAI</a:t>
                      </a:r>
                      <a:r>
                        <a:rPr lang="en-US" sz="2400" baseline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/>
                        <a:t>1.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/>
                        <a:t>CARBONHYDRATE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TINH BỘT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- Gạo, ngô, khoai.</a:t>
                      </a:r>
                    </a:p>
                    <a:p>
                      <a:r>
                        <a:rPr lang="en-US" baseline="0"/>
                        <a:t>- Lúa mỳ, sắn, lúa mạch…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Là</a:t>
                      </a:r>
                      <a:r>
                        <a:rPr lang="en-US" baseline="0"/>
                        <a:t> nguồn cung cấp năng lượng chính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ĐƯỜNG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- Cây</a:t>
                      </a:r>
                      <a:r>
                        <a:rPr lang="en-US" baseline="0"/>
                        <a:t> mía, hoa quả (ngọt), mật ong</a:t>
                      </a:r>
                    </a:p>
                    <a:p>
                      <a:r>
                        <a:rPr lang="en-US" baseline="0"/>
                        <a:t>- Thốt nốt, củ cải đường, 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Cung cấp</a:t>
                      </a:r>
                      <a:r>
                        <a:rPr lang="en-US" baseline="0"/>
                        <a:t> năng lượng cho cơ thể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CHẤT</a:t>
                      </a:r>
                      <a:r>
                        <a:rPr lang="en-US" sz="2000" b="1" baseline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- Rau xanh, khoai lang</a:t>
                      </a:r>
                    </a:p>
                    <a:p>
                      <a:r>
                        <a:rPr lang="en-US" baseline="0"/>
                        <a:t>-  Củ, quả (rau đay, bông cải xanh, atiso, chuối, táo, bơ, yến mạch, gạo lứt, hạt chia…)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Hỗ trợ</a:t>
                      </a:r>
                      <a:r>
                        <a:rPr lang="en-US" baseline="0"/>
                        <a:t> tiêu hóa, chống táo bón, giảm cân, giảm nguy cơ tim mạch…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2.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PROTEIN (CHẤT</a:t>
                      </a:r>
                      <a:r>
                        <a:rPr lang="en-US" sz="2000" b="1" baseline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Thịt , cá,</a:t>
                      </a:r>
                      <a:r>
                        <a:rPr lang="en-US" baseline="0"/>
                        <a:t> trứng, sữa, các loại đậu, đỗ…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Cấu</a:t>
                      </a:r>
                      <a:r>
                        <a:rPr lang="en-US" baseline="0"/>
                        <a:t> tạo, duy trì, phát triển cơ thể.</a:t>
                      </a:r>
                    </a:p>
                    <a:p>
                      <a:r>
                        <a:rPr lang="en-US" baseline="0"/>
                        <a:t>Chuyển hóa các chất…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3.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LIPID</a:t>
                      </a:r>
                      <a:r>
                        <a:rPr lang="en-US" sz="2000" b="1" baseline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-Dầu</a:t>
                      </a:r>
                      <a:r>
                        <a:rPr lang="en-US" baseline="0"/>
                        <a:t> TV, bơ, mỡ lợn, lạc, vừng…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Nguồn</a:t>
                      </a:r>
                      <a:r>
                        <a:rPr lang="en-US" baseline="0"/>
                        <a:t> dự trữ năng lượng, chống lạnh, hòa tan các vitamin…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/>
                        <a:t>4.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/>
                        <a:t>CHẤT</a:t>
                      </a:r>
                      <a:r>
                        <a:rPr lang="en-US" sz="2000" b="1" baseline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Rau xanh, củ</a:t>
                      </a:r>
                      <a:r>
                        <a:rPr lang="en-US" baseline="0"/>
                        <a:t> quả tươi, hải sản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Cần</a:t>
                      </a:r>
                      <a:r>
                        <a:rPr lang="en-US" baseline="0"/>
                        <a:t> thiết cho sự phát triển của cơ thể, các quá trình trao đổi chất (Canxi: chắc xương, iôt: tuyến giáp…)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43993" y="105463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>
              <a:fillRect/>
            </a:stretch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>
              <a:fillRect/>
            </a:stretch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>
              <a:fillRect/>
            </a:stretch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>
              <a:fillRect/>
            </a:stretch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523"/>
            <a:ext cx="10019763" cy="49712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5978" y="3098723"/>
            <a:ext cx="17446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https://www.youtube.com/embed/x_hDwnVPeWs?autoplay=0&amp;mute=1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</TotalTime>
  <Words>973</Words>
  <PresentationFormat>Widescreen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Calibri Light</vt:lpstr>
      <vt:lpstr>Century Schoolbook</vt:lpstr>
      <vt:lpstr>Times New Roman</vt:lpstr>
      <vt:lpstr>Retrospect</vt:lpstr>
      <vt:lpstr>TIẾT 32- Bài 15  Một số lương thực, thực phẩm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2021-04-18T05:54:00Z</dcterms:created>
  <dcterms:modified xsi:type="dcterms:W3CDTF">2022-10-17T14:35:58Z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37404976C1D14A7D8FF9A19CB03E71D6</vt:lpwstr>
  </property>
  <property fmtid="{D5CDD505-2E9C-101B-9397-08002B2CF9AE}" pid="3" name="KSOProductBuildVer">
    <vt:lpwstr>1033-11.2.0.10382</vt:lpwstr>
  </property>
</Properties>
</file>