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47" r:id="rId10"/>
    <p:sldId id="307" r:id="rId11"/>
    <p:sldId id="334" r:id="rId12"/>
    <p:sldId id="309" r:id="rId13"/>
    <p:sldId id="355" r:id="rId14"/>
    <p:sldId id="312" r:id="rId15"/>
    <p:sldId id="314" r:id="rId16"/>
    <p:sldId id="350" r:id="rId17"/>
    <p:sldId id="351" r:id="rId18"/>
    <p:sldId id="337" r:id="rId19"/>
    <p:sldId id="338" r:id="rId20"/>
    <p:sldId id="352" r:id="rId21"/>
    <p:sldId id="353" r:id="rId22"/>
    <p:sldId id="341" r:id="rId23"/>
    <p:sldId id="354" r:id="rId24"/>
    <p:sldId id="345" r:id="rId25"/>
    <p:sldId id="346" r:id="rId26"/>
    <p:sldId id="327" r:id="rId27"/>
    <p:sldId id="315" r:id="rId28"/>
    <p:sldId id="332" r:id="rId29"/>
    <p:sldId id="356" r:id="rId30"/>
    <p:sldId id="331" r:id="rId31"/>
    <p:sldId id="295" r:id="rId32"/>
    <p:sldId id="328" r:id="rId33"/>
    <p:sldId id="32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7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94657"/>
  </p:normalViewPr>
  <p:slideViewPr>
    <p:cSldViewPr snapToGrid="0">
      <p:cViewPr varScale="1">
        <p:scale>
          <a:sx n="73" d="100"/>
          <a:sy n="73" d="100"/>
        </p:scale>
        <p:origin x="852" y="48"/>
      </p:cViewPr>
      <p:guideLst>
        <p:guide orient="horz" pos="2157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3590" cy="686625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27076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 Transportation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52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284" y="373620"/>
            <a:ext cx="11362534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800" b="1" i="1" dirty="0">
                <a:solidFill>
                  <a:srgbClr val="FF0000"/>
                </a:solidFill>
              </a:rPr>
              <a:t>Click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195" y="4653280"/>
            <a:ext cx="1163574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backpack</a:t>
            </a:r>
            <a:r>
              <a:rPr lang="en-US" sz="3200" b="1" dirty="0"/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'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bækpæk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200" dirty="0">
                <a:latin typeface="+mj-lt"/>
              </a:rPr>
              <a:t>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lô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6845" y="3921125"/>
            <a:ext cx="1165860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suitcase</a:t>
            </a:r>
            <a:r>
              <a:rPr lang="en-US" sz="3200" b="1" dirty="0"/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suːtkeɪs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va</a:t>
            </a:r>
            <a:r>
              <a:rPr lang="en-US" sz="32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li</a:t>
            </a:r>
            <a:endParaRPr lang="en-US" sz="3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845" y="3260090"/>
            <a:ext cx="1165860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baggage claim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(n)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bæɡɪdʒ</a:t>
            </a:r>
            <a:r>
              <a:rPr 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kleɪm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vực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 (ở </a:t>
            </a:r>
            <a:r>
              <a:rPr lang="en-US" sz="3200" dirty="0" err="1"/>
              <a:t>sân</a:t>
            </a:r>
            <a:r>
              <a:rPr lang="en-US" sz="3200" dirty="0"/>
              <a:t> bay)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35" y="2590165"/>
            <a:ext cx="1165860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customs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(n)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kʌstəmz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765" y="1899920"/>
            <a:ext cx="1165860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  <a:cs typeface="Calibri" panose="020F0502020204030204" charset="0"/>
              </a:rPr>
              <a:t>passport</a:t>
            </a:r>
            <a:r>
              <a:rPr lang="en-US" sz="32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en-US" sz="3200" dirty="0">
                <a:latin typeface="Calibri" panose="020F0502020204030204" charset="0"/>
                <a:cs typeface="Calibri" panose="020F0502020204030204" charset="0"/>
              </a:rPr>
              <a:t>n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pæspɔːrt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en-US" sz="3200" dirty="0" err="1">
                <a:latin typeface="Calibri" panose="020F0502020204030204" charset="0"/>
                <a:cs typeface="Calibri" panose="020F0502020204030204" charset="0"/>
              </a:rPr>
              <a:t>hô</a:t>
            </a:r>
            <a:r>
              <a:rPr lang="en-US" sz="3200" dirty="0">
                <a:latin typeface="Calibri" panose="020F0502020204030204" charset="0"/>
                <a:cs typeface="Calibri" panose="020F0502020204030204" charset="0"/>
              </a:rPr>
              <a:t>̣ </a:t>
            </a:r>
            <a:r>
              <a:rPr lang="en-US" sz="3200" dirty="0" err="1">
                <a:latin typeface="Calibri" panose="020F0502020204030204" charset="0"/>
                <a:cs typeface="Calibri" panose="020F0502020204030204" charset="0"/>
              </a:rPr>
              <a:t>chi</a:t>
            </a:r>
            <a:r>
              <a:rPr lang="vi-VN" altLang="en-US" sz="3200" dirty="0" err="1">
                <a:latin typeface="Calibri" panose="020F0502020204030204" charset="0"/>
                <a:cs typeface="Calibri" panose="020F0502020204030204" charset="0"/>
              </a:rPr>
              <a:t>ếu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875" y="1198880"/>
            <a:ext cx="1165098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boarding pass</a:t>
            </a:r>
            <a:r>
              <a:rPr lang="vi-VN" sz="3200" b="1" dirty="0"/>
              <a:t>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en-US" sz="3200" dirty="0">
                <a:latin typeface="Calibri" panose="020F0502020204030204" charset="0"/>
                <a:cs typeface="Calibri" panose="020F0502020204030204" charset="0"/>
              </a:rPr>
              <a:t>n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bɔːrdɪŋ</a:t>
            </a:r>
            <a:r>
              <a:rPr 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pæs</a:t>
            </a:r>
            <a:r>
              <a:rPr lang="vi-V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bay/</a:t>
            </a:r>
            <a:r>
              <a:rPr lang="en-US" sz="3200" dirty="0" err="1"/>
              <a:t>tàu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82245" y="5320030"/>
            <a:ext cx="11658600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luggage</a:t>
            </a: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'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lʌgiʤ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hành lý</a:t>
            </a:r>
            <a:endParaRPr lang="en-US" sz="3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oarding pa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58550" y="1188085"/>
            <a:ext cx="526415" cy="526415"/>
          </a:xfrm>
          <a:prstGeom prst="rect">
            <a:avLst/>
          </a:prstGeom>
        </p:spPr>
      </p:pic>
      <p:pic>
        <p:nvPicPr>
          <p:cNvPr id="21" name="passpo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58550" y="1908810"/>
            <a:ext cx="526415" cy="526415"/>
          </a:xfrm>
          <a:prstGeom prst="rect">
            <a:avLst/>
          </a:prstGeom>
        </p:spPr>
      </p:pic>
      <p:pic>
        <p:nvPicPr>
          <p:cNvPr id="3" name="custom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165" y="2559050"/>
            <a:ext cx="526415" cy="526415"/>
          </a:xfrm>
          <a:prstGeom prst="rect">
            <a:avLst/>
          </a:prstGeom>
        </p:spPr>
      </p:pic>
      <p:pic>
        <p:nvPicPr>
          <p:cNvPr id="4" name="baggage clai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9030" y="3300730"/>
            <a:ext cx="526415" cy="526415"/>
          </a:xfrm>
          <a:prstGeom prst="rect">
            <a:avLst/>
          </a:prstGeom>
        </p:spPr>
      </p:pic>
      <p:pic>
        <p:nvPicPr>
          <p:cNvPr id="5" name="suitcas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165" y="3930015"/>
            <a:ext cx="526415" cy="526415"/>
          </a:xfrm>
          <a:prstGeom prst="rect">
            <a:avLst/>
          </a:prstGeom>
        </p:spPr>
      </p:pic>
      <p:pic>
        <p:nvPicPr>
          <p:cNvPr id="6" name="backpac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165" y="4693285"/>
            <a:ext cx="526415" cy="526415"/>
          </a:xfrm>
          <a:prstGeom prst="rect">
            <a:avLst/>
          </a:prstGeom>
        </p:spPr>
      </p:pic>
      <p:pic>
        <p:nvPicPr>
          <p:cNvPr id="7" name="luggag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165" y="5333365"/>
            <a:ext cx="526415" cy="52641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 flipH="1">
            <a:off x="9796780" y="359410"/>
            <a:ext cx="1174750" cy="64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65" y="441326"/>
            <a:ext cx="1529203" cy="9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32" y="320193"/>
            <a:ext cx="9554332" cy="1208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29" t="5964" r="51378" b="13018"/>
          <a:stretch>
            <a:fillRect/>
          </a:stretch>
        </p:blipFill>
        <p:spPr>
          <a:xfrm>
            <a:off x="1044957" y="1650123"/>
            <a:ext cx="4872958" cy="1360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307" t="11468" r="1112" b="7513"/>
          <a:stretch>
            <a:fillRect/>
          </a:stretch>
        </p:blipFill>
        <p:spPr>
          <a:xfrm>
            <a:off x="6386747" y="1650122"/>
            <a:ext cx="4976472" cy="1360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167" y="3155303"/>
            <a:ext cx="2162597" cy="2778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959" y="3210323"/>
            <a:ext cx="1860331" cy="2890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31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4155" y="372387"/>
            <a:ext cx="1043784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+mj-lt"/>
              </a:rPr>
              <a:t>a. Find the matching parts of the words and write them on the lines</a:t>
            </a:r>
            <a:r>
              <a:rPr lang="en-US" sz="1800" b="1" i="1" dirty="0">
                <a:solidFill>
                  <a:srgbClr val="0070C0"/>
                </a:solidFill>
                <a:effectLst/>
                <a:latin typeface="FuturaStd-Heavy"/>
              </a:rPr>
              <a:t>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531"/>
            <a:ext cx="12192000" cy="34405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02048" y="2445250"/>
            <a:ext cx="3089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 (body)"/>
              </a:rPr>
              <a:t>baggage claim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0610" y="2885321"/>
            <a:ext cx="1903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passport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10610" y="3319405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suitcase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2047" y="3780024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luggage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00338" y="4220964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customs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98629" y="4674302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backpack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260" y="1645353"/>
            <a:ext cx="121007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231F20"/>
                </a:solidFill>
                <a:effectLst/>
              </a:rPr>
              <a:t>1. __________ A. a card that people have to show before they get on an airplane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2. __________ B. a place at an airport where someone checks your luggage </a:t>
            </a:r>
          </a:p>
          <a:p>
            <a:r>
              <a:rPr lang="en-US" sz="2800" i="0" dirty="0">
                <a:solidFill>
                  <a:srgbClr val="231F20"/>
                </a:solidFill>
                <a:effectLst/>
              </a:rPr>
              <a:t>                                when you come into a country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3. __________ C. a place at an airport where you get your luggage back after   		   	         arriving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4. __________ D. a small book with your picture that you have to show the 			         	         officers when you leave or enter a country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5. __________ E. a large case which people put their clothes in when they’re 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		</a:t>
            </a:r>
            <a:r>
              <a:rPr lang="en-US" sz="2800" i="0" dirty="0">
                <a:solidFill>
                  <a:srgbClr val="231F20"/>
                </a:solidFill>
                <a:effectLst/>
              </a:rPr>
              <a:t>traveling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6. __________ F. bags or suitcases that people usually take on their trip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7. __________ G. a bag that you carry on your back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2929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1964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Write the words in Task a. next to the correct descriptions.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245" y="2966947"/>
            <a:ext cx="2426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 (body)"/>
              </a:rPr>
              <a:t>baggage claim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329" y="3792073"/>
            <a:ext cx="1752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 (body)"/>
              </a:rPr>
              <a:t>passport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333" y="4646853"/>
            <a:ext cx="192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suitcase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385" y="5488570"/>
            <a:ext cx="1819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luggage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089" y="2082051"/>
            <a:ext cx="1839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customs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710" y="5928099"/>
            <a:ext cx="2075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backpack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552" y="1697914"/>
            <a:ext cx="2353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 (body)"/>
              </a:rPr>
              <a:t>boarding pass</a:t>
            </a:r>
            <a:r>
              <a:rPr lang="vi-VN" sz="24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>
            <a:fillRect/>
          </a:stretch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0620" y="457200"/>
            <a:ext cx="879342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Look at the pictures. What are these places?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5" y="1597644"/>
            <a:ext cx="4176908" cy="23784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61" y="1597644"/>
            <a:ext cx="3873042" cy="24250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11" y="1634608"/>
            <a:ext cx="3864944" cy="23880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832999" y="4945977"/>
            <a:ext cx="946295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Do you think these people are going on holiday or returning home after their holiday?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98370" y="3645926"/>
            <a:ext cx="841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294760" y="3657175"/>
            <a:ext cx="9946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7041" y="3657175"/>
            <a:ext cx="7953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25305" y="3645926"/>
            <a:ext cx="9109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58244" y="3645926"/>
            <a:ext cx="1153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704449" y="3647558"/>
            <a:ext cx="992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63699" y="4699193"/>
            <a:ext cx="3115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288" y="3052137"/>
            <a:ext cx="1196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a. Listen to Jenny and Fred at the airport. What are they doing?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880241" y="4094902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880241" y="5181246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2. They are returning home after their holiday.</a:t>
            </a:r>
            <a:endParaRPr lang="en-US" sz="36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168693" y="5776203"/>
            <a:ext cx="28325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04379" y="5778910"/>
            <a:ext cx="9025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183185" y="5773804"/>
            <a:ext cx="12012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274" y="457200"/>
            <a:ext cx="2137876" cy="39878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288" y="2137736"/>
            <a:ext cx="1196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a. Listen to Jenny and Fred at the airport. What are they doing?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880241" y="3180501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880241" y="4013710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2. They are returning home after their holiday.</a:t>
            </a:r>
            <a:endParaRPr lang="en-US" sz="3600" dirty="0"/>
          </a:p>
        </p:txBody>
      </p:sp>
      <p:pic>
        <p:nvPicPr>
          <p:cNvPr id="11" name="CD1-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3" y="245936"/>
            <a:ext cx="823143" cy="82314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0241" y="5017099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981324" y="4955543"/>
            <a:ext cx="5820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3924376" y="5017099"/>
            <a:ext cx="54957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04603" y="5817825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7940387" y="41323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/>
      <p:bldP spid="31" grpId="0"/>
      <p:bldP spid="4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3544" y="4587917"/>
            <a:ext cx="6931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They are going on holiday.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74212" y="4587917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42123" y="1953172"/>
            <a:ext cx="11849877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last sentences that Jenny and Fred talk to each other.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Jenny: Okay, let's go! I want to start on our holiday.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Fred: Yeah, I can't wait to see our hotel.</a:t>
            </a:r>
          </a:p>
        </p:txBody>
      </p:sp>
      <p:sp>
        <p:nvSpPr>
          <p:cNvPr id="11" name="Oval 10"/>
          <p:cNvSpPr/>
          <p:nvPr/>
        </p:nvSpPr>
        <p:spPr>
          <a:xfrm>
            <a:off x="5058229" y="4662535"/>
            <a:ext cx="54957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5212" y="337362"/>
            <a:ext cx="823143" cy="82314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940387" y="41323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5896" y="2292375"/>
            <a:ext cx="1201950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has a small ______________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Lisa and Jake are in the ______________.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Jake has a new ______________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and Fred's _____________ are in Fred's bag.</a:t>
            </a:r>
          </a:p>
        </p:txBody>
      </p:sp>
      <p:sp>
        <p:nvSpPr>
          <p:cNvPr id="2" name="Rectangle 1"/>
          <p:cNvSpPr/>
          <p:nvPr/>
        </p:nvSpPr>
        <p:spPr>
          <a:xfrm>
            <a:off x="89705" y="722307"/>
            <a:ext cx="1201950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Guess the missing words. Are they nouns or adjectives?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fill in the blanks.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348" y="322197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16315" y="3318994"/>
            <a:ext cx="3226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(adjective – color)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20290" y="4144371"/>
            <a:ext cx="2949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(noun – place)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67680" y="4969748"/>
            <a:ext cx="3226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(adjective – color)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54263" y="5792517"/>
            <a:ext cx="28663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(noun – thing)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72156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8733" y="825099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000" y="34254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0925" y="5864483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2572" y="1587226"/>
            <a:ext cx="1049543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has a small 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Lisa and Jake are in the 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Jake has a new 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and Fred's _____________ are in Fred's bag.</a:t>
            </a:r>
          </a:p>
        </p:txBody>
      </p:sp>
      <p:pic>
        <p:nvPicPr>
          <p:cNvPr id="2" name="CD1-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6435" y="284641"/>
            <a:ext cx="626397" cy="62639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940387" y="41323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1381" y="1740215"/>
            <a:ext cx="11457994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Jenny has a small 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Lisa and Jake are in the 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Jake has a new 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Jenny and Fred's _____________ are in Fred's bag.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42394" y="2794565"/>
            <a:ext cx="17577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purple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39692" y="3708419"/>
            <a:ext cx="2684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bathroom</a:t>
            </a:r>
          </a:p>
        </p:txBody>
      </p:sp>
      <p:sp>
        <p:nvSpPr>
          <p:cNvPr id="9" name="Rectangle 8"/>
          <p:cNvSpPr/>
          <p:nvPr/>
        </p:nvSpPr>
        <p:spPr>
          <a:xfrm>
            <a:off x="535513" y="975597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1531" y="4620461"/>
            <a:ext cx="21557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orange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4928" y="5532210"/>
            <a:ext cx="26095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passports</a:t>
            </a:r>
          </a:p>
        </p:txBody>
      </p:sp>
      <p:pic>
        <p:nvPicPr>
          <p:cNvPr id="2" name="CD1-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0772" y="338756"/>
            <a:ext cx="637029" cy="63702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940387" y="41323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  <p:bldP spid="38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5274" y="315205"/>
            <a:ext cx="11986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to the conversation. Read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735" y="1064598"/>
            <a:ext cx="113985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Let's get our luggage, Fred. </a:t>
            </a:r>
          </a:p>
          <a:p>
            <a:r>
              <a:rPr lang="en-US" sz="3200" i="1" dirty="0"/>
              <a:t>Fred: OK. There's mine – it's the big blue backpack. </a:t>
            </a:r>
          </a:p>
          <a:p>
            <a:r>
              <a:rPr lang="en-US" sz="3200" i="1" dirty="0"/>
              <a:t>Jenny: Can you see mine? Mine is a small purple bag. </a:t>
            </a:r>
          </a:p>
          <a:p>
            <a:r>
              <a:rPr lang="en-US" sz="3200" i="1" dirty="0"/>
              <a:t>Fred: Did you say a </a:t>
            </a:r>
            <a:r>
              <a:rPr lang="en-US" sz="3200" i="1" u="sng" dirty="0">
                <a:solidFill>
                  <a:srgbClr val="FF0000"/>
                </a:solidFill>
              </a:rPr>
              <a:t>purple</a:t>
            </a:r>
            <a:r>
              <a:rPr lang="en-US" sz="3200" i="1" dirty="0"/>
              <a:t> bag? </a:t>
            </a:r>
          </a:p>
          <a:p>
            <a:r>
              <a:rPr lang="en-US" sz="3200" i="1" dirty="0"/>
              <a:t>Jenny: Yes, that's right. </a:t>
            </a:r>
          </a:p>
          <a:p>
            <a:r>
              <a:rPr lang="en-US" sz="3200" i="1" dirty="0"/>
              <a:t>Fred: That's yours, Jenny, next to the black suitcase. </a:t>
            </a:r>
          </a:p>
          <a:p>
            <a:r>
              <a:rPr lang="en-US" sz="3200" i="1" dirty="0"/>
              <a:t>Jenny: Great! Hey, where are Lisa and Jake? </a:t>
            </a:r>
          </a:p>
          <a:p>
            <a:r>
              <a:rPr lang="en-US" sz="3200" i="1" dirty="0"/>
              <a:t>Fred: They're in the </a:t>
            </a:r>
            <a:r>
              <a:rPr lang="en-US" sz="3200" i="1" u="sng" dirty="0">
                <a:solidFill>
                  <a:srgbClr val="FF0000"/>
                </a:solidFill>
              </a:rPr>
              <a:t>bathroom</a:t>
            </a:r>
            <a:r>
              <a:rPr lang="en-US" sz="3200" i="1" dirty="0"/>
              <a:t>. We can find their luggage for them. </a:t>
            </a:r>
          </a:p>
          <a:p>
            <a:r>
              <a:rPr lang="en-US" sz="3200" i="1" dirty="0"/>
              <a:t>Jenny: OK. What luggage does Lisa have? </a:t>
            </a:r>
          </a:p>
          <a:p>
            <a:r>
              <a:rPr lang="en-US" sz="3200" i="1" dirty="0"/>
              <a:t>Fred: She has a small green backpack. </a:t>
            </a:r>
          </a:p>
        </p:txBody>
      </p:sp>
      <p:pic>
        <p:nvPicPr>
          <p:cNvPr id="2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37" end="392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6337" y="990266"/>
            <a:ext cx="637029" cy="63702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015952" y="106474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71919" y="387441"/>
            <a:ext cx="1210295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to the conversation. Read and check.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885" y="1138276"/>
            <a:ext cx="109702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Jenny: Is this hers? </a:t>
            </a:r>
          </a:p>
          <a:p>
            <a:r>
              <a:rPr lang="en-US" sz="2800" i="1" dirty="0"/>
              <a:t>Fred: No, hers is old. </a:t>
            </a:r>
          </a:p>
          <a:p>
            <a:r>
              <a:rPr lang="en-US" sz="2800" i="1" dirty="0"/>
              <a:t>Jenny: Is that hers over there? </a:t>
            </a:r>
          </a:p>
          <a:p>
            <a:r>
              <a:rPr lang="en-US" sz="2800" i="1" dirty="0"/>
              <a:t>Fred: Yes, it is! </a:t>
            </a:r>
          </a:p>
          <a:p>
            <a:r>
              <a:rPr lang="en-US" sz="2800" i="1" dirty="0"/>
              <a:t>Jenny: What luggage does Jake have? </a:t>
            </a:r>
          </a:p>
          <a:p>
            <a:r>
              <a:rPr lang="en-US" sz="2800" i="1" dirty="0"/>
              <a:t>Fred: His is a new </a:t>
            </a:r>
            <a:r>
              <a:rPr lang="en-US" sz="2800" i="1" u="sng" dirty="0">
                <a:solidFill>
                  <a:srgbClr val="FF0000"/>
                </a:solidFill>
              </a:rPr>
              <a:t>orange</a:t>
            </a:r>
            <a:r>
              <a:rPr lang="en-US" sz="2800" i="1" dirty="0"/>
              <a:t> suitcase. </a:t>
            </a:r>
          </a:p>
          <a:p>
            <a:r>
              <a:rPr lang="en-US" sz="2800" i="1" dirty="0"/>
              <a:t>Jenny: This one? </a:t>
            </a:r>
          </a:p>
          <a:p>
            <a:r>
              <a:rPr lang="en-US" sz="2800" i="1" dirty="0"/>
              <a:t>Fred: That's right. OK, let's go! </a:t>
            </a:r>
          </a:p>
          <a:p>
            <a:r>
              <a:rPr lang="en-US" sz="2800" i="1" dirty="0"/>
              <a:t>Jenny: Wait, where are the </a:t>
            </a:r>
            <a:r>
              <a:rPr lang="en-US" sz="2800" i="1" u="sng" dirty="0">
                <a:solidFill>
                  <a:srgbClr val="FF0000"/>
                </a:solidFill>
              </a:rPr>
              <a:t>passports</a:t>
            </a:r>
            <a:r>
              <a:rPr lang="en-US" sz="2800" i="1" dirty="0"/>
              <a:t>? </a:t>
            </a:r>
          </a:p>
          <a:p>
            <a:r>
              <a:rPr lang="en-US" sz="2800" i="1" dirty="0"/>
              <a:t>Fred: Ours are in my bag. Lisa and Jake have theirs. </a:t>
            </a:r>
          </a:p>
          <a:p>
            <a:r>
              <a:rPr lang="en-US" sz="2800" i="1" dirty="0"/>
              <a:t>Jenny: Okay, let's go! I want to start on our holiday. </a:t>
            </a:r>
          </a:p>
          <a:p>
            <a:r>
              <a:rPr lang="en-US" sz="2800" i="1" dirty="0"/>
              <a:t>Fred: Yeah, I can't wait to see our hotel.</a:t>
            </a:r>
          </a:p>
        </p:txBody>
      </p:sp>
      <p:pic>
        <p:nvPicPr>
          <p:cNvPr id="2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0772" y="1167431"/>
            <a:ext cx="637029" cy="63702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940387" y="1241905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372" y="1184071"/>
            <a:ext cx="113985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Can you see mine? Mine is a small purple bag. </a:t>
            </a:r>
          </a:p>
          <a:p>
            <a:r>
              <a:rPr lang="en-US" sz="3200" i="1" dirty="0"/>
              <a:t>Fred: Did you say a </a:t>
            </a:r>
            <a:r>
              <a:rPr lang="en-US" sz="3200" i="1" u="sng" dirty="0">
                <a:solidFill>
                  <a:srgbClr val="FF0000"/>
                </a:solidFill>
              </a:rPr>
              <a:t>purple</a:t>
            </a:r>
            <a:r>
              <a:rPr lang="en-US" sz="3200" i="1" dirty="0"/>
              <a:t> bag? </a:t>
            </a:r>
          </a:p>
          <a:p>
            <a:r>
              <a:rPr lang="en-US" sz="3200" i="1" dirty="0"/>
              <a:t>Jenny: Yes, that's right. </a:t>
            </a:r>
          </a:p>
          <a:p>
            <a:r>
              <a:rPr lang="en-US" sz="3200" i="1" dirty="0"/>
              <a:t>Fred: That's yours, Jenny, next to the black suitcase. </a:t>
            </a:r>
          </a:p>
          <a:p>
            <a:r>
              <a:rPr lang="en-US" sz="3200" i="1" dirty="0"/>
              <a:t>Jenny: Great! Hey, where are Lisa and Jake? </a:t>
            </a:r>
          </a:p>
          <a:p>
            <a:r>
              <a:rPr lang="en-US" sz="3200" i="1" dirty="0"/>
              <a:t>Fred: They're in the </a:t>
            </a:r>
            <a:r>
              <a:rPr lang="en-US" sz="3200" i="1" u="sng" dirty="0">
                <a:solidFill>
                  <a:srgbClr val="FF0000"/>
                </a:solidFill>
              </a:rPr>
              <a:t>bathroom</a:t>
            </a:r>
            <a:r>
              <a:rPr lang="en-US" sz="3200" i="1" dirty="0"/>
              <a:t>. We can find their luggage for them. </a:t>
            </a:r>
          </a:p>
          <a:p>
            <a:r>
              <a:rPr lang="en-US" sz="3200" i="1" dirty="0"/>
              <a:t>Jenny: OK. What luggage does Lisa have? </a:t>
            </a:r>
          </a:p>
          <a:p>
            <a:r>
              <a:rPr lang="en-US" sz="3200" i="1" dirty="0"/>
              <a:t>Fred: She has a small green backpack. </a:t>
            </a:r>
          </a:p>
          <a:p>
            <a:r>
              <a:rPr lang="en-US" sz="3200" i="1" dirty="0"/>
              <a:t>Jenny: Is this hers? </a:t>
            </a:r>
          </a:p>
          <a:p>
            <a:r>
              <a:rPr lang="en-US" sz="3200" i="1" dirty="0"/>
              <a:t>Fred: No, hers is old.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0121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7322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197" y="1097180"/>
            <a:ext cx="107133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Is that hers over there? </a:t>
            </a:r>
          </a:p>
          <a:p>
            <a:r>
              <a:rPr lang="en-US" sz="3200" i="1" dirty="0"/>
              <a:t>Fred: Yes, it is! </a:t>
            </a:r>
          </a:p>
          <a:p>
            <a:r>
              <a:rPr lang="en-US" sz="3200" i="1" dirty="0"/>
              <a:t>Jenny: What luggage does Jake have? </a:t>
            </a:r>
          </a:p>
          <a:p>
            <a:r>
              <a:rPr lang="en-US" sz="3200" i="1" dirty="0"/>
              <a:t>Fred: His is a new </a:t>
            </a:r>
            <a:r>
              <a:rPr lang="en-US" sz="3200" i="1" u="sng" dirty="0">
                <a:solidFill>
                  <a:srgbClr val="FF0000"/>
                </a:solidFill>
              </a:rPr>
              <a:t>orange</a:t>
            </a:r>
            <a:r>
              <a:rPr lang="en-US" sz="3200" i="1" dirty="0"/>
              <a:t> suitcase. </a:t>
            </a:r>
          </a:p>
          <a:p>
            <a:r>
              <a:rPr lang="en-US" sz="3200" i="1" dirty="0"/>
              <a:t>Jenny: This one? </a:t>
            </a:r>
          </a:p>
          <a:p>
            <a:r>
              <a:rPr lang="en-US" sz="3200" i="1" dirty="0"/>
              <a:t>Fred: That's right. OK, let's go! </a:t>
            </a:r>
          </a:p>
          <a:p>
            <a:r>
              <a:rPr lang="en-US" sz="3200" i="1" dirty="0"/>
              <a:t>Jenny: Wait, where are the </a:t>
            </a:r>
            <a:r>
              <a:rPr lang="en-US" sz="3200" i="1" u="sng" dirty="0">
                <a:solidFill>
                  <a:srgbClr val="FF0000"/>
                </a:solidFill>
              </a:rPr>
              <a:t>passports</a:t>
            </a:r>
            <a:r>
              <a:rPr lang="en-US" sz="3200" i="1" dirty="0"/>
              <a:t>? </a:t>
            </a:r>
          </a:p>
          <a:p>
            <a:r>
              <a:rPr lang="en-US" sz="3200" i="1" dirty="0"/>
              <a:t>Fred: Ours are in my bag. Lisa and Jake have theirs. </a:t>
            </a:r>
          </a:p>
          <a:p>
            <a:r>
              <a:rPr lang="en-US" sz="3200" i="1" dirty="0"/>
              <a:t>Jenny: Okay, let's go! I want to start on our holiday. </a:t>
            </a:r>
          </a:p>
          <a:p>
            <a:r>
              <a:rPr lang="en-US" sz="3200" i="1" dirty="0"/>
              <a:t>Fred: Yeah, I can't wait to see our hotel.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190940"/>
            <a:ext cx="5345489" cy="2651321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What type of luggage do you like to travel with? Why?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9" y="1645868"/>
            <a:ext cx="5962367" cy="3196393"/>
          </a:xfrm>
          <a:prstGeom prst="rect">
            <a:avLst/>
          </a:prstGeom>
        </p:spPr>
      </p:pic>
      <p:pic>
        <p:nvPicPr>
          <p:cNvPr id="3" name="CD1-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8767" y="4140200"/>
            <a:ext cx="561968" cy="56196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439" y="889843"/>
            <a:ext cx="1102312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kind of luggage and things you take with you on vacation. Use the information from Listening Task c. Use the structures: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like traveling by …………… when I go on vacation. 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often travel with my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……………. </a:t>
            </a:r>
            <a:endParaRPr lang="en-US" sz="36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3600" i="1" dirty="0" smtClean="0">
                <a:solidFill>
                  <a:schemeClr val="accent6">
                    <a:lumMod val="75000"/>
                  </a:schemeClr>
                </a:solidFill>
              </a:rPr>
              <a:t>I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usually take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……..,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…….., and …….. with me.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always put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…………….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in my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…………….</a:t>
            </a:r>
            <a:endParaRPr lang="en-US" sz="3600" i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like to stay in a …………….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53390"/>
            <a:ext cx="121920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  <a:effectLst/>
                <a:latin typeface="Segoe UI" panose="020B0502040204020203" pitchFamily="34" charset="0"/>
              </a:rPr>
              <a:t>Click on the picture below to play the games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65" y="1340485"/>
            <a:ext cx="9780905" cy="489648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5545" y="318618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4435" y="423984"/>
            <a:ext cx="5980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describe and identify personal belongings.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possessive pronouns and adjectives in order.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practice listening and speaking about asking for confirmation.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75"/>
            <a:ext cx="9034145" cy="6160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968" y="76499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5326" y="1154736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oarding pass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customs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aggage claim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suitcase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backpack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luggage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types of luggage and things for a holiday.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clarification.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537" y="34534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75735" y="1167078"/>
            <a:ext cx="10725150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38).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18858" y="746004"/>
            <a:ext cx="371138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oarding 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customs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aggage claim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suitcase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backpack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luggage</a:t>
            </a:r>
          </a:p>
        </p:txBody>
      </p:sp>
      <p:pic>
        <p:nvPicPr>
          <p:cNvPr id="6" name="Picture 5" descr="A picture containing indoor, wall, lamp, furnitur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91" y="318500"/>
            <a:ext cx="5328499" cy="612659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21" y="347246"/>
            <a:ext cx="2907588" cy="1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576" y="713258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94" y="2201844"/>
            <a:ext cx="1162007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</a:rPr>
              <a:t>1. How do you like to go on vacation?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car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plane	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train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coach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2. What do you take with you when you travel by plane?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/>
          <a:stretch>
            <a:fillRect/>
          </a:stretch>
        </p:blipFill>
        <p:spPr>
          <a:xfrm>
            <a:off x="-12065" y="687070"/>
            <a:ext cx="5048250" cy="10814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333067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b="1" i="1" dirty="0">
                <a:solidFill>
                  <a:srgbClr val="0070C0"/>
                </a:solidFill>
              </a:rPr>
              <a:t>a. Number the pictures.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374163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3982"/>
            <a:ext cx="12192000" cy="46528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434" y="360536"/>
            <a:ext cx="88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b. Listen, check and repeat.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3982"/>
            <a:ext cx="12192000" cy="4652836"/>
          </a:xfrm>
          <a:prstGeom prst="rect">
            <a:avLst/>
          </a:prstGeom>
        </p:spPr>
      </p:pic>
      <p:pic>
        <p:nvPicPr>
          <p:cNvPr id="2" name="CD1-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4645" y="398780"/>
            <a:ext cx="825500" cy="825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9336" y="356067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1650" y="136096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70095" y="3581222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0733" y="3581222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56079" y="356067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38432" y="1350454"/>
            <a:ext cx="302274" cy="449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4"/>
          <p:cNvSpPr txBox="1"/>
          <p:nvPr/>
        </p:nvSpPr>
        <p:spPr>
          <a:xfrm>
            <a:off x="10121265" y="398780"/>
            <a:ext cx="1978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1451</Words>
  <Application>Microsoft Office PowerPoint</Application>
  <PresentationFormat>Widescreen</PresentationFormat>
  <Paragraphs>212</Paragraphs>
  <Slides>34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(body)</vt:lpstr>
      <vt:lpstr>FuturaStd-Heavy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197</cp:revision>
  <dcterms:created xsi:type="dcterms:W3CDTF">2020-12-08T03:17:00Z</dcterms:created>
  <dcterms:modified xsi:type="dcterms:W3CDTF">2023-07-27T08:20:37Z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B2319814FBC4494E8F6AC9A6C33081ED</vt:lpwstr>
  </property>
  <property fmtid="{D5CDD505-2E9C-101B-9397-08002B2CF9AE}" pid="3" name="KSOProductBuildVer">
    <vt:lpwstr>1033-11.2.0.11486</vt:lpwstr>
  </property>
</Properties>
</file>