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BF58F-1418-4862-81B5-57AC420CB45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FDF14-3515-4771-A21C-16F045932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5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9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6A5FE-0901-34C0-1552-C7B792FEF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6D119D-9B14-F9C8-C50A-C10E1F6D7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55B5B-8A40-A32B-4833-C75B6FCC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EBA1D-28E0-3A77-5CEF-7810637A9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3D8A6-D769-8FA6-48E7-79762219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8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6BC7-D153-B5C5-FF08-5CFEF287D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BB88FB-D3DF-3846-1164-AF8BB83E7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93D39-F6CA-138C-18F4-B4DC09AD4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D7247-B32A-4BC6-5CAC-C6C49EC60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B187B-FA15-D0E9-601B-9134A8B5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5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BAD36-C0D0-DC36-BE39-DD74CCCBA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DA88-8A80-D7E8-C56D-3AFC00BC8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1C97B-A589-AFCD-0F3C-B4A59DF2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4C5EF-644C-3D2B-466D-1E89914F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5ECC7-51E8-E85C-106D-92785703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806D1-2BFD-8B70-2311-84694CBB7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D066C-F1C9-627D-7FBA-C5A883E7C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E2310-BF21-FC30-E111-591AB4C6C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C09E2-1052-1703-E6FC-FB3F8F75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8FA61-945C-4CD3-AC2B-81310D42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2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1BD07-079B-D8C9-6932-6B1DE440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E01EC-526F-7B79-3CDC-FA4FA5660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67F09-3C5D-11E0-A7B4-1156107D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DF205-357F-BE6E-FACC-065D692C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4D39B-3BEA-95FA-EC01-B21379265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62204-AE95-C121-1447-915B6DED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6C856-7B0E-8750-E9DB-DD1E34DB6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75F95-42DC-4C8F-011C-DE928B014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1F624-C17D-E8DC-D43D-3805125B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2B6A8-EBB8-2C5C-09A1-4AA85B5BC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C10D6-21D8-C82E-CB1B-BC407BE1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EE866-B089-E27A-FFB4-C036E5C08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094C4-30D2-FF9D-F40B-91D5C8183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D014AC-2476-0CC8-EAF6-4C7A967E9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D13ADF-E00A-754B-8E01-8DBB2B56D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AEB7C-0FFF-41C1-3B5D-FF6843F5C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026128-C6F6-4B12-708E-1940CBEB9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B476AD-FB55-BB10-383B-4149F7A5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8A470F-C643-1204-EEB2-46FB31BA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2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B4C3-42D9-5B67-52AF-4ED564721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46A94-1399-13B3-6B41-AEAC819B2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1B343C-D1A3-E828-8657-4E73BBFC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62CFDD-D76C-B2A8-D9CA-33CF2FDB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4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F0E77-6655-B055-6E46-5CBEE3E57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A96C45-0EE6-7EA7-87C8-1F8D62B4B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0CD1F-803A-6BCA-FC66-F481366F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8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04D0-0BDE-9850-3666-92848715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13E14-226A-D6A8-12B2-9CAC6EB3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725E6A-D0FC-092D-F0E4-C3CB65C48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3B9D5-7C64-7B63-007E-CD4EE44B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43663-6148-4891-B968-499E8620C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E79A4-4EAA-CE47-CE35-C6B8F675F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DDED3-3531-AD87-6592-913EBBF2A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56690-D691-846A-209F-5FE50C258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A59B7-AF22-F4B3-9478-DC968A1C3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081DB-197D-28B2-DCB8-6FF4EEA2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8E82E-431D-B9A0-C889-BB10052B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DF969-42D1-1994-2258-CDBDAB52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C099BE-87B1-669A-064D-DF60C21C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C15B4-CC8F-E594-7CD8-E996E7EAE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8E5E5-CFD8-D174-76E2-D763B6B19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DB6C1-D67A-4298-8989-3F8120D691F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B75C4-6CD8-2957-5128-50F9CC4C6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B6751-5587-53E6-E6FD-A9FF3B395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2FEAC-2B30-4A9D-9D71-C2BBCDA8B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2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tangle 178">
            <a:extLst>
              <a:ext uri="{FF2B5EF4-FFF2-40B4-BE49-F238E27FC236}">
                <a16:creationId xmlns:a16="http://schemas.microsoft.com/office/drawing/2014/main" id="{7A3E35A4-864E-4038-885F-779426E123E9}"/>
              </a:ext>
            </a:extLst>
          </p:cNvPr>
          <p:cNvSpPr/>
          <p:nvPr/>
        </p:nvSpPr>
        <p:spPr>
          <a:xfrm>
            <a:off x="6866315" y="4722460"/>
            <a:ext cx="1828976" cy="5510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ts val="1600"/>
              </a:lnSpc>
            </a:pPr>
            <a:r>
              <a:rPr lang="en-US" sz="2400" b="1" noProof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ĐIỀU CHẾ</a:t>
            </a:r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926CE4C3-9F86-4992-B957-0D6EC7365049}"/>
              </a:ext>
            </a:extLst>
          </p:cNvPr>
          <p:cNvGrpSpPr/>
          <p:nvPr/>
        </p:nvGrpSpPr>
        <p:grpSpPr>
          <a:xfrm>
            <a:off x="1" y="148049"/>
            <a:ext cx="3935516" cy="551054"/>
            <a:chOff x="5938157" y="2023976"/>
            <a:chExt cx="2569464" cy="551054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8018F2B-4F89-4CC8-9AFA-190CF000B36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C7C7E6D8-BD4E-465A-8298-ACC0EC643964}"/>
                </a:ext>
              </a:extLst>
            </p:cNvPr>
            <p:cNvSpPr/>
            <p:nvPr/>
          </p:nvSpPr>
          <p:spPr>
            <a:xfrm>
              <a:off x="5938157" y="2023976"/>
              <a:ext cx="2569464" cy="5510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C1-C2: Chất khí, còn lại là chất lỏng/ rắn</a:t>
              </a:r>
            </a:p>
          </p:txBody>
        </p:sp>
      </p:grpSp>
      <p:sp>
        <p:nvSpPr>
          <p:cNvPr id="204" name="Rectangle 203">
            <a:extLst>
              <a:ext uri="{FF2B5EF4-FFF2-40B4-BE49-F238E27FC236}">
                <a16:creationId xmlns:a16="http://schemas.microsoft.com/office/drawing/2014/main" id="{C7D7EC61-7E40-4072-A4B1-1BF9FB0AE2A9}"/>
              </a:ext>
            </a:extLst>
          </p:cNvPr>
          <p:cNvSpPr/>
          <p:nvPr/>
        </p:nvSpPr>
        <p:spPr>
          <a:xfrm>
            <a:off x="2192787" y="5339159"/>
            <a:ext cx="1477058" cy="5510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2000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HCN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BFEE821B-5551-4862-8522-6EB9C207AB14}"/>
              </a:ext>
            </a:extLst>
          </p:cNvPr>
          <p:cNvSpPr/>
          <p:nvPr/>
        </p:nvSpPr>
        <p:spPr>
          <a:xfrm>
            <a:off x="2526097" y="2865308"/>
            <a:ext cx="2021029" cy="5510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 khử bởi LiAlH</a:t>
            </a:r>
            <a:r>
              <a:rPr lang="en-US" baseline="-25000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/NaBH</a:t>
            </a:r>
            <a:r>
              <a:rPr lang="en-US" baseline="-25000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noProof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953F79F3-7D85-4ECE-A500-F39B0DDE8801}"/>
              </a:ext>
            </a:extLst>
          </p:cNvPr>
          <p:cNvGrpSpPr/>
          <p:nvPr/>
        </p:nvGrpSpPr>
        <p:grpSpPr>
          <a:xfrm>
            <a:off x="4249210" y="4714766"/>
            <a:ext cx="1764133" cy="551054"/>
            <a:chOff x="5938157" y="2023976"/>
            <a:chExt cx="2569464" cy="551054"/>
          </a:xfrm>
        </p:grpSpPr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B43BAC60-07C4-4DFB-AEB2-BD1CAF78C53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5000"/>
                </a:lnSpc>
              </a:pPr>
              <a:endParaRPr lang="en-US" sz="2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E2EEF8AF-A647-451B-93C1-E356B4E8FA7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001D4989-8354-41E3-B660-E01821EFE4F4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ct val="105000"/>
                  </a:lnSpc>
                </a:pPr>
                <a:r>
                  <a:rPr lang="en-US" sz="2000" b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CHẤT HÓA HỌC</a:t>
                </a:r>
              </a:p>
            </p:txBody>
          </p:sp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A24F0E45-538B-4AC9-9801-722EE0101A2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5000"/>
                  </a:lnSpc>
                </a:pPr>
                <a:endParaRPr lang="en-US" sz="2000" b="1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C20432F7-127E-4176-8C9D-8C90AD7EF3DD}"/>
              </a:ext>
            </a:extLst>
          </p:cNvPr>
          <p:cNvGrpSpPr/>
          <p:nvPr/>
        </p:nvGrpSpPr>
        <p:grpSpPr>
          <a:xfrm>
            <a:off x="8231756" y="1069196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37F29C1D-A638-43D8-82F7-AF70C4185831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EE2B698F-6C9C-4536-9648-059A076CAE26}"/>
                </a:ext>
              </a:extLst>
            </p:cNvPr>
            <p:cNvSpPr/>
            <p:nvPr/>
          </p:nvSpPr>
          <p:spPr>
            <a:xfrm>
              <a:off x="5938157" y="2023976"/>
              <a:ext cx="2569464" cy="5510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ALDEHYDE</a:t>
              </a: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C19BE752-A756-4CE1-B9B0-FD24CEDFBF40}"/>
              </a:ext>
            </a:extLst>
          </p:cNvPr>
          <p:cNvGrpSpPr/>
          <p:nvPr/>
        </p:nvGrpSpPr>
        <p:grpSpPr>
          <a:xfrm>
            <a:off x="3499985" y="963647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B539016A-5AC9-49BB-87D2-67CA7DDA5F7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CA68F3EB-D13E-4EDF-B359-FE703DCBE24B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B9876016-16B6-47E7-9CB2-9141C750809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b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chất vật lý</a:t>
                </a: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4F0D6347-71DF-48EE-BA24-4B2DE362A350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EF0B4193-8737-4381-9CF4-7F5DFCC24E82}"/>
              </a:ext>
            </a:extLst>
          </p:cNvPr>
          <p:cNvGrpSpPr/>
          <p:nvPr/>
        </p:nvGrpSpPr>
        <p:grpSpPr>
          <a:xfrm>
            <a:off x="95251" y="1671391"/>
            <a:ext cx="3822040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03BA8F76-6CD9-45CF-A24B-0CE1ACB2932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54A40C64-4233-4966-9E01-3E9E85C5D6CC}"/>
                </a:ext>
              </a:extLst>
            </p:cNvPr>
            <p:cNvSpPr/>
            <p:nvPr/>
          </p:nvSpPr>
          <p:spPr>
            <a:xfrm>
              <a:off x="5938157" y="2023976"/>
              <a:ext cx="2569464" cy="5510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Mạch ngắn tan tốt, mạch dài không tan hoặc ít tan</a:t>
              </a:r>
            </a:p>
          </p:txBody>
        </p:sp>
      </p:grpSp>
      <p:sp>
        <p:nvSpPr>
          <p:cNvPr id="234" name="Rectangle 233">
            <a:extLst>
              <a:ext uri="{FF2B5EF4-FFF2-40B4-BE49-F238E27FC236}">
                <a16:creationId xmlns:a16="http://schemas.microsoft.com/office/drawing/2014/main" id="{E159ECD5-48D2-4B0C-9AEF-214EE6065CF3}"/>
              </a:ext>
            </a:extLst>
          </p:cNvPr>
          <p:cNvSpPr/>
          <p:nvPr/>
        </p:nvSpPr>
        <p:spPr>
          <a:xfrm>
            <a:off x="686375" y="2301481"/>
            <a:ext cx="1702236" cy="5510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indent="180340">
              <a:lnSpc>
                <a:spcPct val="120000"/>
              </a:lnSpc>
            </a:pPr>
            <a:r>
              <a:rPr lang="en-US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Aldehyde → Alcohol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endParaRPr lang="en-US" sz="18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641CCD5-EAAB-4232-AFDF-75061C832EEF}"/>
              </a:ext>
            </a:extLst>
          </p:cNvPr>
          <p:cNvGrpSpPr/>
          <p:nvPr/>
        </p:nvGrpSpPr>
        <p:grpSpPr>
          <a:xfrm>
            <a:off x="6694244" y="1675148"/>
            <a:ext cx="2106513" cy="948610"/>
            <a:chOff x="6013187" y="1830250"/>
            <a:chExt cx="2678145" cy="948610"/>
          </a:xfrm>
          <a:solidFill>
            <a:srgbClr val="FFFF00"/>
          </a:solidFill>
        </p:grpSpPr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FC3BEC38-C9BE-402A-928C-53C9C8E1311E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28646221-B6CD-482D-9227-0F8C79255BD1}"/>
                </a:ext>
              </a:extLst>
            </p:cNvPr>
            <p:cNvSpPr/>
            <p:nvPr/>
          </p:nvSpPr>
          <p:spPr>
            <a:xfrm>
              <a:off x="6013187" y="1830250"/>
              <a:ext cx="2678145" cy="948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400" noProof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 chất chứa nhóm C=O</a:t>
              </a:r>
            </a:p>
          </p:txBody>
        </p: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F3D70206-26DB-4337-99F0-0750D728FFEB}"/>
              </a:ext>
            </a:extLst>
          </p:cNvPr>
          <p:cNvGrpSpPr/>
          <p:nvPr/>
        </p:nvGrpSpPr>
        <p:grpSpPr>
          <a:xfrm>
            <a:off x="9497489" y="3750383"/>
            <a:ext cx="2649639" cy="551054"/>
            <a:chOff x="5938157" y="2023976"/>
            <a:chExt cx="3368656" cy="551054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03B4D5E9-4618-48E2-A5E3-308BEC81E064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B9F3D09A-67B5-44C7-94F5-44BE2F7B340A}"/>
                </a:ext>
              </a:extLst>
            </p:cNvPr>
            <p:cNvSpPr/>
            <p:nvPr/>
          </p:nvSpPr>
          <p:spPr>
            <a:xfrm>
              <a:off x="5938157" y="2023976"/>
              <a:ext cx="3368656" cy="5510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r>
                <a:rPr lang="en-GB" sz="1800" dirty="0" err="1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tên</a:t>
              </a:r>
              <a:r>
                <a:rPr lang="en-GB" sz="18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hydrocarbon (</a:t>
              </a:r>
              <a:r>
                <a:rPr lang="en-GB" sz="1800" dirty="0" err="1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bỏ</a:t>
              </a:r>
              <a:r>
                <a:rPr lang="en-GB" sz="18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e)</a:t>
              </a:r>
              <a:r>
                <a:rPr lang="en-GB" sz="1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-</a:t>
              </a:r>
              <a:r>
                <a:rPr lang="en-GB" sz="1800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GB" sz="1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800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trí</a:t>
              </a:r>
              <a:r>
                <a:rPr lang="en-GB" sz="1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800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GB" sz="1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carbonyl – one</a:t>
              </a:r>
              <a:endPara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A51F20F1-0CDE-4C6F-9226-F12292DB30DE}"/>
              </a:ext>
            </a:extLst>
          </p:cNvPr>
          <p:cNvGrpSpPr/>
          <p:nvPr/>
        </p:nvGrpSpPr>
        <p:grpSpPr>
          <a:xfrm>
            <a:off x="8175738" y="3124721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71466DF5-29E7-4450-BF6E-0CFD685E2476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119B07F9-87CE-4A1B-B36F-5351B2045F4F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833319B4-3A65-4EF4-9373-313887DBC23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sz="2000" b="1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KETONE</a:t>
                </a:r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C8FB84DA-C388-4E58-A6F4-96D6BD22963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A2774AEF-B9EB-472B-95DF-9B0078605672}"/>
              </a:ext>
            </a:extLst>
          </p:cNvPr>
          <p:cNvGrpSpPr/>
          <p:nvPr/>
        </p:nvGrpSpPr>
        <p:grpSpPr>
          <a:xfrm>
            <a:off x="5094179" y="2691683"/>
            <a:ext cx="2021029" cy="948610"/>
            <a:chOff x="5938157" y="1624953"/>
            <a:chExt cx="2569464" cy="948610"/>
          </a:xfrm>
        </p:grpSpPr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DD968C6E-E336-464E-8B46-B103A520A870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cap="all" noProof="1"/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6C2FBAF8-19E1-4015-B8B4-1778DF24E7D7}"/>
                </a:ext>
              </a:extLst>
            </p:cNvPr>
            <p:cNvGrpSpPr/>
            <p:nvPr/>
          </p:nvGrpSpPr>
          <p:grpSpPr>
            <a:xfrm>
              <a:off x="5938157" y="1624953"/>
              <a:ext cx="2569464" cy="948610"/>
              <a:chOff x="5921828" y="3217979"/>
              <a:chExt cx="2569464" cy="948610"/>
            </a:xfrm>
            <a:effectLst/>
          </p:grpSpPr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9F6DABB4-60A2-46DC-9F66-382B29C24783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2569464" cy="94861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cap="all" noProof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 CHẤT CARBONYL</a:t>
                </a:r>
              </a:p>
            </p:txBody>
          </p:sp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id="{8BE43649-A2F9-4268-8E52-7E8BEDA0B0FA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740664" cy="948610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cap="all" noProof="1"/>
              </a:p>
            </p:txBody>
          </p:sp>
        </p:grpSp>
      </p:grpSp>
      <p:cxnSp>
        <p:nvCxnSpPr>
          <p:cNvPr id="256" name="Connector: Curved 255">
            <a:extLst>
              <a:ext uri="{FF2B5EF4-FFF2-40B4-BE49-F238E27FC236}">
                <a16:creationId xmlns:a16="http://schemas.microsoft.com/office/drawing/2014/main" id="{A1BD7A2A-58E3-4DAA-BE99-80E722CA087C}"/>
              </a:ext>
            </a:extLst>
          </p:cNvPr>
          <p:cNvCxnSpPr>
            <a:cxnSpLocks/>
          </p:cNvCxnSpPr>
          <p:nvPr/>
        </p:nvCxnSpPr>
        <p:spPr>
          <a:xfrm rot="5400000">
            <a:off x="5391463" y="4189021"/>
            <a:ext cx="1500423" cy="344920"/>
          </a:xfrm>
          <a:prstGeom prst="curvedConnector2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ctor: Curved 256">
            <a:extLst>
              <a:ext uri="{FF2B5EF4-FFF2-40B4-BE49-F238E27FC236}">
                <a16:creationId xmlns:a16="http://schemas.microsoft.com/office/drawing/2014/main" id="{E974C77B-B0F8-4D67-811E-E4F45826E108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55032" y="3865382"/>
            <a:ext cx="1010865" cy="526327"/>
          </a:xfrm>
          <a:prstGeom prst="curvedConnector2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ctor: Curved 257">
            <a:extLst>
              <a:ext uri="{FF2B5EF4-FFF2-40B4-BE49-F238E27FC236}">
                <a16:creationId xmlns:a16="http://schemas.microsoft.com/office/drawing/2014/main" id="{1AAD8B87-D12B-478B-AF62-26B3E4CE473D}"/>
              </a:ext>
            </a:extLst>
          </p:cNvPr>
          <p:cNvCxnSpPr>
            <a:cxnSpLocks/>
            <a:stCxn id="254" idx="0"/>
            <a:endCxn id="224" idx="3"/>
          </p:cNvCxnSpPr>
          <p:nvPr/>
        </p:nvCxnSpPr>
        <p:spPr>
          <a:xfrm rot="16200000" flipV="1">
            <a:off x="5086600" y="1673589"/>
            <a:ext cx="1452509" cy="583680"/>
          </a:xfrm>
          <a:prstGeom prst="curvedConnector2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ctor: Curved 258">
            <a:extLst>
              <a:ext uri="{FF2B5EF4-FFF2-40B4-BE49-F238E27FC236}">
                <a16:creationId xmlns:a16="http://schemas.microsoft.com/office/drawing/2014/main" id="{5BC28790-E711-4905-AEF5-A8A316DC6AE2}"/>
              </a:ext>
            </a:extLst>
          </p:cNvPr>
          <p:cNvCxnSpPr>
            <a:cxnSpLocks/>
            <a:stCxn id="254" idx="0"/>
            <a:endCxn id="239" idx="1"/>
          </p:cNvCxnSpPr>
          <p:nvPr/>
        </p:nvCxnSpPr>
        <p:spPr>
          <a:xfrm rot="5400000" flipH="1" flipV="1">
            <a:off x="6128354" y="2125793"/>
            <a:ext cx="542230" cy="589550"/>
          </a:xfrm>
          <a:prstGeom prst="curvedConnector2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or: Curved 259">
            <a:extLst>
              <a:ext uri="{FF2B5EF4-FFF2-40B4-BE49-F238E27FC236}">
                <a16:creationId xmlns:a16="http://schemas.microsoft.com/office/drawing/2014/main" id="{36B86F44-7C9C-4B06-92D3-9BDA3F420D83}"/>
              </a:ext>
            </a:extLst>
          </p:cNvPr>
          <p:cNvCxnSpPr>
            <a:cxnSpLocks/>
          </p:cNvCxnSpPr>
          <p:nvPr/>
        </p:nvCxnSpPr>
        <p:spPr>
          <a:xfrm rot="16200000" flipV="1">
            <a:off x="4006190" y="301847"/>
            <a:ext cx="550689" cy="816112"/>
          </a:xfrm>
          <a:prstGeom prst="curvedConnector2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: Curved 260">
            <a:extLst>
              <a:ext uri="{FF2B5EF4-FFF2-40B4-BE49-F238E27FC236}">
                <a16:creationId xmlns:a16="http://schemas.microsoft.com/office/drawing/2014/main" id="{C1E5EAB7-3946-48D9-A816-F0200A10E23C}"/>
              </a:ext>
            </a:extLst>
          </p:cNvPr>
          <p:cNvCxnSpPr>
            <a:stCxn id="224" idx="2"/>
            <a:endCxn id="229" idx="3"/>
          </p:cNvCxnSpPr>
          <p:nvPr/>
        </p:nvCxnSpPr>
        <p:spPr>
          <a:xfrm rot="5400000">
            <a:off x="3997788" y="1434205"/>
            <a:ext cx="432217" cy="593209"/>
          </a:xfrm>
          <a:prstGeom prst="curvedConnector2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ctor: Curved 261">
            <a:extLst>
              <a:ext uri="{FF2B5EF4-FFF2-40B4-BE49-F238E27FC236}">
                <a16:creationId xmlns:a16="http://schemas.microsoft.com/office/drawing/2014/main" id="{011C555E-6C2F-41D8-AA9F-45376ACF6424}"/>
              </a:ext>
            </a:extLst>
          </p:cNvPr>
          <p:cNvCxnSpPr>
            <a:cxnSpLocks/>
          </p:cNvCxnSpPr>
          <p:nvPr/>
        </p:nvCxnSpPr>
        <p:spPr>
          <a:xfrm rot="10800000">
            <a:off x="2760273" y="1243315"/>
            <a:ext cx="717744" cy="12700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ctor: Curved 262">
            <a:extLst>
              <a:ext uri="{FF2B5EF4-FFF2-40B4-BE49-F238E27FC236}">
                <a16:creationId xmlns:a16="http://schemas.microsoft.com/office/drawing/2014/main" id="{B157F198-72EE-437F-A9AE-53061648FFAB}"/>
              </a:ext>
            </a:extLst>
          </p:cNvPr>
          <p:cNvCxnSpPr>
            <a:cxnSpLocks/>
          </p:cNvCxnSpPr>
          <p:nvPr/>
        </p:nvCxnSpPr>
        <p:spPr>
          <a:xfrm rot="16200000" flipV="1">
            <a:off x="4030116" y="3591037"/>
            <a:ext cx="1612601" cy="634856"/>
          </a:xfrm>
          <a:prstGeom prst="curvedConnector2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ctor: Curved 263">
            <a:extLst>
              <a:ext uri="{FF2B5EF4-FFF2-40B4-BE49-F238E27FC236}">
                <a16:creationId xmlns:a16="http://schemas.microsoft.com/office/drawing/2014/main" id="{0588B239-2D0A-4B94-B6BA-6672D970BEB7}"/>
              </a:ext>
            </a:extLst>
          </p:cNvPr>
          <p:cNvCxnSpPr>
            <a:cxnSpLocks/>
          </p:cNvCxnSpPr>
          <p:nvPr/>
        </p:nvCxnSpPr>
        <p:spPr>
          <a:xfrm rot="5400000">
            <a:off x="3772997" y="4978327"/>
            <a:ext cx="373061" cy="574985"/>
          </a:xfrm>
          <a:prstGeom prst="curvedConnector2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ctor: Curved 264">
            <a:extLst>
              <a:ext uri="{FF2B5EF4-FFF2-40B4-BE49-F238E27FC236}">
                <a16:creationId xmlns:a16="http://schemas.microsoft.com/office/drawing/2014/main" id="{5B6760E6-78DB-442D-82F9-453279FCFE4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737780" y="1259930"/>
            <a:ext cx="335736" cy="627649"/>
          </a:xfrm>
          <a:prstGeom prst="curved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ctor: Curved 265">
            <a:extLst>
              <a:ext uri="{FF2B5EF4-FFF2-40B4-BE49-F238E27FC236}">
                <a16:creationId xmlns:a16="http://schemas.microsoft.com/office/drawing/2014/main" id="{1EE27B9D-318E-42D0-AF25-432CFAE596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7588014" y="2717493"/>
            <a:ext cx="595536" cy="579912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ctor: Curved 266">
            <a:extLst>
              <a:ext uri="{FF2B5EF4-FFF2-40B4-BE49-F238E27FC236}">
                <a16:creationId xmlns:a16="http://schemas.microsoft.com/office/drawing/2014/main" id="{2E729525-0CE3-41F3-9D14-9BE1EC0C624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726195" y="4240979"/>
            <a:ext cx="470192" cy="526324"/>
          </a:xfrm>
          <a:prstGeom prst="curved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</p:cNvCxnSpPr>
          <p:nvPr/>
        </p:nvCxnSpPr>
        <p:spPr>
          <a:xfrm rot="16200000" flipH="1">
            <a:off x="7939413" y="5274802"/>
            <a:ext cx="528900" cy="526324"/>
          </a:xfrm>
          <a:prstGeom prst="curved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ctor: Curved 274">
            <a:extLst>
              <a:ext uri="{FF2B5EF4-FFF2-40B4-BE49-F238E27FC236}">
                <a16:creationId xmlns:a16="http://schemas.microsoft.com/office/drawing/2014/main" id="{CE40F276-D8AE-4A0B-9C4A-50084C10C15D}"/>
              </a:ext>
            </a:extLst>
          </p:cNvPr>
          <p:cNvCxnSpPr>
            <a:cxnSpLocks/>
          </p:cNvCxnSpPr>
          <p:nvPr/>
        </p:nvCxnSpPr>
        <p:spPr>
          <a:xfrm rot="16200000" flipH="1">
            <a:off x="9028223" y="3592938"/>
            <a:ext cx="372305" cy="526327"/>
          </a:xfrm>
          <a:prstGeom prst="curvedConnector2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ctor: Curved 281">
            <a:extLst>
              <a:ext uri="{FF2B5EF4-FFF2-40B4-BE49-F238E27FC236}">
                <a16:creationId xmlns:a16="http://schemas.microsoft.com/office/drawing/2014/main" id="{2FC5E32F-E9CF-4E7D-BB82-1007898CFE8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025881" y="2656037"/>
            <a:ext cx="436808" cy="507913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Rectangle 285">
            <a:extLst>
              <a:ext uri="{FF2B5EF4-FFF2-40B4-BE49-F238E27FC236}">
                <a16:creationId xmlns:a16="http://schemas.microsoft.com/office/drawing/2014/main" id="{EAA2385B-8282-4099-AF02-A03100463FC3}"/>
              </a:ext>
            </a:extLst>
          </p:cNvPr>
          <p:cNvSpPr/>
          <p:nvPr/>
        </p:nvSpPr>
        <p:spPr>
          <a:xfrm>
            <a:off x="9274586" y="1821854"/>
            <a:ext cx="2649639" cy="5510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en-GB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GB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hydrocarbon (</a:t>
            </a:r>
            <a:r>
              <a:rPr lang="en-GB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GB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e) + al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288" name="Connector: Curved 287">
            <a:extLst>
              <a:ext uri="{FF2B5EF4-FFF2-40B4-BE49-F238E27FC236}">
                <a16:creationId xmlns:a16="http://schemas.microsoft.com/office/drawing/2014/main" id="{17259063-B56C-400E-A265-75C4A6B99741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34117" y="1668207"/>
            <a:ext cx="456808" cy="359499"/>
          </a:xfrm>
          <a:prstGeom prst="curved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63C9DD4A-EC13-8E3C-0F9A-6148AE4F57D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026433" y="596996"/>
            <a:ext cx="335736" cy="627649"/>
          </a:xfrm>
          <a:prstGeom prst="curved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656F16FD-9B5B-274E-7620-30EFE2B2D24C}"/>
              </a:ext>
            </a:extLst>
          </p:cNvPr>
          <p:cNvSpPr/>
          <p:nvPr/>
        </p:nvSpPr>
        <p:spPr>
          <a:xfrm>
            <a:off x="9497489" y="337558"/>
            <a:ext cx="2361077" cy="5510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2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-CHO</a:t>
            </a:r>
            <a:r>
              <a:rPr lang="en-US" sz="2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B544DF01-926C-5D39-E5E3-E56965C2FD22}"/>
              </a:ext>
            </a:extLst>
          </p:cNvPr>
          <p:cNvSpPr/>
          <p:nvPr/>
        </p:nvSpPr>
        <p:spPr>
          <a:xfrm>
            <a:off x="9525224" y="2495649"/>
            <a:ext cx="2188206" cy="5510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en-US" sz="2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91" name="Object 290">
            <a:extLst>
              <a:ext uri="{FF2B5EF4-FFF2-40B4-BE49-F238E27FC236}">
                <a16:creationId xmlns:a16="http://schemas.microsoft.com/office/drawing/2014/main" id="{53CD688E-BAF6-7FF9-F90C-48917130C4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975689"/>
              </p:ext>
            </p:extLst>
          </p:nvPr>
        </p:nvGraphicFramePr>
        <p:xfrm>
          <a:off x="11078430" y="2494968"/>
          <a:ext cx="635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635033" imgH="539683" progId="Paint.Picture">
                  <p:embed/>
                </p:oleObj>
              </mc:Choice>
              <mc:Fallback>
                <p:oleObj name="Bitmap Image" r:id="rId3" imgW="635033" imgH="539683" progId="Paint.Picture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0684B694-FA52-2307-9930-F10BDC6690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78430" y="2494968"/>
                        <a:ext cx="63500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4" name="TextBox 293">
            <a:extLst>
              <a:ext uri="{FF2B5EF4-FFF2-40B4-BE49-F238E27FC236}">
                <a16:creationId xmlns:a16="http://schemas.microsoft.com/office/drawing/2014/main" id="{0496DFFF-0CAA-E836-A18B-141A421B006B}"/>
              </a:ext>
            </a:extLst>
          </p:cNvPr>
          <p:cNvSpPr txBox="1"/>
          <p:nvPr/>
        </p:nvSpPr>
        <p:spPr>
          <a:xfrm>
            <a:off x="8074255" y="4236931"/>
            <a:ext cx="3868210" cy="429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CH</a:t>
            </a:r>
            <a:r>
              <a:rPr lang="en-US" sz="200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=CH</a:t>
            </a:r>
            <a:r>
              <a:rPr lang="en-US" sz="200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O</a:t>
            </a:r>
            <a:r>
              <a:rPr lang="en-US" sz="200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2 CH</a:t>
            </a:r>
            <a:r>
              <a:rPr lang="en-US" sz="200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-CH=O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95" name="Object 294">
            <a:extLst>
              <a:ext uri="{FF2B5EF4-FFF2-40B4-BE49-F238E27FC236}">
                <a16:creationId xmlns:a16="http://schemas.microsoft.com/office/drawing/2014/main" id="{309A84DF-9CB3-BFEA-9A65-8ACD023A27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216032"/>
              </p:ext>
            </p:extLst>
          </p:nvPr>
        </p:nvGraphicFramePr>
        <p:xfrm>
          <a:off x="7239394" y="5845796"/>
          <a:ext cx="4960831" cy="565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3829247" imgH="438095" progId="Paint.Picture">
                  <p:embed/>
                </p:oleObj>
              </mc:Choice>
              <mc:Fallback>
                <p:oleObj name="Bitmap Image" r:id="rId5" imgW="3829247" imgH="438095" progId="Paint.Picture">
                  <p:embed/>
                  <p:pic>
                    <p:nvPicPr>
                      <p:cNvPr id="118" name="Object 117">
                        <a:extLst>
                          <a:ext uri="{FF2B5EF4-FFF2-40B4-BE49-F238E27FC236}">
                            <a16:creationId xmlns:a16="http://schemas.microsoft.com/office/drawing/2014/main" id="{9F429BD2-D7DB-4CAD-7F8E-38AEA7A0D5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394" y="5845796"/>
                        <a:ext cx="4960831" cy="565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8" name="Group 297">
            <a:extLst>
              <a:ext uri="{FF2B5EF4-FFF2-40B4-BE49-F238E27FC236}">
                <a16:creationId xmlns:a16="http://schemas.microsoft.com/office/drawing/2014/main" id="{C64D5B48-A296-B73B-3A23-011661120250}"/>
              </a:ext>
            </a:extLst>
          </p:cNvPr>
          <p:cNvGrpSpPr/>
          <p:nvPr/>
        </p:nvGrpSpPr>
        <p:grpSpPr>
          <a:xfrm>
            <a:off x="0" y="937203"/>
            <a:ext cx="2787831" cy="551054"/>
            <a:chOff x="5159454" y="2023976"/>
            <a:chExt cx="3348168" cy="551054"/>
          </a:xfrm>
        </p:grpSpPr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2DCF780F-B01E-6B21-B98A-148277B38249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C28E06C0-56E5-3CFD-ECA8-5A1370264753}"/>
                </a:ext>
              </a:extLst>
            </p:cNvPr>
            <p:cNvSpPr/>
            <p:nvPr/>
          </p:nvSpPr>
          <p:spPr>
            <a:xfrm>
              <a:off x="5159454" y="2023976"/>
              <a:ext cx="3348168" cy="5510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r>
                <a:rPr lang="en-US" b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b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s:  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hydrocarbon &lt; aldehyde &lt;  alcohol</a:t>
              </a:r>
            </a:p>
          </p:txBody>
        </p:sp>
      </p:grp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20A770F2-1DD2-B72C-DA75-5DFB7537994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598503" y="4210921"/>
            <a:ext cx="371671" cy="574985"/>
          </a:xfrm>
          <a:prstGeom prst="curvedConnector2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3045A32-CF58-F083-DABE-FA0DFBB61E78}"/>
              </a:ext>
            </a:extLst>
          </p:cNvPr>
          <p:cNvCxnSpPr>
            <a:cxnSpLocks/>
          </p:cNvCxnSpPr>
          <p:nvPr/>
        </p:nvCxnSpPr>
        <p:spPr>
          <a:xfrm rot="16200000" flipV="1">
            <a:off x="2430915" y="2421663"/>
            <a:ext cx="371671" cy="574985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6A0BD61-ABBE-EAC9-6781-A4CD5B7C5446}"/>
              </a:ext>
            </a:extLst>
          </p:cNvPr>
          <p:cNvSpPr/>
          <p:nvPr/>
        </p:nvSpPr>
        <p:spPr>
          <a:xfrm>
            <a:off x="617777" y="3036312"/>
            <a:ext cx="1753136" cy="5510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indent="180340">
              <a:lnSpc>
                <a:spcPct val="120000"/>
              </a:lnSpc>
            </a:pPr>
            <a:r>
              <a:rPr lang="en-US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Ketone → Alcohol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endParaRPr lang="en-US" sz="18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34D9C8-874C-4665-ACDA-C96E5AD88294}"/>
              </a:ext>
            </a:extLst>
          </p:cNvPr>
          <p:cNvSpPr/>
          <p:nvPr/>
        </p:nvSpPr>
        <p:spPr>
          <a:xfrm>
            <a:off x="2876073" y="3950032"/>
            <a:ext cx="1670599" cy="5510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2000" b="1" noProof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 HÓA ALDEHYDE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30C3F15A-B1F7-091E-48C3-CE2D03258ED7}"/>
              </a:ext>
            </a:extLst>
          </p:cNvPr>
          <p:cNvCxnSpPr>
            <a:cxnSpLocks/>
          </p:cNvCxnSpPr>
          <p:nvPr/>
        </p:nvCxnSpPr>
        <p:spPr>
          <a:xfrm rot="16200000" flipV="1">
            <a:off x="2398599" y="3755730"/>
            <a:ext cx="371671" cy="574985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A53F67E-ACA9-E29F-5BD2-452CDEA36CD6}"/>
              </a:ext>
            </a:extLst>
          </p:cNvPr>
          <p:cNvSpPr txBox="1"/>
          <p:nvPr/>
        </p:nvSpPr>
        <p:spPr>
          <a:xfrm>
            <a:off x="-71429" y="3655538"/>
            <a:ext cx="2597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F4D55944-C3AB-CA95-00C8-487E3BE35659}"/>
              </a:ext>
            </a:extLst>
          </p:cNvPr>
          <p:cNvCxnSpPr>
            <a:cxnSpLocks/>
          </p:cNvCxnSpPr>
          <p:nvPr/>
        </p:nvCxnSpPr>
        <p:spPr>
          <a:xfrm rot="10800000">
            <a:off x="2095139" y="4262348"/>
            <a:ext cx="717744" cy="12700"/>
          </a:xfrm>
          <a:prstGeom prst="curvedConnector3">
            <a:avLst>
              <a:gd name="adj1" fmla="val 55308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7417AA4-D822-F59B-A65F-7CF48CAAF964}"/>
              </a:ext>
            </a:extLst>
          </p:cNvPr>
          <p:cNvSpPr txBox="1"/>
          <p:nvPr/>
        </p:nvSpPr>
        <p:spPr>
          <a:xfrm>
            <a:off x="19136" y="4024870"/>
            <a:ext cx="2173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tollens</a:t>
            </a:r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65CA3EA1-045A-696A-43DF-D95EB255F9EF}"/>
              </a:ext>
            </a:extLst>
          </p:cNvPr>
          <p:cNvCxnSpPr>
            <a:cxnSpLocks/>
          </p:cNvCxnSpPr>
          <p:nvPr/>
        </p:nvCxnSpPr>
        <p:spPr>
          <a:xfrm rot="5400000">
            <a:off x="2411056" y="4310669"/>
            <a:ext cx="372180" cy="574985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35B7D22-2C4E-D5D7-E40F-82FDE62AC32B}"/>
              </a:ext>
            </a:extLst>
          </p:cNvPr>
          <p:cNvSpPr txBox="1"/>
          <p:nvPr/>
        </p:nvSpPr>
        <p:spPr>
          <a:xfrm>
            <a:off x="18374" y="4714766"/>
            <a:ext cx="2213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Cu(OH)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/NaOH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7F93AA1-09AD-2C28-E8D0-C510E624F1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02854">
            <a:off x="2733302" y="4585114"/>
            <a:ext cx="388558" cy="782127"/>
          </a:xfrm>
          <a:prstGeom prst="rect">
            <a:avLst/>
          </a:prstGeom>
        </p:spPr>
      </p:pic>
      <p:cxnSp>
        <p:nvCxnSpPr>
          <p:cNvPr id="245" name="Connector: Curved 244">
            <a:extLst>
              <a:ext uri="{FF2B5EF4-FFF2-40B4-BE49-F238E27FC236}">
                <a16:creationId xmlns:a16="http://schemas.microsoft.com/office/drawing/2014/main" id="{BE1F40E3-89C5-37B6-F9FE-A1E7D5657202}"/>
              </a:ext>
            </a:extLst>
          </p:cNvPr>
          <p:cNvCxnSpPr>
            <a:cxnSpLocks/>
          </p:cNvCxnSpPr>
          <p:nvPr/>
        </p:nvCxnSpPr>
        <p:spPr>
          <a:xfrm rot="10800000" flipV="1">
            <a:off x="2354604" y="3386962"/>
            <a:ext cx="666377" cy="153720"/>
          </a:xfrm>
          <a:prstGeom prst="curvedConnector3">
            <a:avLst>
              <a:gd name="adj1" fmla="val -1861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760E197B-A113-1F16-743A-558AB62FF5E0}"/>
              </a:ext>
            </a:extLst>
          </p:cNvPr>
          <p:cNvGrpSpPr/>
          <p:nvPr/>
        </p:nvGrpSpPr>
        <p:grpSpPr>
          <a:xfrm>
            <a:off x="528558" y="6135796"/>
            <a:ext cx="3822040" cy="722203"/>
            <a:chOff x="5938157" y="2023975"/>
            <a:chExt cx="2569464" cy="722203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2B58C1AB-2A8F-AF46-286F-F4C05ECF63A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8F542001-608F-6EBD-0AEB-85F251A96737}"/>
                </a:ext>
              </a:extLst>
            </p:cNvPr>
            <p:cNvSpPr/>
            <p:nvPr/>
          </p:nvSpPr>
          <p:spPr>
            <a:xfrm>
              <a:off x="5938157" y="2023975"/>
              <a:ext cx="2569464" cy="72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–COCH</a:t>
              </a:r>
              <a:r>
                <a:rPr lang="en-US" sz="2400" baseline="-25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tủa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iodoform</a:t>
              </a:r>
            </a:p>
          </p:txBody>
        </p:sp>
      </p:grpSp>
      <p:cxnSp>
        <p:nvCxnSpPr>
          <p:cNvPr id="292" name="Connector: Curved 291">
            <a:extLst>
              <a:ext uri="{FF2B5EF4-FFF2-40B4-BE49-F238E27FC236}">
                <a16:creationId xmlns:a16="http://schemas.microsoft.com/office/drawing/2014/main" id="{F728B658-A397-C5E9-F8C5-C93A97D4FFAE}"/>
              </a:ext>
            </a:extLst>
          </p:cNvPr>
          <p:cNvCxnSpPr>
            <a:cxnSpLocks/>
            <a:stCxn id="214" idx="2"/>
            <a:endCxn id="289" idx="3"/>
          </p:cNvCxnSpPr>
          <p:nvPr/>
        </p:nvCxnSpPr>
        <p:spPr>
          <a:xfrm rot="5400000">
            <a:off x="4125399" y="5491020"/>
            <a:ext cx="1231078" cy="780679"/>
          </a:xfrm>
          <a:prstGeom prst="curvedConnector2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1" name="Picture 300">
            <a:extLst>
              <a:ext uri="{FF2B5EF4-FFF2-40B4-BE49-F238E27FC236}">
                <a16:creationId xmlns:a16="http://schemas.microsoft.com/office/drawing/2014/main" id="{099C8DE2-C51D-6E6F-6BB4-2EDCC37EED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505394">
            <a:off x="4805904" y="5782330"/>
            <a:ext cx="379419" cy="1152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5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204" grpId="0" animBg="1"/>
      <p:bldP spid="209" grpId="0" animBg="1"/>
      <p:bldP spid="234" grpId="0" animBg="1"/>
      <p:bldP spid="286" grpId="0" animBg="1"/>
      <p:bldP spid="18" grpId="0" animBg="1"/>
      <p:bldP spid="290" grpId="0" animBg="1"/>
      <p:bldP spid="294" grpId="0"/>
      <p:bldP spid="10" grpId="0" animBg="1"/>
      <p:bldP spid="13" grpId="0" animBg="1"/>
      <p:bldP spid="17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159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Bitmap Image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VnTeach.Com; admin</dc:creator>
  <cp:keywords>VnTeach.Com</cp:keywords>
  <dc:description>VnTeach.Com</dc:description>
  <cp:lastModifiedBy>admin</cp:lastModifiedBy>
  <cp:revision>3</cp:revision>
  <dcterms:created xsi:type="dcterms:W3CDTF">2023-06-02T08:12:33Z</dcterms:created>
  <dcterms:modified xsi:type="dcterms:W3CDTF">2023-06-07T09:19:18Z</dcterms:modified>
  <cp:category>VnTeach.Com</cp:category>
</cp:coreProperties>
</file>