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74" r:id="rId3"/>
    <p:sldId id="324" r:id="rId4"/>
    <p:sldId id="273" r:id="rId5"/>
    <p:sldId id="362" r:id="rId6"/>
    <p:sldId id="357" r:id="rId7"/>
    <p:sldId id="372" r:id="rId8"/>
    <p:sldId id="373" r:id="rId9"/>
    <p:sldId id="374" r:id="rId10"/>
    <p:sldId id="369" r:id="rId11"/>
    <p:sldId id="334" r:id="rId12"/>
    <p:sldId id="325" r:id="rId13"/>
    <p:sldId id="317" r:id="rId14"/>
    <p:sldId id="272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D0DEEC"/>
    <a:srgbClr val="FF9801"/>
    <a:srgbClr val="EE8640"/>
    <a:srgbClr val="FFCCFF"/>
    <a:srgbClr val="A493C6"/>
    <a:srgbClr val="6593C3"/>
    <a:srgbClr val="F7DADE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78" d="100"/>
          <a:sy n="78" d="100"/>
        </p:scale>
        <p:origin x="884" y="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0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61968"/>
            <a:ext cx="582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67991" y="712897"/>
            <a:ext cx="8120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Read the text and complete the timeline showing the evolution of robots</a:t>
            </a:r>
            <a:r>
              <a:rPr lang="en-US" sz="2400" b="1" kern="0" dirty="0">
                <a:effectLst/>
                <a:ea typeface="Times New Roman" panose="02020603050405020304" pitchFamily="18" charset="0"/>
              </a:rPr>
              <a:t> 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9AF0A3B-53CB-25BB-F950-597F3B7EB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AF2190-A1E7-28A9-5054-631A67390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673146"/>
            <a:ext cx="6335486" cy="34184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BBCED6-4E11-1971-C0C5-4DD4979F0C60}"/>
              </a:ext>
            </a:extLst>
          </p:cNvPr>
          <p:cNvSpPr txBox="1"/>
          <p:nvPr/>
        </p:nvSpPr>
        <p:spPr>
          <a:xfrm>
            <a:off x="2930977" y="3607565"/>
            <a:ext cx="881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1959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61FE6-5572-546E-7D03-4FB62A72B1A6}"/>
              </a:ext>
            </a:extLst>
          </p:cNvPr>
          <p:cNvSpPr txBox="1"/>
          <p:nvPr/>
        </p:nvSpPr>
        <p:spPr>
          <a:xfrm>
            <a:off x="4547504" y="3869629"/>
            <a:ext cx="881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Kismet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662E24-5D3B-2FE2-AB48-8BD763B3B315}"/>
              </a:ext>
            </a:extLst>
          </p:cNvPr>
          <p:cNvSpPr txBox="1"/>
          <p:nvPr/>
        </p:nvSpPr>
        <p:spPr>
          <a:xfrm>
            <a:off x="5323113" y="2702809"/>
            <a:ext cx="881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2005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CE4FE9-1D82-B80A-B57F-D4900BEEEF02}"/>
              </a:ext>
            </a:extLst>
          </p:cNvPr>
          <p:cNvSpPr txBox="1"/>
          <p:nvPr/>
        </p:nvSpPr>
        <p:spPr>
          <a:xfrm>
            <a:off x="5796639" y="3792494"/>
            <a:ext cx="1714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Visual -recognition</a:t>
            </a:r>
          </a:p>
        </p:txBody>
      </p:sp>
    </p:spTree>
    <p:extLst>
      <p:ext uri="{BB962C8B-B14F-4D97-AF65-F5344CB8AC3E}">
        <p14:creationId xmlns:p14="http://schemas.microsoft.com/office/powerpoint/2010/main" val="15320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61968"/>
            <a:ext cx="582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1023112" y="887596"/>
            <a:ext cx="8120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Work in groups. Discuss the questions. 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316ED-2516-4D68-B014-76F810EC007B}"/>
              </a:ext>
            </a:extLst>
          </p:cNvPr>
          <p:cNvSpPr txBox="1"/>
          <p:nvPr/>
        </p:nvSpPr>
        <p:spPr>
          <a:xfrm>
            <a:off x="710293" y="1433971"/>
            <a:ext cx="77234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45A83"/>
                </a:solidFill>
                <a:effectLst/>
                <a:latin typeface="UTMAvo-BoldItalic"/>
              </a:rPr>
              <a:t>What types of AI are widely used in Viet Nam? How do you think robots and AI will develop in Viet Nam in the future?</a:t>
            </a:r>
            <a:r>
              <a:rPr lang="en-US" sz="3200" dirty="0"/>
              <a:t> 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089A3-545D-BC0A-DF0E-2864A59C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62" y="2571750"/>
            <a:ext cx="4080429" cy="22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916098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Gain knowledge about the evolution of robots;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Review expressions for g</a:t>
            </a:r>
            <a:r>
              <a:rPr lang="vi-VN" sz="2400" dirty="0"/>
              <a:t>etting attention and interrupting</a:t>
            </a:r>
            <a:r>
              <a:rPr lang="en-US" sz="24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Talk about future of AI in Vietnam.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072" y="1820821"/>
            <a:ext cx="7203621" cy="2153228"/>
          </a:xfrm>
          <a:noFill/>
        </p:spPr>
        <p:txBody>
          <a:bodyPr anchor="t"/>
          <a:lstStyle/>
          <a:p>
            <a:pPr marL="0" marR="0" indent="-127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Do exercises in the workbook.</a:t>
            </a:r>
          </a:p>
          <a:p>
            <a:pPr marL="0" marR="0" indent="-127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Prepare for the next lesson – Looking back and Project.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6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Artificial Intelligence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2657380" y="2184952"/>
            <a:ext cx="6330639" cy="606116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COMMUNICATION &amp; CULTURE / CLIL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575126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7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82823" y="867955"/>
            <a:ext cx="171593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39211" y="2036009"/>
            <a:ext cx="1985782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EVERYDAY ENGLISH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2822" y="3040498"/>
            <a:ext cx="1909235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CLIL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a typeface="Times New Roman" panose="02020603050405020304" pitchFamily="18" charset="0"/>
              </a:rPr>
              <a:t>Watch a video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05769" y="1747157"/>
            <a:ext cx="3659538" cy="1085850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Task 1: </a:t>
            </a:r>
            <a:r>
              <a:rPr lang="en-US" sz="135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Listen and complete the conversations. Then practice in pairs.</a:t>
            </a:r>
            <a:endParaRPr lang="en-US" sz="1350" kern="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Task 2: </a:t>
            </a:r>
            <a:r>
              <a:rPr lang="en-US" sz="135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Use the models in Task 1 to make similar conversations.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0" y="3166164"/>
            <a:ext cx="3659539" cy="84456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Task 1: </a:t>
            </a:r>
            <a:r>
              <a:rPr lang="en-US" sz="135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Read the text and complete the timeline showing the evolution of robots</a:t>
            </a:r>
            <a:r>
              <a:rPr lang="en-US" sz="135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1350" kern="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350" kern="0" dirty="0">
                <a:solidFill>
                  <a:srgbClr val="000000"/>
                </a:solidFill>
              </a:rPr>
              <a:t>- </a:t>
            </a:r>
            <a:r>
              <a:rPr lang="en-US" sz="135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2: Work in groups. Discuss the questions. 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498753" y="1113731"/>
            <a:ext cx="533349" cy="92227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737441" y="2281784"/>
            <a:ext cx="301771" cy="758713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- Wrap-up</a:t>
            </a:r>
          </a:p>
          <a:p>
            <a:r>
              <a:rPr lang="en-US" sz="1350" dirty="0">
                <a:solidFill>
                  <a:schemeClr val="tx1"/>
                </a:solidFill>
              </a:rPr>
              <a:t>- 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640788" y="4275545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3" y="230514"/>
            <a:ext cx="3932243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COMMUNICATION &amp; CULTURE / CLIL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7</a:t>
            </a:r>
          </a:p>
        </p:txBody>
      </p:sp>
      <p:cxnSp>
        <p:nvCxnSpPr>
          <p:cNvPr id="10" name="Curved Connector 27">
            <a:extLst>
              <a:ext uri="{FF2B5EF4-FFF2-40B4-BE49-F238E27FC236}">
                <a16:creationId xmlns:a16="http://schemas.microsoft.com/office/drawing/2014/main" id="{7E6FDC0B-508C-D0F3-D01F-2BC49ED579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11932" y="3663798"/>
            <a:ext cx="698230" cy="545441"/>
          </a:xfrm>
          <a:prstGeom prst="curvedConnector3">
            <a:avLst>
              <a:gd name="adj1" fmla="val 50000"/>
            </a:avLst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28851" y="708710"/>
            <a:ext cx="4792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cs typeface="Times New Roman" panose="02020603050405020304" pitchFamily="18" charset="0"/>
              </a:rPr>
              <a:t>Watch a video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3462B-C744-42B8-5E94-EF6C796C10C1}"/>
              </a:ext>
            </a:extLst>
          </p:cNvPr>
          <p:cNvSpPr txBox="1"/>
          <p:nvPr/>
        </p:nvSpPr>
        <p:spPr>
          <a:xfrm>
            <a:off x="991960" y="1820636"/>
            <a:ext cx="72662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Before playing the video, teacher asks Ss to watch carefully and try to remember as many details as possible. Ss can take notes if they want.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Teacher shows the question, Ss raise their hands to grab the chance to answer.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Teacher leads in the lesson.</a:t>
            </a:r>
            <a:endParaRPr lang="en-US" sz="4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2179" y="739694"/>
            <a:ext cx="7684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9792BE-AD65-53C6-9F34-02034028388F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84637-346B-43C0-89CE-C48C25C9CAE0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This is Ameca, the most advanced life-like robot in the world!  #shorts">
            <a:hlinkClick r:id="" action="ppaction://media"/>
            <a:extLst>
              <a:ext uri="{FF2B5EF4-FFF2-40B4-BE49-F238E27FC236}">
                <a16:creationId xmlns:a16="http://schemas.microsoft.com/office/drawing/2014/main" id="{842D1831-BFA5-578D-E664-963DF1DDD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718" y="1386643"/>
            <a:ext cx="1985318" cy="3528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6A4985-7A2B-2C31-D22C-C1DA90BF76DF}"/>
              </a:ext>
            </a:extLst>
          </p:cNvPr>
          <p:cNvSpPr txBox="1"/>
          <p:nvPr/>
        </p:nvSpPr>
        <p:spPr>
          <a:xfrm>
            <a:off x="4114800" y="273538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What’s your impression on </a:t>
            </a:r>
            <a:r>
              <a:rPr lang="en-US" sz="2400" b="1" dirty="0" err="1">
                <a:effectLst/>
                <a:ea typeface="Times New Roman" panose="02020603050405020304" pitchFamily="18" charset="0"/>
              </a:rPr>
              <a:t>Ameca</a:t>
            </a:r>
            <a:r>
              <a:rPr lang="en-US" sz="2400" b="1" dirty="0">
                <a:effectLst/>
                <a:ea typeface="Times New Roman" panose="02020603050405020304" pitchFamily="18" charset="0"/>
              </a:rPr>
              <a:t> – the robot?</a:t>
            </a:r>
          </a:p>
        </p:txBody>
      </p:sp>
    </p:spTree>
    <p:extLst>
      <p:ext uri="{BB962C8B-B14F-4D97-AF65-F5344CB8AC3E}">
        <p14:creationId xmlns:p14="http://schemas.microsoft.com/office/powerpoint/2010/main" val="11266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0"/>
            <a:ext cx="4853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94295" y="720194"/>
            <a:ext cx="7776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Listen and complete the conversations with the expressions in the box. Then </a:t>
            </a:r>
            <a:r>
              <a:rPr lang="en-US" sz="2000" b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them in pairs. 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D2753-F945-0A8D-7C42-E4199C324D3A}"/>
              </a:ext>
            </a:extLst>
          </p:cNvPr>
          <p:cNvSpPr txBox="1"/>
          <p:nvPr/>
        </p:nvSpPr>
        <p:spPr>
          <a:xfrm>
            <a:off x="763737" y="1428080"/>
            <a:ext cx="782333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0000"/>
                </a:solidFill>
                <a:effectLst/>
                <a:latin typeface="UTMAvo-BoldItalic"/>
              </a:rPr>
              <a:t>Nam: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(1) </a:t>
            </a:r>
            <a:r>
              <a:rPr lang="en-US" sz="1800" b="0" i="0" dirty="0">
                <a:solidFill>
                  <a:srgbClr val="939598"/>
                </a:solidFill>
                <a:effectLst/>
                <a:latin typeface="UTM-Avo"/>
              </a:rPr>
              <a:t>_________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, Nick!</a:t>
            </a:r>
          </a:p>
          <a:p>
            <a:r>
              <a:rPr lang="en-US" sz="1800" b="1" i="1" dirty="0">
                <a:solidFill>
                  <a:srgbClr val="000000"/>
                </a:solidFill>
                <a:effectLst/>
                <a:latin typeface="UTMAvo-BoldItalic"/>
              </a:rPr>
              <a:t>Nick: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Yes, Nam.</a:t>
            </a:r>
          </a:p>
          <a:p>
            <a:r>
              <a:rPr lang="en-US" sz="1800" b="1" i="1" dirty="0">
                <a:solidFill>
                  <a:srgbClr val="000000"/>
                </a:solidFill>
                <a:effectLst/>
                <a:latin typeface="UTMAvo-BoldItalic"/>
              </a:rPr>
              <a:t>Nam: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(2) </a:t>
            </a:r>
            <a:r>
              <a:rPr lang="en-US" sz="1800" b="0" i="0" dirty="0">
                <a:solidFill>
                  <a:srgbClr val="939598"/>
                </a:solidFill>
                <a:effectLst/>
                <a:latin typeface="UTM-Avo"/>
              </a:rPr>
              <a:t>__________________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if I ask you a few questions about our project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on robots?</a:t>
            </a:r>
          </a:p>
          <a:p>
            <a:r>
              <a:rPr lang="en-US" sz="1800" b="1" i="1" dirty="0">
                <a:solidFill>
                  <a:srgbClr val="000000"/>
                </a:solidFill>
                <a:effectLst/>
                <a:latin typeface="UTMAvo-BoldItalic"/>
              </a:rPr>
              <a:t>Nick: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Not at all. Go ahead.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b="1" i="0" dirty="0">
              <a:solidFill>
                <a:srgbClr val="E45A83"/>
              </a:solidFill>
              <a:effectLst/>
              <a:latin typeface="UTMAvoBold"/>
            </a:endParaRPr>
          </a:p>
          <a:p>
            <a:r>
              <a:rPr lang="en-US" sz="1800" b="1" i="1" dirty="0">
                <a:solidFill>
                  <a:srgbClr val="000000"/>
                </a:solidFill>
                <a:effectLst/>
                <a:latin typeface="UTMAvo-BoldItalic"/>
              </a:rPr>
              <a:t>Speaker: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(3) </a:t>
            </a:r>
            <a:r>
              <a:rPr lang="en-US" sz="1800" b="0" i="0" dirty="0">
                <a:solidFill>
                  <a:srgbClr val="939598"/>
                </a:solidFill>
                <a:effectLst/>
                <a:latin typeface="UTM-Avo"/>
              </a:rPr>
              <a:t>____________________________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, please? Today, I’m going to talk about some applications of AI in education.</a:t>
            </a:r>
          </a:p>
          <a:p>
            <a:r>
              <a:rPr lang="en-US" sz="1800" b="1" i="1" dirty="0">
                <a:solidFill>
                  <a:srgbClr val="000000"/>
                </a:solidFill>
                <a:effectLst/>
                <a:latin typeface="UTMAvo-BoldItalic"/>
              </a:rPr>
              <a:t>Phong: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(4) </a:t>
            </a:r>
            <a:r>
              <a:rPr lang="en-US" sz="1800" b="0" i="0" dirty="0">
                <a:solidFill>
                  <a:srgbClr val="939598"/>
                </a:solidFill>
                <a:effectLst/>
                <a:latin typeface="UTM-Avo"/>
              </a:rPr>
              <a:t>________________________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, but could you please explain the topic of your talk? </a:t>
            </a:r>
          </a:p>
          <a:p>
            <a:r>
              <a:rPr lang="en-US" sz="1800" b="1" i="1" dirty="0">
                <a:solidFill>
                  <a:srgbClr val="000000"/>
                </a:solidFill>
                <a:effectLst/>
                <a:latin typeface="UTMAvo-BoldItalic"/>
              </a:rPr>
              <a:t>Speaker: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Sure, we’re going to find out how AI can support teachers and students.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UTMAvo-BoldItalic"/>
              </a:rPr>
              <a:t>Phong: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UTM-Avo"/>
              </a:rPr>
              <a:t>I understand now. Thanks.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7B3AF-5113-1666-AF12-D3C018C7CE25}"/>
              </a:ext>
            </a:extLst>
          </p:cNvPr>
          <p:cNvSpPr txBox="1"/>
          <p:nvPr/>
        </p:nvSpPr>
        <p:spPr>
          <a:xfrm>
            <a:off x="1845128" y="1384274"/>
            <a:ext cx="2563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C. </a:t>
            </a:r>
            <a:r>
              <a:rPr lang="en-US" dirty="0">
                <a:solidFill>
                  <a:srgbClr val="C00000"/>
                </a:solidFill>
              </a:rPr>
              <a:t>Hey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7C6E0-673F-904F-FCC8-5F6E899E5902}"/>
              </a:ext>
            </a:extLst>
          </p:cNvPr>
          <p:cNvSpPr txBox="1"/>
          <p:nvPr/>
        </p:nvSpPr>
        <p:spPr>
          <a:xfrm>
            <a:off x="2008414" y="1945017"/>
            <a:ext cx="2563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B. </a:t>
            </a:r>
            <a:r>
              <a:rPr lang="en-US" dirty="0">
                <a:solidFill>
                  <a:srgbClr val="C00000"/>
                </a:solidFill>
              </a:rPr>
              <a:t>Do you mind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br>
              <a:rPr lang="en-US" sz="2000" dirty="0">
                <a:solidFill>
                  <a:srgbClr val="C00000"/>
                </a:solidFill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55FE2C-9FF3-E17E-594A-D390FA47D9F8}"/>
              </a:ext>
            </a:extLst>
          </p:cNvPr>
          <p:cNvSpPr txBox="1"/>
          <p:nvPr/>
        </p:nvSpPr>
        <p:spPr>
          <a:xfrm>
            <a:off x="2179864" y="309966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D. </a:t>
            </a:r>
            <a:r>
              <a:rPr lang="en-US" dirty="0">
                <a:solidFill>
                  <a:srgbClr val="C00000"/>
                </a:solidFill>
              </a:rPr>
              <a:t>May I have your attention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br>
              <a:rPr lang="en-US" sz="2000" dirty="0">
                <a:solidFill>
                  <a:srgbClr val="C00000"/>
                </a:solidFill>
              </a:rPr>
            </a:b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C1575-8B3B-53F4-D233-07B03AC970A4}"/>
              </a:ext>
            </a:extLst>
          </p:cNvPr>
          <p:cNvSpPr txBox="1"/>
          <p:nvPr/>
        </p:nvSpPr>
        <p:spPr>
          <a:xfrm>
            <a:off x="1885948" y="3636661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A. </a:t>
            </a:r>
            <a:r>
              <a:rPr lang="en-US" dirty="0">
                <a:solidFill>
                  <a:srgbClr val="C00000"/>
                </a:solidFill>
              </a:rPr>
              <a:t>I’m sorry for interrupting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br>
              <a:rPr lang="en-US" sz="2000" dirty="0">
                <a:solidFill>
                  <a:srgbClr val="C00000"/>
                </a:solidFill>
              </a:rPr>
            </a:br>
            <a:br>
              <a:rPr lang="en-US" sz="2000" dirty="0">
                <a:solidFill>
                  <a:srgbClr val="C00000"/>
                </a:solidFill>
              </a:rPr>
            </a:b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76A396-CD44-2BC2-4646-A98CC67DB117}"/>
              </a:ext>
            </a:extLst>
          </p:cNvPr>
          <p:cNvSpPr txBox="1"/>
          <p:nvPr/>
        </p:nvSpPr>
        <p:spPr>
          <a:xfrm>
            <a:off x="520721" y="13888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E45A83"/>
                </a:solidFill>
                <a:effectLst/>
                <a:latin typeface="UTMAvoBold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5795FF-1B59-E481-C4C7-8F75F75E335B}"/>
              </a:ext>
            </a:extLst>
          </p:cNvPr>
          <p:cNvSpPr txBox="1"/>
          <p:nvPr/>
        </p:nvSpPr>
        <p:spPr>
          <a:xfrm>
            <a:off x="556930" y="312994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E45A83"/>
                </a:solidFill>
                <a:effectLst/>
                <a:latin typeface="UTMAvoBold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0"/>
            <a:ext cx="4853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94295" y="720194"/>
            <a:ext cx="7776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Useful expressions </a:t>
            </a:r>
            <a:endParaRPr 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102D48-27CD-6558-7C1D-84EC50BAFFED}"/>
              </a:ext>
            </a:extLst>
          </p:cNvPr>
          <p:cNvSpPr txBox="1"/>
          <p:nvPr/>
        </p:nvSpPr>
        <p:spPr>
          <a:xfrm>
            <a:off x="971549" y="1432683"/>
            <a:ext cx="36004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0" kern="0" dirty="0">
                <a:solidFill>
                  <a:srgbClr val="231F20"/>
                </a:solidFill>
                <a:effectLst/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Getting attention </a:t>
            </a: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Bold"/>
                <a:ea typeface="Times New Roman" panose="02020603050405020304" pitchFamily="18" charset="0"/>
              </a:rPr>
              <a:t>May I have your attention, please?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Bold"/>
                <a:ea typeface="Times New Roman" panose="02020603050405020304" pitchFamily="18" charset="0"/>
              </a:rPr>
              <a:t>Could I ask you a question?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Bold"/>
                <a:ea typeface="Times New Roman" panose="02020603050405020304" pitchFamily="18" charset="0"/>
              </a:rPr>
              <a:t>Can I have a few seconds/a moment of your time?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-Identity-H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Look!/Listen!/Watch!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-Identity-H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Excuse me!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-Identity-H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Sorry to bother you.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-Identity-H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Hey!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EF717-822E-B57F-4156-B05DDE156252}"/>
              </a:ext>
            </a:extLst>
          </p:cNvPr>
          <p:cNvSpPr txBox="1"/>
          <p:nvPr/>
        </p:nvSpPr>
        <p:spPr>
          <a:xfrm>
            <a:off x="4923064" y="1432683"/>
            <a:ext cx="380455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0" kern="0" dirty="0">
                <a:solidFill>
                  <a:srgbClr val="231F20"/>
                </a:solidFill>
                <a:effectLst/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 Interrupting </a:t>
            </a: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-Identity-H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I'm sorry for interrupting/to interrupt, but I don't quite understand ...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Bold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Sorry for the interruption, but could you(repeat) ...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Bold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This will only take a minute. </a:t>
            </a: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-Identity-H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Would you mind (telling me) ...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Bold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I </a:t>
            </a:r>
            <a:r>
              <a:rPr lang="en-US" sz="1800" i="0" dirty="0" err="1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apologise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 for the interruption, but I have an important question about ...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Bold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Pardon me/Excuse me, I have …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Bold"/>
                <a:ea typeface="Times New Roman" panose="02020603050405020304" pitchFamily="18" charset="0"/>
              </a:rPr>
              <a:t>Hold on!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7030A0"/>
                </a:solidFill>
                <a:effectLst/>
                <a:latin typeface="MyriadPro-Regular"/>
                <a:ea typeface="Times New Roman" panose="02020603050405020304" pitchFamily="18" charset="0"/>
              </a:rPr>
              <a:t>• </a:t>
            </a:r>
            <a:r>
              <a:rPr lang="en-US" sz="1800" i="0" dirty="0">
                <a:solidFill>
                  <a:srgbClr val="7030A0"/>
                </a:solidFill>
                <a:effectLst/>
                <a:latin typeface="MyriadPro-Bold"/>
                <a:ea typeface="Times New Roman" panose="02020603050405020304" pitchFamily="18" charset="0"/>
              </a:rPr>
              <a:t>Just a second.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8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0"/>
            <a:ext cx="4853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94295" y="720194"/>
            <a:ext cx="7776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Use the models in Task 1 to make similar conversations for these situations. One of you is A, the other is B. 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EF0ED-D00B-1351-81C9-415E6B474CEF}"/>
              </a:ext>
            </a:extLst>
          </p:cNvPr>
          <p:cNvSpPr txBox="1"/>
          <p:nvPr/>
        </p:nvSpPr>
        <p:spPr>
          <a:xfrm>
            <a:off x="473545" y="1803188"/>
            <a:ext cx="422093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E45983"/>
                </a:solidFill>
                <a:effectLst/>
                <a:latin typeface="UTMAvoBold" panose="02040603050506020204" pitchFamily="18" charset="0"/>
              </a:rPr>
              <a:t>1. </a:t>
            </a:r>
            <a:r>
              <a:rPr lang="en-US" sz="2000" b="0" i="0" dirty="0">
                <a:solidFill>
                  <a:srgbClr val="E45983"/>
                </a:solidFill>
                <a:effectLst/>
                <a:latin typeface="UTM-Avo"/>
              </a:rPr>
              <a:t>A is at a museum or robot exhibition where he/she can see B in the crowd, A wants to get B’s attention.</a:t>
            </a:r>
          </a:p>
          <a:p>
            <a:r>
              <a:rPr lang="en-US" sz="2000" b="1" i="0" dirty="0">
                <a:solidFill>
                  <a:srgbClr val="E45983"/>
                </a:solidFill>
                <a:effectLst/>
                <a:latin typeface="UTMAvoBold" panose="02040603050506020204" pitchFamily="18" charset="0"/>
              </a:rPr>
              <a:t>2. </a:t>
            </a:r>
            <a:r>
              <a:rPr lang="en-US" sz="2000" b="0" i="0" dirty="0">
                <a:solidFill>
                  <a:srgbClr val="E45983"/>
                </a:solidFill>
                <a:effectLst/>
                <a:latin typeface="UTM-Avo"/>
              </a:rPr>
              <a:t>A is a scientist giving a talk on the use of AI at home. B is in the audience, and he/she wants to interrupt the scientist to ask a question.</a:t>
            </a:r>
            <a:r>
              <a:rPr lang="en-US" sz="2400" dirty="0">
                <a:solidFill>
                  <a:srgbClr val="E45983"/>
                </a:solidFill>
              </a:rPr>
              <a:t> </a:t>
            </a:r>
            <a:br>
              <a:rPr lang="en-US" sz="2400" dirty="0">
                <a:solidFill>
                  <a:srgbClr val="E45983"/>
                </a:solidFill>
              </a:rPr>
            </a:br>
            <a:endParaRPr lang="en-US" sz="2400" dirty="0">
              <a:solidFill>
                <a:srgbClr val="E45983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 descr="How to start a conversation with a Vietnamese?">
            <a:extLst>
              <a:ext uri="{FF2B5EF4-FFF2-40B4-BE49-F238E27FC236}">
                <a16:creationId xmlns:a16="http://schemas.microsoft.com/office/drawing/2014/main" id="{99FAC3F2-9EEF-1E22-FBD9-F9566B68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83" y="2090056"/>
            <a:ext cx="3755572" cy="1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2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0"/>
            <a:ext cx="4853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94295" y="720194"/>
            <a:ext cx="7776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Use the models in Task 1 to make similar conversations for these situations. One of you is A, the other is B. 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EF0ED-D00B-1351-81C9-415E6B474CEF}"/>
              </a:ext>
            </a:extLst>
          </p:cNvPr>
          <p:cNvSpPr txBox="1"/>
          <p:nvPr/>
        </p:nvSpPr>
        <p:spPr>
          <a:xfrm>
            <a:off x="561439" y="1589575"/>
            <a:ext cx="42209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E459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endParaRPr lang="en-US" sz="2000" b="1" i="1" dirty="0">
              <a:solidFill>
                <a:srgbClr val="E4598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A: </a:t>
            </a:r>
            <a:r>
              <a:rPr lang="vi-VN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Hey, Long. Are you also attending the exhibition: Robots in 21</a:t>
            </a:r>
            <a:r>
              <a:rPr lang="vi-VN" sz="2000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vi-VN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century ?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B: </a:t>
            </a:r>
            <a:r>
              <a:rPr lang="vi-VN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Hi, Mai. Yes, I have just arrived. 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A: </a:t>
            </a:r>
            <a:r>
              <a:rPr lang="vi-VN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Sorry to bother you. Do you want to join me in a VR trip?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B: </a:t>
            </a:r>
            <a:r>
              <a:rPr lang="vi-VN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Definitely.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87D2BB-7CB9-FDA3-5928-B84D616A6932}"/>
              </a:ext>
            </a:extLst>
          </p:cNvPr>
          <p:cNvSpPr txBox="1"/>
          <p:nvPr/>
        </p:nvSpPr>
        <p:spPr>
          <a:xfrm>
            <a:off x="4956352" y="1501531"/>
            <a:ext cx="386915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E4598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2000" b="1" i="1" dirty="0">
              <a:solidFill>
                <a:srgbClr val="E4598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A: </a:t>
            </a:r>
            <a:r>
              <a:rPr lang="vi-VN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…So I have talked about the use if AI in education. Now, let’s move to the application of AI in workplace.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B: </a:t>
            </a:r>
            <a:r>
              <a:rPr lang="vi-VN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Excuse me, Dr Peter. Would you mind telling me more about the challenges of using AI chatbots in classroom?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 A: </a:t>
            </a:r>
            <a:r>
              <a:rPr lang="vi-VN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That’s a good question. Well,….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35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1702</TotalTime>
  <Words>852</Words>
  <PresentationFormat>On-screen Show (16:9)</PresentationFormat>
  <Paragraphs>107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MyriadPro-Bold</vt:lpstr>
      <vt:lpstr>MyriadPro-Regular</vt:lpstr>
      <vt:lpstr>MyriadPro-Regular-Identity-H</vt:lpstr>
      <vt:lpstr>Times New Roman</vt:lpstr>
      <vt:lpstr>UTM Facebook K&amp;T</vt:lpstr>
      <vt:lpstr>UTM-Avo</vt:lpstr>
      <vt:lpstr>UTMAvoBold</vt:lpstr>
      <vt:lpstr>UTMAvo-BoldItalic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2024-01-02T14:50:15Z</dcterms:modified>
</cp:coreProperties>
</file>