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01" r:id="rId2"/>
    <p:sldId id="500" r:id="rId3"/>
    <p:sldId id="502" r:id="rId4"/>
    <p:sldId id="495" r:id="rId5"/>
    <p:sldId id="503" r:id="rId6"/>
    <p:sldId id="505" r:id="rId7"/>
    <p:sldId id="504" r:id="rId8"/>
    <p:sldId id="506" r:id="rId9"/>
    <p:sldId id="507" r:id="rId10"/>
    <p:sldId id="26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4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0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5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sv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0.sv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4.sv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4.sv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0.pn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12" Type="http://schemas.openxmlformats.org/officeDocument/2006/relationships/image" Target="../media/image5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71501" y="127928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94178" y="216520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06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333FF"/>
                </a:solidFill>
                <a:latin typeface="More Sugar"/>
              </a:rPr>
              <a:t>BÀI 1: VEC T</a:t>
            </a:r>
            <a:r>
              <a:rPr lang="vi-VN" sz="48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4800" b="1" dirty="0">
                <a:solidFill>
                  <a:srgbClr val="3333FF"/>
                </a:solidFill>
                <a:latin typeface="More Sugar"/>
              </a:rPr>
              <a:t> VÀ CÁC PHÉP TOÁN VECT</a:t>
            </a:r>
            <a:r>
              <a:rPr lang="vi-VN" sz="48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4800" b="1" dirty="0">
                <a:solidFill>
                  <a:srgbClr val="3333FF"/>
                </a:solidFill>
                <a:latin typeface="More Sugar"/>
              </a:rPr>
              <a:t> TRONG KHÔNG GIAN (TIẾT 2)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36634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F00EBC7-90F8-4A8A-B956-54B28D24AC80}"/>
              </a:ext>
            </a:extLst>
          </p:cNvPr>
          <p:cNvSpPr/>
          <p:nvPr/>
        </p:nvSpPr>
        <p:spPr>
          <a:xfrm>
            <a:off x="10000925" y="238587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055525E3-9C62-4F21-BCA1-82E2BEC76049}"/>
              </a:ext>
            </a:extLst>
          </p:cNvPr>
          <p:cNvSpPr/>
          <p:nvPr/>
        </p:nvSpPr>
        <p:spPr>
          <a:xfrm rot="813216">
            <a:off x="9972590" y="312988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4D8DD43F-CDB4-4431-AF4E-4A220F3858F2}"/>
              </a:ext>
            </a:extLst>
          </p:cNvPr>
          <p:cNvSpPr/>
          <p:nvPr/>
        </p:nvSpPr>
        <p:spPr>
          <a:xfrm rot="-1135901">
            <a:off x="4159908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ED7C9AA-EEF7-4BAB-B672-815B321361D2}"/>
              </a:ext>
            </a:extLst>
          </p:cNvPr>
          <p:cNvSpPr/>
          <p:nvPr/>
        </p:nvSpPr>
        <p:spPr>
          <a:xfrm rot="813216">
            <a:off x="4640083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CE142C6-19B1-47EC-B59E-7F77DBEBEB0C}"/>
              </a:ext>
            </a:extLst>
          </p:cNvPr>
          <p:cNvSpPr/>
          <p:nvPr/>
        </p:nvSpPr>
        <p:spPr>
          <a:xfrm rot="-1135901">
            <a:off x="6986073" y="477188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C5E6CE88-6206-477C-BEEE-E6C2FAAD8708}"/>
              </a:ext>
            </a:extLst>
          </p:cNvPr>
          <p:cNvSpPr/>
          <p:nvPr/>
        </p:nvSpPr>
        <p:spPr>
          <a:xfrm rot="813216">
            <a:off x="7466248" y="498256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6AFEF6-5904-45DD-AEAA-4D779B5032B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D4C9F7B0-D6AA-4340-970A-1D3B7EBA9E5F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76" name="Freeform 4">
                <a:extLst>
                  <a:ext uri="{FF2B5EF4-FFF2-40B4-BE49-F238E27FC236}">
                    <a16:creationId xmlns:a16="http://schemas.microsoft.com/office/drawing/2014/main" id="{1C2F7B30-44EB-4945-A999-E1B30098E8B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E3A0DD79-6484-41BB-A7E6-187449C221F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63" name="Group 9">
              <a:extLst>
                <a:ext uri="{FF2B5EF4-FFF2-40B4-BE49-F238E27FC236}">
                  <a16:creationId xmlns:a16="http://schemas.microsoft.com/office/drawing/2014/main" id="{C473D671-EF0B-4BFA-B8F0-BB009E6DA0F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A73873EB-CA2D-4EF2-B3B6-4A5820946B6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4EC57E49-BB74-4FE0-8121-9DAE417A373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64" name="AutoShape 21">
              <a:extLst>
                <a:ext uri="{FF2B5EF4-FFF2-40B4-BE49-F238E27FC236}">
                  <a16:creationId xmlns:a16="http://schemas.microsoft.com/office/drawing/2014/main" id="{906ABEE7-3122-47C5-902B-018CC97A0BE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id="{4705E686-277D-4F90-8836-1F04620F83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CE5DA9C8-9FBF-4523-953C-BC46CBB2D8E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CE7812BD-176D-4D51-91F1-6383E6977D7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66" name="Group 29">
              <a:extLst>
                <a:ext uri="{FF2B5EF4-FFF2-40B4-BE49-F238E27FC236}">
                  <a16:creationId xmlns:a16="http://schemas.microsoft.com/office/drawing/2014/main" id="{CCB3017E-BD3A-47E7-A3A9-79FA8A0476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337FA665-58D4-4A5C-BFC4-5722E864C6EB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AA238333-0D95-4A8E-9A8F-EAE35374A3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67" name="Group 35">
              <a:extLst>
                <a:ext uri="{FF2B5EF4-FFF2-40B4-BE49-F238E27FC236}">
                  <a16:creationId xmlns:a16="http://schemas.microsoft.com/office/drawing/2014/main" id="{ED5A3ED0-F49C-4B33-B308-D590EE0695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392F07A6-47A9-4D86-BBC2-C7094A33CA7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FF77BBCE-0D82-4654-B122-59BDB1BF1BC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78" name="Folded Corner 39">
            <a:extLst>
              <a:ext uri="{FF2B5EF4-FFF2-40B4-BE49-F238E27FC236}">
                <a16:creationId xmlns:a16="http://schemas.microsoft.com/office/drawing/2014/main" id="{47D53667-66CF-4243-BD79-89F1F5AB1E7C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60F2B3A-2BEB-4364-9074-A4FE6B057B83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a) </a:t>
            </a:r>
            <a:r>
              <a:rPr lang="en-US" b="1" dirty="0" err="1"/>
              <a:t>Tổng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vectơ</a:t>
            </a:r>
            <a:endParaRPr lang="en-US" dirty="0"/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C6B6FF4D-49A8-43A6-9597-49477F315F52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b="1" dirty="0"/>
              <a:t>TỔNG VÀ HIỆU CỦA HAI VEC TƠ.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200" dirty="0"/>
                  <a:t>Cho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hộp</a:t>
                </a:r>
                <a:r>
                  <a:rPr lang="en-US" sz="2200" dirty="0"/>
                  <a:t> ABCD.A'B'C'D' (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5).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a)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phằng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/>
                          <m:t>ABCD</m:t>
                        </m:r>
                      </m:e>
                    </m:d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vectơ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tổng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phằng</a:t>
                </a:r>
                <a:r>
                  <a:rPr lang="en-US" sz="2200" dirty="0"/>
                  <a:t>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vectơ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tống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</a:t>
                </a:r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liên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hệ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giữa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cặp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vectơ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c) </a:t>
                </a:r>
                <a:r>
                  <a:rPr lang="en-US" sz="2200" dirty="0" err="1"/>
                  <a:t>Giải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sao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2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Hoạt động khám phá 2 trang 43 Toán 12 Tập 1 Chân trời sáng tạo | Giải Toán 12">
            <a:extLst>
              <a:ext uri="{FF2B5EF4-FFF2-40B4-BE49-F238E27FC236}">
                <a16:creationId xmlns:a16="http://schemas.microsoft.com/office/drawing/2014/main" id="{1D08E78B-2BD1-4E46-9F1F-68A1AD5EAA9B}"/>
              </a:ext>
            </a:extLst>
          </p:cNvPr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22" y="3629666"/>
            <a:ext cx="3334189" cy="2841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22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300" b="1" dirty="0"/>
                  <a:t>Lời </a:t>
                </a:r>
                <a:r>
                  <a:rPr lang="en-US" sz="2300" b="1" dirty="0" err="1"/>
                  <a:t>giải</a:t>
                </a:r>
                <a:r>
                  <a:rPr lang="en-US" sz="2300" b="1" dirty="0"/>
                  <a:t> </a:t>
                </a:r>
                <a:endParaRPr lang="en-US" sz="2300" dirty="0"/>
              </a:p>
              <a:p>
                <a:pPr>
                  <a:lnSpc>
                    <a:spcPct val="160000"/>
                  </a:lnSpc>
                </a:pPr>
                <a:r>
                  <a:rPr lang="en-US" sz="23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2300" dirty="0"/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300" dirty="0"/>
                  <a:t>b) </a:t>
                </a:r>
                <a:r>
                  <a:rPr lang="en-US" sz="2300" dirty="0" err="1"/>
                  <a:t>Vì</a:t>
                </a:r>
                <a:r>
                  <a:rPr lang="en-US" sz="2300" dirty="0"/>
                  <a:t> AA'B'B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hình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bình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hành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suy</a:t>
                </a:r>
                <a:r>
                  <a:rPr lang="en-US" sz="2300" dirty="0"/>
                  <a:t> ra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//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300" dirty="0"/>
                  <a:t>Ta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vectơ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cùng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hướng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độ</a:t>
                </a:r>
                <a:r>
                  <a:rPr lang="en-US" sz="2300" dirty="0"/>
                  <a:t> </a:t>
                </a:r>
                <a:r>
                  <a:rPr lang="en-US" sz="2300" dirty="0" err="1"/>
                  <a:t>dài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bằng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nhau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nên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300" dirty="0"/>
                  <a:t>.</a:t>
                </a:r>
                <a:br>
                  <a:rPr lang="en-US" sz="2300" dirty="0"/>
                </a:br>
                <a:r>
                  <a:rPr lang="en-US" sz="2300" dirty="0" err="1"/>
                  <a:t>Tương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tự</a:t>
                </a:r>
                <a:r>
                  <a:rPr lang="en-US" sz="23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func>
                      <m:func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func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300" dirty="0"/>
                  <a:t>c) </a:t>
                </a:r>
                <a:r>
                  <a:rPr lang="en-US" sz="2300" dirty="0" err="1"/>
                  <a:t>Vì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mà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nên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3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37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Lấy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. Ta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Phép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lấy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53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CC3967C-DB2F-4B3A-AC6A-ACB305E414F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807" y="3544855"/>
            <a:ext cx="2895238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cộng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cộng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phẳng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hoán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hợp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)+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luôn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0ED3A2CB-4940-449D-99DD-22E85B29C8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AFC2C4-BA5B-4F9D-9CFC-D2CD5A9FE8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5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hợp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tổng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B458A4A-CE70-43E0-9FF9-1C9218B31C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EB8CC8-A730-4BC0-A36D-62616BE76D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7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Quy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tắc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quy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tắc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vẫn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đúng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vectơ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gian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 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Nếu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thì</a:t>
                </a:r>
                <a:r>
                  <a:rPr lang="en-US" sz="2200" dirty="0"/>
                  <a:t> 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38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C60E3AAF-1E58-48AD-B9BD-78213B40D1D6}"/>
              </a:ext>
            </a:extLst>
          </p:cNvPr>
          <p:cNvPicPr/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02" y="4248442"/>
            <a:ext cx="4503253" cy="19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Freeform 11">
            <a:extLst>
              <a:ext uri="{FF2B5EF4-FFF2-40B4-BE49-F238E27FC236}">
                <a16:creationId xmlns:a16="http://schemas.microsoft.com/office/drawing/2014/main" id="{F7F3F461-63F8-408A-B582-F788F6E365A2}"/>
              </a:ext>
            </a:extLst>
          </p:cNvPr>
          <p:cNvSpPr/>
          <p:nvPr/>
        </p:nvSpPr>
        <p:spPr>
          <a:xfrm rot="553163">
            <a:off x="10893105" y="5425193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0129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100" dirty="0"/>
                  <a:t>Cho </a:t>
                </a:r>
                <a:r>
                  <a:rPr lang="en-US" sz="2100" dirty="0" err="1"/>
                  <a:t>hình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lăng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trụ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1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100" dirty="0" err="1"/>
                  <a:t>Tìm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các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vectơ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tổng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1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100" b="1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100" b="1" dirty="0"/>
                  <a:t>Lời </a:t>
                </a:r>
                <a:r>
                  <a:rPr lang="en-US" sz="2100" b="1" dirty="0" err="1"/>
                  <a:t>giải</a:t>
                </a:r>
                <a:r>
                  <a:rPr lang="en-US" sz="2100" b="1" dirty="0"/>
                  <a:t> </a:t>
                </a:r>
                <a:endParaRPr lang="en-US" sz="2100" dirty="0"/>
              </a:p>
              <a:p>
                <a:pPr>
                  <a:lnSpc>
                    <a:spcPct val="150000"/>
                  </a:lnSpc>
                </a:pPr>
                <a:r>
                  <a:rPr lang="en-US" sz="2100" dirty="0"/>
                  <a:t>Ta </a:t>
                </a:r>
                <a:r>
                  <a:rPr lang="en-US" sz="2100" dirty="0" err="1"/>
                  <a:t>có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hình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lăng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trụ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nên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hình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bình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hành</a:t>
                </a:r>
                <a:r>
                  <a:rPr lang="en-US" sz="2100" dirty="0"/>
                  <a:t>, </a:t>
                </a:r>
                <a:r>
                  <a:rPr lang="en-US" sz="2100" dirty="0" err="1"/>
                  <a:t>suy</a:t>
                </a:r>
                <a:r>
                  <a:rPr lang="en-US" sz="21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100" dirty="0"/>
                  <a:t>Do </a:t>
                </a:r>
                <a:r>
                  <a:rPr lang="en-US" sz="2100" dirty="0" err="1"/>
                  <a:t>đó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100" dirty="0" err="1"/>
                  <a:t>Tương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tự</a:t>
                </a:r>
                <a:r>
                  <a:rPr lang="en-US" sz="2100" dirty="0"/>
                  <a:t>, ta </a:t>
                </a:r>
                <a:r>
                  <a:rPr lang="en-US" sz="2100" dirty="0" err="1"/>
                  <a:t>cũng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có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hình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bình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hành</a:t>
                </a:r>
                <a:r>
                  <a:rPr lang="en-US" sz="2100" dirty="0"/>
                  <a:t>, </a:t>
                </a:r>
                <a:r>
                  <a:rPr lang="en-US" sz="2100" dirty="0" err="1"/>
                  <a:t>suy</a:t>
                </a:r>
                <a:r>
                  <a:rPr lang="en-US" sz="21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1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100" dirty="0"/>
                  <a:t>Do </a:t>
                </a:r>
                <a:r>
                  <a:rPr lang="en-US" sz="2100" dirty="0" err="1"/>
                  <a:t>đó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27" b="-32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B1BDE06-EF99-40C1-8557-C2583C6FB94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4779" y="902604"/>
            <a:ext cx="2887517" cy="234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608</Words>
  <Application>Microsoft Office PowerPoint</Application>
  <PresentationFormat>Widescreen</PresentationFormat>
  <Paragraphs>93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2024-11-18T01:44:52Z</dcterms:modified>
</cp:coreProperties>
</file>