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9" r:id="rId3"/>
    <p:sldId id="260" r:id="rId4"/>
    <p:sldId id="261" r:id="rId5"/>
    <p:sldId id="262" r:id="rId6"/>
    <p:sldId id="351" r:id="rId7"/>
    <p:sldId id="352" r:id="rId8"/>
    <p:sldId id="276" r:id="rId9"/>
    <p:sldId id="277" r:id="rId11"/>
    <p:sldId id="358" r:id="rId12"/>
    <p:sldId id="360" r:id="rId13"/>
    <p:sldId id="367" r:id="rId14"/>
    <p:sldId id="372" r:id="rId15"/>
    <p:sldId id="373" r:id="rId16"/>
    <p:sldId id="381" r:id="rId17"/>
    <p:sldId id="380" r:id="rId18"/>
    <p:sldId id="378" r:id="rId19"/>
    <p:sldId id="382" r:id="rId20"/>
    <p:sldId id="383" r:id="rId21"/>
    <p:sldId id="384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DB30-89C8-4538-96A3-5F7CEBE129F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E077-5EA2-4026-8A33-C360E73D01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u="none" dirty="0">
                <a:latin typeface="Arial" panose="020B0604020202020204" pitchFamily="34" charset="0"/>
              </a:rPr>
            </a:fld>
            <a:endParaRPr lang="en-US" sz="1200" u="none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u="none" dirty="0">
                <a:latin typeface="Arial" panose="020B0604020202020204" pitchFamily="34" charset="0"/>
              </a:rPr>
            </a:fld>
            <a:endParaRPr lang="en-US" sz="1200" u="none" dirty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CCAF-BD7E-4412-8B99-B1156C149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CFFB-DE35-4A34-AE61-532725B3306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3.pn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17.png"/><Relationship Id="rId2" Type="http://schemas.openxmlformats.org/officeDocument/2006/relationships/image" Target="../media/image28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hyperlink" Target="http://lophoc.thuvienvatly.com/mod/glossary/showentry.php?courseid=36&amp;concept=Chuy%E1%BB%83n+%C4%91%E1%BB%99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jpeg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1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5" y="174456"/>
            <a:ext cx="9901916" cy="2423601"/>
          </a:xfrm>
          <a:prstGeom prst="rect">
            <a:avLst/>
          </a:prstGeom>
        </p:spPr>
      </p:pic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2955097"/>
            <a:ext cx="10204321" cy="34269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7580" y="1825625"/>
            <a:ext cx="7735570" cy="4351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270" y="635"/>
            <a:ext cx="11936095" cy="2720340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925"/>
            <a:ext cx="12192635" cy="4283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2620" y="1134745"/>
            <a:ext cx="6855460" cy="5557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" descr="Description: 20.9-phanh_xe_dap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4800" y="1134745"/>
            <a:ext cx="4285615" cy="561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9" name="Text Box 5"/>
          <p:cNvSpPr txBox="1"/>
          <p:nvPr/>
        </p:nvSpPr>
        <p:spPr>
          <a:xfrm>
            <a:off x="2133600" y="990600"/>
            <a:ext cx="487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0" name="Text Box 6"/>
          <p:cNvSpPr txBox="1"/>
          <p:nvPr/>
        </p:nvSpPr>
        <p:spPr>
          <a:xfrm>
            <a:off x="2209800" y="1447800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1" name="Text Box 7"/>
          <p:cNvSpPr txBox="1"/>
          <p:nvPr/>
        </p:nvSpPr>
        <p:spPr>
          <a:xfrm>
            <a:off x="1524000" y="3638550"/>
            <a:ext cx="906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23" name="Text Box 19"/>
          <p:cNvSpPr txBox="1"/>
          <p:nvPr/>
        </p:nvSpPr>
        <p:spPr>
          <a:xfrm>
            <a:off x="1524000" y="4724400"/>
            <a:ext cx="9144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2209483" y="1349693"/>
            <a:ext cx="8001000" cy="5037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Rectangle 8" descr="Walnut"/>
          <p:cNvSpPr/>
          <p:nvPr/>
        </p:nvSpPr>
        <p:spPr>
          <a:xfrm>
            <a:off x="3810000" y="3802063"/>
            <a:ext cx="5029200" cy="5334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anchor="ctr" anchorCtr="0"/>
          <a:p>
            <a:pPr algn="ctr" eaLnBrk="1" hangingPunct="1"/>
            <a:endParaRPr lang="en-US" altLang="en-US" sz="2000" dirty="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20" name="Rectangle 9" descr="Oak"/>
          <p:cNvSpPr/>
          <p:nvPr/>
        </p:nvSpPr>
        <p:spPr>
          <a:xfrm>
            <a:off x="3962400" y="3344863"/>
            <a:ext cx="1066800" cy="4572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2000" dirty="0">
                <a:solidFill>
                  <a:schemeClr val="tx2"/>
                </a:solidFill>
                <a:latin typeface=".VnTime" pitchFamily="34" charset="0"/>
              </a:rPr>
              <a:t>A</a:t>
            </a:r>
            <a:endParaRPr lang="en-US" altLang="en-US" sz="2000" dirty="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3065463" y="3116263"/>
            <a:ext cx="3640137" cy="688975"/>
            <a:chOff x="587" y="1776"/>
            <a:chExt cx="2293" cy="434"/>
          </a:xfrm>
        </p:grpSpPr>
        <p:grpSp>
          <p:nvGrpSpPr>
            <p:cNvPr id="7179" name="Group 11"/>
            <p:cNvGrpSpPr/>
            <p:nvPr/>
          </p:nvGrpSpPr>
          <p:grpSpPr>
            <a:xfrm>
              <a:off x="587" y="1920"/>
              <a:ext cx="942" cy="290"/>
              <a:chOff x="2160" y="1549"/>
              <a:chExt cx="574" cy="290"/>
            </a:xfrm>
          </p:grpSpPr>
          <p:sp>
            <p:nvSpPr>
              <p:cNvPr id="7184" name="Line 12"/>
              <p:cNvSpPr/>
              <p:nvPr/>
            </p:nvSpPr>
            <p:spPr>
              <a:xfrm flipH="1">
                <a:off x="2313" y="1824"/>
                <a:ext cx="383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185" name="Text Box 13"/>
              <p:cNvSpPr txBox="1"/>
              <p:nvPr/>
            </p:nvSpPr>
            <p:spPr>
              <a:xfrm>
                <a:off x="2208" y="1549"/>
                <a:ext cx="52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altLang="en-US" sz="2400" baseline="-25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mst</a:t>
                </a:r>
                <a:endParaRPr lang="fr-FR" altLang="en-US" sz="240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6" name="Line 14"/>
              <p:cNvSpPr/>
              <p:nvPr/>
            </p:nvSpPr>
            <p:spPr>
              <a:xfrm>
                <a:off x="2160" y="1549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7180" name="Group 15"/>
            <p:cNvGrpSpPr/>
            <p:nvPr/>
          </p:nvGrpSpPr>
          <p:grpSpPr>
            <a:xfrm>
              <a:off x="1824" y="1776"/>
              <a:ext cx="1056" cy="290"/>
              <a:chOff x="2751" y="2736"/>
              <a:chExt cx="753" cy="290"/>
            </a:xfrm>
          </p:grpSpPr>
          <p:sp>
            <p:nvSpPr>
              <p:cNvPr id="7181" name="Line 16"/>
              <p:cNvSpPr/>
              <p:nvPr/>
            </p:nvSpPr>
            <p:spPr>
              <a:xfrm>
                <a:off x="2751" y="3001"/>
                <a:ext cx="38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182" name="Text Box 17"/>
              <p:cNvSpPr txBox="1"/>
              <p:nvPr/>
            </p:nvSpPr>
            <p:spPr>
              <a:xfrm>
                <a:off x="2976" y="2736"/>
                <a:ext cx="52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v</a:t>
                </a:r>
                <a:endParaRPr lang="fr-FR" altLang="en-US" sz="2400" dirty="0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3" name="Line 18"/>
              <p:cNvSpPr/>
              <p:nvPr/>
            </p:nvSpPr>
            <p:spPr>
              <a:xfrm>
                <a:off x="2976" y="2736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5 -4.8148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5 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  <p:bldP spid="98310" grpId="0"/>
      <p:bldP spid="98311" grpId="0"/>
      <p:bldP spid="98323" grpId="0"/>
      <p:bldP spid="19" grpId="0" bldLvl="0" animBg="1"/>
      <p:bldP spid="20" grpId="0" bldLvl="0" animBg="1"/>
      <p:bldP spid="20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0670" y="535305"/>
            <a:ext cx="113569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ma sát trượt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khi vật chuyển động trượt trên một bề mặt tại chỗ tiếp xúc.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8750" y="1691005"/>
            <a:ext cx="11848465" cy="502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0985" y="635"/>
            <a:ext cx="8073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6" name="Picture 4" descr="GRNMS05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71800" y="1524000"/>
            <a:ext cx="1143000" cy="1143000"/>
          </a:xfrm>
        </p:spPr>
      </p:pic>
      <p:sp>
        <p:nvSpPr>
          <p:cNvPr id="18436" name="Rectangle 5"/>
          <p:cNvSpPr/>
          <p:nvPr/>
        </p:nvSpPr>
        <p:spPr>
          <a:xfrm>
            <a:off x="1524000" y="2668588"/>
            <a:ext cx="9144000" cy="344487"/>
          </a:xfrm>
          <a:prstGeom prst="rect">
            <a:avLst/>
          </a:prstGeom>
          <a:gradFill rotWithShape="1">
            <a:gsLst>
              <a:gs pos="0">
                <a:srgbClr val="DCEBF5">
                  <a:alpha val="100000"/>
                </a:srgbClr>
              </a:gs>
              <a:gs pos="8000">
                <a:srgbClr val="83A7C3">
                  <a:alpha val="100000"/>
                </a:srgbClr>
              </a:gs>
              <a:gs pos="13000">
                <a:srgbClr val="768FB9">
                  <a:alpha val="100000"/>
                </a:srgbClr>
              </a:gs>
              <a:gs pos="21001">
                <a:srgbClr val="83A7C3">
                  <a:alpha val="100000"/>
                </a:srgbClr>
              </a:gs>
              <a:gs pos="52000">
                <a:srgbClr val="FFFFFF">
                  <a:alpha val="100000"/>
                </a:srgbClr>
              </a:gs>
              <a:gs pos="56000">
                <a:srgbClr val="9C6563">
                  <a:alpha val="100000"/>
                </a:srgbClr>
              </a:gs>
              <a:gs pos="58000">
                <a:srgbClr val="80302D">
                  <a:alpha val="100000"/>
                </a:srgbClr>
              </a:gs>
              <a:gs pos="71001">
                <a:srgbClr val="C0524E">
                  <a:alpha val="100000"/>
                </a:srgbClr>
              </a:gs>
              <a:gs pos="94000">
                <a:srgbClr val="EBDAD4">
                  <a:alpha val="100000"/>
                </a:srgbClr>
              </a:gs>
              <a:gs pos="100000">
                <a:srgbClr val="55261C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 wrap="none" anchor="ctr" anchorCtr="0"/>
          <a:p>
            <a:pPr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0362" name="Text Box 10"/>
          <p:cNvSpPr txBox="1"/>
          <p:nvPr/>
        </p:nvSpPr>
        <p:spPr>
          <a:xfrm>
            <a:off x="2057400" y="3505200"/>
            <a:ext cx="8077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Có đặc điểm như lực ma sát trượt nhưng nhỏ hơn lực ma sát trượt rất nhiều.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2209800" y="2096770"/>
            <a:ext cx="1295400" cy="560705"/>
            <a:chOff x="685800" y="2512695"/>
            <a:chExt cx="1295400" cy="560705"/>
          </a:xfrm>
        </p:grpSpPr>
        <p:grpSp>
          <p:nvGrpSpPr>
            <p:cNvPr id="18453" name="Group 8"/>
            <p:cNvGrpSpPr/>
            <p:nvPr/>
          </p:nvGrpSpPr>
          <p:grpSpPr>
            <a:xfrm>
              <a:off x="685800" y="2514600"/>
              <a:ext cx="1295400" cy="558800"/>
              <a:chOff x="432" y="1584"/>
              <a:chExt cx="816" cy="352"/>
            </a:xfrm>
          </p:grpSpPr>
          <p:sp>
            <p:nvSpPr>
              <p:cNvPr id="18455" name="Line 6"/>
              <p:cNvSpPr/>
              <p:nvPr/>
            </p:nvSpPr>
            <p:spPr>
              <a:xfrm flipH="1">
                <a:off x="624" y="1936"/>
                <a:ext cx="624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56" name="Text Box 7"/>
              <p:cNvSpPr txBox="1"/>
              <p:nvPr/>
            </p:nvSpPr>
            <p:spPr>
              <a:xfrm>
                <a:off x="432" y="1584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400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msl</a:t>
                </a:r>
                <a:endParaRPr lang="en-US" altLang="en-US" sz="2400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Arrow Connector 17"/>
            <p:cNvCxnSpPr>
              <a:endCxn id="18456" idx="0"/>
            </p:cNvCxnSpPr>
            <p:nvPr/>
          </p:nvCxnSpPr>
          <p:spPr bwMode="auto">
            <a:xfrm>
              <a:off x="762000" y="2512695"/>
              <a:ext cx="304800" cy="158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20"/>
          <p:cNvGrpSpPr/>
          <p:nvPr/>
        </p:nvGrpSpPr>
        <p:grpSpPr>
          <a:xfrm>
            <a:off x="3560763" y="1674813"/>
            <a:ext cx="1528762" cy="460375"/>
            <a:chOff x="2036285" y="2091370"/>
            <a:chExt cx="1529503" cy="460375"/>
          </a:xfrm>
        </p:grpSpPr>
        <p:sp>
          <p:nvSpPr>
            <p:cNvPr id="18450" name="Line 11"/>
            <p:cNvSpPr/>
            <p:nvPr/>
          </p:nvSpPr>
          <p:spPr>
            <a:xfrm>
              <a:off x="2036285" y="2503583"/>
              <a:ext cx="1219200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1" name="Text Box 12"/>
            <p:cNvSpPr txBox="1"/>
            <p:nvPr/>
          </p:nvSpPr>
          <p:spPr>
            <a:xfrm>
              <a:off x="2879988" y="2091370"/>
              <a:ext cx="68580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CC66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971775" y="2134232"/>
              <a:ext cx="304948" cy="158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7" descr="untit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05200"/>
            <a:ext cx="3200400" cy="278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8" descr="BallBear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5052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32"/>
          <p:cNvGrpSpPr/>
          <p:nvPr/>
        </p:nvGrpSpPr>
        <p:grpSpPr>
          <a:xfrm>
            <a:off x="1819275" y="3571875"/>
            <a:ext cx="2351088" cy="3101975"/>
            <a:chOff x="0" y="2743200"/>
            <a:chExt cx="2813137" cy="3657600"/>
          </a:xfrm>
        </p:grpSpPr>
        <p:pic>
          <p:nvPicPr>
            <p:cNvPr id="18445" name="Picture 16" descr="Luc_ma_sat_trong_doi_song_va_ki_thua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743200"/>
              <a:ext cx="2813137" cy="3657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Right Arrow 22"/>
            <p:cNvSpPr/>
            <p:nvPr/>
          </p:nvSpPr>
          <p:spPr bwMode="auto">
            <a:xfrm>
              <a:off x="1700039" y="3613612"/>
              <a:ext cx="963038" cy="44924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1434111" y="5453643"/>
              <a:ext cx="484368" cy="43053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8448" name="Object 2"/>
            <p:cNvGraphicFramePr>
              <a:graphicFrameLocks noChangeAspect="1"/>
            </p:cNvGraphicFramePr>
            <p:nvPr/>
          </p:nvGraphicFramePr>
          <p:xfrm>
            <a:off x="2330884" y="3048000"/>
            <a:ext cx="482252" cy="562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5" imgW="165100" imgH="203200" progId="Equation.DSMT4">
                    <p:embed/>
                  </p:oleObj>
                </mc:Choice>
                <mc:Fallback>
                  <p:oleObj name="" r:id="rId5" imgW="165100" imgH="203200" progId="Equation.DSMT4">
                    <p:embed/>
                    <p:pic>
                      <p:nvPicPr>
                        <p:cNvPr id="0" name="Picture 307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0884" y="3048000"/>
                          <a:ext cx="482252" cy="5627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3"/>
            <p:cNvGraphicFramePr>
              <a:graphicFrameLocks noChangeAspect="1"/>
            </p:cNvGraphicFramePr>
            <p:nvPr/>
          </p:nvGraphicFramePr>
          <p:xfrm>
            <a:off x="1527131" y="4876801"/>
            <a:ext cx="482252" cy="562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7" imgW="165100" imgH="203200" progId="Equation.DSMT4">
                    <p:embed/>
                  </p:oleObj>
                </mc:Choice>
                <mc:Fallback>
                  <p:oleObj name="" r:id="rId7" imgW="165100" imgH="203200" progId="Equation.DSMT4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27131" y="4876801"/>
                          <a:ext cx="482252" cy="5627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 Box 9"/>
          <p:cNvSpPr txBox="1"/>
          <p:nvPr/>
        </p:nvSpPr>
        <p:spPr>
          <a:xfrm>
            <a:off x="1524000" y="277495"/>
            <a:ext cx="784860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Lực ma sát lăn</a:t>
            </a:r>
            <a:r>
              <a:rPr lang="vi-VN" altLang="en-US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xuất hiện khi vật lăn trên mặt một vật khác.</a:t>
            </a:r>
            <a:endParaRPr lang="en-US" altLang="en-US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0036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13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vi-VN" altLang="x-none" dirty="0">
              <a:latin typeface="VNI-Times" pitchFamily="2" charset="0"/>
            </a:endParaRPr>
          </a:p>
        </p:txBody>
      </p:sp>
      <p:sp>
        <p:nvSpPr>
          <p:cNvPr id="15364" name="Rectangle 20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vi-VN" altLang="x-none" dirty="0">
              <a:latin typeface="VNI-Times" pitchFamily="2" charset="0"/>
            </a:endParaRPr>
          </a:p>
        </p:txBody>
      </p:sp>
      <p:sp>
        <p:nvSpPr>
          <p:cNvPr id="15365" name="Rectangle 28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vi-VN" altLang="x-none" dirty="0">
              <a:latin typeface="VNI-Times" pitchFamily="2" charset="0"/>
            </a:endParaRPr>
          </a:p>
        </p:txBody>
      </p:sp>
      <p:sp>
        <p:nvSpPr>
          <p:cNvPr id="15366" name="Rectangle 34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vi-VN" altLang="x-none" dirty="0">
              <a:latin typeface="VNI-Times" pitchFamily="2" charset="0"/>
            </a:endParaRPr>
          </a:p>
        </p:txBody>
      </p:sp>
      <p:graphicFrame>
        <p:nvGraphicFramePr>
          <p:cNvPr id="15368" name="Table 15367"/>
          <p:cNvGraphicFramePr/>
          <p:nvPr/>
        </p:nvGraphicFramePr>
        <p:xfrm>
          <a:off x="1774825" y="1341438"/>
          <a:ext cx="8569325" cy="5041900"/>
        </p:xfrm>
        <a:graphic>
          <a:graphicData uri="http://schemas.openxmlformats.org/drawingml/2006/table">
            <a:tbl>
              <a:tblPr/>
              <a:tblGrid>
                <a:gridCol w="4321175"/>
                <a:gridCol w="4248150"/>
              </a:tblGrid>
              <a:tr h="3600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5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lợi</a:t>
                      </a:r>
                      <a:endParaRPr sz="2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25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sz="25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 việc lái xe, có thể dừng xe theo ý muốn nhờ v</a:t>
                      </a:r>
                      <a:r>
                        <a:rPr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ma sát của phanh xe.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sz="25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sz="25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sz="25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sát trượt còn được ứng dụng trong việc m</a:t>
                      </a:r>
                      <a:r>
                        <a:rPr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nhẵn các bề mặt cứng như kim lọai hoặc gỗ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44145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vi-VN" altLang="x-none" sz="2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95" name="Picture 2" descr="Description: 20.9-phanh_xe_d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75" y="1484313"/>
            <a:ext cx="1887538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6" name="Picture 1" descr="Description: 20.8-da_m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25" y="1628775"/>
            <a:ext cx="1871663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7" name="Picture 15" descr="http://www.brandsvietnam.com/upload/newsPics/maubaobidocdao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275" y="4643438"/>
            <a:ext cx="2286000" cy="168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8" name="Picture 17" descr="http://www.daophatngaynay.com/vn/files/images/quy1-2010/quediem_8297396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75" y="4581525"/>
            <a:ext cx="1385888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0" name="Picture 24" descr="D:\E\TRUONGDAKIA\VATLI10\GIÁOANPOWER\LOP10\bai13lms\5-cach-su-dung-thong-thuong-cua-may-mai-goc (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713" y="1352550"/>
            <a:ext cx="1776412" cy="177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7"/>
          <p:cNvPicPr>
            <a:picLocks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0835" y="102870"/>
            <a:ext cx="8222615" cy="101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1838" y="311150"/>
            <a:ext cx="3960812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11" descr="http://vantaiduongviet.com/Portals/18646/boc%20xep/van%20ta%20iduong%20viet,%20dich%20vu%20boc%20xep%2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38" y="3705225"/>
            <a:ext cx="4191000" cy="283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33375"/>
            <a:ext cx="3713163" cy="4532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60338"/>
            <a:ext cx="8569325" cy="6297612"/>
          </a:xfrm>
        </p:spPr>
        <p:txBody>
          <a:bodyPr vert="horz" wrap="square" lIns="91440" tIns="45720" rIns="91440" bIns="45720" anchor="t" anchorCtr="0"/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u="sng" dirty="0">
                <a:solidFill>
                  <a:srgbClr val="C00000"/>
                </a:solidFill>
                <a:cs typeface="Arial" panose="020B0604020202020204" pitchFamily="34" charset="0"/>
              </a:rPr>
              <a:t>Có hại</a:t>
            </a:r>
            <a:endParaRPr u="sng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dirty="0">
                <a:cs typeface="Arial" panose="020B0604020202020204" pitchFamily="34" charset="0"/>
              </a:rPr>
              <a:t>Ma sát trượt có hại khi cản trở </a:t>
            </a:r>
            <a:r>
              <a:rPr dirty="0">
                <a:cs typeface="Arial" panose="020B0604020202020204" pitchFamily="34" charset="0"/>
                <a:hlinkClick r:id="rId1" tooltip="Thuật ngữ Vật lý: Chuyển động"/>
              </a:rPr>
              <a:t>chuyển động</a:t>
            </a:r>
            <a:r>
              <a:rPr dirty="0">
                <a:cs typeface="Arial" panose="020B0604020202020204" pitchFamily="34" charset="0"/>
              </a:rPr>
              <a:t>, làm mòn các chi tiết máy. Biện pháp: tra dầu mỡ công nghiệp</a:t>
            </a:r>
            <a:endParaRPr dirty="0">
              <a:cs typeface="Calibri" panose="020F0502020204030204" charset="0"/>
            </a:endParaRPr>
          </a:p>
          <a:p>
            <a:pPr marL="0" indent="0"/>
            <a:endParaRPr dirty="0"/>
          </a:p>
        </p:txBody>
      </p:sp>
      <p:pic>
        <p:nvPicPr>
          <p:cNvPr id="4" name="Picture 2" descr="http://www.technologymag.net/wp-content/uploads/2014/04/Ngan-ngua-hu-hong-va-chong-hao-mon-cho-cac-chi-tiet-may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38" y="2708275"/>
            <a:ext cx="464820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2008012808_tinhte_article1-2-pop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25" y="3141663"/>
            <a:ext cx="3168650" cy="287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charRg st="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" y="0"/>
            <a:ext cx="4844345" cy="2040905"/>
          </a:xfrm>
          <a:prstGeom prst="rect">
            <a:avLst/>
          </a:prstGeom>
        </p:spPr>
      </p:pic>
      <p:pic>
        <p:nvPicPr>
          <p:cNvPr id="1026" name="Picture 2" descr="Isaac Newton khám phá ra lực hấp dẫn nhờ quả táo rơi trúng đầu chỉ là giai 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4" y="986971"/>
            <a:ext cx="8215086" cy="58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2"/>
          <p:cNvGrpSpPr/>
          <p:nvPr/>
        </p:nvGrpSpPr>
        <p:grpSpPr>
          <a:xfrm>
            <a:off x="5137150" y="3284538"/>
            <a:ext cx="536575" cy="522287"/>
            <a:chOff x="2082" y="1991"/>
            <a:chExt cx="338" cy="329"/>
          </a:xfrm>
        </p:grpSpPr>
        <p:sp>
          <p:nvSpPr>
            <p:cNvPr id="20493" name="Text Box 3"/>
            <p:cNvSpPr txBox="1"/>
            <p:nvPr/>
          </p:nvSpPr>
          <p:spPr>
            <a:xfrm>
              <a:off x="2082" y="1991"/>
              <a:ext cx="338" cy="32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4" name="Line 4"/>
            <p:cNvSpPr/>
            <p:nvPr/>
          </p:nvSpPr>
          <p:spPr>
            <a:xfrm>
              <a:off x="2082" y="2086"/>
              <a:ext cx="242" cy="1"/>
            </a:xfrm>
            <a:prstGeom prst="line">
              <a:avLst/>
            </a:prstGeom>
            <a:ln w="38100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</p:sp>
      </p:grpSp>
      <p:pic>
        <p:nvPicPr>
          <p:cNvPr id="20483" name="Picture 5" descr="NoMoneyWalkPA_468x3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598488"/>
            <a:ext cx="7216775" cy="5497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6"/>
          <p:cNvGrpSpPr/>
          <p:nvPr/>
        </p:nvGrpSpPr>
        <p:grpSpPr>
          <a:xfrm>
            <a:off x="5826125" y="5580063"/>
            <a:ext cx="1038225" cy="522287"/>
            <a:chOff x="1549" y="3805"/>
            <a:chExt cx="654" cy="329"/>
          </a:xfrm>
        </p:grpSpPr>
        <p:sp>
          <p:nvSpPr>
            <p:cNvPr id="20491" name="Text Box 7"/>
            <p:cNvSpPr txBox="1"/>
            <p:nvPr/>
          </p:nvSpPr>
          <p:spPr>
            <a:xfrm>
              <a:off x="1549" y="3805"/>
              <a:ext cx="65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F’</a:t>
              </a:r>
              <a:r>
                <a:rPr lang="en-US" altLang="en-US" sz="2800" baseline="-25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msn</a:t>
              </a:r>
              <a:endPara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2" name="Line 8"/>
            <p:cNvSpPr/>
            <p:nvPr/>
          </p:nvSpPr>
          <p:spPr>
            <a:xfrm>
              <a:off x="1598" y="3853"/>
              <a:ext cx="242" cy="0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439305" name="Line 9"/>
          <p:cNvSpPr/>
          <p:nvPr/>
        </p:nvSpPr>
        <p:spPr>
          <a:xfrm flipV="1">
            <a:off x="6748463" y="5003800"/>
            <a:ext cx="1036637" cy="384175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39306" name="Line 10"/>
          <p:cNvSpPr/>
          <p:nvPr/>
        </p:nvSpPr>
        <p:spPr>
          <a:xfrm rot="-10800000" flipV="1">
            <a:off x="5668963" y="5272088"/>
            <a:ext cx="1036637" cy="384175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4" name="Group 11"/>
          <p:cNvGrpSpPr/>
          <p:nvPr/>
        </p:nvGrpSpPr>
        <p:grpSpPr>
          <a:xfrm>
            <a:off x="7323138" y="5253038"/>
            <a:ext cx="1038225" cy="522287"/>
            <a:chOff x="1549" y="3805"/>
            <a:chExt cx="654" cy="329"/>
          </a:xfrm>
        </p:grpSpPr>
        <p:sp>
          <p:nvSpPr>
            <p:cNvPr id="20489" name="Text Box 12"/>
            <p:cNvSpPr txBox="1"/>
            <p:nvPr/>
          </p:nvSpPr>
          <p:spPr>
            <a:xfrm>
              <a:off x="1549" y="3805"/>
              <a:ext cx="65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en-US" sz="2800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msn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0" name="Line 13"/>
            <p:cNvSpPr/>
            <p:nvPr/>
          </p:nvSpPr>
          <p:spPr>
            <a:xfrm>
              <a:off x="1598" y="3853"/>
              <a:ext cx="242" cy="0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439310" name="Text Box 14"/>
          <p:cNvSpPr txBox="1"/>
          <p:nvPr/>
        </p:nvSpPr>
        <p:spPr>
          <a:xfrm>
            <a:off x="2590800" y="269875"/>
            <a:ext cx="721677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Lực ma sát nghỉ đóng vai trò lực phát động.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6567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409690" cy="1209675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64465" y="1209040"/>
            <a:ext cx="6955790" cy="5462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7314565" y="1443990"/>
            <a:ext cx="4877435" cy="541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31995" cy="6767830"/>
          </a:xfrm>
          <a:prstGeom prst="rect">
            <a:avLst/>
          </a:prstGeom>
        </p:spPr>
      </p:pic>
      <p:pic>
        <p:nvPicPr>
          <p:cNvPr id="3" name="Picture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0" y="855980"/>
            <a:ext cx="8825230" cy="505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95250"/>
            <a:ext cx="12192635" cy="66236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6840"/>
            <a:ext cx="9399905" cy="1358265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7180580" y="805180"/>
            <a:ext cx="4660265" cy="4879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0" y="5400675"/>
            <a:ext cx="5788660" cy="145732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75105"/>
            <a:ext cx="6297295" cy="5292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597535"/>
            <a:ext cx="12050395" cy="52711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09705" cy="1254125"/>
          </a:xfrm>
          <a:prstGeom prst="rect">
            <a:avLst/>
          </a:prstGeom>
        </p:spPr>
      </p:pic>
      <p:pic>
        <p:nvPicPr>
          <p:cNvPr id="3" name="Picture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4685665" cy="5553075"/>
          </a:xfrm>
          <a:prstGeom prst="rect">
            <a:avLst/>
          </a:prstGeom>
        </p:spPr>
      </p:pic>
      <p:pic>
        <p:nvPicPr>
          <p:cNvPr id="4" name="Picture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865" y="1729105"/>
            <a:ext cx="7430135" cy="1200785"/>
          </a:xfrm>
          <a:prstGeom prst="rect">
            <a:avLst/>
          </a:prstGeom>
        </p:spPr>
      </p:pic>
      <p:pic>
        <p:nvPicPr>
          <p:cNvPr id="5" name="Picture 4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645" y="3223895"/>
            <a:ext cx="557466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" y="0"/>
            <a:ext cx="8931910" cy="4307205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308725" y="3451860"/>
            <a:ext cx="5883275" cy="3406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290286"/>
            <a:ext cx="11190514" cy="4760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217714"/>
            <a:ext cx="6164203" cy="6640286"/>
          </a:xfrm>
          <a:prstGeom prst="rect">
            <a:avLst/>
          </a:prstGeom>
        </p:spPr>
      </p:pic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0"/>
            <a:ext cx="5675086" cy="274320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2608960"/>
            <a:ext cx="5573485" cy="42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4801" y="1676400"/>
            <a:ext cx="650875" cy="4648200"/>
            <a:chOff x="1770" y="912"/>
            <a:chExt cx="410" cy="2928"/>
          </a:xfrm>
        </p:grpSpPr>
        <p:sp>
          <p:nvSpPr>
            <p:cNvPr id="15372" name="Line 3"/>
            <p:cNvSpPr/>
            <p:nvPr/>
          </p:nvSpPr>
          <p:spPr>
            <a:xfrm>
              <a:off x="1972" y="960"/>
              <a:ext cx="0" cy="2336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3" name="Freeform 4" descr="Light upward diagonal"/>
            <p:cNvSpPr/>
            <p:nvPr/>
          </p:nvSpPr>
          <p:spPr>
            <a:xfrm>
              <a:off x="1770" y="912"/>
              <a:ext cx="410" cy="116"/>
            </a:xfrm>
            <a:custGeom>
              <a:avLst/>
              <a:gdLst>
                <a:gd name="txL" fmla="*/ 0 w 1056"/>
                <a:gd name="txT" fmla="*/ 0 h 240"/>
                <a:gd name="txR" fmla="*/ 1056 w 1056"/>
                <a:gd name="txB" fmla="*/ 240 h 24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056" h="240">
                  <a:moveTo>
                    <a:pt x="0" y="0"/>
                  </a:moveTo>
                  <a:lnTo>
                    <a:pt x="0" y="240"/>
                  </a:lnTo>
                  <a:lnTo>
                    <a:pt x="1056" y="240"/>
                  </a:lnTo>
                  <a:lnTo>
                    <a:pt x="1056" y="0"/>
                  </a:lnTo>
                </a:path>
              </a:pathLst>
            </a:custGeom>
            <a:pattFill prst="ltUpDiag">
              <a:fgClr>
                <a:schemeClr val="tx1">
                  <a:alpha val="100000"/>
                </a:schemeClr>
              </a:fgClr>
              <a:bgClr>
                <a:schemeClr val="bg1">
                  <a:alpha val="100000"/>
                </a:schemeClr>
              </a:bgClr>
            </a:patt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4" name="Group 5"/>
            <p:cNvGrpSpPr/>
            <p:nvPr/>
          </p:nvGrpSpPr>
          <p:grpSpPr>
            <a:xfrm>
              <a:off x="1812" y="3120"/>
              <a:ext cx="336" cy="720"/>
              <a:chOff x="2520" y="2712"/>
              <a:chExt cx="336" cy="720"/>
            </a:xfrm>
          </p:grpSpPr>
          <p:sp>
            <p:nvSpPr>
              <p:cNvPr id="15375" name="Oval 6"/>
              <p:cNvSpPr/>
              <p:nvPr/>
            </p:nvSpPr>
            <p:spPr>
              <a:xfrm>
                <a:off x="2615" y="2712"/>
                <a:ext cx="146" cy="146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6" name="AutoShape 7"/>
              <p:cNvSpPr/>
              <p:nvPr/>
            </p:nvSpPr>
            <p:spPr>
              <a:xfrm rot="5400000">
                <a:off x="2400" y="2976"/>
                <a:ext cx="576" cy="336"/>
              </a:xfrm>
              <a:prstGeom prst="homePlate">
                <a:avLst>
                  <a:gd name="adj" fmla="val 4285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19"/>
          <p:cNvGrpSpPr/>
          <p:nvPr/>
        </p:nvGrpSpPr>
        <p:grpSpPr>
          <a:xfrm>
            <a:off x="6629401" y="1676400"/>
            <a:ext cx="2244725" cy="2846388"/>
            <a:chOff x="3216" y="1056"/>
            <a:chExt cx="1414" cy="1793"/>
          </a:xfrm>
        </p:grpSpPr>
        <p:sp>
          <p:nvSpPr>
            <p:cNvPr id="15369" name="Line 9"/>
            <p:cNvSpPr/>
            <p:nvPr/>
          </p:nvSpPr>
          <p:spPr>
            <a:xfrm>
              <a:off x="3832" y="1104"/>
              <a:ext cx="0" cy="1221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0" name="Freeform 10" descr="Light upward diagonal"/>
            <p:cNvSpPr/>
            <p:nvPr/>
          </p:nvSpPr>
          <p:spPr>
            <a:xfrm>
              <a:off x="3630" y="1056"/>
              <a:ext cx="410" cy="116"/>
            </a:xfrm>
            <a:custGeom>
              <a:avLst/>
              <a:gdLst>
                <a:gd name="txL" fmla="*/ 0 w 1056"/>
                <a:gd name="txT" fmla="*/ 0 h 240"/>
                <a:gd name="txR" fmla="*/ 1056 w 1056"/>
                <a:gd name="txB" fmla="*/ 240 h 24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056" h="240">
                  <a:moveTo>
                    <a:pt x="0" y="0"/>
                  </a:moveTo>
                  <a:lnTo>
                    <a:pt x="0" y="240"/>
                  </a:lnTo>
                  <a:lnTo>
                    <a:pt x="1056" y="240"/>
                  </a:lnTo>
                  <a:lnTo>
                    <a:pt x="1056" y="0"/>
                  </a:lnTo>
                </a:path>
              </a:pathLst>
            </a:custGeom>
            <a:pattFill prst="ltUpDiag">
              <a:fgClr>
                <a:schemeClr val="tx1">
                  <a:alpha val="100000"/>
                </a:schemeClr>
              </a:fgClr>
              <a:bgClr>
                <a:schemeClr val="bg1">
                  <a:alpha val="100000"/>
                </a:schemeClr>
              </a:bgClr>
            </a:patt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/>
            <p:cNvSpPr/>
            <p:nvPr/>
          </p:nvSpPr>
          <p:spPr>
            <a:xfrm rot="1004664" flipV="1">
              <a:off x="3216" y="1897"/>
              <a:ext cx="1414" cy="952"/>
            </a:xfrm>
            <a:custGeom>
              <a:avLst/>
              <a:gdLst>
                <a:gd name="txL" fmla="*/ 0 w 1888"/>
                <a:gd name="txT" fmla="*/ 0 h 1272"/>
                <a:gd name="txR" fmla="*/ 1888 w 1888"/>
                <a:gd name="txB" fmla="*/ 1272 h 1272"/>
              </a:gdLst>
              <a:ahLst/>
              <a:cxnLst>
                <a:cxn ang="0">
                  <a:pos x="5" y="16"/>
                </a:cxn>
                <a:cxn ang="0">
                  <a:pos x="1" y="7"/>
                </a:cxn>
                <a:cxn ang="0">
                  <a:pos x="5" y="1"/>
                </a:cxn>
                <a:cxn ang="0">
                  <a:pos x="13" y="4"/>
                </a:cxn>
                <a:cxn ang="0">
                  <a:pos x="19" y="1"/>
                </a:cxn>
                <a:cxn ang="0">
                  <a:pos x="25" y="1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2" y="16"/>
                </a:cxn>
                <a:cxn ang="0">
                  <a:pos x="25" y="16"/>
                </a:cxn>
                <a:cxn ang="0">
                  <a:pos x="22" y="20"/>
                </a:cxn>
                <a:cxn ang="0">
                  <a:pos x="16" y="22"/>
                </a:cxn>
                <a:cxn ang="0">
                  <a:pos x="10" y="21"/>
                </a:cxn>
                <a:cxn ang="0">
                  <a:pos x="5" y="16"/>
                </a:cxn>
              </a:cxnLst>
              <a:rect l="txL" t="txT" r="txR" b="txB"/>
              <a:pathLst>
                <a:path w="1888" h="1272">
                  <a:moveTo>
                    <a:pt x="344" y="976"/>
                  </a:moveTo>
                  <a:cubicBezTo>
                    <a:pt x="248" y="840"/>
                    <a:pt x="16" y="544"/>
                    <a:pt x="8" y="400"/>
                  </a:cubicBezTo>
                  <a:cubicBezTo>
                    <a:pt x="0" y="256"/>
                    <a:pt x="176" y="144"/>
                    <a:pt x="296" y="112"/>
                  </a:cubicBezTo>
                  <a:cubicBezTo>
                    <a:pt x="416" y="80"/>
                    <a:pt x="592" y="224"/>
                    <a:pt x="728" y="208"/>
                  </a:cubicBezTo>
                  <a:cubicBezTo>
                    <a:pt x="864" y="192"/>
                    <a:pt x="984" y="32"/>
                    <a:pt x="1112" y="16"/>
                  </a:cubicBezTo>
                  <a:cubicBezTo>
                    <a:pt x="1240" y="0"/>
                    <a:pt x="1416" y="56"/>
                    <a:pt x="1496" y="112"/>
                  </a:cubicBezTo>
                  <a:cubicBezTo>
                    <a:pt x="1576" y="168"/>
                    <a:pt x="1544" y="272"/>
                    <a:pt x="1592" y="352"/>
                  </a:cubicBezTo>
                  <a:cubicBezTo>
                    <a:pt x="1640" y="432"/>
                    <a:pt x="1744" y="504"/>
                    <a:pt x="1784" y="592"/>
                  </a:cubicBezTo>
                  <a:cubicBezTo>
                    <a:pt x="1824" y="680"/>
                    <a:pt x="1888" y="816"/>
                    <a:pt x="1832" y="880"/>
                  </a:cubicBezTo>
                  <a:cubicBezTo>
                    <a:pt x="1776" y="944"/>
                    <a:pt x="1544" y="928"/>
                    <a:pt x="1448" y="976"/>
                  </a:cubicBezTo>
                  <a:cubicBezTo>
                    <a:pt x="1352" y="1024"/>
                    <a:pt x="1344" y="1120"/>
                    <a:pt x="1256" y="1168"/>
                  </a:cubicBezTo>
                  <a:cubicBezTo>
                    <a:pt x="1168" y="1216"/>
                    <a:pt x="1032" y="1256"/>
                    <a:pt x="920" y="1264"/>
                  </a:cubicBezTo>
                  <a:cubicBezTo>
                    <a:pt x="808" y="1272"/>
                    <a:pt x="672" y="1256"/>
                    <a:pt x="584" y="1216"/>
                  </a:cubicBezTo>
                  <a:cubicBezTo>
                    <a:pt x="496" y="1176"/>
                    <a:pt x="440" y="1112"/>
                    <a:pt x="344" y="976"/>
                  </a:cubicBezTo>
                  <a:close/>
                </a:path>
              </a:pathLst>
            </a:custGeom>
            <a:solidFill>
              <a:srgbClr val="BE0083">
                <a:alpha val="100000"/>
              </a:srgbClr>
            </a:solidFill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7748589" y="2613026"/>
            <a:ext cx="192087" cy="2381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VNI-Helve"/>
              </a:rPr>
              <a:t>A</a:t>
            </a:r>
            <a:endParaRPr lang="en-US" sz="3600" u="sng" kern="10">
              <a:ln w="9525">
                <a:solidFill>
                  <a:srgbClr val="FF00FF"/>
                </a:solidFill>
                <a:round/>
              </a:ln>
              <a:solidFill>
                <a:srgbClr val="FF00FF"/>
              </a:solidFill>
              <a:latin typeface="VNI-Helve"/>
            </a:endParaRPr>
          </a:p>
        </p:txBody>
      </p:sp>
      <p:sp>
        <p:nvSpPr>
          <p:cNvPr id="25614" name="Line 14"/>
          <p:cNvSpPr/>
          <p:nvPr/>
        </p:nvSpPr>
        <p:spPr>
          <a:xfrm>
            <a:off x="7610475" y="2962276"/>
            <a:ext cx="0" cy="1476375"/>
          </a:xfrm>
          <a:prstGeom prst="line">
            <a:avLst/>
          </a:prstGeom>
          <a:ln w="38100" cap="flat" cmpd="sng">
            <a:solidFill>
              <a:srgbClr val="00FF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7748588" y="4706939"/>
            <a:ext cx="246062" cy="2381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VNI-Helve"/>
              </a:rPr>
              <a:t>B</a:t>
            </a:r>
            <a:endParaRPr lang="en-US" sz="3600" u="sng" kern="10">
              <a:ln w="9525">
                <a:solidFill>
                  <a:srgbClr val="FF00FF"/>
                </a:solidFill>
                <a:round/>
              </a:ln>
              <a:solidFill>
                <a:srgbClr val="FF00FF"/>
              </a:solidFill>
              <a:latin typeface="VNI-Helve"/>
            </a:endParaRPr>
          </a:p>
        </p:txBody>
      </p:sp>
      <p:sp>
        <p:nvSpPr>
          <p:cNvPr id="15367" name="Rectangle 16"/>
          <p:cNvSpPr/>
          <p:nvPr/>
        </p:nvSpPr>
        <p:spPr>
          <a:xfrm>
            <a:off x="1524000" y="0"/>
            <a:ext cx="91992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vi-VN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*</a:t>
            </a:r>
            <a:r>
              <a:rPr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Cách xác định trọng tâm của một vật phẳng mỏng bằng thực nghiệm</a:t>
            </a:r>
            <a:endParaRPr sz="3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Text Box 18"/>
          <p:cNvSpPr txBox="1"/>
          <p:nvPr/>
        </p:nvSpPr>
        <p:spPr>
          <a:xfrm>
            <a:off x="1752600" y="1752600"/>
            <a:ext cx="4800600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B1: Buộc dây v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lỗ nhỏ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A, ở mép của vật rồi treo nó 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lên. Trọng tâm sẽ nằm trên 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đường kéo d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của dây 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(đường AB)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L 0.34775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4801" y="1676400"/>
            <a:ext cx="650875" cy="4648200"/>
            <a:chOff x="1770" y="912"/>
            <a:chExt cx="410" cy="2928"/>
          </a:xfrm>
        </p:grpSpPr>
        <p:sp>
          <p:nvSpPr>
            <p:cNvPr id="16405" name="Line 3"/>
            <p:cNvSpPr/>
            <p:nvPr/>
          </p:nvSpPr>
          <p:spPr>
            <a:xfrm>
              <a:off x="1972" y="960"/>
              <a:ext cx="0" cy="2336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6" name="Freeform 4" descr="Light upward diagonal"/>
            <p:cNvSpPr/>
            <p:nvPr/>
          </p:nvSpPr>
          <p:spPr>
            <a:xfrm>
              <a:off x="1770" y="912"/>
              <a:ext cx="410" cy="116"/>
            </a:xfrm>
            <a:custGeom>
              <a:avLst/>
              <a:gdLst>
                <a:gd name="txL" fmla="*/ 0 w 1056"/>
                <a:gd name="txT" fmla="*/ 0 h 240"/>
                <a:gd name="txR" fmla="*/ 1056 w 1056"/>
                <a:gd name="txB" fmla="*/ 240 h 24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056" h="240">
                  <a:moveTo>
                    <a:pt x="0" y="0"/>
                  </a:moveTo>
                  <a:lnTo>
                    <a:pt x="0" y="240"/>
                  </a:lnTo>
                  <a:lnTo>
                    <a:pt x="1056" y="240"/>
                  </a:lnTo>
                  <a:lnTo>
                    <a:pt x="1056" y="0"/>
                  </a:lnTo>
                </a:path>
              </a:pathLst>
            </a:custGeom>
            <a:pattFill prst="ltUpDiag">
              <a:fgClr>
                <a:schemeClr val="tx1">
                  <a:alpha val="100000"/>
                </a:schemeClr>
              </a:fgClr>
              <a:bgClr>
                <a:schemeClr val="bg1">
                  <a:alpha val="100000"/>
                </a:schemeClr>
              </a:bgClr>
            </a:patt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07" name="Group 5"/>
            <p:cNvGrpSpPr/>
            <p:nvPr/>
          </p:nvGrpSpPr>
          <p:grpSpPr>
            <a:xfrm>
              <a:off x="1812" y="3120"/>
              <a:ext cx="336" cy="720"/>
              <a:chOff x="2520" y="2712"/>
              <a:chExt cx="336" cy="720"/>
            </a:xfrm>
          </p:grpSpPr>
          <p:sp>
            <p:nvSpPr>
              <p:cNvPr id="16408" name="Oval 6"/>
              <p:cNvSpPr/>
              <p:nvPr/>
            </p:nvSpPr>
            <p:spPr>
              <a:xfrm>
                <a:off x="2615" y="2712"/>
                <a:ext cx="146" cy="146"/>
              </a:xfrm>
              <a:prstGeom prst="ellipse">
                <a:avLst/>
              </a:prstGeom>
              <a:solidFill>
                <a:srgbClr val="000066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9" name="AutoShape 7"/>
              <p:cNvSpPr/>
              <p:nvPr/>
            </p:nvSpPr>
            <p:spPr>
              <a:xfrm rot="5400000">
                <a:off x="2400" y="2976"/>
                <a:ext cx="576" cy="336"/>
              </a:xfrm>
              <a:prstGeom prst="homePlate">
                <a:avLst>
                  <a:gd name="adj" fmla="val 4285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387" name="Line 8"/>
          <p:cNvSpPr/>
          <p:nvPr/>
        </p:nvSpPr>
        <p:spPr>
          <a:xfrm>
            <a:off x="7607300" y="1752600"/>
            <a:ext cx="0" cy="1938338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8" name="Freeform 9" descr="Light upward diagonal"/>
          <p:cNvSpPr/>
          <p:nvPr/>
        </p:nvSpPr>
        <p:spPr>
          <a:xfrm>
            <a:off x="7286626" y="1676400"/>
            <a:ext cx="650875" cy="184150"/>
          </a:xfrm>
          <a:custGeom>
            <a:avLst/>
            <a:gdLst>
              <a:gd name="txL" fmla="*/ 0 w 1056"/>
              <a:gd name="txT" fmla="*/ 0 h 240"/>
              <a:gd name="txR" fmla="*/ 1056 w 1056"/>
              <a:gd name="txB" fmla="*/ 240 h 240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56" h="240">
                <a:moveTo>
                  <a:pt x="0" y="0"/>
                </a:moveTo>
                <a:lnTo>
                  <a:pt x="0" y="240"/>
                </a:lnTo>
                <a:lnTo>
                  <a:pt x="1056" y="240"/>
                </a:lnTo>
                <a:lnTo>
                  <a:pt x="1056" y="0"/>
                </a:lnTo>
              </a:path>
            </a:pathLst>
          </a:custGeom>
          <a:pattFill prst="ltUpDiag">
            <a:fgClr>
              <a:schemeClr val="tx1">
                <a:alpha val="100000"/>
              </a:schemeClr>
            </a:fgClr>
            <a:bgClr>
              <a:schemeClr val="bg1">
                <a:alpha val="100000"/>
              </a:schemeClr>
            </a:bgClr>
          </a:patt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6389" name="Group 10"/>
          <p:cNvGrpSpPr/>
          <p:nvPr/>
        </p:nvGrpSpPr>
        <p:grpSpPr>
          <a:xfrm>
            <a:off x="6705601" y="2667001"/>
            <a:ext cx="1857375" cy="2244725"/>
            <a:chOff x="3280" y="1698"/>
            <a:chExt cx="1170" cy="1414"/>
          </a:xfrm>
        </p:grpSpPr>
        <p:sp>
          <p:nvSpPr>
            <p:cNvPr id="12186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28" y="1892"/>
              <a:ext cx="122" cy="14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u="sng" kern="10">
                  <a:ln w="9525">
                    <a:solidFill>
                      <a:srgbClr val="FF00FF"/>
                    </a:solidFill>
                    <a:round/>
                  </a:ln>
                  <a:solidFill>
                    <a:srgbClr val="FF00FF"/>
                  </a:solidFill>
                  <a:latin typeface="VNI-Helve"/>
                </a:rPr>
                <a:t>A</a:t>
              </a:r>
              <a:endParaRPr lang="en-US" sz="3600" u="sng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VNI-Helve"/>
              </a:endParaRPr>
            </a:p>
          </p:txBody>
        </p:sp>
        <p:grpSp>
          <p:nvGrpSpPr>
            <p:cNvPr id="16401" name="Group 12"/>
            <p:cNvGrpSpPr/>
            <p:nvPr/>
          </p:nvGrpSpPr>
          <p:grpSpPr>
            <a:xfrm rot="3299067">
              <a:off x="3211" y="1913"/>
              <a:ext cx="1414" cy="983"/>
              <a:chOff x="132" y="1866"/>
              <a:chExt cx="1414" cy="983"/>
            </a:xfrm>
          </p:grpSpPr>
          <p:sp>
            <p:nvSpPr>
              <p:cNvPr id="16403" name="Freeform 13"/>
              <p:cNvSpPr/>
              <p:nvPr/>
            </p:nvSpPr>
            <p:spPr>
              <a:xfrm rot="1004664" flipV="1">
                <a:off x="132" y="1897"/>
                <a:ext cx="1414" cy="952"/>
              </a:xfrm>
              <a:custGeom>
                <a:avLst/>
                <a:gdLst>
                  <a:gd name="txL" fmla="*/ 0 w 1888"/>
                  <a:gd name="txT" fmla="*/ 0 h 1272"/>
                  <a:gd name="txR" fmla="*/ 1888 w 1888"/>
                  <a:gd name="txB" fmla="*/ 1272 h 1272"/>
                </a:gdLst>
                <a:ahLst/>
                <a:cxnLst>
                  <a:cxn ang="0">
                    <a:pos x="5" y="16"/>
                  </a:cxn>
                  <a:cxn ang="0">
                    <a:pos x="1" y="7"/>
                  </a:cxn>
                  <a:cxn ang="0">
                    <a:pos x="5" y="1"/>
                  </a:cxn>
                  <a:cxn ang="0">
                    <a:pos x="13" y="4"/>
                  </a:cxn>
                  <a:cxn ang="0">
                    <a:pos x="19" y="1"/>
                  </a:cxn>
                  <a:cxn ang="0">
                    <a:pos x="25" y="1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2" y="16"/>
                  </a:cxn>
                  <a:cxn ang="0">
                    <a:pos x="25" y="16"/>
                  </a:cxn>
                  <a:cxn ang="0">
                    <a:pos x="22" y="20"/>
                  </a:cxn>
                  <a:cxn ang="0">
                    <a:pos x="16" y="22"/>
                  </a:cxn>
                  <a:cxn ang="0">
                    <a:pos x="10" y="21"/>
                  </a:cxn>
                  <a:cxn ang="0">
                    <a:pos x="5" y="16"/>
                  </a:cxn>
                </a:cxnLst>
                <a:rect l="txL" t="txT" r="txR" b="txB"/>
                <a:pathLst>
                  <a:path w="1888" h="1272">
                    <a:moveTo>
                      <a:pt x="344" y="976"/>
                    </a:moveTo>
                    <a:cubicBezTo>
                      <a:pt x="248" y="840"/>
                      <a:pt x="16" y="544"/>
                      <a:pt x="8" y="400"/>
                    </a:cubicBezTo>
                    <a:cubicBezTo>
                      <a:pt x="0" y="256"/>
                      <a:pt x="176" y="144"/>
                      <a:pt x="296" y="112"/>
                    </a:cubicBezTo>
                    <a:cubicBezTo>
                      <a:pt x="416" y="80"/>
                      <a:pt x="592" y="224"/>
                      <a:pt x="728" y="208"/>
                    </a:cubicBezTo>
                    <a:cubicBezTo>
                      <a:pt x="864" y="192"/>
                      <a:pt x="984" y="32"/>
                      <a:pt x="1112" y="16"/>
                    </a:cubicBezTo>
                    <a:cubicBezTo>
                      <a:pt x="1240" y="0"/>
                      <a:pt x="1416" y="56"/>
                      <a:pt x="1496" y="112"/>
                    </a:cubicBezTo>
                    <a:cubicBezTo>
                      <a:pt x="1576" y="168"/>
                      <a:pt x="1544" y="272"/>
                      <a:pt x="1592" y="352"/>
                    </a:cubicBezTo>
                    <a:cubicBezTo>
                      <a:pt x="1640" y="432"/>
                      <a:pt x="1744" y="504"/>
                      <a:pt x="1784" y="592"/>
                    </a:cubicBezTo>
                    <a:cubicBezTo>
                      <a:pt x="1824" y="680"/>
                      <a:pt x="1888" y="816"/>
                      <a:pt x="1832" y="880"/>
                    </a:cubicBezTo>
                    <a:cubicBezTo>
                      <a:pt x="1776" y="944"/>
                      <a:pt x="1544" y="928"/>
                      <a:pt x="1448" y="976"/>
                    </a:cubicBezTo>
                    <a:cubicBezTo>
                      <a:pt x="1352" y="1024"/>
                      <a:pt x="1344" y="1120"/>
                      <a:pt x="1256" y="1168"/>
                    </a:cubicBezTo>
                    <a:cubicBezTo>
                      <a:pt x="1168" y="1216"/>
                      <a:pt x="1032" y="1256"/>
                      <a:pt x="920" y="1264"/>
                    </a:cubicBezTo>
                    <a:cubicBezTo>
                      <a:pt x="808" y="1272"/>
                      <a:pt x="672" y="1256"/>
                      <a:pt x="584" y="1216"/>
                    </a:cubicBezTo>
                    <a:cubicBezTo>
                      <a:pt x="496" y="1176"/>
                      <a:pt x="440" y="1112"/>
                      <a:pt x="344" y="976"/>
                    </a:cubicBezTo>
                    <a:close/>
                  </a:path>
                </a:pathLst>
              </a:custGeom>
              <a:solidFill>
                <a:srgbClr val="BE0083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4"/>
              <p:cNvSpPr/>
              <p:nvPr/>
            </p:nvSpPr>
            <p:spPr>
              <a:xfrm>
                <a:off x="750" y="1866"/>
                <a:ext cx="0" cy="930"/>
              </a:xfrm>
              <a:prstGeom prst="line">
                <a:avLst/>
              </a:prstGeom>
              <a:ln w="38100" cap="flat" cmpd="sng">
                <a:solidFill>
                  <a:srgbClr val="00FF00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1218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280" y="2588"/>
              <a:ext cx="158" cy="14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u="sng" kern="10">
                  <a:ln w="9525">
                    <a:solidFill>
                      <a:srgbClr val="FF00FF"/>
                    </a:solidFill>
                    <a:round/>
                  </a:ln>
                  <a:solidFill>
                    <a:srgbClr val="FF00FF"/>
                  </a:solidFill>
                  <a:latin typeface="VNI-Helve"/>
                </a:rPr>
                <a:t>B</a:t>
              </a:r>
              <a:endParaRPr lang="en-US" sz="3600" u="sng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VNI-Helve"/>
              </a:endParaRPr>
            </a:p>
          </p:txBody>
        </p:sp>
      </p:grpSp>
      <p:sp>
        <p:nvSpPr>
          <p:cNvPr id="121872" name="WordArt 16"/>
          <p:cNvSpPr>
            <a:spLocks noChangeArrowheads="1" noChangeShapeType="1" noTextEdit="1"/>
          </p:cNvSpPr>
          <p:nvPr/>
        </p:nvSpPr>
        <p:spPr bwMode="auto">
          <a:xfrm>
            <a:off x="7753351" y="2609850"/>
            <a:ext cx="193675" cy="2349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VNI-Helve"/>
              </a:rPr>
              <a:t>C</a:t>
            </a:r>
            <a:endParaRPr lang="en-US" sz="3600" u="sng" kern="10">
              <a:ln w="9525">
                <a:solidFill>
                  <a:srgbClr val="FF00FF"/>
                </a:solidFill>
                <a:round/>
              </a:ln>
              <a:solidFill>
                <a:srgbClr val="FF00FF"/>
              </a:solidFill>
              <a:latin typeface="VNI-Helve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7610476" y="2962276"/>
            <a:ext cx="352425" cy="2155825"/>
            <a:chOff x="3834" y="1866"/>
            <a:chExt cx="222" cy="1358"/>
          </a:xfrm>
        </p:grpSpPr>
        <p:sp>
          <p:nvSpPr>
            <p:cNvPr id="16398" name="Line 18"/>
            <p:cNvSpPr/>
            <p:nvPr/>
          </p:nvSpPr>
          <p:spPr>
            <a:xfrm>
              <a:off x="3834" y="1866"/>
              <a:ext cx="0" cy="1082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187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898" y="3076"/>
              <a:ext cx="158" cy="14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u="sng" kern="10">
                  <a:ln w="9525">
                    <a:solidFill>
                      <a:srgbClr val="FF00FF"/>
                    </a:solidFill>
                    <a:round/>
                  </a:ln>
                  <a:solidFill>
                    <a:srgbClr val="FF00FF"/>
                  </a:solidFill>
                  <a:latin typeface="VNI-Helve"/>
                </a:rPr>
                <a:t>D</a:t>
              </a:r>
              <a:endParaRPr lang="en-US" sz="3600" u="sng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VNI-Helve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7543801" y="3657601"/>
            <a:ext cx="398463" cy="309563"/>
            <a:chOff x="3803" y="2317"/>
            <a:chExt cx="251" cy="195"/>
          </a:xfrm>
        </p:grpSpPr>
        <p:sp>
          <p:nvSpPr>
            <p:cNvPr id="16396" name="Oval 21"/>
            <p:cNvSpPr/>
            <p:nvPr/>
          </p:nvSpPr>
          <p:spPr>
            <a:xfrm>
              <a:off x="3803" y="2317"/>
              <a:ext cx="64" cy="6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187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932" y="2364"/>
              <a:ext cx="122" cy="14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u="sng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VNI-Helve"/>
                </a:rPr>
                <a:t>G</a:t>
              </a:r>
              <a:endParaRPr lang="en-US" sz="3600" u="sng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VNI-Helve"/>
              </a:endParaRPr>
            </a:p>
          </p:txBody>
        </p:sp>
      </p:grpSp>
      <p:sp>
        <p:nvSpPr>
          <p:cNvPr id="26650" name="Text Box 26"/>
          <p:cNvSpPr txBox="1"/>
          <p:nvPr/>
        </p:nvSpPr>
        <p:spPr>
          <a:xfrm>
            <a:off x="1676401" y="1143000"/>
            <a:ext cx="3272499" cy="175432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B2: Sau đó buộc dây v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một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điểm khác C ở mép vật rồi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treo vật lên. Khi ấy trọng tâm 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sẽ nằm trên đường kéo d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của dây (đường CD)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Text Box 27"/>
          <p:cNvSpPr txBox="1"/>
          <p:nvPr/>
        </p:nvSpPr>
        <p:spPr>
          <a:xfrm>
            <a:off x="1828801" y="4572000"/>
            <a:ext cx="2720617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B3: Vậy trọng tâm G l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giao điểm của hai đường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thẳng AB v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CD</a:t>
            </a:r>
            <a:endParaRPr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5367" name="Rectangle 16"/>
          <p:cNvSpPr/>
          <p:nvPr/>
        </p:nvSpPr>
        <p:spPr>
          <a:xfrm>
            <a:off x="1524000" y="0"/>
            <a:ext cx="91992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 eaLnBrk="0" hangingPunct="0">
              <a:spcBef>
                <a:spcPct val="50000"/>
              </a:spcBef>
            </a:pPr>
            <a:r>
              <a:rPr lang="vi-VN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*</a:t>
            </a:r>
            <a:r>
              <a:rPr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Cách xác định trọng tâm của một vật phẳng mỏng bằng thực nghiệm</a:t>
            </a:r>
            <a:endParaRPr sz="3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3479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NDP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4876801" y="3124201"/>
            <a:ext cx="3294063" cy="153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 rot="2917289">
            <a:off x="6540500" y="3373438"/>
            <a:ext cx="4038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33857E-7 L 0.09861 0.4134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NDP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536066">
            <a:off x="4876801" y="3124201"/>
            <a:ext cx="3294063" cy="153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 rot="2917289">
            <a:off x="6110288" y="2813050"/>
            <a:ext cx="4038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18995" y="3129280"/>
            <a:ext cx="2619375" cy="1743075"/>
          </a:xfrm>
        </p:spPr>
      </p:pic>
      <p:sp>
        <p:nvSpPr>
          <p:cNvPr id="4" name="Rectangle: Rounded Corners 3"/>
          <p:cNvSpPr/>
          <p:nvPr/>
        </p:nvSpPr>
        <p:spPr>
          <a:xfrm>
            <a:off x="3275013" y="2667000"/>
            <a:ext cx="6097588" cy="3459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2936875"/>
            <a:ext cx="2563813" cy="278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hought Bubble: Cloud 8"/>
          <p:cNvSpPr/>
          <p:nvPr/>
        </p:nvSpPr>
        <p:spPr>
          <a:xfrm>
            <a:off x="2971800" y="1346200"/>
            <a:ext cx="7543800" cy="11620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tay ta cầm,</a:t>
            </a:r>
            <a:endParaRPr sz="3200" dirty="0">
              <a:solidFill>
                <a:srgbClr val="0000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3200" dirty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đ</a:t>
            </a:r>
            <a:r>
              <a:rPr lang="vi-VN" altLang="x-none" sz="3200" dirty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3200" dirty="0">
                <a:solidFill>
                  <a:srgbClr val="00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các vật ?</a:t>
            </a:r>
            <a:endParaRPr sz="3200" dirty="0">
              <a:solidFill>
                <a:srgbClr val="0000E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13" y="2951163"/>
            <a:ext cx="2619375" cy="278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2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5" y="97155"/>
            <a:ext cx="3686175" cy="15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PresentationFormat>Widescreen</PresentationFormat>
  <Paragraphs>86</Paragraphs>
  <Slides>29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SimSun</vt:lpstr>
      <vt:lpstr>Wingdings</vt:lpstr>
      <vt:lpstr>VNI-Times</vt:lpstr>
      <vt:lpstr>Times New Roman</vt:lpstr>
      <vt:lpstr>VNI-Helve</vt:lpstr>
      <vt:lpstr>Segoe Print</vt:lpstr>
      <vt:lpstr>Tahoma</vt:lpstr>
      <vt:lpstr>Microsoft YaHei</vt:lpstr>
      <vt:lpstr>Arial Unicode MS</vt:lpstr>
      <vt:lpstr>Calibri Light</vt:lpstr>
      <vt:lpstr>Calibri</vt:lpstr>
      <vt:lpstr>.VnTime</vt:lpstr>
      <vt:lpstr>Office Theme</vt:lpstr>
      <vt:lpstr>Equation.DSMT4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2022-06-19T07:57:00Z</dcterms:created>
  <dcterms:modified xsi:type="dcterms:W3CDTF">2022-06-21T02:39:57Z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954700E39BEA4A4D86FEEF170C26B5A7</vt:lpwstr>
  </property>
  <property fmtid="{D5CDD505-2E9C-101B-9397-08002B2CF9AE}" pid="3" name="KSOProductBuildVer">
    <vt:lpwstr>1033-11.2.0.11156</vt:lpwstr>
  </property>
</Properties>
</file>