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74" r:id="rId3"/>
    <p:sldId id="324" r:id="rId4"/>
    <p:sldId id="273" r:id="rId5"/>
    <p:sldId id="362" r:id="rId6"/>
    <p:sldId id="363" r:id="rId7"/>
    <p:sldId id="364" r:id="rId8"/>
    <p:sldId id="365" r:id="rId9"/>
    <p:sldId id="366" r:id="rId10"/>
    <p:sldId id="370" r:id="rId11"/>
    <p:sldId id="371" r:id="rId12"/>
    <p:sldId id="374" r:id="rId13"/>
    <p:sldId id="357" r:id="rId14"/>
    <p:sldId id="373" r:id="rId15"/>
    <p:sldId id="334" r:id="rId16"/>
    <p:sldId id="377" r:id="rId17"/>
    <p:sldId id="378" r:id="rId18"/>
    <p:sldId id="379" r:id="rId19"/>
    <p:sldId id="376" r:id="rId20"/>
    <p:sldId id="325" r:id="rId21"/>
    <p:sldId id="317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9801"/>
    <a:srgbClr val="D0DEEC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78" d="100"/>
          <a:sy n="78" d="100"/>
        </p:scale>
        <p:origin x="176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4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3479" y="1835068"/>
            <a:ext cx="401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L/M/A/P/T/O/F/R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F2E5B-0160-D8F5-DCD1-6BB42522B877}"/>
              </a:ext>
            </a:extLst>
          </p:cNvPr>
          <p:cNvSpPr/>
          <p:nvPr/>
        </p:nvSpPr>
        <p:spPr>
          <a:xfrm>
            <a:off x="3795800" y="2906660"/>
            <a:ext cx="2513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PLATFORM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CCB6F-F3C1-4C89-4F0B-C89746FED284}"/>
              </a:ext>
            </a:extLst>
          </p:cNvPr>
          <p:cNvSpPr/>
          <p:nvPr/>
        </p:nvSpPr>
        <p:spPr>
          <a:xfrm>
            <a:off x="3277426" y="1835068"/>
            <a:ext cx="3410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R/T/O/B/I/C/O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5531B-54AF-03A1-CD26-B2BA38DE8555}"/>
              </a:ext>
            </a:extLst>
          </p:cNvPr>
          <p:cNvSpPr/>
          <p:nvPr/>
        </p:nvSpPr>
        <p:spPr>
          <a:xfrm>
            <a:off x="3795800" y="2906660"/>
            <a:ext cx="2096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ROBOTIC</a:t>
            </a:r>
          </a:p>
        </p:txBody>
      </p:sp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138" y="1592426"/>
            <a:ext cx="2317869" cy="2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592218" y="746441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941469" y="768023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underline the homophone of the word in bold in each sentence. Then </a:t>
            </a:r>
            <a:r>
              <a:rPr lang="en-US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saying the sentences in pairs.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3E087-5046-030E-2F4F-9F0AD2CE5832}"/>
              </a:ext>
            </a:extLst>
          </p:cNvPr>
          <p:cNvSpPr txBox="1"/>
          <p:nvPr/>
        </p:nvSpPr>
        <p:spPr>
          <a:xfrm>
            <a:off x="1413783" y="1804417"/>
            <a:ext cx="66212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People are not allowed to talk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aloud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in the library.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Students felt very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bored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when their teacher kept writing on the board.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Where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can I buy some new clothes to wear to the party?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Robots don’t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know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how to say ‛No’.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22BD4D-4B16-AF6F-1B88-353400DAEFA1}"/>
              </a:ext>
            </a:extLst>
          </p:cNvPr>
          <p:cNvCxnSpPr/>
          <p:nvPr/>
        </p:nvCxnSpPr>
        <p:spPr>
          <a:xfrm>
            <a:off x="3682093" y="2188029"/>
            <a:ext cx="97155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9255E2-0A9B-A491-1557-914BFEAE32AF}"/>
              </a:ext>
            </a:extLst>
          </p:cNvPr>
          <p:cNvCxnSpPr>
            <a:cxnSpLocks/>
          </p:cNvCxnSpPr>
          <p:nvPr/>
        </p:nvCxnSpPr>
        <p:spPr>
          <a:xfrm>
            <a:off x="3262993" y="3279322"/>
            <a:ext cx="794657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A2FBB7-3A8B-92A0-8148-DA028886AC02}"/>
              </a:ext>
            </a:extLst>
          </p:cNvPr>
          <p:cNvCxnSpPr>
            <a:cxnSpLocks/>
          </p:cNvCxnSpPr>
          <p:nvPr/>
        </p:nvCxnSpPr>
        <p:spPr>
          <a:xfrm>
            <a:off x="6479721" y="3654879"/>
            <a:ext cx="73750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B735E8-0D8F-4197-1604-4E58DE41E0E7}"/>
              </a:ext>
            </a:extLst>
          </p:cNvPr>
          <p:cNvCxnSpPr>
            <a:cxnSpLocks/>
          </p:cNvCxnSpPr>
          <p:nvPr/>
        </p:nvCxnSpPr>
        <p:spPr>
          <a:xfrm>
            <a:off x="5638800" y="4414158"/>
            <a:ext cx="54972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94295" y="720194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</a:rPr>
              <a:t>Complete the sentences using the correct forms of the words in the box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B8AD-3ECE-7825-5F7F-7F56D4DE6B37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9A629-C48E-9FF2-1F35-013F9C217E4E}"/>
              </a:ext>
            </a:extLst>
          </p:cNvPr>
          <p:cNvSpPr txBox="1"/>
          <p:nvPr/>
        </p:nvSpPr>
        <p:spPr>
          <a:xfrm>
            <a:off x="690889" y="2196215"/>
            <a:ext cx="76204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1.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In the future, we might see more </a:t>
            </a:r>
            <a:r>
              <a:rPr lang="en-US" sz="2000" b="0" i="0" dirty="0">
                <a:solidFill>
                  <a:srgbClr val="939598"/>
                </a:solidFill>
                <a:effectLst/>
                <a:latin typeface="UTM-Avo"/>
              </a:rPr>
              <a:t>__________________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of AI in every aspect of life.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2.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Websites use </a:t>
            </a:r>
            <a:r>
              <a:rPr lang="en-US" sz="2000" b="0" i="0" dirty="0">
                <a:solidFill>
                  <a:srgbClr val="939598"/>
                </a:solidFill>
                <a:effectLst/>
                <a:latin typeface="UTM-Avo"/>
              </a:rPr>
              <a:t>__________________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to learn about users’ shopping preferences and recommend products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or services.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3.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It is quite simple to </a:t>
            </a:r>
            <a:r>
              <a:rPr lang="en-US" sz="2000" b="0" i="0" dirty="0">
                <a:solidFill>
                  <a:srgbClr val="939598"/>
                </a:solidFill>
                <a:effectLst/>
                <a:latin typeface="UTM-Avo"/>
              </a:rPr>
              <a:t>_________________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this robot and ask it to perform some tasks.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  <a:latin typeface="UTMAvoBold" panose="02040603050506020204" pitchFamily="18" charset="0"/>
              </a:rPr>
              <a:t>4.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Computer software is used by travel agents to create </a:t>
            </a:r>
            <a:r>
              <a:rPr lang="en-US" sz="2000" b="0" i="0" dirty="0">
                <a:solidFill>
                  <a:srgbClr val="939598"/>
                </a:solidFill>
                <a:effectLst/>
                <a:latin typeface="UTM-Avo"/>
              </a:rPr>
              <a:t>____________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tours of popular destinations.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79BAD-D17F-0A25-1445-2D5DB5EBAE1E}"/>
              </a:ext>
            </a:extLst>
          </p:cNvPr>
          <p:cNvSpPr txBox="1"/>
          <p:nvPr/>
        </p:nvSpPr>
        <p:spPr>
          <a:xfrm>
            <a:off x="1208315" y="1738163"/>
            <a:ext cx="70049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C00000"/>
                </a:solidFill>
                <a:effectLst/>
                <a:latin typeface="UTM-Avo"/>
              </a:rPr>
              <a:t>activate       artificial intelligence            application             virtual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9AD95-1A28-8980-4920-70647B135C1C}"/>
              </a:ext>
            </a:extLst>
          </p:cNvPr>
          <p:cNvSpPr txBox="1"/>
          <p:nvPr/>
        </p:nvSpPr>
        <p:spPr>
          <a:xfrm>
            <a:off x="4874078" y="22024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UTM-Avo"/>
              </a:rPr>
              <a:t>applications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C80F1-AE69-5421-D7D4-CC73AFA632EA}"/>
              </a:ext>
            </a:extLst>
          </p:cNvPr>
          <p:cNvSpPr txBox="1"/>
          <p:nvPr/>
        </p:nvSpPr>
        <p:spPr>
          <a:xfrm>
            <a:off x="2535156" y="2843910"/>
            <a:ext cx="4723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UTM-Avo"/>
              </a:rPr>
              <a:t>artificial intelligence 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7C751-C16D-6710-D782-EC739A5A124B}"/>
              </a:ext>
            </a:extLst>
          </p:cNvPr>
          <p:cNvSpPr txBox="1"/>
          <p:nvPr/>
        </p:nvSpPr>
        <p:spPr>
          <a:xfrm>
            <a:off x="3490233" y="3751890"/>
            <a:ext cx="4723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UTM-Avo"/>
              </a:rPr>
              <a:t>activate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42661A-CCF7-1D7F-0081-54146687523D}"/>
              </a:ext>
            </a:extLst>
          </p:cNvPr>
          <p:cNvSpPr txBox="1"/>
          <p:nvPr/>
        </p:nvSpPr>
        <p:spPr>
          <a:xfrm>
            <a:off x="6782481" y="4374436"/>
            <a:ext cx="188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UTM-Avo"/>
              </a:rPr>
              <a:t>virtual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955378" y="718624"/>
            <a:ext cx="812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Choose the option A, B, C, or D that is closest in meaning to each of the given sentences</a:t>
            </a:r>
            <a:r>
              <a:rPr lang="en-US" sz="2400" b="1" kern="0" dirty="0">
                <a:effectLst/>
                <a:ea typeface="Times New Roman" panose="02020603050405020304" pitchFamily="18" charset="0"/>
              </a:rPr>
              <a:t>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82EF8-05FE-982A-EEE2-867B94B1C97E}"/>
              </a:ext>
            </a:extLst>
          </p:cNvPr>
          <p:cNvSpPr txBox="1"/>
          <p:nvPr/>
        </p:nvSpPr>
        <p:spPr>
          <a:xfrm>
            <a:off x="683141" y="1740684"/>
            <a:ext cx="80950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I am going to have my broken laptop fixed by the computer shop.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I am going to ask the computer shop to fix my broken laptop.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I am going to learn how to fix my broken laptop at the computer shop.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I am going to fix my laptop with the computer shop.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Someone advised me to fix my broken laptop at the computer shop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D763D7-C9E7-7DE8-F4C3-6743E14DB0C4}"/>
              </a:ext>
            </a:extLst>
          </p:cNvPr>
          <p:cNvSpPr/>
          <p:nvPr/>
        </p:nvSpPr>
        <p:spPr>
          <a:xfrm>
            <a:off x="698719" y="2571749"/>
            <a:ext cx="392126" cy="34078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955378" y="718624"/>
            <a:ext cx="812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Choose the option A, B, C, or D that is closest in meaning to each of the given sentences</a:t>
            </a:r>
            <a:r>
              <a:rPr lang="en-US" sz="2400" b="1" kern="0" dirty="0">
                <a:effectLst/>
                <a:ea typeface="Times New Roman" panose="02020603050405020304" pitchFamily="18" charset="0"/>
              </a:rPr>
              <a:t>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82EF8-05FE-982A-EEE2-867B94B1C97E}"/>
              </a:ext>
            </a:extLst>
          </p:cNvPr>
          <p:cNvSpPr txBox="1"/>
          <p:nvPr/>
        </p:nvSpPr>
        <p:spPr>
          <a:xfrm>
            <a:off x="448734" y="1621502"/>
            <a:ext cx="84666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When we were away, our home robot walked and fed our pets.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We had our pets walk and feed our home robots when we were away.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We bought a robot when we were away, which could walk and feed our pets.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We had our home robot walk and feed our pets when we were away.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Our pets walked and ate with our home robot when we were away.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6B60B4-6C91-59CD-5439-B1055CB7F414}"/>
              </a:ext>
            </a:extLst>
          </p:cNvPr>
          <p:cNvSpPr/>
          <p:nvPr/>
        </p:nvSpPr>
        <p:spPr>
          <a:xfrm>
            <a:off x="448734" y="3517829"/>
            <a:ext cx="392126" cy="34078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955378" y="718624"/>
            <a:ext cx="812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Choose the option A, B, C, or D that is closest in meaning to each of the given sentences</a:t>
            </a:r>
            <a:r>
              <a:rPr lang="en-US" sz="2400" b="1" kern="0" dirty="0">
                <a:effectLst/>
                <a:ea typeface="Times New Roman" panose="02020603050405020304" pitchFamily="18" charset="0"/>
              </a:rPr>
              <a:t>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82EF8-05FE-982A-EEE2-867B94B1C97E}"/>
              </a:ext>
            </a:extLst>
          </p:cNvPr>
          <p:cNvSpPr txBox="1"/>
          <p:nvPr/>
        </p:nvSpPr>
        <p:spPr>
          <a:xfrm>
            <a:off x="296335" y="1549621"/>
            <a:ext cx="88476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A mechanic installed a smart lock on her front door yesterday.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 mechanic had her install a smart lock on her front door yesterday.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 mechanic had a smart lock installed on her front door yesterday.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She and a mechanic installed a smart lock on her front door yesterday.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She got a mechanic to install a smart lock on her front door yesterday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00F3AF-5B22-FCEB-EFCB-4D5B333218D5}"/>
              </a:ext>
            </a:extLst>
          </p:cNvPr>
          <p:cNvSpPr/>
          <p:nvPr/>
        </p:nvSpPr>
        <p:spPr>
          <a:xfrm>
            <a:off x="296335" y="3807882"/>
            <a:ext cx="392126" cy="34078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955378" y="718624"/>
            <a:ext cx="812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Choose the option A, B, C, or D that is closest in meaning to each of the given sentences</a:t>
            </a:r>
            <a:r>
              <a:rPr lang="en-US" sz="2400" b="1" kern="0" dirty="0">
                <a:effectLst/>
                <a:ea typeface="Times New Roman" panose="02020603050405020304" pitchFamily="18" charset="0"/>
              </a:rPr>
              <a:t>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82EF8-05FE-982A-EEE2-867B94B1C97E}"/>
              </a:ext>
            </a:extLst>
          </p:cNvPr>
          <p:cNvSpPr txBox="1"/>
          <p:nvPr/>
        </p:nvSpPr>
        <p:spPr>
          <a:xfrm>
            <a:off x="683141" y="1740684"/>
            <a:ext cx="80950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We often use an app called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Essy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to check our essays.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An app called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Essy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often has us check our essays.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We often get our essays checked by an app called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Essy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An app called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Essy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often has our essay checked for us.</a:t>
            </a:r>
          </a:p>
          <a:p>
            <a:r>
              <a:rPr lang="en-US" sz="2400" b="1" i="0" dirty="0">
                <a:solidFill>
                  <a:srgbClr val="E45A83"/>
                </a:solidFill>
                <a:effectLst/>
              </a:rPr>
              <a:t>D.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We often have an app called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Essy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checked by our essays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A0ED74-03CF-819A-B0BD-4A1CDE1C890C}"/>
              </a:ext>
            </a:extLst>
          </p:cNvPr>
          <p:cNvSpPr/>
          <p:nvPr/>
        </p:nvSpPr>
        <p:spPr>
          <a:xfrm>
            <a:off x="698719" y="2571749"/>
            <a:ext cx="392126" cy="34078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592218" y="811396"/>
            <a:ext cx="81208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Our class is </a:t>
            </a:r>
            <a:r>
              <a:rPr lang="en-US" sz="2000" b="1" i="0" dirty="0" err="1">
                <a:solidFill>
                  <a:srgbClr val="000000"/>
                </a:solidFill>
                <a:effectLst/>
              </a:rPr>
              <a:t>organising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 a Technology Fair. The theme is ‘AI in our daily lives’. Work in groups. Think of a way of using ai in your daily life. This can be an existing or a new application. use these questions as cues.</a:t>
            </a:r>
            <a:r>
              <a:rPr lang="en-US" sz="2800" dirty="0"/>
              <a:t>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C8ABF-9D73-814E-F5E8-2361682767B6}"/>
              </a:ext>
            </a:extLst>
          </p:cNvPr>
          <p:cNvSpPr txBox="1"/>
          <p:nvPr/>
        </p:nvSpPr>
        <p:spPr>
          <a:xfrm>
            <a:off x="694919" y="2287923"/>
            <a:ext cx="444456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MyriadPro-Regular-Identity-H"/>
              </a:rPr>
              <a:t>•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What is the AI application? (If it’s a new application, give it a name.)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MyriadPro-Regular-Identity-H"/>
              </a:rPr>
              <a:t>•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What is its purpose?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MyriadPro-Regular-Identity-H"/>
              </a:rPr>
              <a:t>•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How does it work?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MyriadPro-Regular-Identity-H"/>
              </a:rPr>
              <a:t>•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UTM-Avo"/>
              </a:rPr>
              <a:t>How will it improve your life?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>
                <a:solidFill>
                  <a:srgbClr val="E45983"/>
                </a:solidFill>
              </a:rPr>
            </a:br>
            <a:endParaRPr lang="en-US" sz="2400" dirty="0">
              <a:solidFill>
                <a:srgbClr val="E4598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A96CF-4462-036F-9FD8-850C50F2E322}"/>
              </a:ext>
            </a:extLst>
          </p:cNvPr>
          <p:cNvSpPr txBox="1"/>
          <p:nvPr/>
        </p:nvSpPr>
        <p:spPr>
          <a:xfrm>
            <a:off x="592218" y="4173128"/>
            <a:ext cx="1043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</a:rPr>
              <a:t>Present your idea to the class in the form of an </a:t>
            </a:r>
          </a:p>
          <a:p>
            <a:r>
              <a:rPr lang="en-US" sz="2000" b="1" i="0" dirty="0">
                <a:solidFill>
                  <a:srgbClr val="000000"/>
                </a:solidFill>
                <a:effectLst/>
              </a:rPr>
              <a:t>oral presentation, a poster, or a leaflet.</a:t>
            </a:r>
            <a:r>
              <a:rPr lang="en-US" sz="2000" b="1" dirty="0"/>
              <a:t> 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96F2F-70A7-C4BD-F2F4-898964309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90" y="1958650"/>
            <a:ext cx="3484192" cy="22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6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Artificial Intelligence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/>
              <a:t>- Review the vocabulary and grammar of Unit 6;</a:t>
            </a:r>
          </a:p>
          <a:p>
            <a:r>
              <a:rPr lang="en-US" sz="2400" dirty="0"/>
              <a:t>- Apply vocabulary and grammar into practice through a project.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</a:t>
            </a:r>
            <a:r>
              <a:rPr lang="en-US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Unit 7.</a:t>
            </a:r>
            <a:endParaRPr lang="en-US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82823" y="867955"/>
            <a:ext cx="171593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39211" y="2036009"/>
            <a:ext cx="1985782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2822" y="3040498"/>
            <a:ext cx="1909235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chemeClr val="tx1"/>
                </a:solidFill>
                <a:ea typeface="Times New Roman" panose="02020603050405020304" pitchFamily="18" charset="0"/>
              </a:rPr>
              <a:t>G</a:t>
            </a:r>
            <a:r>
              <a:rPr lang="en-US" sz="13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ame: Lucky number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5769" y="1747157"/>
            <a:ext cx="3659538" cy="99604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Pronunciation</a:t>
            </a:r>
          </a:p>
          <a:p>
            <a:r>
              <a:rPr lang="en-US" sz="1350" kern="0" dirty="0">
                <a:solidFill>
                  <a:schemeClr val="tx1"/>
                </a:solidFill>
                <a:cs typeface="Times New Roman" panose="02020603050405020304" pitchFamily="18" charset="0"/>
              </a:rPr>
              <a:t>- Vocabulary</a:t>
            </a:r>
          </a:p>
          <a:p>
            <a:r>
              <a:rPr lang="en-US" sz="1350" kern="0" dirty="0">
                <a:solidFill>
                  <a:schemeClr val="tx1"/>
                </a:solidFill>
                <a:cs typeface="Times New Roman" panose="02020603050405020304" pitchFamily="18" charset="0"/>
              </a:rPr>
              <a:t>- Grammar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0" y="3166164"/>
            <a:ext cx="3659539" cy="84456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Project: </a:t>
            </a:r>
            <a:r>
              <a:rPr lang="en-US" sz="13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AI in our lives </a:t>
            </a:r>
          </a:p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3" y="1113731"/>
            <a:ext cx="533349" cy="92227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737441" y="2281784"/>
            <a:ext cx="301771" cy="75871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- Wrap-up</a:t>
            </a:r>
          </a:p>
          <a:p>
            <a:r>
              <a:rPr lang="en-US" sz="1350" dirty="0">
                <a:solidFill>
                  <a:schemeClr val="tx1"/>
                </a:solidFill>
              </a:rPr>
              <a:t>- 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40788" y="4275545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3" y="230514"/>
            <a:ext cx="3932243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7E6FDC0B-508C-D0F3-D01F-2BC49ED579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11932" y="3663798"/>
            <a:ext cx="698230" cy="545441"/>
          </a:xfrm>
          <a:prstGeom prst="curvedConnector3">
            <a:avLst>
              <a:gd name="adj1" fmla="val 50000"/>
            </a:avLst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28851" y="708710"/>
            <a:ext cx="53231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Lucky number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955220" y="1698171"/>
            <a:ext cx="7266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Ss work in 2 teams.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7 numbers, 1 of which are lucky ones.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Ss choose a lucky number, they get one point without answering the question.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they choose the other numbers, Ss have to rearrange the letters in the word to make a correct one. </a:t>
            </a: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 One point for a correct answer.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group with the most points is the winner.</a:t>
            </a:r>
            <a:endParaRPr lang="en-US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4557" y="762852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18506" y="1374904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799604" y="136976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287047" y="136462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2844382" y="3094092"/>
            <a:ext cx="177660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5086899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88841" y="4808763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DA4CEE83-72C0-55EA-5530-8AB5529CC627}"/>
              </a:ext>
            </a:extLst>
          </p:cNvPr>
          <p:cNvSpPr/>
          <p:nvPr/>
        </p:nvSpPr>
        <p:spPr>
          <a:xfrm>
            <a:off x="7210668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8900" y="2021326"/>
            <a:ext cx="4155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O/H/C/B/A/T/S/T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52CC21-35F8-D0DE-5E4D-DD332856B12B}"/>
              </a:ext>
            </a:extLst>
          </p:cNvPr>
          <p:cNvSpPr/>
          <p:nvPr/>
        </p:nvSpPr>
        <p:spPr>
          <a:xfrm>
            <a:off x="3347555" y="2965661"/>
            <a:ext cx="327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CHATBOTS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6243" y="2126344"/>
            <a:ext cx="4759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A/I/P/R/S/E/O/E/N/L/S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8FFC7-0C75-0813-96ED-C14AF28CC6B2}"/>
              </a:ext>
            </a:extLst>
          </p:cNvPr>
          <p:cNvSpPr/>
          <p:nvPr/>
        </p:nvSpPr>
        <p:spPr>
          <a:xfrm>
            <a:off x="3246343" y="3120366"/>
            <a:ext cx="278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PERSONALISE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76162" y="2085214"/>
            <a:ext cx="4330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F/P/O/T/O/R/O/I/L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0C56B-7619-E0EA-4111-B009B4581E37}"/>
              </a:ext>
            </a:extLst>
          </p:cNvPr>
          <p:cNvSpPr/>
          <p:nvPr/>
        </p:nvSpPr>
        <p:spPr>
          <a:xfrm>
            <a:off x="3557380" y="3110013"/>
            <a:ext cx="2617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PORTFOLIO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5138" y="2029523"/>
            <a:ext cx="3278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U/V/R/I/T/L/A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21E75E-754C-97F5-CF71-E3D5BA0AC33F}"/>
              </a:ext>
            </a:extLst>
          </p:cNvPr>
          <p:cNvSpPr/>
          <p:nvPr/>
        </p:nvSpPr>
        <p:spPr>
          <a:xfrm>
            <a:off x="3799829" y="3118016"/>
            <a:ext cx="2009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VIRTUAL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1063</Words>
  <PresentationFormat>On-screen Show (16:9)</PresentationFormat>
  <Paragraphs>156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MyriadPro-Regular-Identity-H</vt:lpstr>
      <vt:lpstr>UTM Facebook K&amp;T</vt:lpstr>
      <vt:lpstr>UTM-Avo</vt:lpstr>
      <vt:lpstr>UTMAvoBold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2024-01-02T15:25:56Z</dcterms:modified>
</cp:coreProperties>
</file>