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57" r:id="rId3"/>
    <p:sldId id="275" r:id="rId4"/>
    <p:sldId id="256" r:id="rId5"/>
    <p:sldId id="262"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74" r:id="rId30"/>
    <p:sldId id="299" r:id="rId31"/>
    <p:sldId id="300" r:id="rId32"/>
    <p:sldId id="301" r:id="rId33"/>
    <p:sldId id="302" r:id="rId34"/>
    <p:sldId id="303" r:id="rId35"/>
    <p:sldId id="304" r:id="rId36"/>
    <p:sldId id="305" r:id="rId37"/>
    <p:sldId id="307" r:id="rId38"/>
    <p:sldId id="308" r:id="rId39"/>
    <p:sldId id="309" r:id="rId40"/>
    <p:sldId id="306" r:id="rId41"/>
    <p:sldId id="310" r:id="rId42"/>
    <p:sldId id="312" r:id="rId43"/>
    <p:sldId id="311" r:id="rId44"/>
  </p:sldIdLst>
  <p:sldSz cx="18288000" cy="10287000"/>
  <p:notesSz cx="6858000" cy="9144000"/>
  <p:embeddedFontLst>
    <p:embeddedFont>
      <p:font typeface="Cambria Math" panose="02040503050406030204" pitchFamily="18" charset="0"/>
      <p:regular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975CDD-F579-43FD-B8D7-3902E280DF9D}">
          <p14:sldIdLst>
            <p14:sldId id="259"/>
            <p14:sldId id="257"/>
            <p14:sldId id="275"/>
            <p14:sldId id="256"/>
            <p14:sldId id="262"/>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74"/>
            <p14:sldId id="299"/>
            <p14:sldId id="300"/>
            <p14:sldId id="301"/>
            <p14:sldId id="302"/>
            <p14:sldId id="303"/>
            <p14:sldId id="304"/>
            <p14:sldId id="305"/>
            <p14:sldId id="307"/>
            <p14:sldId id="308"/>
            <p14:sldId id="309"/>
            <p14:sldId id="306"/>
            <p14:sldId id="310"/>
            <p14:sldId id="312"/>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4D4"/>
    <a:srgbClr val="E4CFB4"/>
    <a:srgbClr val="EFE6D5"/>
    <a:srgbClr val="BDE5DC"/>
    <a:srgbClr val="D2E3DB"/>
    <a:srgbClr val="FFFF99"/>
    <a:srgbClr val="70CDC5"/>
    <a:srgbClr val="AAD5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svg"/><Relationship Id="rId3" Type="http://schemas.openxmlformats.org/officeDocument/2006/relationships/image" Target="../media/image36.svg"/><Relationship Id="rId7" Type="http://schemas.openxmlformats.org/officeDocument/2006/relationships/image" Target="../media/image50.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11.xml.rels><?xml version="1.0" encoding="UTF-8" standalone="yes"?>
<Relationships xmlns="http://schemas.openxmlformats.org/package/2006/relationships"><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4.svg"/><Relationship Id="rId15" Type="http://schemas.openxmlformats.org/officeDocument/2006/relationships/image" Target="../media/image590.sv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6" Type="http://schemas.openxmlformats.org/officeDocument/2006/relationships/image" Target="../media/image400.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4.svg"/></Relationships>
</file>

<file path=ppt/slides/_rels/slide15.xml.rels><?xml version="1.0" encoding="UTF-8" standalone="yes"?>
<Relationships xmlns="http://schemas.openxmlformats.org/package/2006/relationships"><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4.sv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17.xml.rels><?xml version="1.0" encoding="UTF-8" standalone="yes"?>
<Relationships xmlns="http://schemas.openxmlformats.org/package/2006/relationships"><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4.sv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4.sv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20.xml.rels><?xml version="1.0" encoding="UTF-8" standalone="yes"?>
<Relationships xmlns="http://schemas.openxmlformats.org/package/2006/relationships"><Relationship Id="rId17" Type="http://schemas.openxmlformats.org/officeDocument/2006/relationships/image" Target="../media/image32.png"/><Relationship Id="rId2" Type="http://schemas.openxmlformats.org/officeDocument/2006/relationships/image" Target="../media/image7.png"/><Relationship Id="rId16" Type="http://schemas.openxmlformats.org/officeDocument/2006/relationships/image" Target="../media/image400.sv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4.sv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4.sv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4.svg"/><Relationship Id="rId9" Type="http://schemas.openxmlformats.org/officeDocument/2006/relationships/image" Target="../media/image40.sv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4.sv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4.svg"/></Relationships>
</file>

<file path=ppt/slides/_rels/slide27.xml.rels><?xml version="1.0" encoding="UTF-8" standalone="yes"?>
<Relationships xmlns="http://schemas.openxmlformats.org/package/2006/relationships"><Relationship Id="rId12"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4.sv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4.sv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image" Target="../media/image16.svg"/><Relationship Id="rId7" Type="http://schemas.openxmlformats.org/officeDocument/2006/relationships/image" Target="../media/image20.svg"/><Relationship Id="rId17"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41.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40.png"/><Relationship Id="rId19" Type="http://schemas.openxmlformats.org/officeDocument/2006/relationships/image" Target="../media/image32.sv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4.sv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4.svg"/><Relationship Id="rId10" Type="http://schemas.openxmlformats.org/officeDocument/2006/relationships/image" Target="../media/image95.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7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4.svg"/><Relationship Id="rId15" Type="http://schemas.openxmlformats.org/officeDocument/2006/relationships/image" Target="../media/image12.svg"/></Relationships>
</file>

<file path=ppt/slides/_rels/slide33.xml.rels><?xml version="1.0" encoding="UTF-8" standalone="yes"?>
<Relationships xmlns="http://schemas.openxmlformats.org/package/2006/relationships"><Relationship Id="rId7" Type="http://schemas.openxmlformats.org/officeDocument/2006/relationships/image" Target="../media/image4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4.sv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4.svg"/></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4.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4.svg"/></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4.xml.rels><?xml version="1.0" encoding="UTF-8" standalone="yes"?>
<Relationships xmlns="http://schemas.openxmlformats.org/package/2006/relationships"><Relationship Id="rId13" Type="http://schemas.openxmlformats.org/officeDocument/2006/relationships/image" Target="../media/image12.png"/><Relationship Id="rId3" Type="http://schemas.openxmlformats.org/officeDocument/2006/relationships/image" Target="../media/image2.svg"/><Relationship Id="rId12" Type="http://schemas.openxmlformats.org/officeDocument/2006/relationships/image" Target="../media/image10.svg"/><Relationship Id="rId17" Type="http://schemas.openxmlformats.org/officeDocument/2006/relationships/image" Target="../media/image13.png"/><Relationship Id="rId7" Type="http://schemas.openxmlformats.org/officeDocument/2006/relationships/image" Target="../media/image6.svg"/><Relationship Id="rId2" Type="http://schemas.openxmlformats.org/officeDocument/2006/relationships/image" Target="../media/image8.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11.png"/><Relationship Id="rId5" Type="http://schemas.openxmlformats.org/officeDocument/2006/relationships/image" Target="../media/image4.svg"/><Relationship Id="rId1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8.svg"/><Relationship Id="rId1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4" Type="http://schemas.openxmlformats.org/officeDocument/2006/relationships/image" Target="../media/image49.png"/><Relationship Id="rId21" Type="http://schemas.openxmlformats.org/officeDocument/2006/relationships/image" Target="../media/image199.svg"/><Relationship Id="rId33" Type="http://schemas.openxmlformats.org/officeDocument/2006/relationships/image" Target="../media/image203.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8.sv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4.svg"/><Relationship Id="rId10" Type="http://schemas.openxmlformats.org/officeDocument/2006/relationships/image" Target="../media/image40.svg"/><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svg"/><Relationship Id="rId3" Type="http://schemas.openxmlformats.org/officeDocument/2006/relationships/image" Target="../media/image36.svg"/><Relationship Id="rId7" Type="http://schemas.openxmlformats.org/officeDocument/2006/relationships/image" Target="../media/image50.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36.sv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1.svg"/><Relationship Id="rId5" Type="http://schemas.openxmlformats.org/officeDocument/2006/relationships/image" Target="../media/image58.svg"/><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18" Type="http://schemas.openxmlformats.org/officeDocument/2006/relationships/image" Target="../media/image4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4.svg"/><Relationship Id="rId19"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4.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7.png"/><Relationship Id="rId16" Type="http://schemas.openxmlformats.org/officeDocument/2006/relationships/image" Target="../media/image400.sv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4.sv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14" name="Group 13"/>
          <p:cNvGrpSpPr/>
          <p:nvPr/>
        </p:nvGrpSpPr>
        <p:grpSpPr>
          <a:xfrm>
            <a:off x="686044" y="2171701"/>
            <a:ext cx="16238830" cy="6248402"/>
            <a:chOff x="686044" y="2171701"/>
            <a:chExt cx="16238830" cy="6248402"/>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106" t="868" r="28177"/>
            <a:stretch>
              <a:fillRect/>
            </a:stretch>
          </p:blipFill>
          <p:spPr>
            <a:xfrm rot="5400000">
              <a:off x="5681258" y="-2823513"/>
              <a:ext cx="6248402" cy="16238830"/>
            </a:xfrm>
            <a:prstGeom prst="rect">
              <a:avLst/>
            </a:prstGeom>
          </p:spPr>
        </p:pic>
        <p:sp>
          <p:nvSpPr>
            <p:cNvPr id="13" name="TextBox 12"/>
            <p:cNvSpPr txBox="1"/>
            <p:nvPr/>
          </p:nvSpPr>
          <p:spPr>
            <a:xfrm>
              <a:off x="1756959" y="3690398"/>
              <a:ext cx="14097000" cy="3211007"/>
            </a:xfrm>
            <a:prstGeom prst="rect">
              <a:avLst/>
            </a:prstGeom>
            <a:noFill/>
          </p:spPr>
          <p:txBody>
            <a:bodyPr wrap="square" rtlCol="0">
              <a:spAutoFit/>
            </a:bodyPr>
            <a:lstStyle/>
            <a:p>
              <a:pPr algn="ctr">
                <a:lnSpc>
                  <a:spcPct val="150000"/>
                </a:lnSpc>
              </a:pPr>
              <a:r>
                <a:rPr lang="en-US" sz="7200" b="1" smtClean="0">
                  <a:latin typeface="Arial" panose="020B0604020202020204" pitchFamily="34" charset="0"/>
                  <a:cs typeface="Arial" panose="020B0604020202020204" pitchFamily="34" charset="0"/>
                </a:rPr>
                <a:t>CHÀO MỪNG CÁC EM ĐẾN VỚI BÀI HỌC NGÀY HÔM NAY!</a:t>
              </a:r>
              <a:endParaRPr lang="en-US" sz="7200" b="1">
                <a:latin typeface="Arial" panose="020B0604020202020204" pitchFamily="34" charset="0"/>
                <a:cs typeface="Arial" panose="020B0604020202020204" pitchFamily="34" charset="0"/>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32204">
            <a:off x="32535" y="247056"/>
            <a:ext cx="3308620" cy="2872066"/>
          </a:xfrm>
          <a:prstGeom prst="rect">
            <a:avLst/>
          </a:prstGeom>
        </p:spPr>
      </p:pic>
      <p:pic>
        <p:nvPicPr>
          <p:cNvPr id="15"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8759" y="7645109"/>
            <a:ext cx="1676400" cy="264189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47082">
            <a:off x="15163223" y="4068523"/>
            <a:ext cx="1328052" cy="9017635"/>
          </a:xfrm>
          <a:prstGeom prst="rect">
            <a:avLst/>
          </a:prstGeom>
        </p:spPr>
      </p:pic>
      <p:pic>
        <p:nvPicPr>
          <p:cNvPr id="16"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54360">
            <a:off x="15105751" y="853926"/>
            <a:ext cx="1442995" cy="20614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4" name="Rounded Rectangle 3"/>
          <p:cNvSpPr/>
          <p:nvPr/>
        </p:nvSpPr>
        <p:spPr>
          <a:xfrm>
            <a:off x="914400" y="723900"/>
            <a:ext cx="16535400" cy="1219200"/>
          </a:xfrm>
          <a:prstGeom prst="roundRect">
            <a:avLst/>
          </a:prstGeom>
          <a:ln w="5715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i="1" smtClean="0">
                <a:solidFill>
                  <a:schemeClr val="tx1"/>
                </a:solidFill>
                <a:latin typeface="Arial" panose="020B0604020202020204" pitchFamily="34" charset="0"/>
                <a:cs typeface="Arial" panose="020B0604020202020204" pitchFamily="34" charset="0"/>
              </a:rPr>
              <a:t>Quan sát và hoàn thành bài tập sau đây: </a:t>
            </a:r>
            <a:endParaRPr lang="en-US" sz="4500" b="1" i="1">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634634" y="2436738"/>
            <a:ext cx="17052402" cy="1219200"/>
          </a:xfrm>
          <a:prstGeom prst="roundRect">
            <a:avLst/>
          </a:prstGeom>
          <a:solidFill>
            <a:srgbClr val="F0E4D4"/>
          </a:solidFill>
          <a:ln w="57150">
            <a:solidFill>
              <a:srgbClr val="F0E4D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Hàm sử dụng để tính Tổng mỗi lớp ở Hình 1, Hình 2 có tên là gì?</a:t>
            </a:r>
          </a:p>
        </p:txBody>
      </p:sp>
      <p:sp>
        <p:nvSpPr>
          <p:cNvPr id="21" name="Rounded Rectangle 20"/>
          <p:cNvSpPr/>
          <p:nvPr/>
        </p:nvSpPr>
        <p:spPr>
          <a:xfrm>
            <a:off x="606280" y="4878462"/>
            <a:ext cx="17052402" cy="1219200"/>
          </a:xfrm>
          <a:prstGeom prst="roundRect">
            <a:avLst/>
          </a:prstGeom>
          <a:solidFill>
            <a:srgbClr val="F0E4D4"/>
          </a:solidFill>
          <a:ln w="57150">
            <a:solidFill>
              <a:srgbClr val="F0E4D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Hàm ở Hình 1 có bao nhiêu tham số và các tham số của hàm là gì?</a:t>
            </a:r>
          </a:p>
        </p:txBody>
      </p:sp>
      <p:sp>
        <p:nvSpPr>
          <p:cNvPr id="22" name="Rounded Rectangle 21"/>
          <p:cNvSpPr/>
          <p:nvPr/>
        </p:nvSpPr>
        <p:spPr>
          <a:xfrm>
            <a:off x="634634" y="7200900"/>
            <a:ext cx="17052402" cy="1219200"/>
          </a:xfrm>
          <a:prstGeom prst="roundRect">
            <a:avLst/>
          </a:prstGeom>
          <a:solidFill>
            <a:srgbClr val="F0E4D4"/>
          </a:solidFill>
          <a:ln w="57150">
            <a:solidFill>
              <a:srgbClr val="F0E4D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Hàm ở Hình 2 có bao nhiêu tham số và các tham số của hàm là gì?</a:t>
            </a:r>
          </a:p>
        </p:txBody>
      </p:sp>
      <p:sp>
        <p:nvSpPr>
          <p:cNvPr id="8" name="TextBox 7"/>
          <p:cNvSpPr txBox="1"/>
          <p:nvPr/>
        </p:nvSpPr>
        <p:spPr>
          <a:xfrm>
            <a:off x="606281" y="3914397"/>
            <a:ext cx="84582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sym typeface="Wingdings" panose="05000000000000000000" pitchFamily="2" charset="2"/>
              </a:rPr>
              <a:t> </a:t>
            </a:r>
            <a:r>
              <a:rPr lang="en-US" sz="4000" smtClean="0">
                <a:solidFill>
                  <a:srgbClr val="C00000"/>
                </a:solidFill>
                <a:latin typeface="Arial" panose="020B0604020202020204" pitchFamily="34" charset="0"/>
                <a:cs typeface="Arial" panose="020B0604020202020204" pitchFamily="34" charset="0"/>
                <a:sym typeface="Wingdings" panose="05000000000000000000" pitchFamily="2" charset="2"/>
              </a:rPr>
              <a:t>Hàm </a:t>
            </a:r>
            <a:r>
              <a:rPr lang="en-US" sz="4000" b="1" i="1" smtClean="0">
                <a:solidFill>
                  <a:srgbClr val="C00000"/>
                </a:solidFill>
                <a:latin typeface="Arial" panose="020B0604020202020204" pitchFamily="34" charset="0"/>
                <a:cs typeface="Arial" panose="020B0604020202020204" pitchFamily="34" charset="0"/>
                <a:sym typeface="Wingdings" panose="05000000000000000000" pitchFamily="2" charset="2"/>
              </a:rPr>
              <a:t>SUM</a:t>
            </a:r>
            <a:endParaRPr lang="en-US" sz="4000" b="1" i="1">
              <a:solidFill>
                <a:srgbClr val="C00000"/>
              </a:solidFill>
              <a:latin typeface="Arial" panose="020B0604020202020204" pitchFamily="34" charset="0"/>
              <a:cs typeface="Arial" panose="020B0604020202020204" pitchFamily="34" charset="0"/>
            </a:endParaRPr>
          </a:p>
        </p:txBody>
      </p:sp>
      <p:sp>
        <p:nvSpPr>
          <p:cNvPr id="23" name="TextBox 22"/>
          <p:cNvSpPr txBox="1"/>
          <p:nvPr/>
        </p:nvSpPr>
        <p:spPr>
          <a:xfrm>
            <a:off x="606280" y="6259193"/>
            <a:ext cx="16157719"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Wingdings" panose="05000000000000000000" pitchFamily="2" charset="2"/>
              </a:rPr>
              <a:t> </a:t>
            </a:r>
            <a:r>
              <a:rPr lang="en-US" sz="4000">
                <a:solidFill>
                  <a:srgbClr val="C00000"/>
                </a:solidFill>
                <a:latin typeface="Arial" panose="020B0604020202020204" pitchFamily="34" charset="0"/>
                <a:cs typeface="Arial" panose="020B0604020202020204" pitchFamily="34" charset="0"/>
                <a:sym typeface="Wingdings" panose="05000000000000000000" pitchFamily="2" charset="2"/>
              </a:rPr>
              <a:t>Hình 1 có 3 tham số, các tham số của hàm là dữ liệu cụ thể.</a:t>
            </a:r>
            <a:endParaRPr lang="en-US" sz="4000" b="1" i="1">
              <a:solidFill>
                <a:srgbClr val="C00000"/>
              </a:solidFill>
              <a:latin typeface="Arial" panose="020B0604020202020204" pitchFamily="34" charset="0"/>
              <a:cs typeface="Arial" panose="020B0604020202020204" pitchFamily="34" charset="0"/>
            </a:endParaRPr>
          </a:p>
        </p:txBody>
      </p:sp>
      <p:sp>
        <p:nvSpPr>
          <p:cNvPr id="24" name="TextBox 23"/>
          <p:cNvSpPr txBox="1"/>
          <p:nvPr/>
        </p:nvSpPr>
        <p:spPr>
          <a:xfrm>
            <a:off x="606279" y="8485257"/>
            <a:ext cx="16157719"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sym typeface="Wingdings" panose="05000000000000000000" pitchFamily="2" charset="2"/>
              </a:rPr>
              <a:t> </a:t>
            </a:r>
            <a:r>
              <a:rPr lang="en-US" sz="4000">
                <a:solidFill>
                  <a:srgbClr val="C00000"/>
                </a:solidFill>
                <a:latin typeface="Arial" panose="020B0604020202020204" pitchFamily="34" charset="0"/>
                <a:cs typeface="Arial" panose="020B0604020202020204" pitchFamily="34" charset="0"/>
                <a:sym typeface="Wingdings" panose="05000000000000000000" pitchFamily="2" charset="2"/>
              </a:rPr>
              <a:t>Hình 2 có hai tham số, tham số là địa chỉ khối ô tính.</a:t>
            </a:r>
            <a:endParaRPr lang="en-US" sz="4000" b="1" i="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36329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Rounded Rectangle 1"/>
          <p:cNvSpPr/>
          <p:nvPr/>
        </p:nvSpPr>
        <p:spPr>
          <a:xfrm>
            <a:off x="1219200" y="1028700"/>
            <a:ext cx="16230600" cy="3928521"/>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smtClean="0">
                <a:solidFill>
                  <a:schemeClr val="tx1"/>
                </a:solidFill>
                <a:latin typeface="Arial" panose="020B0604020202020204" pitchFamily="34" charset="0"/>
                <a:cs typeface="Arial" panose="020B0604020202020204" pitchFamily="34" charset="0"/>
              </a:rPr>
              <a:t>KẾT LUẬN </a:t>
            </a:r>
          </a:p>
          <a:p>
            <a:pPr marL="571500" indent="-571500" algn="just">
              <a:lnSpc>
                <a:spcPct val="150000"/>
              </a:lnSpc>
              <a:buFont typeface="Arial" panose="020B0604020202020204" pitchFamily="34" charset="0"/>
              <a:buChar char="•"/>
            </a:pPr>
            <a:r>
              <a:rPr lang="en-US" sz="4000" smtClean="0">
                <a:solidFill>
                  <a:schemeClr val="tx1"/>
                </a:solidFill>
                <a:latin typeface="Arial" panose="020B0604020202020204" pitchFamily="34" charset="0"/>
                <a:cs typeface="Arial" panose="020B0604020202020204" pitchFamily="34" charset="0"/>
              </a:rPr>
              <a:t>Cách </a:t>
            </a:r>
            <a:r>
              <a:rPr lang="en-US" sz="4000">
                <a:solidFill>
                  <a:schemeClr val="tx1"/>
                </a:solidFill>
                <a:latin typeface="Arial" panose="020B0604020202020204" pitchFamily="34" charset="0"/>
                <a:cs typeface="Arial" panose="020B0604020202020204" pitchFamily="34" charset="0"/>
              </a:rPr>
              <a:t>viết hàm: </a:t>
            </a:r>
            <a:r>
              <a:rPr lang="en-US" sz="4000">
                <a:solidFill>
                  <a:srgbClr val="002060"/>
                </a:solidFill>
                <a:latin typeface="Arial" panose="020B0604020202020204" pitchFamily="34" charset="0"/>
                <a:cs typeface="Arial" panose="020B0604020202020204" pitchFamily="34" charset="0"/>
              </a:rPr>
              <a:t>=&lt;tên hàm&gt;(&lt;các tham số của </a:t>
            </a:r>
            <a:r>
              <a:rPr lang="en-US" sz="4000">
                <a:solidFill>
                  <a:srgbClr val="002060"/>
                </a:solidFill>
                <a:latin typeface="Arial" panose="020B0604020202020204" pitchFamily="34" charset="0"/>
                <a:cs typeface="Arial" panose="020B0604020202020204" pitchFamily="34" charset="0"/>
              </a:rPr>
              <a:t>hàm</a:t>
            </a:r>
            <a:r>
              <a:rPr lang="en-US" sz="4000" smtClean="0">
                <a:solidFill>
                  <a:srgbClr val="002060"/>
                </a:solidFill>
                <a:latin typeface="Arial" panose="020B0604020202020204" pitchFamily="34" charset="0"/>
                <a:cs typeface="Arial" panose="020B0604020202020204" pitchFamily="34" charset="0"/>
              </a:rPr>
              <a:t>&gt;)</a:t>
            </a:r>
            <a:r>
              <a:rPr lang="en-US" sz="4000" smtClean="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smtClean="0">
                <a:solidFill>
                  <a:schemeClr val="tx1"/>
                </a:solidFill>
                <a:latin typeface="Arial" panose="020B0604020202020204" pitchFamily="34" charset="0"/>
                <a:cs typeface="Arial" panose="020B0604020202020204" pitchFamily="34" charset="0"/>
              </a:rPr>
              <a:t>Các </a:t>
            </a:r>
            <a:r>
              <a:rPr lang="en-US" sz="4000">
                <a:solidFill>
                  <a:schemeClr val="tx1"/>
                </a:solidFill>
                <a:latin typeface="Arial" panose="020B0604020202020204" pitchFamily="34" charset="0"/>
                <a:cs typeface="Arial" panose="020B0604020202020204" pitchFamily="34" charset="0"/>
              </a:rPr>
              <a:t>tham số của hàm thường cách nhau bởi dấu </a:t>
            </a:r>
            <a:r>
              <a:rPr lang="en-US" sz="4000">
                <a:solidFill>
                  <a:schemeClr val="tx1"/>
                </a:solidFill>
                <a:latin typeface="Arial" panose="020B0604020202020204" pitchFamily="34" charset="0"/>
                <a:cs typeface="Arial" panose="020B0604020202020204" pitchFamily="34" charset="0"/>
              </a:rPr>
              <a:t>phẩy </a:t>
            </a:r>
            <a:r>
              <a:rPr lang="en-US" sz="4000" smtClean="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smtClean="0">
                <a:solidFill>
                  <a:schemeClr val="tx1"/>
                </a:solidFill>
                <a:latin typeface="Arial" panose="020B0604020202020204" pitchFamily="34" charset="0"/>
                <a:cs typeface="Arial" panose="020B0604020202020204" pitchFamily="34" charset="0"/>
              </a:rPr>
              <a:t>Tham </a:t>
            </a:r>
            <a:r>
              <a:rPr lang="en-US" sz="4000">
                <a:solidFill>
                  <a:schemeClr val="tx1"/>
                </a:solidFill>
                <a:latin typeface="Arial" panose="020B0604020202020204" pitchFamily="34" charset="0"/>
                <a:cs typeface="Arial" panose="020B0604020202020204" pitchFamily="34" charset="0"/>
              </a:rPr>
              <a:t>số có thể là dữ liệu cụ thể, địa chỉ ô tính, địa chỉ khối ô </a:t>
            </a:r>
            <a:r>
              <a:rPr lang="en-US" sz="4000">
                <a:solidFill>
                  <a:schemeClr val="tx1"/>
                </a:solidFill>
                <a:latin typeface="Arial" panose="020B0604020202020204" pitchFamily="34" charset="0"/>
                <a:cs typeface="Arial" panose="020B0604020202020204" pitchFamily="34" charset="0"/>
              </a:rPr>
              <a:t>tính</a:t>
            </a:r>
            <a:r>
              <a:rPr lang="en-US" sz="4000" smtClean="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pic>
        <p:nvPicPr>
          <p:cNvPr id="13" name="Picture 9"/>
          <p:cNvPicPr>
            <a:picLocks noChangeAspect="1"/>
          </p:cNvPicPr>
          <p:nvPr/>
        </p:nvPicPr>
        <p:blipFill>
          <a:blip r:embed="rId6"/>
          <a:srcRect/>
          <a:stretch>
            <a:fillRect/>
          </a:stretch>
        </p:blipFill>
        <p:spPr>
          <a:xfrm>
            <a:off x="152400" y="4971398"/>
            <a:ext cx="8564805" cy="5074647"/>
          </a:xfrm>
          <a:prstGeom prst="rect">
            <a:avLst/>
          </a:prstGeom>
        </p:spPr>
      </p:pic>
      <p:pic>
        <p:nvPicPr>
          <p:cNvPr id="14"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249400" y="6972300"/>
            <a:ext cx="3429000" cy="2874125"/>
          </a:xfrm>
          <a:prstGeom prst="rect">
            <a:avLst/>
          </a:prstGeom>
        </p:spPr>
      </p:pic>
    </p:spTree>
    <p:extLst>
      <p:ext uri="{BB962C8B-B14F-4D97-AF65-F5344CB8AC3E}">
        <p14:creationId xmlns:p14="http://schemas.microsoft.com/office/powerpoint/2010/main" val="389295200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SỬ DỤNG MỘT HÀM SỐ ĐƠN GIẢN</a:t>
            </a:r>
            <a:endParaRPr lang="en-US" sz="6000" b="1">
              <a:latin typeface="Arial" panose="020B0604020202020204" pitchFamily="34" charset="0"/>
              <a:cs typeface="Arial" panose="020B0604020202020204" pitchFamily="34" charset="0"/>
            </a:endParaRPr>
          </a:p>
        </p:txBody>
      </p:sp>
      <p:grpSp>
        <p:nvGrpSpPr>
          <p:cNvPr id="5" name="Group 4"/>
          <p:cNvGrpSpPr/>
          <p:nvPr/>
        </p:nvGrpSpPr>
        <p:grpSpPr>
          <a:xfrm>
            <a:off x="762000" y="4381500"/>
            <a:ext cx="6629400" cy="4729628"/>
            <a:chOff x="4572000" y="3507027"/>
            <a:chExt cx="6629400" cy="4729628"/>
          </a:xfrm>
        </p:grpSpPr>
        <p:sp>
          <p:nvSpPr>
            <p:cNvPr id="4" name="Rectangle 3"/>
            <p:cNvSpPr/>
            <p:nvPr/>
          </p:nvSpPr>
          <p:spPr>
            <a:xfrm>
              <a:off x="4572000" y="4820335"/>
              <a:ext cx="6629400" cy="3416320"/>
            </a:xfrm>
            <a:prstGeom prst="rect">
              <a:avLst/>
            </a:prstGeom>
          </p:spPr>
          <p:txBody>
            <a:bodyPr wrap="square">
              <a:spAutoFit/>
            </a:bodyPr>
            <a:lstStyle/>
            <a:p>
              <a:pPr algn="just">
                <a:lnSpc>
                  <a:spcPct val="150000"/>
                </a:lnSpc>
              </a:pPr>
              <a:r>
                <a:rPr lang="vi-VN" sz="3600" smtClean="0"/>
                <a:t>Đọc </a:t>
              </a:r>
              <a:r>
                <a:rPr lang="vi-VN" sz="3600"/>
                <a:t>thông tin mục 2a – SGK tr.52, quan sát Bảng 1 để nắm rõ được tính năng và cách viết của các hàm thông dụng:</a:t>
              </a:r>
              <a:endParaRPr lang="en-US" sz="3600"/>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010400" y="3507027"/>
              <a:ext cx="1762622" cy="1518637"/>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1624660069"/>
              </p:ext>
            </p:extLst>
          </p:nvPr>
        </p:nvGraphicFramePr>
        <p:xfrm>
          <a:off x="8001000" y="1866900"/>
          <a:ext cx="9997463" cy="8157104"/>
        </p:xfrm>
        <a:graphic>
          <a:graphicData uri="http://schemas.openxmlformats.org/drawingml/2006/table">
            <a:tbl>
              <a:tblPr firstRow="1" bandRow="1">
                <a:tableStyleId>{5C22544A-7EE6-4342-B048-85BDC9FD1C3A}</a:tableStyleId>
              </a:tblPr>
              <a:tblGrid>
                <a:gridCol w="1831657">
                  <a:extLst>
                    <a:ext uri="{9D8B030D-6E8A-4147-A177-3AD203B41FA5}">
                      <a16:colId xmlns:a16="http://schemas.microsoft.com/office/drawing/2014/main" val="3376248017"/>
                    </a:ext>
                  </a:extLst>
                </a:gridCol>
                <a:gridCol w="3578543">
                  <a:extLst>
                    <a:ext uri="{9D8B030D-6E8A-4147-A177-3AD203B41FA5}">
                      <a16:colId xmlns:a16="http://schemas.microsoft.com/office/drawing/2014/main" val="1432042432"/>
                    </a:ext>
                  </a:extLst>
                </a:gridCol>
                <a:gridCol w="4587263">
                  <a:extLst>
                    <a:ext uri="{9D8B030D-6E8A-4147-A177-3AD203B41FA5}">
                      <a16:colId xmlns:a16="http://schemas.microsoft.com/office/drawing/2014/main" val="1031519756"/>
                    </a:ext>
                  </a:extLst>
                </a:gridCol>
              </a:tblGrid>
              <a:tr h="622304">
                <a:tc>
                  <a:txBody>
                    <a:bodyPr/>
                    <a:lstStyle/>
                    <a:p>
                      <a:pPr algn="ctr">
                        <a:lnSpc>
                          <a:spcPct val="150000"/>
                        </a:lnSpc>
                      </a:pPr>
                      <a:r>
                        <a:rPr lang="en-US" sz="2500" smtClean="0">
                          <a:solidFill>
                            <a:schemeClr val="tx1"/>
                          </a:solidFill>
                          <a:latin typeface="Arial" panose="020B0604020202020204" pitchFamily="34" charset="0"/>
                          <a:cs typeface="Arial" panose="020B0604020202020204" pitchFamily="34" charset="0"/>
                        </a:rPr>
                        <a:t>Tên</a:t>
                      </a:r>
                      <a:r>
                        <a:rPr lang="en-US" sz="2500" baseline="0" smtClean="0">
                          <a:solidFill>
                            <a:schemeClr val="tx1"/>
                          </a:solidFill>
                          <a:latin typeface="Arial" panose="020B0604020202020204" pitchFamily="34" charset="0"/>
                          <a:cs typeface="Arial" panose="020B0604020202020204" pitchFamily="34" charset="0"/>
                        </a:rPr>
                        <a:t> hàm </a:t>
                      </a:r>
                      <a:endParaRPr lang="en-US" sz="25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CDC5"/>
                    </a:solidFill>
                  </a:tcPr>
                </a:tc>
                <a:tc>
                  <a:txBody>
                    <a:bodyPr/>
                    <a:lstStyle/>
                    <a:p>
                      <a:pPr algn="ctr">
                        <a:lnSpc>
                          <a:spcPct val="150000"/>
                        </a:lnSpc>
                      </a:pPr>
                      <a:r>
                        <a:rPr lang="en-US" sz="2500" smtClean="0">
                          <a:solidFill>
                            <a:schemeClr val="tx1"/>
                          </a:solidFill>
                          <a:latin typeface="Arial" panose="020B0604020202020204" pitchFamily="34" charset="0"/>
                          <a:cs typeface="Arial" panose="020B0604020202020204" pitchFamily="34" charset="0"/>
                        </a:rPr>
                        <a:t>Cách</a:t>
                      </a:r>
                      <a:r>
                        <a:rPr lang="en-US" sz="2500" baseline="0" smtClean="0">
                          <a:solidFill>
                            <a:schemeClr val="tx1"/>
                          </a:solidFill>
                          <a:latin typeface="Arial" panose="020B0604020202020204" pitchFamily="34" charset="0"/>
                          <a:cs typeface="Arial" panose="020B0604020202020204" pitchFamily="34" charset="0"/>
                        </a:rPr>
                        <a:t> viết</a:t>
                      </a:r>
                      <a:endParaRPr lang="en-US" sz="25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CDC5"/>
                    </a:solidFill>
                  </a:tcPr>
                </a:tc>
                <a:tc>
                  <a:txBody>
                    <a:bodyPr/>
                    <a:lstStyle/>
                    <a:p>
                      <a:pPr algn="ctr">
                        <a:lnSpc>
                          <a:spcPct val="150000"/>
                        </a:lnSpc>
                      </a:pPr>
                      <a:r>
                        <a:rPr lang="en-US" sz="2500" smtClean="0">
                          <a:solidFill>
                            <a:schemeClr val="tx1"/>
                          </a:solidFill>
                          <a:latin typeface="Arial" panose="020B0604020202020204" pitchFamily="34" charset="0"/>
                          <a:cs typeface="Arial" panose="020B0604020202020204" pitchFamily="34" charset="0"/>
                        </a:rPr>
                        <a:t>Tính</a:t>
                      </a:r>
                      <a:r>
                        <a:rPr lang="en-US" sz="2500" baseline="0" smtClean="0">
                          <a:solidFill>
                            <a:schemeClr val="tx1"/>
                          </a:solidFill>
                          <a:latin typeface="Arial" panose="020B0604020202020204" pitchFamily="34" charset="0"/>
                          <a:cs typeface="Arial" panose="020B0604020202020204" pitchFamily="34" charset="0"/>
                        </a:rPr>
                        <a:t> năng của hàm </a:t>
                      </a:r>
                      <a:endParaRPr lang="en-US" sz="25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CDC5"/>
                    </a:solidFill>
                  </a:tcPr>
                </a:tc>
                <a:extLst>
                  <a:ext uri="{0D108BD9-81ED-4DB2-BD59-A6C34878D82A}">
                    <a16:rowId xmlns:a16="http://schemas.microsoft.com/office/drawing/2014/main" val="3822943387"/>
                  </a:ext>
                </a:extLst>
              </a:tr>
              <a:tr h="1164312">
                <a:tc>
                  <a:txBody>
                    <a:bodyPr/>
                    <a:lstStyle/>
                    <a:p>
                      <a:pPr>
                        <a:lnSpc>
                          <a:spcPct val="150000"/>
                        </a:lnSpc>
                      </a:pPr>
                      <a:r>
                        <a:rPr lang="en-US" sz="2500" smtClean="0">
                          <a:latin typeface="Arial" panose="020B0604020202020204" pitchFamily="34" charset="0"/>
                          <a:cs typeface="Arial" panose="020B0604020202020204" pitchFamily="34" charset="0"/>
                        </a:rPr>
                        <a:t>SUM</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=SUM(số</a:t>
                      </a:r>
                      <a:r>
                        <a:rPr lang="en-US" sz="2500" baseline="0" smtClean="0">
                          <a:latin typeface="Arial" panose="020B0604020202020204" pitchFamily="34" charset="0"/>
                          <a:cs typeface="Arial" panose="020B0604020202020204" pitchFamily="34" charset="0"/>
                        </a:rPr>
                        <a:t> 1, số 2,…)</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Tính</a:t>
                      </a:r>
                      <a:r>
                        <a:rPr lang="en-US" sz="2500" baseline="0" smtClean="0">
                          <a:latin typeface="Arial" panose="020B0604020202020204" pitchFamily="34" charset="0"/>
                          <a:cs typeface="Arial" panose="020B0604020202020204" pitchFamily="34" charset="0"/>
                        </a:rPr>
                        <a:t> tổng các giá trị số trong danh sách tham số của hàm.</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830347"/>
                  </a:ext>
                </a:extLst>
              </a:tr>
              <a:tr h="1706319">
                <a:tc>
                  <a:txBody>
                    <a:bodyPr/>
                    <a:lstStyle/>
                    <a:p>
                      <a:pPr>
                        <a:lnSpc>
                          <a:spcPct val="150000"/>
                        </a:lnSpc>
                      </a:pPr>
                      <a:r>
                        <a:rPr lang="en-US" sz="2500" smtClean="0">
                          <a:latin typeface="Arial" panose="020B0604020202020204" pitchFamily="34" charset="0"/>
                          <a:cs typeface="Arial" panose="020B0604020202020204" pitchFamily="34" charset="0"/>
                        </a:rPr>
                        <a:t>AVERAGE</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=AVERAGE(số1,</a:t>
                      </a:r>
                      <a:r>
                        <a:rPr lang="en-US" sz="2500" baseline="0" smtClean="0">
                          <a:latin typeface="Arial" panose="020B0604020202020204" pitchFamily="34" charset="0"/>
                          <a:cs typeface="Arial" panose="020B0604020202020204" pitchFamily="34" charset="0"/>
                        </a:rPr>
                        <a:t> số 2,…)</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Tính</a:t>
                      </a:r>
                      <a:r>
                        <a:rPr lang="en-US" sz="2500" baseline="0" smtClean="0">
                          <a:latin typeface="Arial" panose="020B0604020202020204" pitchFamily="34" charset="0"/>
                          <a:cs typeface="Arial" panose="020B0604020202020204" pitchFamily="34" charset="0"/>
                        </a:rPr>
                        <a:t> trung bình cộng của các giá trị số trong danh sách tham số của hàm.</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3448"/>
                  </a:ext>
                </a:extLst>
              </a:tr>
              <a:tr h="1706319">
                <a:tc>
                  <a:txBody>
                    <a:bodyPr/>
                    <a:lstStyle/>
                    <a:p>
                      <a:pPr>
                        <a:lnSpc>
                          <a:spcPct val="150000"/>
                        </a:lnSpc>
                      </a:pPr>
                      <a:r>
                        <a:rPr lang="en-US" sz="2500" smtClean="0">
                          <a:latin typeface="Arial" panose="020B0604020202020204" pitchFamily="34" charset="0"/>
                          <a:cs typeface="Arial" panose="020B0604020202020204" pitchFamily="34" charset="0"/>
                        </a:rPr>
                        <a:t>MAX</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=MAX(số</a:t>
                      </a:r>
                      <a:r>
                        <a:rPr lang="en-US" sz="2500" baseline="0" smtClean="0">
                          <a:latin typeface="Arial" panose="020B0604020202020204" pitchFamily="34" charset="0"/>
                          <a:cs typeface="Arial" panose="020B0604020202020204" pitchFamily="34" charset="0"/>
                        </a:rPr>
                        <a:t> 1, số 2,…)</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Tìm</a:t>
                      </a:r>
                      <a:r>
                        <a:rPr lang="en-US" sz="2500" baseline="0" smtClean="0">
                          <a:latin typeface="Arial" panose="020B0604020202020204" pitchFamily="34" charset="0"/>
                          <a:cs typeface="Arial" panose="020B0604020202020204" pitchFamily="34" charset="0"/>
                        </a:rPr>
                        <a:t> giá trị lớn nhất của các giá trị số trong danh sách tham số của hàm</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0214015"/>
                  </a:ext>
                </a:extLst>
              </a:tr>
              <a:tr h="1706319">
                <a:tc>
                  <a:txBody>
                    <a:bodyPr/>
                    <a:lstStyle/>
                    <a:p>
                      <a:pPr>
                        <a:lnSpc>
                          <a:spcPct val="150000"/>
                        </a:lnSpc>
                      </a:pPr>
                      <a:r>
                        <a:rPr lang="en-US" sz="2500" smtClean="0">
                          <a:latin typeface="Arial" panose="020B0604020202020204" pitchFamily="34" charset="0"/>
                          <a:cs typeface="Arial" panose="020B0604020202020204" pitchFamily="34" charset="0"/>
                        </a:rPr>
                        <a:t>MIN</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=MIN(số</a:t>
                      </a:r>
                      <a:r>
                        <a:rPr lang="en-US" sz="2500" baseline="0" smtClean="0">
                          <a:latin typeface="Arial" panose="020B0604020202020204" pitchFamily="34" charset="0"/>
                          <a:cs typeface="Arial" panose="020B0604020202020204" pitchFamily="34" charset="0"/>
                        </a:rPr>
                        <a:t> 1, số 2,…)</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Tìm</a:t>
                      </a:r>
                      <a:r>
                        <a:rPr lang="en-US" sz="2500" baseline="0" smtClean="0">
                          <a:latin typeface="Arial" panose="020B0604020202020204" pitchFamily="34" charset="0"/>
                          <a:cs typeface="Arial" panose="020B0604020202020204" pitchFamily="34" charset="0"/>
                        </a:rPr>
                        <a:t> giá trị nhỏ nhất của các giá trị số trong danh sách của tham số hàm</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1397117"/>
                  </a:ext>
                </a:extLst>
              </a:tr>
              <a:tr h="1164312">
                <a:tc>
                  <a:txBody>
                    <a:bodyPr/>
                    <a:lstStyle/>
                    <a:p>
                      <a:pPr>
                        <a:lnSpc>
                          <a:spcPct val="150000"/>
                        </a:lnSpc>
                      </a:pPr>
                      <a:r>
                        <a:rPr lang="en-US" sz="2500" smtClean="0">
                          <a:latin typeface="Arial" panose="020B0604020202020204" pitchFamily="34" charset="0"/>
                          <a:cs typeface="Arial" panose="020B0604020202020204" pitchFamily="34" charset="0"/>
                        </a:rPr>
                        <a:t>COUNT</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=COUNT(số</a:t>
                      </a:r>
                      <a:r>
                        <a:rPr lang="en-US" sz="2500" baseline="0" smtClean="0">
                          <a:latin typeface="Arial" panose="020B0604020202020204" pitchFamily="34" charset="0"/>
                          <a:cs typeface="Arial" panose="020B0604020202020204" pitchFamily="34" charset="0"/>
                        </a:rPr>
                        <a:t> 1, số 2,…)</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sz="2500" smtClean="0">
                          <a:latin typeface="Arial" panose="020B0604020202020204" pitchFamily="34" charset="0"/>
                          <a:cs typeface="Arial" panose="020B0604020202020204" pitchFamily="34" charset="0"/>
                        </a:rPr>
                        <a:t>Đếm các</a:t>
                      </a:r>
                      <a:r>
                        <a:rPr lang="en-US" sz="2500" baseline="0" smtClean="0">
                          <a:latin typeface="Arial" panose="020B0604020202020204" pitchFamily="34" charset="0"/>
                          <a:cs typeface="Arial" panose="020B0604020202020204" pitchFamily="34" charset="0"/>
                        </a:rPr>
                        <a:t> giá trị số trong danh sách tham số của hàm.</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9910128"/>
                  </a:ext>
                </a:extLst>
              </a:tr>
            </a:tbl>
          </a:graphicData>
        </a:graphic>
      </p:graphicFrame>
      <p:sp>
        <p:nvSpPr>
          <p:cNvPr id="15" name="TextBox 14"/>
          <p:cNvSpPr txBox="1"/>
          <p:nvPr/>
        </p:nvSpPr>
        <p:spPr>
          <a:xfrm>
            <a:off x="568960" y="2038697"/>
            <a:ext cx="7467600" cy="861774"/>
          </a:xfrm>
          <a:prstGeom prst="rect">
            <a:avLst/>
          </a:prstGeom>
          <a:noFill/>
        </p:spPr>
        <p:txBody>
          <a:bodyPr wrap="square" rtlCol="0">
            <a:spAutoFit/>
          </a:bodyPr>
          <a:lstStyle/>
          <a:p>
            <a:r>
              <a:rPr lang="en-US" sz="5000" b="1" smtClean="0">
                <a:solidFill>
                  <a:srgbClr val="C00000"/>
                </a:solidFill>
                <a:latin typeface="Arial" panose="020B0604020202020204" pitchFamily="34" charset="0"/>
                <a:cs typeface="Arial" panose="020B0604020202020204" pitchFamily="34" charset="0"/>
              </a:rPr>
              <a:t>a. Một số hàm cơ bản</a:t>
            </a:r>
            <a:endParaRPr lang="en-US" sz="5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383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6" name="Pentagon 5"/>
          <p:cNvSpPr/>
          <p:nvPr/>
        </p:nvSpPr>
        <p:spPr>
          <a:xfrm>
            <a:off x="0" y="647700"/>
            <a:ext cx="3505200" cy="1066800"/>
          </a:xfrm>
          <a:prstGeom prst="homePlat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solidFill>
                  <a:schemeClr val="tx1"/>
                </a:solidFill>
                <a:latin typeface="Arial" panose="020B0604020202020204" pitchFamily="34" charset="0"/>
                <a:cs typeface="Arial" panose="020B0604020202020204" pitchFamily="34" charset="0"/>
              </a:rPr>
              <a:t>LƯU Ý </a:t>
            </a:r>
            <a:endParaRPr lang="en-US" sz="5000" b="1">
              <a:solidFill>
                <a:schemeClr val="tx1"/>
              </a:solidFill>
              <a:latin typeface="Arial" panose="020B0604020202020204" pitchFamily="34" charset="0"/>
              <a:cs typeface="Arial" panose="020B0604020202020204" pitchFamily="34" charset="0"/>
            </a:endParaRPr>
          </a:p>
        </p:txBody>
      </p:sp>
      <p:sp>
        <p:nvSpPr>
          <p:cNvPr id="7" name="Rounded Rectangular Callout 6"/>
          <p:cNvSpPr/>
          <p:nvPr/>
        </p:nvSpPr>
        <p:spPr>
          <a:xfrm>
            <a:off x="1756144" y="2278458"/>
            <a:ext cx="15785805" cy="2002674"/>
          </a:xfrm>
          <a:prstGeom prst="wedgeRoundRectCallout">
            <a:avLst>
              <a:gd name="adj1" fmla="val -57312"/>
              <a:gd name="adj2" fmla="val 36900"/>
              <a:gd name="adj3" fmla="val 16667"/>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Số 1, số 2,… có thể là số cụ thể, là địa chỉ ô hay địa chỉ khối ô.</a:t>
            </a:r>
          </a:p>
        </p:txBody>
      </p:sp>
      <p:sp>
        <p:nvSpPr>
          <p:cNvPr id="13" name="Rounded Rectangular Callout 12"/>
          <p:cNvSpPr/>
          <p:nvPr/>
        </p:nvSpPr>
        <p:spPr>
          <a:xfrm>
            <a:off x="1756144" y="4528116"/>
            <a:ext cx="15785805" cy="3810000"/>
          </a:xfrm>
          <a:prstGeom prst="wedgeRoundRectCallout">
            <a:avLst>
              <a:gd name="adj1" fmla="val -57274"/>
              <a:gd name="adj2" fmla="val -56645"/>
              <a:gd name="adj3" fmla="val 16667"/>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Việc tính tổng, trung bình, tìm số lớn nhất, nhỏ nhất hoặc đếm số lượng là công việc thường xuyên được thực hiện trên bảng tính. Do vậy, MS Excel xây dựng sẵn những hàm này để người dùng có thể sử dụng khi cần.</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38233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TextBox 1"/>
          <p:cNvSpPr txBox="1"/>
          <p:nvPr/>
        </p:nvSpPr>
        <p:spPr>
          <a:xfrm>
            <a:off x="1752600" y="876300"/>
            <a:ext cx="7467600" cy="861774"/>
          </a:xfrm>
          <a:prstGeom prst="rect">
            <a:avLst/>
          </a:prstGeom>
          <a:noFill/>
        </p:spPr>
        <p:txBody>
          <a:bodyPr wrap="square" rtlCol="0">
            <a:spAutoFit/>
          </a:bodyPr>
          <a:lstStyle/>
          <a:p>
            <a:r>
              <a:rPr lang="en-US" sz="5000" b="1" smtClean="0">
                <a:solidFill>
                  <a:srgbClr val="C00000"/>
                </a:solidFill>
                <a:latin typeface="Arial" panose="020B0604020202020204" pitchFamily="34" charset="0"/>
                <a:cs typeface="Arial" panose="020B0604020202020204" pitchFamily="34" charset="0"/>
              </a:rPr>
              <a:t>b. Nhập hàm vào ô tính </a:t>
            </a:r>
            <a:endParaRPr lang="en-US" sz="5000" b="1">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579298" y="2275450"/>
            <a:ext cx="9814203" cy="5979060"/>
            <a:chOff x="579298" y="2275450"/>
            <a:chExt cx="9814203" cy="5979060"/>
          </a:xfrm>
        </p:grpSpPr>
        <p:sp>
          <p:nvSpPr>
            <p:cNvPr id="4" name="TextBox 3"/>
            <p:cNvSpPr txBox="1"/>
            <p:nvPr/>
          </p:nvSpPr>
          <p:spPr>
            <a:xfrm>
              <a:off x="579298" y="3176197"/>
              <a:ext cx="9814203" cy="5078313"/>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Đọc thông tin mục 2b, quan sát hình 3 và trả lời câu hỏi:</a:t>
              </a:r>
            </a:p>
            <a:p>
              <a:pPr marL="571500" indent="-571500" algn="just">
                <a:lnSpc>
                  <a:spcPct val="150000"/>
                </a:lnSpc>
                <a:buFont typeface="Arial" panose="020B0604020202020204" pitchFamily="34" charset="0"/>
                <a:buChar char="•"/>
              </a:pPr>
              <a:r>
                <a:rPr lang="vi-VN" sz="3600" smtClean="0">
                  <a:cs typeface="Arial" panose="020B0604020202020204" pitchFamily="34" charset="0"/>
                </a:rPr>
                <a:t>Các </a:t>
              </a:r>
              <a:r>
                <a:rPr lang="vi-VN" sz="3600">
                  <a:cs typeface="Arial" panose="020B0604020202020204" pitchFamily="34" charset="0"/>
                </a:rPr>
                <a:t>bước nhập hàm SUM để tính Tổng mỗi lớp tại ô tính D23 bằng hai cách khác nhau</a:t>
              </a:r>
              <a:r>
                <a:rPr lang="vi-VN" sz="3600">
                  <a:cs typeface="Arial" panose="020B0604020202020204" pitchFamily="34" charset="0"/>
                </a:rPr>
                <a:t>.</a:t>
              </a:r>
              <a:r>
                <a:rPr lang="en-US" sz="3600" smtClean="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vi-VN" sz="3600">
                  <a:cs typeface="Arial" panose="020B0604020202020204" pitchFamily="34" charset="0"/>
                </a:rPr>
                <a:t>Nêu các bước nhập hàm AVERAGE tại ô tính D24 bằng hai cách khác nhau.</a:t>
              </a:r>
              <a:endParaRPr lang="en-US" sz="3600" smtClean="0">
                <a:latin typeface="Arial" panose="020B0604020202020204" pitchFamily="34" charset="0"/>
                <a:cs typeface="Arial" panose="020B0604020202020204" pitchFamily="34" charset="0"/>
              </a:endParaRPr>
            </a:p>
          </p:txBody>
        </p:sp>
        <p:sp>
          <p:nvSpPr>
            <p:cNvPr id="5" name="TextBox 4"/>
            <p:cNvSpPr txBox="1"/>
            <p:nvPr/>
          </p:nvSpPr>
          <p:spPr>
            <a:xfrm>
              <a:off x="1600200" y="2275450"/>
              <a:ext cx="6934200" cy="707886"/>
            </a:xfrm>
            <a:prstGeom prst="rect">
              <a:avLst/>
            </a:prstGeom>
            <a:noFill/>
          </p:spPr>
          <p:txBody>
            <a:bodyPr wrap="square" rtlCol="0">
              <a:spAutoFit/>
            </a:bodyPr>
            <a:lstStyle/>
            <a:p>
              <a:pPr algn="ctr"/>
              <a:r>
                <a:rPr lang="en-US" sz="4000" b="1" smtClean="0">
                  <a:solidFill>
                    <a:schemeClr val="accent5">
                      <a:lumMod val="75000"/>
                    </a:schemeClr>
                  </a:solidFill>
                  <a:latin typeface="Arial" panose="020B0604020202020204" pitchFamily="34" charset="0"/>
                  <a:cs typeface="Arial" panose="020B0604020202020204" pitchFamily="34" charset="0"/>
                </a:rPr>
                <a:t>THẢO LUẬN NHÓM </a:t>
              </a:r>
              <a:endParaRPr lang="en-US" sz="4000" b="1">
                <a:solidFill>
                  <a:schemeClr val="accent5">
                    <a:lumMod val="75000"/>
                  </a:schemeClr>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5600" y="760781"/>
            <a:ext cx="7429874" cy="8301077"/>
          </a:xfrm>
          <a:prstGeom prst="rect">
            <a:avLst/>
          </a:prstGeom>
        </p:spPr>
      </p:pic>
    </p:spTree>
    <p:extLst>
      <p:ext uri="{BB962C8B-B14F-4D97-AF65-F5344CB8AC3E}">
        <p14:creationId xmlns:p14="http://schemas.microsoft.com/office/powerpoint/2010/main" val="138305346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6" name="Rectangle 5"/>
          <p:cNvSpPr/>
          <p:nvPr/>
        </p:nvSpPr>
        <p:spPr>
          <a:xfrm>
            <a:off x="990600" y="698412"/>
            <a:ext cx="16821400" cy="784830"/>
          </a:xfrm>
          <a:prstGeom prst="rect">
            <a:avLst/>
          </a:prstGeom>
        </p:spPr>
        <p:txBody>
          <a:bodyPr wrap="none">
            <a:spAutoFit/>
          </a:bodyPr>
          <a:lstStyle/>
          <a:p>
            <a:pPr marL="685800" indent="-685800">
              <a:buFont typeface="Wingdings" panose="05000000000000000000" pitchFamily="2" charset="2"/>
              <a:buChar char="Ø"/>
            </a:pPr>
            <a:r>
              <a:rPr lang="vi-VN" sz="4500"/>
              <a:t>Các bước nhập hàm </a:t>
            </a:r>
            <a:r>
              <a:rPr lang="vi-VN" sz="4500" b="1" i="1"/>
              <a:t>SUM</a:t>
            </a:r>
            <a:r>
              <a:rPr lang="vi-VN" sz="4500"/>
              <a:t> để tính Tổng mỗi lớp tại ô tính D23:</a:t>
            </a:r>
            <a:endParaRPr lang="en-US" sz="4500"/>
          </a:p>
        </p:txBody>
      </p:sp>
      <p:grpSp>
        <p:nvGrpSpPr>
          <p:cNvPr id="13" name="Group 12"/>
          <p:cNvGrpSpPr/>
          <p:nvPr/>
        </p:nvGrpSpPr>
        <p:grpSpPr>
          <a:xfrm>
            <a:off x="995916" y="1866900"/>
            <a:ext cx="8793841" cy="707886"/>
            <a:chOff x="2286000" y="2705100"/>
            <a:chExt cx="8793841" cy="707886"/>
          </a:xfrm>
        </p:grpSpPr>
        <p:sp>
          <p:nvSpPr>
            <p:cNvPr id="11" name="TextBox 10"/>
            <p:cNvSpPr txBox="1"/>
            <p:nvPr/>
          </p:nvSpPr>
          <p:spPr>
            <a:xfrm>
              <a:off x="2286000" y="2705100"/>
              <a:ext cx="7391400" cy="707886"/>
            </a:xfrm>
            <a:prstGeom prst="rect">
              <a:avLst/>
            </a:prstGeom>
            <a:noFill/>
          </p:spPr>
          <p:txBody>
            <a:bodyPr wrap="square" rtlCol="0">
              <a:spAutoFit/>
            </a:bodyPr>
            <a:lstStyle/>
            <a:p>
              <a:r>
                <a:rPr lang="en-US" sz="4000" b="1" smtClean="0">
                  <a:latin typeface="Arial" panose="020B0604020202020204" pitchFamily="34" charset="0"/>
                  <a:cs typeface="Arial" panose="020B0604020202020204" pitchFamily="34" charset="0"/>
                </a:rPr>
                <a:t>Cách 1: </a:t>
              </a:r>
              <a:r>
                <a:rPr lang="en-US" sz="4000" smtClean="0">
                  <a:latin typeface="Arial" panose="020B0604020202020204" pitchFamily="34" charset="0"/>
                  <a:cs typeface="Arial" panose="020B0604020202020204" pitchFamily="34" charset="0"/>
                </a:rPr>
                <a:t>Sử dụng nút lệnh </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959" y="2705100"/>
              <a:ext cx="2804882" cy="607724"/>
            </a:xfrm>
            <a:prstGeom prst="rect">
              <a:avLst/>
            </a:prstGeom>
          </p:spPr>
        </p:pic>
      </p:grpSp>
      <p:sp>
        <p:nvSpPr>
          <p:cNvPr id="14" name="Rounded Rectangle 13"/>
          <p:cNvSpPr/>
          <p:nvPr/>
        </p:nvSpPr>
        <p:spPr>
          <a:xfrm>
            <a:off x="1647331" y="3397538"/>
            <a:ext cx="3429000"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Chọn ô </a:t>
            </a:r>
            <a:r>
              <a:rPr lang="en-US" sz="3600" b="1" i="1">
                <a:solidFill>
                  <a:schemeClr val="tx1"/>
                </a:solidFill>
                <a:latin typeface="Arial" panose="020B0604020202020204" pitchFamily="34" charset="0"/>
                <a:cs typeface="Arial" panose="020B0604020202020204" pitchFamily="34" charset="0"/>
              </a:rPr>
              <a:t>D23</a:t>
            </a:r>
            <a:r>
              <a:rPr lang="en-US" sz="3600">
                <a:solidFill>
                  <a:schemeClr val="tx1"/>
                </a:solidFill>
                <a:latin typeface="Arial" panose="020B0604020202020204" pitchFamily="34" charset="0"/>
                <a:cs typeface="Arial" panose="020B0604020202020204" pitchFamily="34" charset="0"/>
              </a:rPr>
              <a:t> </a:t>
            </a:r>
          </a:p>
        </p:txBody>
      </p:sp>
      <p:sp>
        <p:nvSpPr>
          <p:cNvPr id="17" name="Rounded Rectangle 16"/>
          <p:cNvSpPr/>
          <p:nvPr/>
        </p:nvSpPr>
        <p:spPr>
          <a:xfrm>
            <a:off x="7382540" y="3397538"/>
            <a:ext cx="3635278"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Dải lệnh Home</a:t>
            </a:r>
            <a:endParaRPr lang="en-US" sz="360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ounded Rectangle 17"/>
              <p:cNvSpPr/>
              <p:nvPr/>
            </p:nvSpPr>
            <p:spPr>
              <a:xfrm>
                <a:off x="12945140" y="3397538"/>
                <a:ext cx="3048000"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m:rPr>
                        <m:sty m:val="p"/>
                      </m:rPr>
                      <a:rPr lang="el-GR"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Σ</m:t>
                    </m:r>
                  </m:oMath>
                </a14:m>
                <a:r>
                  <a:rPr lang="en-US" sz="4000" smtClean="0">
                    <a:solidFill>
                      <a:schemeClr val="tx1"/>
                    </a:solidFill>
                    <a:latin typeface="Arial" panose="020B0604020202020204" pitchFamily="34" charset="0"/>
                    <a:cs typeface="Arial" panose="020B0604020202020204" pitchFamily="34" charset="0"/>
                  </a:rPr>
                  <a:t> AutoSum  </a:t>
                </a:r>
                <a:endParaRPr lang="en-US" sz="4000">
                  <a:solidFill>
                    <a:schemeClr val="tx1"/>
                  </a:solidFill>
                  <a:latin typeface="Arial" panose="020B0604020202020204" pitchFamily="34" charset="0"/>
                  <a:cs typeface="Arial" panose="020B0604020202020204" pitchFamily="34" charset="0"/>
                </a:endParaRPr>
              </a:p>
            </p:txBody>
          </p:sp>
        </mc:Choice>
        <mc:Fallback>
          <p:sp>
            <p:nvSpPr>
              <p:cNvPr id="18" name="Rounded Rectangle 17"/>
              <p:cNvSpPr>
                <a:spLocks noRot="1" noChangeAspect="1" noMove="1" noResize="1" noEditPoints="1" noAdjustHandles="1" noChangeArrowheads="1" noChangeShapeType="1" noTextEdit="1"/>
              </p:cNvSpPr>
              <p:nvPr/>
            </p:nvSpPr>
            <p:spPr>
              <a:xfrm>
                <a:off x="12945140" y="3397538"/>
                <a:ext cx="3048000" cy="1524000"/>
              </a:xfrm>
              <a:prstGeom prst="roundRect">
                <a:avLst/>
              </a:prstGeom>
              <a:blipFill>
                <a:blip r:embed="rId7"/>
                <a:stretch>
                  <a:fillRect r="-9524"/>
                </a:stretch>
              </a:blipFill>
              <a:ln>
                <a:solidFill>
                  <a:srgbClr val="D2E3DB"/>
                </a:solidFill>
              </a:ln>
            </p:spPr>
            <p:txBody>
              <a:bodyPr/>
              <a:lstStyle/>
              <a:p>
                <a:r>
                  <a:rPr lang="en-US">
                    <a:noFill/>
                  </a:rPr>
                  <a:t> </a:t>
                </a:r>
              </a:p>
            </p:txBody>
          </p:sp>
        </mc:Fallback>
      </mc:AlternateContent>
      <p:sp>
        <p:nvSpPr>
          <p:cNvPr id="19" name="Rounded Rectangle 18"/>
          <p:cNvSpPr/>
          <p:nvPr/>
        </p:nvSpPr>
        <p:spPr>
          <a:xfrm>
            <a:off x="3953540" y="6707476"/>
            <a:ext cx="3635278"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Nhấn </a:t>
            </a:r>
            <a:r>
              <a:rPr lang="en-US" sz="3600" b="1" smtClean="0">
                <a:solidFill>
                  <a:schemeClr val="tx1"/>
                </a:solidFill>
                <a:latin typeface="Arial" panose="020B0604020202020204" pitchFamily="34" charset="0"/>
                <a:cs typeface="Arial" panose="020B0604020202020204" pitchFamily="34" charset="0"/>
              </a:rPr>
              <a:t>Enter</a:t>
            </a:r>
            <a:endParaRPr lang="en-US" sz="3600" b="1">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9789757" y="6710134"/>
            <a:ext cx="4834445"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Chọn khối ô </a:t>
            </a:r>
            <a:r>
              <a:rPr lang="en-US" sz="3600" b="1" i="1">
                <a:solidFill>
                  <a:schemeClr val="tx1"/>
                </a:solidFill>
                <a:latin typeface="Arial" panose="020B0604020202020204" pitchFamily="34" charset="0"/>
                <a:cs typeface="Arial" panose="020B0604020202020204" pitchFamily="34" charset="0"/>
              </a:rPr>
              <a:t>D3:D22 </a:t>
            </a:r>
            <a:r>
              <a:rPr lang="en-US" sz="3600">
                <a:solidFill>
                  <a:schemeClr val="tx1"/>
                </a:solidFill>
                <a:latin typeface="Arial" panose="020B0604020202020204" pitchFamily="34" charset="0"/>
                <a:cs typeface="Arial" panose="020B0604020202020204" pitchFamily="34" charset="0"/>
              </a:rPr>
              <a:t> </a:t>
            </a:r>
          </a:p>
        </p:txBody>
      </p:sp>
      <p:cxnSp>
        <p:nvCxnSpPr>
          <p:cNvPr id="21" name="Straight Arrow Connector 20"/>
          <p:cNvCxnSpPr/>
          <p:nvPr/>
        </p:nvCxnSpPr>
        <p:spPr>
          <a:xfrm>
            <a:off x="5553740" y="4159538"/>
            <a:ext cx="12842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1344940" y="4159538"/>
            <a:ext cx="12842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3707140" y="5151467"/>
            <a:ext cx="0" cy="146318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Left Arrow 26"/>
          <p:cNvSpPr/>
          <p:nvPr/>
        </p:nvSpPr>
        <p:spPr>
          <a:xfrm>
            <a:off x="7885724" y="7273549"/>
            <a:ext cx="1524000" cy="39185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96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6" name="Rectangle 5"/>
          <p:cNvSpPr/>
          <p:nvPr/>
        </p:nvSpPr>
        <p:spPr>
          <a:xfrm>
            <a:off x="730929" y="1996801"/>
            <a:ext cx="16821400" cy="784830"/>
          </a:xfrm>
          <a:prstGeom prst="rect">
            <a:avLst/>
          </a:prstGeom>
        </p:spPr>
        <p:txBody>
          <a:bodyPr wrap="none">
            <a:spAutoFit/>
          </a:bodyPr>
          <a:lstStyle/>
          <a:p>
            <a:pPr marL="685800" indent="-685800">
              <a:buFont typeface="Wingdings" panose="05000000000000000000" pitchFamily="2" charset="2"/>
              <a:buChar char="Ø"/>
            </a:pPr>
            <a:r>
              <a:rPr lang="vi-VN" sz="4500"/>
              <a:t>Các bước nhập hàm </a:t>
            </a:r>
            <a:r>
              <a:rPr lang="vi-VN" sz="4500" b="1" i="1"/>
              <a:t>SUM</a:t>
            </a:r>
            <a:r>
              <a:rPr lang="vi-VN" sz="4500"/>
              <a:t> để tính Tổng mỗi lớp tại ô tính D23:</a:t>
            </a:r>
            <a:endParaRPr lang="en-US" sz="4500"/>
          </a:p>
        </p:txBody>
      </p:sp>
      <p:sp>
        <p:nvSpPr>
          <p:cNvPr id="11" name="TextBox 10"/>
          <p:cNvSpPr txBox="1"/>
          <p:nvPr/>
        </p:nvSpPr>
        <p:spPr>
          <a:xfrm>
            <a:off x="736245" y="3165289"/>
            <a:ext cx="7391400" cy="707886"/>
          </a:xfrm>
          <a:prstGeom prst="rect">
            <a:avLst/>
          </a:prstGeom>
          <a:noFill/>
        </p:spPr>
        <p:txBody>
          <a:bodyPr wrap="square" rtlCol="0">
            <a:spAutoFit/>
          </a:bodyPr>
          <a:lstStyle/>
          <a:p>
            <a:r>
              <a:rPr lang="en-US" sz="4000" b="1" smtClean="0">
                <a:latin typeface="Arial" panose="020B0604020202020204" pitchFamily="34" charset="0"/>
                <a:cs typeface="Arial" panose="020B0604020202020204" pitchFamily="34" charset="0"/>
              </a:rPr>
              <a:t>Cách 2: </a:t>
            </a:r>
            <a:r>
              <a:rPr lang="en-US" sz="4000" smtClean="0">
                <a:latin typeface="Arial" panose="020B0604020202020204" pitchFamily="34" charset="0"/>
                <a:cs typeface="Arial" panose="020B0604020202020204" pitchFamily="34" charset="0"/>
              </a:rPr>
              <a:t>Gõ trực tiếp vào ô tính </a:t>
            </a:r>
            <a:endParaRPr lang="en-US" sz="4000">
              <a:latin typeface="Arial" panose="020B0604020202020204" pitchFamily="34" charset="0"/>
              <a:cs typeface="Arial" panose="020B0604020202020204" pitchFamily="34" charset="0"/>
            </a:endParaRPr>
          </a:p>
        </p:txBody>
      </p:sp>
      <p:sp>
        <p:nvSpPr>
          <p:cNvPr id="14" name="Rounded Rectangle 13"/>
          <p:cNvSpPr/>
          <p:nvPr/>
        </p:nvSpPr>
        <p:spPr>
          <a:xfrm>
            <a:off x="730929" y="4893471"/>
            <a:ext cx="3429000"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Chọn ô </a:t>
            </a:r>
            <a:r>
              <a:rPr lang="en-US" sz="3600" b="1" i="1">
                <a:solidFill>
                  <a:schemeClr val="tx1"/>
                </a:solidFill>
                <a:latin typeface="Arial" panose="020B0604020202020204" pitchFamily="34" charset="0"/>
                <a:cs typeface="Arial" panose="020B0604020202020204" pitchFamily="34" charset="0"/>
              </a:rPr>
              <a:t>D23</a:t>
            </a:r>
            <a:r>
              <a:rPr lang="en-US" sz="3600">
                <a:solidFill>
                  <a:schemeClr val="tx1"/>
                </a:solidFill>
                <a:latin typeface="Arial" panose="020B0604020202020204" pitchFamily="34" charset="0"/>
                <a:cs typeface="Arial" panose="020B0604020202020204" pitchFamily="34" charset="0"/>
              </a:rPr>
              <a:t> </a:t>
            </a:r>
          </a:p>
        </p:txBody>
      </p:sp>
      <p:sp>
        <p:nvSpPr>
          <p:cNvPr id="17" name="Rounded Rectangle 16"/>
          <p:cNvSpPr/>
          <p:nvPr/>
        </p:nvSpPr>
        <p:spPr>
          <a:xfrm>
            <a:off x="6466137" y="4893471"/>
            <a:ext cx="5246639"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Gõ </a:t>
            </a:r>
            <a:r>
              <a:rPr lang="en-US" sz="3600">
                <a:solidFill>
                  <a:schemeClr val="tx1"/>
                </a:solidFill>
                <a:latin typeface="Arial" panose="020B0604020202020204" pitchFamily="34" charset="0"/>
                <a:cs typeface="Arial" panose="020B0604020202020204" pitchFamily="34" charset="0"/>
              </a:rPr>
              <a:t>=SUM(D3:D22) </a:t>
            </a:r>
          </a:p>
        </p:txBody>
      </p:sp>
      <p:sp>
        <p:nvSpPr>
          <p:cNvPr id="19" name="Rounded Rectangle 18"/>
          <p:cNvSpPr/>
          <p:nvPr/>
        </p:nvSpPr>
        <p:spPr>
          <a:xfrm>
            <a:off x="13736320" y="4979483"/>
            <a:ext cx="3635278" cy="1524000"/>
          </a:xfrm>
          <a:prstGeom prst="roundRect">
            <a:avLst/>
          </a:prstGeom>
          <a:solidFill>
            <a:srgbClr val="D2E3DB"/>
          </a:solidFill>
          <a:ln>
            <a:solidFill>
              <a:srgbClr val="D2E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Nhấn </a:t>
            </a:r>
            <a:r>
              <a:rPr lang="en-US" sz="3600" b="1" smtClean="0">
                <a:solidFill>
                  <a:schemeClr val="tx1"/>
                </a:solidFill>
                <a:latin typeface="Arial" panose="020B0604020202020204" pitchFamily="34" charset="0"/>
                <a:cs typeface="Arial" panose="020B0604020202020204" pitchFamily="34" charset="0"/>
              </a:rPr>
              <a:t>Enter</a:t>
            </a:r>
            <a:endParaRPr lang="en-US" sz="3600" b="1">
              <a:solidFill>
                <a:schemeClr val="tx1"/>
              </a:solidFill>
              <a:latin typeface="Arial" panose="020B0604020202020204" pitchFamily="34" charset="0"/>
              <a:cs typeface="Arial" panose="020B0604020202020204" pitchFamily="34" charset="0"/>
            </a:endParaRPr>
          </a:p>
        </p:txBody>
      </p:sp>
      <p:cxnSp>
        <p:nvCxnSpPr>
          <p:cNvPr id="21" name="Straight Arrow Connector 20"/>
          <p:cNvCxnSpPr/>
          <p:nvPr/>
        </p:nvCxnSpPr>
        <p:spPr>
          <a:xfrm>
            <a:off x="4637338" y="5655471"/>
            <a:ext cx="12842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Left Arrow 26"/>
          <p:cNvSpPr/>
          <p:nvPr/>
        </p:nvSpPr>
        <p:spPr>
          <a:xfrm flipH="1">
            <a:off x="12257336" y="5386995"/>
            <a:ext cx="1182076" cy="536951"/>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57334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6" name="Rectangle 5"/>
          <p:cNvSpPr/>
          <p:nvPr/>
        </p:nvSpPr>
        <p:spPr>
          <a:xfrm>
            <a:off x="1197498" y="499034"/>
            <a:ext cx="15544800" cy="2057999"/>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a:t>Các bước nhập </a:t>
            </a:r>
            <a:r>
              <a:rPr lang="vi-VN" sz="4500"/>
              <a:t>hàm </a:t>
            </a:r>
            <a:r>
              <a:rPr lang="vi-VN" sz="4500" b="1" i="1"/>
              <a:t>AVERAGE</a:t>
            </a:r>
            <a:r>
              <a:rPr lang="vi-VN" sz="4500" smtClean="0"/>
              <a:t> </a:t>
            </a:r>
            <a:r>
              <a:rPr lang="vi-VN" sz="4500"/>
              <a:t>để tính Tổng mỗi lớp tại ô tính D23:</a:t>
            </a:r>
            <a:endParaRPr lang="en-US" sz="4500"/>
          </a:p>
        </p:txBody>
      </p:sp>
      <p:grpSp>
        <p:nvGrpSpPr>
          <p:cNvPr id="10" name="Group 9"/>
          <p:cNvGrpSpPr/>
          <p:nvPr/>
        </p:nvGrpSpPr>
        <p:grpSpPr>
          <a:xfrm>
            <a:off x="1197498" y="2928227"/>
            <a:ext cx="8793841" cy="707886"/>
            <a:chOff x="2569098" y="2705100"/>
            <a:chExt cx="8793841" cy="707886"/>
          </a:xfrm>
        </p:grpSpPr>
        <p:sp>
          <p:nvSpPr>
            <p:cNvPr id="12" name="TextBox 11"/>
            <p:cNvSpPr txBox="1"/>
            <p:nvPr/>
          </p:nvSpPr>
          <p:spPr>
            <a:xfrm>
              <a:off x="2569098" y="2705100"/>
              <a:ext cx="7391400" cy="707886"/>
            </a:xfrm>
            <a:prstGeom prst="rect">
              <a:avLst/>
            </a:prstGeom>
            <a:noFill/>
          </p:spPr>
          <p:txBody>
            <a:bodyPr wrap="square" rtlCol="0">
              <a:spAutoFit/>
            </a:bodyPr>
            <a:lstStyle/>
            <a:p>
              <a:r>
                <a:rPr lang="en-US" sz="4000" b="1" smtClean="0">
                  <a:latin typeface="Arial" panose="020B0604020202020204" pitchFamily="34" charset="0"/>
                  <a:cs typeface="Arial" panose="020B0604020202020204" pitchFamily="34" charset="0"/>
                </a:rPr>
                <a:t>Cách 1: </a:t>
              </a:r>
              <a:r>
                <a:rPr lang="en-US" sz="4000" smtClean="0">
                  <a:latin typeface="Arial" panose="020B0604020202020204" pitchFamily="34" charset="0"/>
                  <a:cs typeface="Arial" panose="020B0604020202020204" pitchFamily="34" charset="0"/>
                </a:rPr>
                <a:t>Sử dụng nút lệnh </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8057" y="2705100"/>
              <a:ext cx="2804882" cy="607724"/>
            </a:xfrm>
            <a:prstGeom prst="rect">
              <a:avLst/>
            </a:prstGeom>
          </p:spPr>
        </p:pic>
      </p:grpSp>
      <p:sp>
        <p:nvSpPr>
          <p:cNvPr id="15" name="Rounded Rectangle 14"/>
          <p:cNvSpPr/>
          <p:nvPr/>
        </p:nvSpPr>
        <p:spPr>
          <a:xfrm>
            <a:off x="1992174" y="4204786"/>
            <a:ext cx="3429000"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Chọn </a:t>
            </a:r>
            <a:r>
              <a:rPr lang="en-US" sz="3600">
                <a:solidFill>
                  <a:schemeClr val="tx1"/>
                </a:solidFill>
                <a:latin typeface="Arial" panose="020B0604020202020204" pitchFamily="34" charset="0"/>
                <a:cs typeface="Arial" panose="020B0604020202020204" pitchFamily="34" charset="0"/>
              </a:rPr>
              <a:t>ô </a:t>
            </a:r>
            <a:r>
              <a:rPr lang="en-US" sz="3600" b="1" i="1" smtClean="0">
                <a:solidFill>
                  <a:schemeClr val="tx1"/>
                </a:solidFill>
                <a:latin typeface="Arial" panose="020B0604020202020204" pitchFamily="34" charset="0"/>
                <a:cs typeface="Arial" panose="020B0604020202020204" pitchFamily="34" charset="0"/>
              </a:rPr>
              <a:t>D24</a:t>
            </a:r>
            <a:r>
              <a:rPr lang="en-US" sz="3600" smtClean="0">
                <a:solidFill>
                  <a:schemeClr val="tx1"/>
                </a:solidFill>
                <a:latin typeface="Arial" panose="020B0604020202020204" pitchFamily="34" charset="0"/>
                <a:cs typeface="Arial" panose="020B0604020202020204" pitchFamily="34" charset="0"/>
              </a:rPr>
              <a:t> </a:t>
            </a:r>
            <a:endParaRPr lang="en-US" sz="360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7727383" y="4204786"/>
            <a:ext cx="3635278"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Dải lệnh Home</a:t>
            </a:r>
            <a:endParaRPr lang="en-US" sz="360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ounded Rectangle 19"/>
              <p:cNvSpPr/>
              <p:nvPr/>
            </p:nvSpPr>
            <p:spPr>
              <a:xfrm>
                <a:off x="13289983" y="4204786"/>
                <a:ext cx="3048000"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m:rPr>
                        <m:sty m:val="p"/>
                      </m:rPr>
                      <a:rPr lang="el-GR"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Σ</m:t>
                    </m:r>
                  </m:oMath>
                </a14:m>
                <a:r>
                  <a:rPr lang="en-US" sz="4000" smtClean="0">
                    <a:solidFill>
                      <a:schemeClr val="tx1"/>
                    </a:solidFill>
                    <a:latin typeface="Arial" panose="020B0604020202020204" pitchFamily="34" charset="0"/>
                    <a:cs typeface="Arial" panose="020B0604020202020204" pitchFamily="34" charset="0"/>
                  </a:rPr>
                  <a:t> AutoSum  </a:t>
                </a:r>
                <a:endParaRPr lang="en-US" sz="4000">
                  <a:solidFill>
                    <a:schemeClr val="tx1"/>
                  </a:solidFill>
                  <a:latin typeface="Arial" panose="020B0604020202020204" pitchFamily="34" charset="0"/>
                  <a:cs typeface="Arial" panose="020B0604020202020204" pitchFamily="34" charset="0"/>
                </a:endParaRPr>
              </a:p>
            </p:txBody>
          </p:sp>
        </mc:Choice>
        <mc:Fallback>
          <p:sp>
            <p:nvSpPr>
              <p:cNvPr id="20" name="Rounded Rectangle 19"/>
              <p:cNvSpPr>
                <a:spLocks noRot="1" noChangeAspect="1" noMove="1" noResize="1" noEditPoints="1" noAdjustHandles="1" noChangeArrowheads="1" noChangeShapeType="1" noTextEdit="1"/>
              </p:cNvSpPr>
              <p:nvPr/>
            </p:nvSpPr>
            <p:spPr>
              <a:xfrm>
                <a:off x="13289983" y="4204786"/>
                <a:ext cx="3048000" cy="1524000"/>
              </a:xfrm>
              <a:prstGeom prst="roundRect">
                <a:avLst/>
              </a:prstGeom>
              <a:blipFill>
                <a:blip r:embed="rId7"/>
                <a:stretch>
                  <a:fillRect r="-9722"/>
                </a:stretch>
              </a:blipFill>
              <a:ln>
                <a:solidFill>
                  <a:schemeClr val="accent6">
                    <a:lumMod val="40000"/>
                    <a:lumOff val="60000"/>
                  </a:schemeClr>
                </a:solidFill>
              </a:ln>
            </p:spPr>
            <p:txBody>
              <a:bodyPr/>
              <a:lstStyle/>
              <a:p>
                <a:r>
                  <a:rPr lang="en-US">
                    <a:noFill/>
                  </a:rPr>
                  <a:t> </a:t>
                </a:r>
              </a:p>
            </p:txBody>
          </p:sp>
        </mc:Fallback>
      </mc:AlternateContent>
      <p:sp>
        <p:nvSpPr>
          <p:cNvPr id="22" name="Rounded Rectangle 21"/>
          <p:cNvSpPr/>
          <p:nvPr/>
        </p:nvSpPr>
        <p:spPr>
          <a:xfrm>
            <a:off x="4298383" y="7514724"/>
            <a:ext cx="3635278"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Nhấn </a:t>
            </a:r>
            <a:r>
              <a:rPr lang="en-US" sz="3600" b="1" smtClean="0">
                <a:solidFill>
                  <a:schemeClr val="tx1"/>
                </a:solidFill>
                <a:latin typeface="Arial" panose="020B0604020202020204" pitchFamily="34" charset="0"/>
                <a:cs typeface="Arial" panose="020B0604020202020204" pitchFamily="34" charset="0"/>
              </a:rPr>
              <a:t>Enter</a:t>
            </a:r>
            <a:endParaRPr lang="en-US" sz="3600" b="1">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10134600" y="7517382"/>
            <a:ext cx="4834445"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Chọn khối </a:t>
            </a:r>
            <a:r>
              <a:rPr lang="en-US" sz="3600">
                <a:solidFill>
                  <a:schemeClr val="tx1"/>
                </a:solidFill>
                <a:latin typeface="Arial" panose="020B0604020202020204" pitchFamily="34" charset="0"/>
                <a:cs typeface="Arial" panose="020B0604020202020204" pitchFamily="34" charset="0"/>
              </a:rPr>
              <a:t>ô </a:t>
            </a:r>
            <a:r>
              <a:rPr lang="en-US" sz="3600" b="1" i="1">
                <a:solidFill>
                  <a:schemeClr val="tx1"/>
                </a:solidFill>
                <a:latin typeface="Arial" panose="020B0604020202020204" pitchFamily="34" charset="0"/>
                <a:cs typeface="Arial" panose="020B0604020202020204" pitchFamily="34" charset="0"/>
              </a:rPr>
              <a:t>D3:D22 </a:t>
            </a:r>
            <a:r>
              <a:rPr lang="en-US" sz="3600" smtClean="0">
                <a:solidFill>
                  <a:schemeClr val="tx1"/>
                </a:solidFill>
                <a:latin typeface="Arial" panose="020B0604020202020204" pitchFamily="34" charset="0"/>
                <a:cs typeface="Arial" panose="020B0604020202020204" pitchFamily="34" charset="0"/>
              </a:rPr>
              <a:t> </a:t>
            </a:r>
            <a:endParaRPr lang="en-US" sz="360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5898583" y="4966786"/>
            <a:ext cx="12842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1689783" y="4966786"/>
            <a:ext cx="12842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051983" y="5958715"/>
            <a:ext cx="0" cy="146318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Left Arrow 27"/>
          <p:cNvSpPr/>
          <p:nvPr/>
        </p:nvSpPr>
        <p:spPr>
          <a:xfrm>
            <a:off x="8230567" y="8080797"/>
            <a:ext cx="1524000" cy="39185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42300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6" name="Rectangle 5"/>
          <p:cNvSpPr/>
          <p:nvPr/>
        </p:nvSpPr>
        <p:spPr>
          <a:xfrm>
            <a:off x="1197498" y="499034"/>
            <a:ext cx="15544800" cy="2057999"/>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a:t>Các bước nhập </a:t>
            </a:r>
            <a:r>
              <a:rPr lang="vi-VN" sz="4500"/>
              <a:t>hàm </a:t>
            </a:r>
            <a:r>
              <a:rPr lang="vi-VN" sz="4500" b="1" i="1"/>
              <a:t>AVERAGE</a:t>
            </a:r>
            <a:r>
              <a:rPr lang="vi-VN" sz="4500" smtClean="0"/>
              <a:t> </a:t>
            </a:r>
            <a:r>
              <a:rPr lang="vi-VN" sz="4500"/>
              <a:t>để tính Tổng mỗi lớp tại ô tính D23:</a:t>
            </a:r>
            <a:endParaRPr lang="en-US" sz="4500"/>
          </a:p>
        </p:txBody>
      </p:sp>
      <p:sp>
        <p:nvSpPr>
          <p:cNvPr id="12" name="TextBox 11"/>
          <p:cNvSpPr txBox="1"/>
          <p:nvPr/>
        </p:nvSpPr>
        <p:spPr>
          <a:xfrm>
            <a:off x="1197498" y="2928227"/>
            <a:ext cx="7391400" cy="707886"/>
          </a:xfrm>
          <a:prstGeom prst="rect">
            <a:avLst/>
          </a:prstGeom>
          <a:noFill/>
        </p:spPr>
        <p:txBody>
          <a:bodyPr wrap="square" rtlCol="0">
            <a:spAutoFit/>
          </a:bodyPr>
          <a:lstStyle/>
          <a:p>
            <a:r>
              <a:rPr lang="en-US" sz="4000" b="1" smtClean="0">
                <a:latin typeface="Arial" panose="020B0604020202020204" pitchFamily="34" charset="0"/>
                <a:cs typeface="Arial" panose="020B0604020202020204" pitchFamily="34" charset="0"/>
              </a:rPr>
              <a:t>Cách 2: </a:t>
            </a:r>
            <a:r>
              <a:rPr lang="en-US" sz="4000" smtClean="0">
                <a:latin typeface="Arial" panose="020B0604020202020204" pitchFamily="34" charset="0"/>
                <a:cs typeface="Arial" panose="020B0604020202020204" pitchFamily="34" charset="0"/>
              </a:rPr>
              <a:t>Gõ trực tiếp vào ô tính </a:t>
            </a:r>
            <a:endParaRPr lang="en-US" sz="4000">
              <a:latin typeface="Arial" panose="020B0604020202020204" pitchFamily="34" charset="0"/>
              <a:cs typeface="Arial" panose="020B0604020202020204" pitchFamily="34" charset="0"/>
            </a:endParaRPr>
          </a:p>
        </p:txBody>
      </p:sp>
      <p:sp>
        <p:nvSpPr>
          <p:cNvPr id="17" name="Rounded Rectangle 16"/>
          <p:cNvSpPr/>
          <p:nvPr/>
        </p:nvSpPr>
        <p:spPr>
          <a:xfrm>
            <a:off x="817992" y="5105200"/>
            <a:ext cx="3429000"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Chọn </a:t>
            </a:r>
            <a:r>
              <a:rPr lang="en-US" sz="3600">
                <a:solidFill>
                  <a:schemeClr val="tx1"/>
                </a:solidFill>
                <a:latin typeface="Arial" panose="020B0604020202020204" pitchFamily="34" charset="0"/>
                <a:cs typeface="Arial" panose="020B0604020202020204" pitchFamily="34" charset="0"/>
              </a:rPr>
              <a:t>ô </a:t>
            </a:r>
            <a:r>
              <a:rPr lang="en-US" sz="3600" b="1" i="1" smtClean="0">
                <a:solidFill>
                  <a:schemeClr val="tx1"/>
                </a:solidFill>
                <a:latin typeface="Arial" panose="020B0604020202020204" pitchFamily="34" charset="0"/>
                <a:cs typeface="Arial" panose="020B0604020202020204" pitchFamily="34" charset="0"/>
              </a:rPr>
              <a:t>D24</a:t>
            </a:r>
            <a:r>
              <a:rPr lang="en-US" sz="3600" smtClean="0">
                <a:solidFill>
                  <a:schemeClr val="tx1"/>
                </a:solidFill>
                <a:latin typeface="Arial" panose="020B0604020202020204" pitchFamily="34" charset="0"/>
                <a:cs typeface="Arial" panose="020B0604020202020204" pitchFamily="34" charset="0"/>
              </a:rPr>
              <a:t> </a:t>
            </a:r>
            <a:endParaRPr lang="en-US" sz="360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6553200" y="5105200"/>
            <a:ext cx="5246639"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Gõ =AVERAGE(D3:D22) </a:t>
            </a:r>
          </a:p>
        </p:txBody>
      </p:sp>
      <p:sp>
        <p:nvSpPr>
          <p:cNvPr id="21" name="Rounded Rectangle 20"/>
          <p:cNvSpPr/>
          <p:nvPr/>
        </p:nvSpPr>
        <p:spPr>
          <a:xfrm>
            <a:off x="13823383" y="5191212"/>
            <a:ext cx="3635278" cy="15240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Nhấn </a:t>
            </a:r>
            <a:r>
              <a:rPr lang="en-US" sz="3600" b="1" smtClean="0">
                <a:solidFill>
                  <a:schemeClr val="tx1"/>
                </a:solidFill>
                <a:latin typeface="Arial" panose="020B0604020202020204" pitchFamily="34" charset="0"/>
                <a:cs typeface="Arial" panose="020B0604020202020204" pitchFamily="34" charset="0"/>
              </a:rPr>
              <a:t>Enter</a:t>
            </a:r>
            <a:endParaRPr lang="en-US" sz="3600" b="1">
              <a:solidFill>
                <a:schemeClr val="tx1"/>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a:off x="4724401" y="5867200"/>
            <a:ext cx="12842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Left Arrow 28"/>
          <p:cNvSpPr/>
          <p:nvPr/>
        </p:nvSpPr>
        <p:spPr>
          <a:xfrm flipH="1">
            <a:off x="12344399" y="5598724"/>
            <a:ext cx="1182076" cy="536951"/>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17832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Pentagon 1"/>
          <p:cNvSpPr/>
          <p:nvPr/>
        </p:nvSpPr>
        <p:spPr>
          <a:xfrm>
            <a:off x="0" y="800100"/>
            <a:ext cx="6172200" cy="990600"/>
          </a:xfrm>
          <a:prstGeom prst="homePlate">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Hoạt động thực hành </a:t>
            </a:r>
            <a:endParaRPr lang="en-US" sz="4000" b="1">
              <a:solidFill>
                <a:schemeClr val="tx1"/>
              </a:solidFill>
              <a:latin typeface="Arial" panose="020B0604020202020204" pitchFamily="34" charset="0"/>
              <a:cs typeface="Arial" panose="020B0604020202020204" pitchFamily="34" charset="0"/>
            </a:endParaRPr>
          </a:p>
        </p:txBody>
      </p:sp>
      <p:sp>
        <p:nvSpPr>
          <p:cNvPr id="4" name="Rounded Rectangle 3"/>
          <p:cNvSpPr/>
          <p:nvPr/>
        </p:nvSpPr>
        <p:spPr>
          <a:xfrm>
            <a:off x="838200" y="2781300"/>
            <a:ext cx="16535400" cy="4343400"/>
          </a:xfrm>
          <a:prstGeom prst="round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hãy lựa chọn hàm phù hợp (ở Bảng 1) để tính các giá trị Trung bình, Cao nhất, Thấp nhất, Số lớp quyên góp được đối với sách giáo khoa môn Toán (ở Hình 3). Nêu các bước nhập hàm vào ô tính để tính các giá trị đó.</a:t>
            </a:r>
            <a:endParaRPr lang="en-US" sz="4000">
              <a:solidFill>
                <a:schemeClr val="tx1"/>
              </a:solidFill>
            </a:endParaRPr>
          </a:p>
        </p:txBody>
      </p:sp>
      <p:pic>
        <p:nvPicPr>
          <p:cNvPr id="13"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753100" y="6665936"/>
            <a:ext cx="7315200" cy="2807208"/>
          </a:xfrm>
          <a:prstGeom prst="rect">
            <a:avLst/>
          </a:prstGeom>
        </p:spPr>
      </p:pic>
    </p:spTree>
    <p:extLst>
      <p:ext uri="{BB962C8B-B14F-4D97-AF65-F5344CB8AC3E}">
        <p14:creationId xmlns:p14="http://schemas.microsoft.com/office/powerpoint/2010/main" val="82288624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0800" y="1573977"/>
            <a:ext cx="7696200" cy="7684323"/>
          </a:xfrm>
          <a:prstGeom prst="rect">
            <a:avLst/>
          </a:prstGeom>
        </p:spPr>
      </p:pic>
      <p:sp>
        <p:nvSpPr>
          <p:cNvPr id="15" name="TextBox 1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KHỞI ĐỘNG </a:t>
            </a:r>
            <a:endParaRPr lang="en-US" sz="6000" b="1">
              <a:latin typeface="Arial" panose="020B0604020202020204" pitchFamily="34" charset="0"/>
              <a:cs typeface="Arial" panose="020B0604020202020204" pitchFamily="34" charset="0"/>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grpSp>
        <p:nvGrpSpPr>
          <p:cNvPr id="20" name="Group 19"/>
          <p:cNvGrpSpPr/>
          <p:nvPr/>
        </p:nvGrpSpPr>
        <p:grpSpPr>
          <a:xfrm>
            <a:off x="609600" y="2463314"/>
            <a:ext cx="9073821" cy="5791200"/>
            <a:chOff x="609600" y="2463314"/>
            <a:chExt cx="9073821" cy="5791200"/>
          </a:xfrm>
        </p:grpSpPr>
        <p:sp>
          <p:nvSpPr>
            <p:cNvPr id="17" name="TextBox 16"/>
            <p:cNvSpPr txBox="1"/>
            <p:nvPr/>
          </p:nvSpPr>
          <p:spPr>
            <a:xfrm>
              <a:off x="1783080" y="2463314"/>
              <a:ext cx="5791200" cy="707886"/>
            </a:xfrm>
            <a:prstGeom prst="rect">
              <a:avLst/>
            </a:prstGeom>
            <a:noFill/>
          </p:spPr>
          <p:txBody>
            <a:bodyPr wrap="square" rtlCol="0">
              <a:spAutoFit/>
            </a:bodyPr>
            <a:lstStyle/>
            <a:p>
              <a:pPr algn="ctr"/>
              <a:r>
                <a:rPr lang="en-US" sz="4000" b="1" smtClean="0">
                  <a:solidFill>
                    <a:schemeClr val="accent5">
                      <a:lumMod val="75000"/>
                    </a:schemeClr>
                  </a:solidFill>
                  <a:latin typeface="Arial" panose="020B0604020202020204" pitchFamily="34" charset="0"/>
                  <a:cs typeface="Arial" panose="020B0604020202020204" pitchFamily="34" charset="0"/>
                </a:rPr>
                <a:t>THẢO LUẬN NHÓM </a:t>
              </a:r>
              <a:endParaRPr lang="en-US" sz="4000" b="1">
                <a:solidFill>
                  <a:schemeClr val="accent5">
                    <a:lumMod val="75000"/>
                  </a:schemeClr>
                </a:solidFill>
                <a:latin typeface="Arial" panose="020B0604020202020204" pitchFamily="34" charset="0"/>
                <a:cs typeface="Arial" panose="020B0604020202020204" pitchFamily="34" charset="0"/>
              </a:endParaRPr>
            </a:p>
          </p:txBody>
        </p:sp>
        <p:sp>
          <p:nvSpPr>
            <p:cNvPr id="18" name="Rectangle 17"/>
            <p:cNvSpPr/>
            <p:nvPr/>
          </p:nvSpPr>
          <p:spPr>
            <a:xfrm>
              <a:off x="609600" y="3314700"/>
              <a:ext cx="9073821" cy="4939814"/>
            </a:xfrm>
            <a:prstGeom prst="rect">
              <a:avLst/>
            </a:prstGeom>
          </p:spPr>
          <p:txBody>
            <a:bodyPr wrap="square">
              <a:spAutoFit/>
            </a:bodyPr>
            <a:lstStyle/>
            <a:p>
              <a:pPr algn="just">
                <a:lnSpc>
                  <a:spcPct val="150000"/>
                </a:lnSpc>
              </a:pPr>
              <a:r>
                <a:rPr lang="en-US" sz="3500" smtClean="0">
                  <a:latin typeface="Arial" panose="020B0604020202020204" pitchFamily="34" charset="0"/>
                  <a:cs typeface="Arial" panose="020B0604020202020204" pitchFamily="34" charset="0"/>
                </a:rPr>
                <a:t>Quan sát hình ảnh và cho biết cách </a:t>
              </a:r>
              <a:r>
                <a:rPr lang="vi-VN" sz="3500" smtClean="0">
                  <a:latin typeface="Arial" panose="020B0604020202020204" pitchFamily="34" charset="0"/>
                  <a:cs typeface="Arial" panose="020B0604020202020204" pitchFamily="34" charset="0"/>
                </a:rPr>
                <a:t>tính </a:t>
              </a:r>
              <a:r>
                <a:rPr lang="vi-VN" sz="3500">
                  <a:latin typeface="Arial" panose="020B0604020202020204" pitchFamily="34" charset="0"/>
                  <a:cs typeface="Arial" panose="020B0604020202020204" pitchFamily="34" charset="0"/>
                </a:rPr>
                <a:t>Tổng </a:t>
              </a:r>
              <a:r>
                <a:rPr lang="vi-VN" sz="3500">
                  <a:latin typeface="Arial" panose="020B0604020202020204" pitchFamily="34" charset="0"/>
                  <a:cs typeface="Arial" panose="020B0604020202020204" pitchFamily="34" charset="0"/>
                </a:rPr>
                <a:t>mỗi </a:t>
              </a:r>
              <a:r>
                <a:rPr lang="vi-VN" sz="3500" smtClean="0">
                  <a:latin typeface="Arial" panose="020B0604020202020204" pitchFamily="34" charset="0"/>
                  <a:cs typeface="Arial" panose="020B0604020202020204" pitchFamily="34" charset="0"/>
                </a:rPr>
                <a:t>lớp</a:t>
              </a:r>
              <a:r>
                <a:rPr lang="en-US" sz="3500" smtClean="0">
                  <a:latin typeface="Arial" panose="020B0604020202020204" pitchFamily="34" charset="0"/>
                  <a:cs typeface="Arial" panose="020B0604020202020204" pitchFamily="34" charset="0"/>
                </a:rPr>
                <a:t>,</a:t>
              </a:r>
              <a:r>
                <a:rPr lang="vi-VN" sz="3500" smtClean="0">
                  <a:latin typeface="Arial" panose="020B0604020202020204" pitchFamily="34" charset="0"/>
                  <a:cs typeface="Arial" panose="020B0604020202020204" pitchFamily="34" charset="0"/>
                </a:rPr>
                <a:t>Tổng </a:t>
              </a:r>
              <a:r>
                <a:rPr lang="vi-VN" sz="3500">
                  <a:latin typeface="Arial" panose="020B0604020202020204" pitchFamily="34" charset="0"/>
                  <a:cs typeface="Arial" panose="020B0604020202020204" pitchFamily="34" charset="0"/>
                </a:rPr>
                <a:t>mỗi </a:t>
              </a:r>
              <a:r>
                <a:rPr lang="vi-VN" sz="3500" smtClean="0">
                  <a:latin typeface="Arial" panose="020B0604020202020204" pitchFamily="34" charset="0"/>
                  <a:cs typeface="Arial" panose="020B0604020202020204" pitchFamily="34" charset="0"/>
                </a:rPr>
                <a:t>loại</a:t>
              </a:r>
              <a:r>
                <a:rPr lang="en-US" sz="3500" smtClean="0">
                  <a:latin typeface="Arial" panose="020B0604020202020204" pitchFamily="34" charset="0"/>
                  <a:cs typeface="Arial" panose="020B0604020202020204" pitchFamily="34" charset="0"/>
                </a:rPr>
                <a:t>,</a:t>
              </a:r>
              <a:r>
                <a:rPr lang="vi-VN" sz="3500" smtClean="0">
                  <a:latin typeface="Arial" panose="020B0604020202020204" pitchFamily="34" charset="0"/>
                  <a:cs typeface="Arial" panose="020B0604020202020204" pitchFamily="34" charset="0"/>
                </a:rPr>
                <a:t>Trung bình, </a:t>
              </a:r>
              <a:r>
                <a:rPr lang="vi-VN" sz="3500">
                  <a:latin typeface="Arial" panose="020B0604020202020204" pitchFamily="34" charset="0"/>
                  <a:cs typeface="Arial" panose="020B0604020202020204" pitchFamily="34" charset="0"/>
                </a:rPr>
                <a:t>Cao nhất, Thấp nhất (số sách cao nhất, thấp nhất đã quyên góp theo môn học), Số lớp đã quyên góp (tổng số lớp đã quyên góp được ít nhất một cuốn sách trở lên theo môn </a:t>
              </a:r>
              <a:r>
                <a:rPr lang="vi-VN" sz="3500">
                  <a:latin typeface="Arial" panose="020B0604020202020204" pitchFamily="34" charset="0"/>
                  <a:cs typeface="Arial" panose="020B0604020202020204" pitchFamily="34" charset="0"/>
                </a:rPr>
                <a:t>học</a:t>
              </a:r>
              <a:r>
                <a:rPr lang="vi-VN"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6" name="TextBox 5"/>
          <p:cNvSpPr txBox="1"/>
          <p:nvPr/>
        </p:nvSpPr>
        <p:spPr>
          <a:xfrm>
            <a:off x="1295400" y="723900"/>
            <a:ext cx="7467600" cy="861774"/>
          </a:xfrm>
          <a:prstGeom prst="rect">
            <a:avLst/>
          </a:prstGeom>
          <a:noFill/>
        </p:spPr>
        <p:txBody>
          <a:bodyPr wrap="square" rtlCol="0">
            <a:spAutoFit/>
          </a:bodyPr>
          <a:lstStyle/>
          <a:p>
            <a:r>
              <a:rPr lang="en-US" sz="5000" b="1" smtClean="0">
                <a:solidFill>
                  <a:srgbClr val="C00000"/>
                </a:solidFill>
                <a:latin typeface="Arial" panose="020B0604020202020204" pitchFamily="34" charset="0"/>
                <a:cs typeface="Arial" panose="020B0604020202020204" pitchFamily="34" charset="0"/>
              </a:rPr>
              <a:t>c. Sao chép hàm </a:t>
            </a:r>
            <a:endParaRPr lang="en-US" sz="5000" b="1">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295400" y="2383928"/>
            <a:ext cx="8229600" cy="6152317"/>
            <a:chOff x="1676400" y="2247900"/>
            <a:chExt cx="8229600" cy="6152317"/>
          </a:xfrm>
        </p:grpSpPr>
        <p:sp>
          <p:nvSpPr>
            <p:cNvPr id="3" name="Rectangle 2"/>
            <p:cNvSpPr/>
            <p:nvPr/>
          </p:nvSpPr>
          <p:spPr>
            <a:xfrm>
              <a:off x="1676400" y="4152900"/>
              <a:ext cx="8229600" cy="4247317"/>
            </a:xfrm>
            <a:prstGeom prst="rect">
              <a:avLst/>
            </a:prstGeom>
          </p:spPr>
          <p:txBody>
            <a:bodyPr wrap="square">
              <a:spAutoFit/>
            </a:bodyPr>
            <a:lstStyle/>
            <a:p>
              <a:pPr algn="just">
                <a:lnSpc>
                  <a:spcPct val="150000"/>
                </a:lnSpc>
              </a:pPr>
              <a:r>
                <a:rPr lang="vi-VN" sz="3600" smtClean="0"/>
                <a:t>Đọc thông </a:t>
              </a:r>
              <a:r>
                <a:rPr lang="vi-VN" sz="3600"/>
                <a:t>tin mục 2c – SGK tr.53 và trả lời câu hỏi: </a:t>
              </a:r>
              <a:r>
                <a:rPr lang="vi-VN" sz="3600" b="1" i="1"/>
                <a:t>Dựa vào kiến thức đã học về sao chép công thức, em hãy nêu các bước sao chép hàm sang các ô tính có yêu cầu tính tương tự.</a:t>
              </a:r>
              <a:endParaRPr lang="en-US" sz="3600" b="1" i="1"/>
            </a:p>
          </p:txBody>
        </p:sp>
        <p:pic>
          <p:nvPicPr>
            <p:cNvPr id="8"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85671" y="2247900"/>
              <a:ext cx="2211058" cy="1905000"/>
            </a:xfrm>
            <a:prstGeom prst="rect">
              <a:avLst/>
            </a:prstGeom>
          </p:spPr>
        </p:pic>
      </p:grpSp>
      <p:pic>
        <p:nvPicPr>
          <p:cNvPr id="7" name="Picture 6"/>
          <p:cNvPicPr>
            <a:picLocks noChangeAspect="1"/>
          </p:cNvPicPr>
          <p:nvPr/>
        </p:nvPicPr>
        <p:blipFill rotWithShape="1">
          <a:blip r:embed="rId17"/>
          <a:srcRect l="20698" r="24191"/>
          <a:stretch/>
        </p:blipFill>
        <p:spPr>
          <a:xfrm>
            <a:off x="10439400" y="1943100"/>
            <a:ext cx="6705600" cy="6083710"/>
          </a:xfrm>
          <a:prstGeom prst="roundRect">
            <a:avLst/>
          </a:prstGeom>
        </p:spPr>
      </p:pic>
    </p:spTree>
    <p:extLst>
      <p:ext uri="{BB962C8B-B14F-4D97-AF65-F5344CB8AC3E}">
        <p14:creationId xmlns:p14="http://schemas.microsoft.com/office/powerpoint/2010/main" val="166302750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TextBox 1"/>
          <p:cNvSpPr txBox="1"/>
          <p:nvPr/>
        </p:nvSpPr>
        <p:spPr>
          <a:xfrm>
            <a:off x="1273698" y="647700"/>
            <a:ext cx="15392400" cy="90159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bước sao chép hàm sang các ô tính có yêu cầu tương tự:</a:t>
            </a:r>
            <a:endParaRPr lang="en-US" sz="4000">
              <a:latin typeface="Arial" panose="020B0604020202020204" pitchFamily="34" charset="0"/>
              <a:cs typeface="Arial" panose="020B0604020202020204" pitchFamily="34" charset="0"/>
            </a:endParaRPr>
          </a:p>
        </p:txBody>
      </p:sp>
      <p:sp>
        <p:nvSpPr>
          <p:cNvPr id="4" name="Rounded Rectangle 3"/>
          <p:cNvSpPr/>
          <p:nvPr/>
        </p:nvSpPr>
        <p:spPr>
          <a:xfrm>
            <a:off x="533400" y="3588879"/>
            <a:ext cx="3886200" cy="475488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Bước 1</a:t>
            </a:r>
            <a:r>
              <a:rPr lang="vi-VN" sz="4000" b="1">
                <a:solidFill>
                  <a:schemeClr val="tx1"/>
                </a:solidFill>
              </a:rPr>
              <a:t>: </a:t>
            </a:r>
            <a:endParaRPr lang="en-US" sz="4000" b="1" smtClean="0">
              <a:solidFill>
                <a:schemeClr val="tx1"/>
              </a:solidFill>
            </a:endParaRPr>
          </a:p>
          <a:p>
            <a:pPr algn="ctr">
              <a:lnSpc>
                <a:spcPct val="150000"/>
              </a:lnSpc>
            </a:pPr>
            <a:r>
              <a:rPr lang="vi-VN" sz="4000" smtClean="0">
                <a:solidFill>
                  <a:schemeClr val="tx1"/>
                </a:solidFill>
              </a:rPr>
              <a:t>Chọn </a:t>
            </a:r>
            <a:r>
              <a:rPr lang="vi-VN" sz="4000">
                <a:solidFill>
                  <a:schemeClr val="tx1"/>
                </a:solidFill>
              </a:rPr>
              <a:t>ô tính cần sao chép</a:t>
            </a:r>
            <a:endParaRPr lang="en-US" sz="4000">
              <a:solidFill>
                <a:schemeClr val="tx1"/>
              </a:solidFill>
            </a:endParaRPr>
          </a:p>
        </p:txBody>
      </p:sp>
      <p:sp>
        <p:nvSpPr>
          <p:cNvPr id="9" name="Rectangle 8"/>
          <p:cNvSpPr/>
          <p:nvPr/>
        </p:nvSpPr>
        <p:spPr>
          <a:xfrm>
            <a:off x="1304178" y="1994392"/>
            <a:ext cx="9100953"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Cách 1</a:t>
            </a:r>
            <a:r>
              <a:rPr lang="en-US" sz="4000" b="1">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Sử </a:t>
            </a:r>
            <a:r>
              <a:rPr lang="en-US" sz="4000">
                <a:latin typeface="Arial" panose="020B0604020202020204" pitchFamily="34" charset="0"/>
                <a:cs typeface="Arial" panose="020B0604020202020204" pitchFamily="34" charset="0"/>
              </a:rPr>
              <a:t>dụng các lệnh Copy, Paste</a:t>
            </a:r>
          </a:p>
        </p:txBody>
      </p:sp>
      <p:sp>
        <p:nvSpPr>
          <p:cNvPr id="11" name="Rounded Rectangle 10"/>
          <p:cNvSpPr/>
          <p:nvPr/>
        </p:nvSpPr>
        <p:spPr>
          <a:xfrm>
            <a:off x="4931298" y="3588879"/>
            <a:ext cx="3810000" cy="475488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Bước 2</a:t>
            </a:r>
            <a:r>
              <a:rPr lang="vi-VN" sz="4000" b="1">
                <a:solidFill>
                  <a:schemeClr val="tx1"/>
                </a:solidFill>
              </a:rPr>
              <a:t>: </a:t>
            </a:r>
            <a:endParaRPr lang="en-US" sz="4000" b="1" smtClean="0">
              <a:solidFill>
                <a:schemeClr val="tx1"/>
              </a:solidFill>
            </a:endParaRPr>
          </a:p>
          <a:p>
            <a:pPr algn="ctr">
              <a:lnSpc>
                <a:spcPct val="150000"/>
              </a:lnSpc>
            </a:pPr>
            <a:r>
              <a:rPr lang="vi-VN" sz="4000" smtClean="0">
                <a:solidFill>
                  <a:schemeClr val="tx1"/>
                </a:solidFill>
              </a:rPr>
              <a:t>Thực </a:t>
            </a:r>
            <a:r>
              <a:rPr lang="vi-VN" sz="4000">
                <a:solidFill>
                  <a:schemeClr val="tx1"/>
                </a:solidFill>
              </a:rPr>
              <a:t>hiện </a:t>
            </a:r>
            <a:r>
              <a:rPr lang="vi-VN" sz="4000">
                <a:solidFill>
                  <a:schemeClr val="tx1"/>
                </a:solidFill>
              </a:rPr>
              <a:t>lệnh </a:t>
            </a:r>
            <a:r>
              <a:rPr lang="vi-VN" sz="4000" smtClean="0">
                <a:solidFill>
                  <a:schemeClr val="tx1"/>
                </a:solidFill>
              </a:rPr>
              <a:t>Copy</a:t>
            </a:r>
            <a:endParaRPr lang="en-US" sz="4000">
              <a:solidFill>
                <a:schemeClr val="tx1"/>
              </a:solidFill>
            </a:endParaRPr>
          </a:p>
        </p:txBody>
      </p:sp>
      <p:sp>
        <p:nvSpPr>
          <p:cNvPr id="13" name="Rounded Rectangle 12"/>
          <p:cNvSpPr/>
          <p:nvPr/>
        </p:nvSpPr>
        <p:spPr>
          <a:xfrm>
            <a:off x="9223898" y="3560939"/>
            <a:ext cx="4310604" cy="475488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Bước </a:t>
            </a:r>
            <a:r>
              <a:rPr lang="en-US" sz="4000" b="1" smtClean="0">
                <a:solidFill>
                  <a:schemeClr val="tx1"/>
                </a:solidFill>
                <a:latin typeface="Arial" panose="020B0604020202020204" pitchFamily="34" charset="0"/>
                <a:cs typeface="Arial" panose="020B0604020202020204" pitchFamily="34" charset="0"/>
              </a:rPr>
              <a:t>3</a:t>
            </a:r>
            <a:r>
              <a:rPr lang="vi-VN" sz="4000" b="1" smtClean="0">
                <a:solidFill>
                  <a:schemeClr val="tx1"/>
                </a:solidFill>
              </a:rPr>
              <a:t>: </a:t>
            </a:r>
            <a:endParaRPr lang="en-US" sz="4000" b="1" smtClean="0">
              <a:solidFill>
                <a:schemeClr val="tx1"/>
              </a:solidFill>
            </a:endParaRPr>
          </a:p>
          <a:p>
            <a:pPr algn="ctr">
              <a:lnSpc>
                <a:spcPct val="150000"/>
              </a:lnSpc>
            </a:pPr>
            <a:r>
              <a:rPr lang="vi-VN" sz="4000">
                <a:solidFill>
                  <a:schemeClr val="tx1"/>
                </a:solidFill>
              </a:rPr>
              <a:t>Chọn ô tính hoặc khối ô tính chứa kết quả.</a:t>
            </a:r>
            <a:endParaRPr lang="en-US" sz="4000">
              <a:solidFill>
                <a:schemeClr val="tx1"/>
              </a:solidFill>
            </a:endParaRPr>
          </a:p>
        </p:txBody>
      </p:sp>
      <p:sp>
        <p:nvSpPr>
          <p:cNvPr id="14" name="Rounded Rectangle 13"/>
          <p:cNvSpPr/>
          <p:nvPr/>
        </p:nvSpPr>
        <p:spPr>
          <a:xfrm>
            <a:off x="14017102" y="3560939"/>
            <a:ext cx="3810000" cy="475488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Bước </a:t>
            </a:r>
            <a:r>
              <a:rPr lang="en-US" sz="4000" b="1" smtClean="0">
                <a:solidFill>
                  <a:schemeClr val="tx1"/>
                </a:solidFill>
                <a:latin typeface="Arial" panose="020B0604020202020204" pitchFamily="34" charset="0"/>
                <a:cs typeface="Arial" panose="020B0604020202020204" pitchFamily="34" charset="0"/>
              </a:rPr>
              <a:t>4</a:t>
            </a:r>
            <a:r>
              <a:rPr lang="vi-VN" sz="4000" b="1" smtClean="0">
                <a:solidFill>
                  <a:schemeClr val="tx1"/>
                </a:solidFill>
              </a:rPr>
              <a:t>: </a:t>
            </a:r>
            <a:endParaRPr lang="en-US" sz="4000" b="1" smtClean="0">
              <a:solidFill>
                <a:schemeClr val="tx1"/>
              </a:solidFill>
            </a:endParaRPr>
          </a:p>
          <a:p>
            <a:pPr algn="ctr">
              <a:lnSpc>
                <a:spcPct val="150000"/>
              </a:lnSpc>
            </a:pPr>
            <a:r>
              <a:rPr lang="vi-VN" sz="4000">
                <a:solidFill>
                  <a:schemeClr val="tx1"/>
                </a:solidFill>
              </a:rPr>
              <a:t>Thực hiện lệnh Paste </a:t>
            </a:r>
            <a:endParaRPr lang="en-US" sz="4000">
              <a:solidFill>
                <a:schemeClr val="tx1"/>
              </a:solidFill>
            </a:endParaRPr>
          </a:p>
        </p:txBody>
      </p:sp>
    </p:spTree>
    <p:extLst>
      <p:ext uri="{BB962C8B-B14F-4D97-AF65-F5344CB8AC3E}">
        <p14:creationId xmlns:p14="http://schemas.microsoft.com/office/powerpoint/2010/main" val="169973839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TextBox 1"/>
          <p:cNvSpPr txBox="1"/>
          <p:nvPr/>
        </p:nvSpPr>
        <p:spPr>
          <a:xfrm>
            <a:off x="1273698" y="647700"/>
            <a:ext cx="15392400" cy="90159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bước sao chép hàm sang các ô tính có yêu cầu tương tự:</a:t>
            </a:r>
            <a:endParaRPr lang="en-US" sz="4000">
              <a:latin typeface="Arial" panose="020B0604020202020204" pitchFamily="34" charset="0"/>
              <a:cs typeface="Arial" panose="020B0604020202020204" pitchFamily="34" charset="0"/>
            </a:endParaRPr>
          </a:p>
        </p:txBody>
      </p:sp>
      <p:sp>
        <p:nvSpPr>
          <p:cNvPr id="4" name="Rounded Rectangle 3"/>
          <p:cNvSpPr/>
          <p:nvPr/>
        </p:nvSpPr>
        <p:spPr>
          <a:xfrm>
            <a:off x="1600200" y="3588879"/>
            <a:ext cx="3886200" cy="4754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Bước 1</a:t>
            </a:r>
            <a:r>
              <a:rPr lang="vi-VN" sz="4000" b="1">
                <a:solidFill>
                  <a:schemeClr val="tx1"/>
                </a:solidFill>
              </a:rPr>
              <a:t>: </a:t>
            </a:r>
            <a:endParaRPr lang="en-US" sz="4000" b="1" smtClean="0">
              <a:solidFill>
                <a:schemeClr val="tx1"/>
              </a:solidFill>
            </a:endParaRPr>
          </a:p>
          <a:p>
            <a:pPr algn="ctr">
              <a:lnSpc>
                <a:spcPct val="150000"/>
              </a:lnSpc>
            </a:pPr>
            <a:r>
              <a:rPr lang="vi-VN" sz="4000" smtClean="0">
                <a:solidFill>
                  <a:schemeClr val="tx1"/>
                </a:solidFill>
              </a:rPr>
              <a:t>Chọn </a:t>
            </a:r>
            <a:r>
              <a:rPr lang="vi-VN" sz="4000">
                <a:solidFill>
                  <a:schemeClr val="tx1"/>
                </a:solidFill>
              </a:rPr>
              <a:t>ô tính cần sao chép</a:t>
            </a:r>
            <a:endParaRPr lang="en-US" sz="4000">
              <a:solidFill>
                <a:schemeClr val="tx1"/>
              </a:solidFill>
            </a:endParaRPr>
          </a:p>
        </p:txBody>
      </p:sp>
      <p:sp>
        <p:nvSpPr>
          <p:cNvPr id="9" name="Rectangle 8"/>
          <p:cNvSpPr/>
          <p:nvPr/>
        </p:nvSpPr>
        <p:spPr>
          <a:xfrm>
            <a:off x="1304178" y="1994392"/>
            <a:ext cx="13393410"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Cách </a:t>
            </a:r>
            <a:r>
              <a:rPr lang="en-US" sz="4000" b="1" smtClean="0">
                <a:latin typeface="Arial" panose="020B0604020202020204" pitchFamily="34" charset="0"/>
                <a:cs typeface="Arial" panose="020B0604020202020204" pitchFamily="34" charset="0"/>
              </a:rPr>
              <a:t>2: </a:t>
            </a:r>
            <a:r>
              <a:rPr lang="en-US" sz="4000" smtClean="0">
                <a:latin typeface="Arial" panose="020B0604020202020204" pitchFamily="34" charset="0"/>
                <a:cs typeface="Arial" panose="020B0604020202020204" pitchFamily="34" charset="0"/>
              </a:rPr>
              <a:t>Sử </a:t>
            </a:r>
            <a:r>
              <a:rPr lang="en-US" sz="4000">
                <a:latin typeface="Arial" panose="020B0604020202020204" pitchFamily="34" charset="0"/>
                <a:cs typeface="Arial" panose="020B0604020202020204" pitchFamily="34" charset="0"/>
              </a:rPr>
              <a:t>dụng chức năng tự động điền dữ liệu (Autofill)</a:t>
            </a:r>
          </a:p>
        </p:txBody>
      </p:sp>
      <p:sp>
        <p:nvSpPr>
          <p:cNvPr id="11" name="Rounded Rectangle 10"/>
          <p:cNvSpPr/>
          <p:nvPr/>
        </p:nvSpPr>
        <p:spPr>
          <a:xfrm>
            <a:off x="6781800" y="3588879"/>
            <a:ext cx="10036698" cy="4754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rPr>
              <a:t>Bước 2</a:t>
            </a:r>
            <a:r>
              <a:rPr lang="vi-VN" sz="4000" b="1">
                <a:solidFill>
                  <a:schemeClr val="tx1"/>
                </a:solidFill>
              </a:rPr>
              <a:t>: </a:t>
            </a:r>
            <a:endParaRPr lang="en-US" sz="4000" b="1" smtClean="0">
              <a:solidFill>
                <a:schemeClr val="tx1"/>
              </a:solidFill>
            </a:endParaRPr>
          </a:p>
          <a:p>
            <a:pPr algn="just">
              <a:lnSpc>
                <a:spcPct val="150000"/>
              </a:lnSpc>
            </a:pPr>
            <a:r>
              <a:rPr lang="vi-VN" sz="4000">
                <a:solidFill>
                  <a:schemeClr val="tx1"/>
                </a:solidFill>
              </a:rPr>
              <a:t>Đưa con trỏ chuột đến góc phải ô tính để trỏ chuột trở thành dấu +, rồi kéo chuột đến hết khối ô tính cần tính kết quả</a:t>
            </a:r>
            <a:endParaRPr lang="en-US" sz="4000">
              <a:solidFill>
                <a:schemeClr val="tx1"/>
              </a:solidFill>
            </a:endParaRPr>
          </a:p>
        </p:txBody>
      </p:sp>
    </p:spTree>
    <p:extLst>
      <p:ext uri="{BB962C8B-B14F-4D97-AF65-F5344CB8AC3E}">
        <p14:creationId xmlns:p14="http://schemas.microsoft.com/office/powerpoint/2010/main" val="188027128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grpSp>
        <p:nvGrpSpPr>
          <p:cNvPr id="6" name="Group 5"/>
          <p:cNvGrpSpPr/>
          <p:nvPr/>
        </p:nvGrpSpPr>
        <p:grpSpPr>
          <a:xfrm>
            <a:off x="1219200" y="2552700"/>
            <a:ext cx="8077200" cy="4304264"/>
            <a:chOff x="1181100" y="2324100"/>
            <a:chExt cx="8077200" cy="4304264"/>
          </a:xfrm>
        </p:grpSpPr>
        <p:sp>
          <p:nvSpPr>
            <p:cNvPr id="3" name="TextBox 2"/>
            <p:cNvSpPr txBox="1"/>
            <p:nvPr/>
          </p:nvSpPr>
          <p:spPr>
            <a:xfrm>
              <a:off x="1981200" y="2324100"/>
              <a:ext cx="6477000" cy="784830"/>
            </a:xfrm>
            <a:prstGeom prst="rect">
              <a:avLst/>
            </a:prstGeom>
            <a:noFill/>
          </p:spPr>
          <p:txBody>
            <a:bodyPr wrap="square" rtlCol="0">
              <a:spAutoFit/>
            </a:bodyPr>
            <a:lstStyle/>
            <a:p>
              <a:pPr algn="ctr"/>
              <a:r>
                <a:rPr lang="en-US" sz="4500" b="1" smtClean="0">
                  <a:solidFill>
                    <a:schemeClr val="accent5">
                      <a:lumMod val="75000"/>
                    </a:schemeClr>
                  </a:solidFill>
                  <a:latin typeface="Arial" panose="020B0604020202020204" pitchFamily="34" charset="0"/>
                  <a:cs typeface="Arial" panose="020B0604020202020204" pitchFamily="34" charset="0"/>
                </a:rPr>
                <a:t>THẢO LUẬN CẶP ĐÔI </a:t>
              </a:r>
              <a:endParaRPr lang="en-US" sz="4500" b="1">
                <a:solidFill>
                  <a:schemeClr val="accent5">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1181100" y="3314700"/>
              <a:ext cx="80772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Em hãy nêu các bước sao chép hàm từ ô tính D23 sang khối ô tính E23:F23 và cho biết hàm ở các ô tính E23, F23 sau khi thực hiện sao </a:t>
              </a:r>
              <a:r>
                <a:rPr lang="en-US" sz="3600">
                  <a:latin typeface="Arial" panose="020B0604020202020204" pitchFamily="34" charset="0"/>
                  <a:cs typeface="Arial" panose="020B0604020202020204" pitchFamily="34" charset="0"/>
                </a:rPr>
                <a:t>chép</a:t>
              </a: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grpSp>
      <p:grpSp>
        <p:nvGrpSpPr>
          <p:cNvPr id="10" name="Group 9"/>
          <p:cNvGrpSpPr/>
          <p:nvPr/>
        </p:nvGrpSpPr>
        <p:grpSpPr>
          <a:xfrm>
            <a:off x="10058400" y="419100"/>
            <a:ext cx="7162800" cy="8696863"/>
            <a:chOff x="10210800" y="419101"/>
            <a:chExt cx="7162800" cy="8696863"/>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0495"/>
            <a:stretch/>
          </p:blipFill>
          <p:spPr>
            <a:xfrm>
              <a:off x="10210800" y="419101"/>
              <a:ext cx="7162800" cy="7162800"/>
            </a:xfrm>
            <a:prstGeom prst="rect">
              <a:avLst/>
            </a:prstGeom>
          </p:spPr>
        </p:pic>
        <p:sp>
          <p:nvSpPr>
            <p:cNvPr id="8" name="TextBox 7"/>
            <p:cNvSpPr txBox="1"/>
            <p:nvPr/>
          </p:nvSpPr>
          <p:spPr>
            <a:xfrm>
              <a:off x="11430000" y="7724236"/>
              <a:ext cx="5181600" cy="1391728"/>
            </a:xfrm>
            <a:prstGeom prst="rect">
              <a:avLst/>
            </a:prstGeom>
            <a:noFill/>
          </p:spPr>
          <p:txBody>
            <a:bodyPr wrap="square" rtlCol="0">
              <a:spAutoFit/>
            </a:bodyPr>
            <a:lstStyle/>
            <a:p>
              <a:pPr algn="ctr">
                <a:lnSpc>
                  <a:spcPct val="150000"/>
                </a:lnSpc>
              </a:pPr>
              <a:r>
                <a:rPr lang="en-US" sz="3000" i="1" smtClean="0">
                  <a:solidFill>
                    <a:srgbClr val="002060"/>
                  </a:solidFill>
                  <a:latin typeface="Arial" panose="020B0604020202020204" pitchFamily="34" charset="0"/>
                  <a:cs typeface="Arial" panose="020B0604020202020204" pitchFamily="34" charset="0"/>
                </a:rPr>
                <a:t>Hình 3. Nhập hàm vào ô tính thông quan vùng dữ liệu </a:t>
              </a:r>
              <a:endParaRPr lang="en-US" sz="3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575937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TextBox 1"/>
          <p:cNvSpPr txBox="1"/>
          <p:nvPr/>
        </p:nvSpPr>
        <p:spPr>
          <a:xfrm>
            <a:off x="1219200" y="876300"/>
            <a:ext cx="53340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i="1" smtClean="0">
                <a:solidFill>
                  <a:srgbClr val="002060"/>
                </a:solidFill>
                <a:latin typeface="Arial" panose="020B0604020202020204" pitchFamily="34" charset="0"/>
                <a:cs typeface="Arial" panose="020B0604020202020204" pitchFamily="34" charset="0"/>
              </a:rPr>
              <a:t>Gợi ý cách làm </a:t>
            </a:r>
            <a:endParaRPr lang="en-US" sz="4500" b="1" i="1">
              <a:solidFill>
                <a:srgbClr val="002060"/>
              </a:solidFill>
              <a:latin typeface="Arial" panose="020B0604020202020204" pitchFamily="34" charset="0"/>
              <a:cs typeface="Arial" panose="020B0604020202020204" pitchFamily="34" charset="0"/>
            </a:endParaRPr>
          </a:p>
        </p:txBody>
      </p:sp>
      <p:grpSp>
        <p:nvGrpSpPr>
          <p:cNvPr id="12" name="Group 11"/>
          <p:cNvGrpSpPr/>
          <p:nvPr/>
        </p:nvGrpSpPr>
        <p:grpSpPr>
          <a:xfrm>
            <a:off x="1181100" y="1695366"/>
            <a:ext cx="6934200" cy="5302690"/>
            <a:chOff x="609600" y="2019300"/>
            <a:chExt cx="6934200" cy="5302690"/>
          </a:xfrm>
        </p:grpSpPr>
        <p:sp>
          <p:nvSpPr>
            <p:cNvPr id="4" name="Rounded Rectangle 3"/>
            <p:cNvSpPr/>
            <p:nvPr/>
          </p:nvSpPr>
          <p:spPr>
            <a:xfrm>
              <a:off x="609600" y="3467099"/>
              <a:ext cx="6934200" cy="3854891"/>
            </a:xfrm>
            <a:prstGeom prst="roundRect">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29000" y="2019300"/>
              <a:ext cx="1295400" cy="1785064"/>
            </a:xfrm>
            <a:prstGeom prst="rect">
              <a:avLst/>
            </a:prstGeom>
          </p:spPr>
        </p:pic>
        <p:sp>
          <p:nvSpPr>
            <p:cNvPr id="9" name="TextBox 8"/>
            <p:cNvSpPr txBox="1"/>
            <p:nvPr/>
          </p:nvSpPr>
          <p:spPr>
            <a:xfrm>
              <a:off x="1714500" y="4669621"/>
              <a:ext cx="4343400" cy="707886"/>
            </a:xfrm>
            <a:prstGeom prst="rect">
              <a:avLst/>
            </a:prstGeom>
            <a:noFill/>
          </p:spPr>
          <p:txBody>
            <a:bodyPr wrap="square" rtlCol="0">
              <a:spAutoFit/>
            </a:bodyPr>
            <a:lstStyle/>
            <a:p>
              <a:pPr algn="ctr"/>
              <a:r>
                <a:rPr lang="en-US" sz="4000" smtClean="0">
                  <a:latin typeface="Arial" panose="020B0604020202020204" pitchFamily="34" charset="0"/>
                  <a:cs typeface="Arial" panose="020B0604020202020204" pitchFamily="34" charset="0"/>
                </a:rPr>
                <a:t>Chọn ô D23</a:t>
              </a:r>
              <a:endParaRPr lang="en-US" sz="4000">
                <a:latin typeface="Arial" panose="020B0604020202020204" pitchFamily="34" charset="0"/>
                <a:cs typeface="Arial" panose="020B0604020202020204" pitchFamily="34" charset="0"/>
              </a:endParaRPr>
            </a:p>
          </p:txBody>
        </p:sp>
      </p:grpSp>
      <p:grpSp>
        <p:nvGrpSpPr>
          <p:cNvPr id="14" name="Group 13"/>
          <p:cNvGrpSpPr/>
          <p:nvPr/>
        </p:nvGrpSpPr>
        <p:grpSpPr>
          <a:xfrm>
            <a:off x="9753600" y="1695366"/>
            <a:ext cx="6934200" cy="5416402"/>
            <a:chOff x="609600" y="2019300"/>
            <a:chExt cx="6934200" cy="5416402"/>
          </a:xfrm>
        </p:grpSpPr>
        <p:sp>
          <p:nvSpPr>
            <p:cNvPr id="15" name="Rounded Rectangle 14"/>
            <p:cNvSpPr/>
            <p:nvPr/>
          </p:nvSpPr>
          <p:spPr>
            <a:xfrm>
              <a:off x="609600" y="3467100"/>
              <a:ext cx="6934200" cy="3968602"/>
            </a:xfrm>
            <a:prstGeom prst="roundRect">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29000" y="2019300"/>
              <a:ext cx="1295400" cy="1785064"/>
            </a:xfrm>
            <a:prstGeom prst="rect">
              <a:avLst/>
            </a:prstGeom>
          </p:spPr>
        </p:pic>
        <p:sp>
          <p:nvSpPr>
            <p:cNvPr id="18" name="TextBox 17"/>
            <p:cNvSpPr txBox="1"/>
            <p:nvPr/>
          </p:nvSpPr>
          <p:spPr>
            <a:xfrm>
              <a:off x="1028700" y="3911873"/>
              <a:ext cx="6096000" cy="3416320"/>
            </a:xfrm>
            <a:prstGeom prst="rect">
              <a:avLst/>
            </a:prstGeom>
            <a:noFill/>
          </p:spPr>
          <p:txBody>
            <a:bodyPr wrap="square" rtlCol="0">
              <a:spAutoFit/>
            </a:bodyPr>
            <a:lstStyle/>
            <a:p>
              <a:pPr algn="just">
                <a:lnSpc>
                  <a:spcPct val="150000"/>
                </a:lnSpc>
              </a:pPr>
              <a:r>
                <a:rPr lang="vi-VN" sz="3600">
                  <a:cs typeface="Arial" panose="020B0604020202020204" pitchFamily="34" charset="0"/>
                </a:rPr>
                <a:t>Đưa con trỏ chuột đến góc phải dưới ô D23 để con trỏ trở thành dấu + rồi kéo thả chuột đến ô F23.</a:t>
              </a:r>
              <a:endParaRPr lang="en-US" sz="3600">
                <a:latin typeface="Arial" panose="020B0604020202020204" pitchFamily="34" charset="0"/>
                <a:cs typeface="Arial" panose="020B0604020202020204" pitchFamily="34" charset="0"/>
              </a:endParaRPr>
            </a:p>
          </p:txBody>
        </p:sp>
      </p:grpSp>
      <p:sp>
        <p:nvSpPr>
          <p:cNvPr id="13" name="Right Arrow 12"/>
          <p:cNvSpPr/>
          <p:nvPr/>
        </p:nvSpPr>
        <p:spPr>
          <a:xfrm>
            <a:off x="838200" y="7947096"/>
            <a:ext cx="1143000" cy="74579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0" y="7442829"/>
            <a:ext cx="14287500" cy="1754326"/>
          </a:xfrm>
          <a:prstGeom prst="rect">
            <a:avLst/>
          </a:prstGeom>
        </p:spPr>
        <p:txBody>
          <a:bodyPr wrap="square">
            <a:spAutoFit/>
          </a:bodyPr>
          <a:lstStyle/>
          <a:p>
            <a:pPr>
              <a:lnSpc>
                <a:spcPct val="150000"/>
              </a:lnSpc>
            </a:pPr>
            <a:r>
              <a:rPr lang="en-US" sz="3600">
                <a:latin typeface="Arial" panose="020B0604020202020204" pitchFamily="34" charset="0"/>
                <a:cs typeface="Arial" panose="020B0604020202020204" pitchFamily="34" charset="0"/>
              </a:rPr>
              <a:t>Sau khi thực hiện sao chép, hàm ở ô tính E23 là = </a:t>
            </a:r>
            <a:r>
              <a:rPr lang="en-US" sz="3600" b="1" i="1">
                <a:latin typeface="Arial" panose="020B0604020202020204" pitchFamily="34" charset="0"/>
                <a:cs typeface="Arial" panose="020B0604020202020204" pitchFamily="34" charset="0"/>
              </a:rPr>
              <a:t>SUM</a:t>
            </a:r>
            <a:r>
              <a:rPr lang="en-US" sz="3600">
                <a:latin typeface="Arial" panose="020B0604020202020204" pitchFamily="34" charset="0"/>
                <a:cs typeface="Arial" panose="020B0604020202020204" pitchFamily="34" charset="0"/>
              </a:rPr>
              <a:t>(</a:t>
            </a:r>
            <a:r>
              <a:rPr lang="en-US" sz="3600">
                <a:solidFill>
                  <a:srgbClr val="0070C0"/>
                </a:solidFill>
                <a:latin typeface="Arial" panose="020B0604020202020204" pitchFamily="34" charset="0"/>
                <a:cs typeface="Arial" panose="020B0604020202020204" pitchFamily="34" charset="0"/>
              </a:rPr>
              <a:t>E3:E22</a:t>
            </a:r>
            <a:r>
              <a:rPr lang="en-US" sz="3600">
                <a:latin typeface="Arial" panose="020B0604020202020204" pitchFamily="34" charset="0"/>
                <a:cs typeface="Arial" panose="020B0604020202020204" pitchFamily="34" charset="0"/>
              </a:rPr>
              <a:t>); hàm ở ô tính F23 là = </a:t>
            </a:r>
            <a:r>
              <a:rPr lang="en-US" sz="3600" b="1" i="1">
                <a:latin typeface="Arial" panose="020B0604020202020204" pitchFamily="34" charset="0"/>
                <a:cs typeface="Arial" panose="020B0604020202020204" pitchFamily="34" charset="0"/>
              </a:rPr>
              <a:t>SUM</a:t>
            </a:r>
            <a:r>
              <a:rPr lang="en-US" sz="3600">
                <a:latin typeface="Arial" panose="020B0604020202020204" pitchFamily="34" charset="0"/>
                <a:cs typeface="Arial" panose="020B0604020202020204" pitchFamily="34" charset="0"/>
              </a:rPr>
              <a:t>(</a:t>
            </a:r>
            <a:r>
              <a:rPr lang="en-US" sz="3600">
                <a:solidFill>
                  <a:srgbClr val="0070C0"/>
                </a:solidFill>
                <a:latin typeface="Arial" panose="020B0604020202020204" pitchFamily="34" charset="0"/>
                <a:cs typeface="Arial" panose="020B0604020202020204" pitchFamily="34" charset="0"/>
              </a:rPr>
              <a:t>F3:F22</a:t>
            </a:r>
            <a:r>
              <a:rPr lang="en-US"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6194090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grpSp>
        <p:nvGrpSpPr>
          <p:cNvPr id="5" name="Group 4"/>
          <p:cNvGrpSpPr/>
          <p:nvPr/>
        </p:nvGrpSpPr>
        <p:grpSpPr>
          <a:xfrm>
            <a:off x="762000" y="1968947"/>
            <a:ext cx="7532355" cy="6092705"/>
            <a:chOff x="1066800" y="2223394"/>
            <a:chExt cx="7532355" cy="6092705"/>
          </a:xfrm>
        </p:grpSpPr>
        <p:pic>
          <p:nvPicPr>
            <p:cNvPr id="11266" name="Picture 2" descr="Hướng dẫn sử dụng Autofill trong Excel 2010, 2013, 20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23394"/>
              <a:ext cx="7532355" cy="51505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7762101"/>
              <a:ext cx="5791200" cy="553998"/>
            </a:xfrm>
            <a:prstGeom prst="rect">
              <a:avLst/>
            </a:prstGeom>
            <a:noFill/>
          </p:spPr>
          <p:txBody>
            <a:bodyPr wrap="square" rtlCol="0">
              <a:spAutoFit/>
            </a:bodyPr>
            <a:lstStyle/>
            <a:p>
              <a:pPr algn="ctr"/>
              <a:r>
                <a:rPr lang="en-US" sz="3000" i="1" smtClean="0">
                  <a:solidFill>
                    <a:srgbClr val="002060"/>
                  </a:solidFill>
                  <a:latin typeface="Arial" panose="020B0604020202020204" pitchFamily="34" charset="0"/>
                  <a:cs typeface="Arial" panose="020B0604020202020204" pitchFamily="34" charset="0"/>
                </a:rPr>
                <a:t>Chức năng Autofill trong Excel </a:t>
              </a:r>
              <a:endParaRPr lang="en-US" sz="3000" i="1">
                <a:solidFill>
                  <a:srgbClr val="002060"/>
                </a:solidFill>
                <a:latin typeface="Arial" panose="020B0604020202020204" pitchFamily="34" charset="0"/>
                <a:cs typeface="Arial" panose="020B0604020202020204" pitchFamily="34" charset="0"/>
              </a:endParaRPr>
            </a:p>
          </p:txBody>
        </p:sp>
      </p:grpSp>
      <p:sp>
        <p:nvSpPr>
          <p:cNvPr id="6" name="Rounded Rectangle 5"/>
          <p:cNvSpPr/>
          <p:nvPr/>
        </p:nvSpPr>
        <p:spPr>
          <a:xfrm>
            <a:off x="8969898" y="1519728"/>
            <a:ext cx="8382000" cy="6541924"/>
          </a:xfrm>
          <a:prstGeom prst="roundRect">
            <a:avLst>
              <a:gd name="adj" fmla="val 11280"/>
            </a:avLst>
          </a:prstGeom>
          <a:solidFill>
            <a:srgbClr val="FFFF99"/>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smtClean="0">
                <a:solidFill>
                  <a:schemeClr val="tx1"/>
                </a:solidFill>
                <a:latin typeface="Arial" panose="020B0604020202020204" pitchFamily="34" charset="0"/>
                <a:cs typeface="Arial" panose="020B0604020202020204" pitchFamily="34" charset="0"/>
              </a:rPr>
              <a:t>LƯU Ý</a:t>
            </a:r>
          </a:p>
          <a:p>
            <a:pPr algn="just">
              <a:lnSpc>
                <a:spcPct val="150000"/>
              </a:lnSpc>
            </a:pPr>
            <a:r>
              <a:rPr lang="en-US" sz="3600" smtClean="0">
                <a:solidFill>
                  <a:schemeClr val="tx1"/>
                </a:solidFill>
                <a:latin typeface="Arial" panose="020B0604020202020204" pitchFamily="34" charset="0"/>
                <a:cs typeface="Arial" panose="020B0604020202020204" pitchFamily="34" charset="0"/>
              </a:rPr>
              <a:t>Chức </a:t>
            </a:r>
            <a:r>
              <a:rPr lang="en-US" sz="3600">
                <a:solidFill>
                  <a:schemeClr val="tx1"/>
                </a:solidFill>
                <a:latin typeface="Arial" panose="020B0604020202020204" pitchFamily="34" charset="0"/>
                <a:cs typeface="Arial" panose="020B0604020202020204" pitchFamily="34" charset="0"/>
              </a:rPr>
              <a:t>năng tự động điền dữ liệu chỉ cho phép thực hiện sao chép công thức đến ô tính (hoặc khối ô tính) liền kề, cùng hàng hoặc cùng cột với ô tính chứa công thức cần sao chép.</a:t>
            </a:r>
          </a:p>
        </p:txBody>
      </p:sp>
    </p:spTree>
    <p:extLst>
      <p:ext uri="{BB962C8B-B14F-4D97-AF65-F5344CB8AC3E}">
        <p14:creationId xmlns:p14="http://schemas.microsoft.com/office/powerpoint/2010/main" val="413507692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7" name="TextBox 6"/>
          <p:cNvSpPr txBox="1"/>
          <p:nvPr/>
        </p:nvSpPr>
        <p:spPr>
          <a:xfrm>
            <a:off x="1295400" y="723900"/>
            <a:ext cx="7467600" cy="861774"/>
          </a:xfrm>
          <a:prstGeom prst="rect">
            <a:avLst/>
          </a:prstGeom>
          <a:noFill/>
        </p:spPr>
        <p:txBody>
          <a:bodyPr wrap="square" rtlCol="0">
            <a:spAutoFit/>
          </a:bodyPr>
          <a:lstStyle/>
          <a:p>
            <a:r>
              <a:rPr lang="en-US" sz="5000" b="1" smtClean="0">
                <a:solidFill>
                  <a:srgbClr val="C00000"/>
                </a:solidFill>
                <a:latin typeface="Arial" panose="020B0604020202020204" pitchFamily="34" charset="0"/>
                <a:cs typeface="Arial" panose="020B0604020202020204" pitchFamily="34" charset="0"/>
              </a:rPr>
              <a:t>d. Đặc điểm của hàm </a:t>
            </a:r>
            <a:endParaRPr lang="en-US" sz="5000" b="1">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898" y="1546553"/>
            <a:ext cx="8713042" cy="7245254"/>
          </a:xfrm>
          <a:prstGeom prst="rect">
            <a:avLst/>
          </a:prstGeom>
        </p:spPr>
      </p:pic>
      <p:sp>
        <p:nvSpPr>
          <p:cNvPr id="4" name="TextBox 3"/>
          <p:cNvSpPr txBox="1"/>
          <p:nvPr/>
        </p:nvSpPr>
        <p:spPr>
          <a:xfrm>
            <a:off x="990600" y="2153007"/>
            <a:ext cx="7772400" cy="6537960"/>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Quan sát bảng tính sau đây và trả lời câu hỏi: </a:t>
            </a:r>
            <a:r>
              <a:rPr lang="en-US" sz="3600" b="1" i="1">
                <a:latin typeface="Arial" panose="020B0604020202020204" pitchFamily="34" charset="0"/>
                <a:cs typeface="Arial" panose="020B0604020202020204" pitchFamily="34" charset="0"/>
              </a:rPr>
              <a:t>Khi cô cập nhật tình hình quyên góp sách giáo khoa bằng các cụm từ như trong Hình 4 thì kết quả ở ô tính </a:t>
            </a:r>
            <a:r>
              <a:rPr lang="en-US" sz="3600" b="1" i="1">
                <a:solidFill>
                  <a:schemeClr val="accent2">
                    <a:lumMod val="75000"/>
                  </a:schemeClr>
                </a:solidFill>
                <a:latin typeface="Arial" panose="020B0604020202020204" pitchFamily="34" charset="0"/>
                <a:cs typeface="Arial" panose="020B0604020202020204" pitchFamily="34" charset="0"/>
              </a:rPr>
              <a:t>D23</a:t>
            </a:r>
            <a:r>
              <a:rPr lang="en-US" sz="3600" b="1" i="1">
                <a:latin typeface="Arial" panose="020B0604020202020204" pitchFamily="34" charset="0"/>
                <a:cs typeface="Arial" panose="020B0604020202020204" pitchFamily="34" charset="0"/>
              </a:rPr>
              <a:t> có thay đổi không? Tại sao lại có kết quả như </a:t>
            </a:r>
            <a:r>
              <a:rPr lang="en-US" sz="3600" b="1" i="1">
                <a:latin typeface="Arial" panose="020B0604020202020204" pitchFamily="34" charset="0"/>
                <a:cs typeface="Arial" panose="020B0604020202020204" pitchFamily="34" charset="0"/>
              </a:rPr>
              <a:t>vậy</a:t>
            </a:r>
            <a:r>
              <a:rPr lang="en-US" sz="3600" b="1" i="1" smtClean="0">
                <a:latin typeface="Arial" panose="020B0604020202020204" pitchFamily="34" charset="0"/>
                <a:cs typeface="Arial" panose="020B0604020202020204" pitchFamily="34" charset="0"/>
              </a:rPr>
              <a:t>?</a:t>
            </a:r>
            <a:endParaRPr lang="en-US" sz="36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68397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3" name="TextBox 2"/>
          <p:cNvSpPr txBox="1"/>
          <p:nvPr/>
        </p:nvSpPr>
        <p:spPr>
          <a:xfrm>
            <a:off x="609600" y="723900"/>
            <a:ext cx="62484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i="1" smtClean="0">
                <a:solidFill>
                  <a:srgbClr val="002060"/>
                </a:solidFill>
                <a:latin typeface="Arial" panose="020B0604020202020204" pitchFamily="34" charset="0"/>
                <a:cs typeface="Arial" panose="020B0604020202020204" pitchFamily="34" charset="0"/>
              </a:rPr>
              <a:t>Hướng dẫn trả lời: </a:t>
            </a:r>
            <a:endParaRPr lang="en-US" sz="4500" b="1" i="1">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1295400" y="4704452"/>
            <a:ext cx="11049000" cy="3166824"/>
          </a:xfrm>
          <a:prstGeom prst="roundRect">
            <a:avLst/>
          </a:prstGeom>
          <a:solidFill>
            <a:srgbClr val="EFE6D5"/>
          </a:solidFill>
          <a:ln>
            <a:solidFill>
              <a:srgbClr val="EFE6D5"/>
            </a:solidFill>
          </a:ln>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Vì </a:t>
            </a:r>
            <a:r>
              <a:rPr lang="en-US" sz="4000">
                <a:latin typeface="Arial" panose="020B0604020202020204" pitchFamily="34" charset="0"/>
                <a:cs typeface="Arial" panose="020B0604020202020204" pitchFamily="34" charset="0"/>
              </a:rPr>
              <a:t>hàm SUM chỉ tính toán trên các ô tính chứa dữ liệu số và bỏ qua các ô tính chứa dữ liệu chữ, ô tính </a:t>
            </a:r>
            <a:r>
              <a:rPr lang="en-US" sz="4000">
                <a:latin typeface="Arial" panose="020B0604020202020204" pitchFamily="34" charset="0"/>
                <a:cs typeface="Arial" panose="020B0604020202020204" pitchFamily="34" charset="0"/>
              </a:rPr>
              <a:t>trống</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6" name="Rounded Rectangle 5"/>
          <p:cNvSpPr/>
          <p:nvPr/>
        </p:nvSpPr>
        <p:spPr>
          <a:xfrm>
            <a:off x="1295400" y="1836051"/>
            <a:ext cx="15773400" cy="2286000"/>
          </a:xfrm>
          <a:prstGeom prst="roundRect">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prstClr val="black"/>
                </a:solidFill>
                <a:latin typeface="Arial" panose="020B0604020202020204" pitchFamily="34" charset="0"/>
                <a:cs typeface="Arial" panose="020B0604020202020204" pitchFamily="34" charset="0"/>
              </a:rPr>
              <a:t>Khi cô cập nhật tình hình quyên góp sách giáo khoa bằng các cụm từ như trong Hình 4 thì kết quả ở ô tính D23 vẫn là 176</a:t>
            </a:r>
            <a:endParaRPr lang="en-US"/>
          </a:p>
        </p:txBody>
      </p:sp>
      <p:sp>
        <p:nvSpPr>
          <p:cNvPr id="9" name="Right Arrow 8"/>
          <p:cNvSpPr/>
          <p:nvPr/>
        </p:nvSpPr>
        <p:spPr>
          <a:xfrm>
            <a:off x="76200" y="5950851"/>
            <a:ext cx="838200" cy="533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119514" y="5067300"/>
            <a:ext cx="7168486" cy="4650555"/>
          </a:xfrm>
          <a:prstGeom prst="rect">
            <a:avLst/>
          </a:prstGeom>
        </p:spPr>
      </p:pic>
    </p:spTree>
    <p:extLst>
      <p:ext uri="{BB962C8B-B14F-4D97-AF65-F5344CB8AC3E}">
        <p14:creationId xmlns:p14="http://schemas.microsoft.com/office/powerpoint/2010/main" val="112032264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Rectangle 1"/>
          <p:cNvSpPr/>
          <p:nvPr/>
        </p:nvSpPr>
        <p:spPr>
          <a:xfrm>
            <a:off x="930173" y="800100"/>
            <a:ext cx="16079450"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Đặc điểm của hàm là chỉ tính toán trên các ô tính chứa dữ liệu số, bỏ qua các ô tính chứa dữ liệu kiểu chữ, ô tính trống.</a:t>
            </a:r>
          </a:p>
          <a:p>
            <a:pPr algn="just">
              <a:lnSpc>
                <a:spcPct val="150000"/>
              </a:lnSpc>
            </a:pPr>
            <a:r>
              <a:rPr lang="en-US" sz="4000">
                <a:latin typeface="Arial" panose="020B0604020202020204" pitchFamily="34" charset="0"/>
                <a:cs typeface="Arial" panose="020B0604020202020204" pitchFamily="34" charset="0"/>
              </a:rPr>
              <a:t>→ Tác dụng: giúp cho kết quả tính toán bởi hàm luôn đúng khi cập nhật dữ liệu vào các ô tính, khối ô tính.</a:t>
            </a:r>
          </a:p>
        </p:txBody>
      </p:sp>
      <p:grpSp>
        <p:nvGrpSpPr>
          <p:cNvPr id="5" name="Group 4"/>
          <p:cNvGrpSpPr/>
          <p:nvPr/>
        </p:nvGrpSpPr>
        <p:grpSpPr>
          <a:xfrm>
            <a:off x="930173" y="4585751"/>
            <a:ext cx="16443427" cy="4215349"/>
            <a:chOff x="930173" y="4585751"/>
            <a:chExt cx="16443427" cy="4215349"/>
          </a:xfrm>
        </p:grpSpPr>
        <p:sp>
          <p:nvSpPr>
            <p:cNvPr id="4" name="Rounded Rectangle 3"/>
            <p:cNvSpPr/>
            <p:nvPr/>
          </p:nvSpPr>
          <p:spPr>
            <a:xfrm>
              <a:off x="930173" y="5143500"/>
              <a:ext cx="16443427" cy="36576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002060"/>
                  </a:solidFill>
                </a:rPr>
                <a:t>Dữ liệu kiểu ngày được lưu trữ là số nguyên trong MS Excel, bắt đầu từ số 1 tương ứng với ngày 1/1/1990,… Do vậy, ô tính chứa dữ liệu kiểu ngày được coi là ô tính chứa dữ liệu kiểu số.</a:t>
              </a:r>
              <a:endParaRPr lang="en-US" sz="4000">
                <a:solidFill>
                  <a:srgbClr val="002060"/>
                </a:solidFill>
              </a:endParaRPr>
            </a:p>
          </p:txBody>
        </p:sp>
        <p:pic>
          <p:nvPicPr>
            <p:cNvPr id="21506" name="Picture 2" descr="Pi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1886" y="4585751"/>
              <a:ext cx="914400" cy="9144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279995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4575647" y="9409674"/>
            <a:ext cx="13861436" cy="11243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30185" y="1028700"/>
            <a:ext cx="2492369" cy="244705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0812" b="3179"/>
          <a:stretch>
            <a:fillRect/>
          </a:stretch>
        </p:blipFill>
        <p:spPr>
          <a:xfrm>
            <a:off x="5455176" y="8470439"/>
            <a:ext cx="3176957" cy="106557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8754519"/>
            <a:ext cx="3783762" cy="6383647"/>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742037" y="2252227"/>
            <a:ext cx="5106832" cy="773762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5291287" y="4767088"/>
            <a:ext cx="4327318" cy="4979131"/>
          </a:xfrm>
          <a:prstGeom prst="rect">
            <a:avLst/>
          </a:prstGeom>
        </p:spPr>
      </p:pic>
      <p:sp>
        <p:nvSpPr>
          <p:cNvPr id="15" name="Rounded Rectangular Callout 14"/>
          <p:cNvSpPr/>
          <p:nvPr/>
        </p:nvSpPr>
        <p:spPr>
          <a:xfrm>
            <a:off x="1206313" y="938394"/>
            <a:ext cx="8675237" cy="5943600"/>
          </a:xfrm>
          <a:prstGeom prst="wedgeRoundRectCallout">
            <a:avLst>
              <a:gd name="adj1" fmla="val 59508"/>
              <a:gd name="adj2" fmla="val 62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Ở Hình 4, nếu thay dữ liệu </a:t>
            </a:r>
            <a:r>
              <a:rPr lang="en-US" sz="3600">
                <a:solidFill>
                  <a:schemeClr val="tx1"/>
                </a:solidFill>
                <a:latin typeface="Arial" panose="020B0604020202020204" pitchFamily="34" charset="0"/>
                <a:cs typeface="Arial" panose="020B0604020202020204" pitchFamily="34" charset="0"/>
              </a:rPr>
              <a:t>chữ </a:t>
            </a:r>
            <a:r>
              <a:rPr lang="en-US" sz="3600" smtClean="0">
                <a:solidFill>
                  <a:schemeClr val="tx1"/>
                </a:solidFill>
                <a:latin typeface="Arial" panose="020B0604020202020204" pitchFamily="34" charset="0"/>
                <a:cs typeface="Arial" panose="020B0604020202020204" pitchFamily="34" charset="0"/>
              </a:rPr>
              <a:t>"</a:t>
            </a:r>
            <a:r>
              <a:rPr lang="en-US" sz="3600" b="1" i="1" smtClean="0">
                <a:solidFill>
                  <a:schemeClr val="tx1"/>
                </a:solidFill>
                <a:latin typeface="Arial" panose="020B0604020202020204" pitchFamily="34" charset="0"/>
                <a:cs typeface="Arial" panose="020B0604020202020204" pitchFamily="34" charset="0"/>
              </a:rPr>
              <a:t>Ngày mai có số liệu</a:t>
            </a:r>
            <a:r>
              <a:rPr lang="en-US" sz="3600" smtClean="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ở ô tính </a:t>
            </a:r>
            <a:r>
              <a:rPr lang="en-US" sz="3600" b="1">
                <a:solidFill>
                  <a:schemeClr val="tx1"/>
                </a:solidFill>
                <a:latin typeface="Arial" panose="020B0604020202020204" pitchFamily="34" charset="0"/>
                <a:cs typeface="Arial" panose="020B0604020202020204" pitchFamily="34" charset="0"/>
              </a:rPr>
              <a:t>D16</a:t>
            </a:r>
            <a:r>
              <a:rPr lang="en-US" sz="3600">
                <a:solidFill>
                  <a:schemeClr val="tx1"/>
                </a:solidFill>
                <a:latin typeface="Arial" panose="020B0604020202020204" pitchFamily="34" charset="0"/>
                <a:cs typeface="Arial" panose="020B0604020202020204" pitchFamily="34" charset="0"/>
              </a:rPr>
              <a:t> bằng số 4 thì </a:t>
            </a:r>
            <a:r>
              <a:rPr lang="en-US" sz="3600">
                <a:solidFill>
                  <a:schemeClr val="tx1"/>
                </a:solidFill>
                <a:latin typeface="Arial" panose="020B0604020202020204" pitchFamily="34" charset="0"/>
                <a:cs typeface="Arial" panose="020B0604020202020204" pitchFamily="34" charset="0"/>
              </a:rPr>
              <a:t>kết </a:t>
            </a:r>
            <a:r>
              <a:rPr lang="en-US" sz="3600" smtClean="0">
                <a:solidFill>
                  <a:schemeClr val="tx1"/>
                </a:solidFill>
                <a:latin typeface="Arial" panose="020B0604020202020204" pitchFamily="34" charset="0"/>
                <a:cs typeface="Arial" panose="020B0604020202020204" pitchFamily="34" charset="0"/>
              </a:rPr>
              <a:t>quả </a:t>
            </a:r>
            <a:r>
              <a:rPr lang="en-US" sz="3600">
                <a:solidFill>
                  <a:schemeClr val="tx1"/>
                </a:solidFill>
                <a:latin typeface="Arial" panose="020B0604020202020204" pitchFamily="34" charset="0"/>
                <a:cs typeface="Arial" panose="020B0604020202020204" pitchFamily="34" charset="0"/>
              </a:rPr>
              <a:t>ở ô tính </a:t>
            </a:r>
            <a:r>
              <a:rPr lang="en-US" sz="3600" b="1">
                <a:solidFill>
                  <a:schemeClr val="tx1"/>
                </a:solidFill>
                <a:latin typeface="Arial" panose="020B0604020202020204" pitchFamily="34" charset="0"/>
                <a:cs typeface="Arial" panose="020B0604020202020204" pitchFamily="34" charset="0"/>
              </a:rPr>
              <a:t>D23</a:t>
            </a:r>
            <a:r>
              <a:rPr lang="en-US" sz="3600">
                <a:solidFill>
                  <a:schemeClr val="tx1"/>
                </a:solidFill>
                <a:latin typeface="Arial" panose="020B0604020202020204" pitchFamily="34" charset="0"/>
                <a:cs typeface="Arial" panose="020B0604020202020204" pitchFamily="34" charset="0"/>
              </a:rPr>
              <a:t> sẽ là bao nhiêu? Hàm </a:t>
            </a:r>
            <a:r>
              <a:rPr lang="en-US" sz="3600" b="1" i="1">
                <a:solidFill>
                  <a:schemeClr val="tx1"/>
                </a:solidFill>
                <a:latin typeface="Arial" panose="020B0604020202020204" pitchFamily="34" charset="0"/>
                <a:cs typeface="Arial" panose="020B0604020202020204" pitchFamily="34" charset="0"/>
              </a:rPr>
              <a:t>SUM</a:t>
            </a:r>
            <a:r>
              <a:rPr lang="en-US" sz="3600">
                <a:solidFill>
                  <a:schemeClr val="tx1"/>
                </a:solidFill>
                <a:latin typeface="Arial" panose="020B0604020202020204" pitchFamily="34" charset="0"/>
                <a:cs typeface="Arial" panose="020B0604020202020204" pitchFamily="34" charset="0"/>
              </a:rPr>
              <a:t> sẽ thực hiện tính toán cả ô tính </a:t>
            </a:r>
            <a:r>
              <a:rPr lang="en-US" sz="3600" b="1">
                <a:solidFill>
                  <a:schemeClr val="tx1"/>
                </a:solidFill>
                <a:latin typeface="Arial" panose="020B0604020202020204" pitchFamily="34" charset="0"/>
                <a:cs typeface="Arial" panose="020B0604020202020204" pitchFamily="34" charset="0"/>
              </a:rPr>
              <a:t>D16</a:t>
            </a:r>
            <a:r>
              <a:rPr lang="en-US" sz="3600">
                <a:solidFill>
                  <a:schemeClr val="tx1"/>
                </a:solidFill>
                <a:latin typeface="Arial" panose="020B0604020202020204" pitchFamily="34" charset="0"/>
                <a:cs typeface="Arial" panose="020B0604020202020204" pitchFamily="34" charset="0"/>
              </a:rPr>
              <a:t> hay bỏ qua ô tính này? Tại sao?</a:t>
            </a:r>
          </a:p>
        </p:txBody>
      </p:sp>
      <p:pic>
        <p:nvPicPr>
          <p:cNvPr id="2" name="Picture 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6313" y="6574654"/>
            <a:ext cx="1371136" cy="2160816"/>
          </a:xfrm>
          <a:prstGeom prst="rect">
            <a:avLst/>
          </a:prstGeom>
        </p:spPr>
      </p:pic>
    </p:spTree>
    <p:extLst>
      <p:ext uri="{BB962C8B-B14F-4D97-AF65-F5344CB8AC3E}">
        <p14:creationId xmlns:p14="http://schemas.microsoft.com/office/powerpoint/2010/main" val="3432592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71437"/>
            <a:ext cx="7696200" cy="7684323"/>
          </a:xfrm>
          <a:prstGeom prst="rect">
            <a:avLst/>
          </a:prstGeom>
        </p:spPr>
      </p:pic>
      <p:sp>
        <p:nvSpPr>
          <p:cNvPr id="15" name="TextBox 1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KHỞI ĐỘNG </a:t>
            </a:r>
            <a:endParaRPr lang="en-US" sz="6000" b="1">
              <a:latin typeface="Arial" panose="020B0604020202020204" pitchFamily="34" charset="0"/>
              <a:cs typeface="Arial" panose="020B0604020202020204" pitchFamily="34" charset="0"/>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Rounded Rectangular Callout 1"/>
          <p:cNvSpPr/>
          <p:nvPr/>
        </p:nvSpPr>
        <p:spPr>
          <a:xfrm>
            <a:off x="8839200" y="2400300"/>
            <a:ext cx="8648700" cy="6664272"/>
          </a:xfrm>
          <a:prstGeom prst="wedgeRoundRectCallout">
            <a:avLst>
              <a:gd name="adj1" fmla="val -55661"/>
              <a:gd name="adj2" fmla="val -37935"/>
              <a:gd name="adj3" fmla="val 16667"/>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Tổng mỗi lớp = </a:t>
            </a:r>
            <a:r>
              <a:rPr lang="en-US" sz="3600" b="1">
                <a:solidFill>
                  <a:schemeClr val="tx1"/>
                </a:solidFill>
                <a:latin typeface="Arial" panose="020B0604020202020204" pitchFamily="34" charset="0"/>
                <a:cs typeface="Arial" panose="020B0604020202020204" pitchFamily="34" charset="0"/>
              </a:rPr>
              <a:t>SUM</a:t>
            </a:r>
            <a:r>
              <a:rPr lang="en-US" sz="3600">
                <a:solidFill>
                  <a:schemeClr val="tx1"/>
                </a:solidFill>
                <a:latin typeface="Arial" panose="020B0604020202020204" pitchFamily="34" charset="0"/>
                <a:cs typeface="Arial" panose="020B0604020202020204" pitchFamily="34" charset="0"/>
              </a:rPr>
              <a:t>(D3:F3)</a:t>
            </a:r>
          </a:p>
          <a:p>
            <a:pPr marL="571500" indent="-571500" algn="just">
              <a:lnSpc>
                <a:spcPct val="150000"/>
              </a:lnSpc>
              <a:buFont typeface="Arial" panose="020B0604020202020204" pitchFamily="34" charset="0"/>
              <a:buChar char="•"/>
            </a:pPr>
            <a:r>
              <a:rPr lang="en-US" sz="3600" smtClean="0">
                <a:solidFill>
                  <a:schemeClr val="tx1"/>
                </a:solidFill>
                <a:latin typeface="Arial" panose="020B0604020202020204" pitchFamily="34" charset="0"/>
                <a:cs typeface="Arial" panose="020B0604020202020204" pitchFamily="34" charset="0"/>
              </a:rPr>
              <a:t>Tổng </a:t>
            </a:r>
            <a:r>
              <a:rPr lang="en-US" sz="3600">
                <a:solidFill>
                  <a:schemeClr val="tx1"/>
                </a:solidFill>
                <a:latin typeface="Arial" panose="020B0604020202020204" pitchFamily="34" charset="0"/>
                <a:cs typeface="Arial" panose="020B0604020202020204" pitchFamily="34" charset="0"/>
              </a:rPr>
              <a:t>mỗi loại = </a:t>
            </a:r>
            <a:r>
              <a:rPr lang="en-US" sz="3600" b="1">
                <a:solidFill>
                  <a:schemeClr val="tx1"/>
                </a:solidFill>
                <a:latin typeface="Arial" panose="020B0604020202020204" pitchFamily="34" charset="0"/>
                <a:cs typeface="Arial" panose="020B0604020202020204" pitchFamily="34" charset="0"/>
              </a:rPr>
              <a:t>SUM</a:t>
            </a:r>
            <a:r>
              <a:rPr lang="en-US" sz="3600">
                <a:solidFill>
                  <a:schemeClr val="tx1"/>
                </a:solidFill>
                <a:latin typeface="Arial" panose="020B0604020202020204" pitchFamily="34" charset="0"/>
                <a:cs typeface="Arial" panose="020B0604020202020204" pitchFamily="34" charset="0"/>
              </a:rPr>
              <a:t>(D3:D22)</a:t>
            </a:r>
          </a:p>
          <a:p>
            <a:pPr marL="571500" indent="-571500" algn="just">
              <a:lnSpc>
                <a:spcPct val="150000"/>
              </a:lnSpc>
              <a:buFont typeface="Arial" panose="020B0604020202020204" pitchFamily="34" charset="0"/>
              <a:buChar char="•"/>
            </a:pPr>
            <a:r>
              <a:rPr lang="en-US" sz="3600" smtClean="0">
                <a:solidFill>
                  <a:schemeClr val="tx1"/>
                </a:solidFill>
                <a:latin typeface="Arial" panose="020B0604020202020204" pitchFamily="34" charset="0"/>
                <a:cs typeface="Arial" panose="020B0604020202020204" pitchFamily="34" charset="0"/>
              </a:rPr>
              <a:t>Trung </a:t>
            </a:r>
            <a:r>
              <a:rPr lang="en-US" sz="3600">
                <a:solidFill>
                  <a:schemeClr val="tx1"/>
                </a:solidFill>
                <a:latin typeface="Arial" panose="020B0604020202020204" pitchFamily="34" charset="0"/>
                <a:cs typeface="Arial" panose="020B0604020202020204" pitchFamily="34" charset="0"/>
              </a:rPr>
              <a:t>bình = </a:t>
            </a:r>
            <a:r>
              <a:rPr lang="en-US" sz="3600" b="1">
                <a:solidFill>
                  <a:schemeClr val="tx1"/>
                </a:solidFill>
                <a:latin typeface="Arial" panose="020B0604020202020204" pitchFamily="34" charset="0"/>
                <a:cs typeface="Arial" panose="020B0604020202020204" pitchFamily="34" charset="0"/>
              </a:rPr>
              <a:t>AVERAGE</a:t>
            </a:r>
            <a:r>
              <a:rPr lang="en-US" sz="3600">
                <a:solidFill>
                  <a:schemeClr val="tx1"/>
                </a:solidFill>
                <a:latin typeface="Arial" panose="020B0604020202020204" pitchFamily="34" charset="0"/>
                <a:cs typeface="Arial" panose="020B0604020202020204" pitchFamily="34" charset="0"/>
              </a:rPr>
              <a:t>(D3:D22)</a:t>
            </a:r>
          </a:p>
          <a:p>
            <a:pPr marL="571500" indent="-571500" algn="just">
              <a:lnSpc>
                <a:spcPct val="150000"/>
              </a:lnSpc>
              <a:buFont typeface="Arial" panose="020B0604020202020204" pitchFamily="34" charset="0"/>
              <a:buChar char="•"/>
            </a:pPr>
            <a:r>
              <a:rPr lang="en-US" sz="3600" smtClean="0">
                <a:solidFill>
                  <a:schemeClr val="tx1"/>
                </a:solidFill>
                <a:latin typeface="Arial" panose="020B0604020202020204" pitchFamily="34" charset="0"/>
                <a:cs typeface="Arial" panose="020B0604020202020204" pitchFamily="34" charset="0"/>
              </a:rPr>
              <a:t>Cao </a:t>
            </a:r>
            <a:r>
              <a:rPr lang="en-US" sz="3600">
                <a:solidFill>
                  <a:schemeClr val="tx1"/>
                </a:solidFill>
                <a:latin typeface="Arial" panose="020B0604020202020204" pitchFamily="34" charset="0"/>
                <a:cs typeface="Arial" panose="020B0604020202020204" pitchFamily="34" charset="0"/>
              </a:rPr>
              <a:t>nhất = </a:t>
            </a:r>
            <a:r>
              <a:rPr lang="en-US" sz="3600" b="1">
                <a:solidFill>
                  <a:schemeClr val="tx1"/>
                </a:solidFill>
                <a:latin typeface="Arial" panose="020B0604020202020204" pitchFamily="34" charset="0"/>
                <a:cs typeface="Arial" panose="020B0604020202020204" pitchFamily="34" charset="0"/>
              </a:rPr>
              <a:t>MAX</a:t>
            </a:r>
            <a:r>
              <a:rPr lang="en-US" sz="3600">
                <a:solidFill>
                  <a:schemeClr val="tx1"/>
                </a:solidFill>
                <a:latin typeface="Arial" panose="020B0604020202020204" pitchFamily="34" charset="0"/>
                <a:cs typeface="Arial" panose="020B0604020202020204" pitchFamily="34" charset="0"/>
              </a:rPr>
              <a:t>(D3:D22)</a:t>
            </a:r>
          </a:p>
          <a:p>
            <a:pPr marL="571500" indent="-571500" algn="just">
              <a:lnSpc>
                <a:spcPct val="150000"/>
              </a:lnSpc>
              <a:buFont typeface="Arial" panose="020B0604020202020204" pitchFamily="34" charset="0"/>
              <a:buChar char="•"/>
            </a:pPr>
            <a:r>
              <a:rPr lang="en-US" sz="3600" smtClean="0">
                <a:solidFill>
                  <a:schemeClr val="tx1"/>
                </a:solidFill>
                <a:latin typeface="Arial" panose="020B0604020202020204" pitchFamily="34" charset="0"/>
                <a:cs typeface="Arial" panose="020B0604020202020204" pitchFamily="34" charset="0"/>
              </a:rPr>
              <a:t>Thấp </a:t>
            </a:r>
            <a:r>
              <a:rPr lang="en-US" sz="3600">
                <a:solidFill>
                  <a:schemeClr val="tx1"/>
                </a:solidFill>
                <a:latin typeface="Arial" panose="020B0604020202020204" pitchFamily="34" charset="0"/>
                <a:cs typeface="Arial" panose="020B0604020202020204" pitchFamily="34" charset="0"/>
              </a:rPr>
              <a:t>nhất = </a:t>
            </a:r>
            <a:r>
              <a:rPr lang="en-US" sz="3600" b="1">
                <a:solidFill>
                  <a:schemeClr val="tx1"/>
                </a:solidFill>
                <a:latin typeface="Arial" panose="020B0604020202020204" pitchFamily="34" charset="0"/>
                <a:cs typeface="Arial" panose="020B0604020202020204" pitchFamily="34" charset="0"/>
              </a:rPr>
              <a:t>MIN</a:t>
            </a:r>
            <a:r>
              <a:rPr lang="en-US" sz="3600">
                <a:solidFill>
                  <a:schemeClr val="tx1"/>
                </a:solidFill>
                <a:latin typeface="Arial" panose="020B0604020202020204" pitchFamily="34" charset="0"/>
                <a:cs typeface="Arial" panose="020B0604020202020204" pitchFamily="34" charset="0"/>
              </a:rPr>
              <a:t>(D3:D22)</a:t>
            </a:r>
          </a:p>
          <a:p>
            <a:pPr marL="571500" indent="-571500" algn="just">
              <a:lnSpc>
                <a:spcPct val="150000"/>
              </a:lnSpc>
              <a:buFont typeface="Arial" panose="020B0604020202020204" pitchFamily="34" charset="0"/>
              <a:buChar char="•"/>
            </a:pPr>
            <a:r>
              <a:rPr lang="en-US" sz="3600" smtClean="0">
                <a:solidFill>
                  <a:schemeClr val="tx1"/>
                </a:solidFill>
                <a:latin typeface="Arial" panose="020B0604020202020204" pitchFamily="34" charset="0"/>
                <a:cs typeface="Arial" panose="020B0604020202020204" pitchFamily="34" charset="0"/>
              </a:rPr>
              <a:t>Số </a:t>
            </a:r>
            <a:r>
              <a:rPr lang="en-US" sz="3600">
                <a:solidFill>
                  <a:schemeClr val="tx1"/>
                </a:solidFill>
                <a:latin typeface="Arial" panose="020B0604020202020204" pitchFamily="34" charset="0"/>
                <a:cs typeface="Arial" panose="020B0604020202020204" pitchFamily="34" charset="0"/>
              </a:rPr>
              <a:t>lớp đã quyên góp = </a:t>
            </a:r>
            <a:r>
              <a:rPr lang="en-US" sz="3600" b="1">
                <a:solidFill>
                  <a:schemeClr val="tx1"/>
                </a:solidFill>
                <a:latin typeface="Arial" panose="020B0604020202020204" pitchFamily="34" charset="0"/>
                <a:cs typeface="Arial" panose="020B0604020202020204" pitchFamily="34" charset="0"/>
              </a:rPr>
              <a:t>COUNT</a:t>
            </a:r>
            <a:r>
              <a:rPr lang="en-US" sz="3600">
                <a:solidFill>
                  <a:schemeClr val="tx1"/>
                </a:solidFill>
                <a:latin typeface="Arial" panose="020B0604020202020204" pitchFamily="34" charset="0"/>
                <a:cs typeface="Arial" panose="020B0604020202020204" pitchFamily="34" charset="0"/>
              </a:rPr>
              <a:t>(D3:D22) </a:t>
            </a:r>
          </a:p>
        </p:txBody>
      </p:sp>
    </p:spTree>
    <p:extLst>
      <p:ext uri="{BB962C8B-B14F-4D97-AF65-F5344CB8AC3E}">
        <p14:creationId xmlns:p14="http://schemas.microsoft.com/office/powerpoint/2010/main" val="249370558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pic>
        <p:nvPicPr>
          <p:cNvPr id="8" name="Picture 9"/>
          <p:cNvPicPr>
            <a:picLocks noChangeAspect="1"/>
          </p:cNvPicPr>
          <p:nvPr/>
        </p:nvPicPr>
        <p:blipFill>
          <a:blip r:embed="rId6"/>
          <a:srcRect/>
          <a:stretch>
            <a:fillRect/>
          </a:stretch>
        </p:blipFill>
        <p:spPr>
          <a:xfrm>
            <a:off x="-838200" y="3543300"/>
            <a:ext cx="10417215" cy="6172200"/>
          </a:xfrm>
          <a:prstGeom prst="rect">
            <a:avLst/>
          </a:prstGeom>
        </p:spPr>
      </p:pic>
      <p:sp>
        <p:nvSpPr>
          <p:cNvPr id="3" name="Pentagon 2"/>
          <p:cNvSpPr/>
          <p:nvPr/>
        </p:nvSpPr>
        <p:spPr>
          <a:xfrm>
            <a:off x="0" y="876300"/>
            <a:ext cx="5334000" cy="1066800"/>
          </a:xfrm>
          <a:prstGeom prst="homePlate">
            <a:avLst/>
          </a:prstGeom>
          <a:solidFill>
            <a:srgbClr val="BDE5DC"/>
          </a:solidFill>
          <a:ln>
            <a:solidFill>
              <a:srgbClr val="BDE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Gợi ý làm bài </a:t>
            </a:r>
            <a:endParaRPr lang="en-US" sz="4500" b="1">
              <a:solidFill>
                <a:schemeClr val="tx1"/>
              </a:solidFill>
              <a:latin typeface="Arial" panose="020B0604020202020204" pitchFamily="34" charset="0"/>
              <a:cs typeface="Arial" panose="020B0604020202020204" pitchFamily="34" charset="0"/>
            </a:endParaRPr>
          </a:p>
        </p:txBody>
      </p:sp>
      <p:sp>
        <p:nvSpPr>
          <p:cNvPr id="6" name="Rounded Rectangular Callout 5"/>
          <p:cNvSpPr/>
          <p:nvPr/>
        </p:nvSpPr>
        <p:spPr>
          <a:xfrm>
            <a:off x="7010400" y="1866900"/>
            <a:ext cx="9982200" cy="1752600"/>
          </a:xfrm>
          <a:prstGeom prst="wedgeRoundRectCallout">
            <a:avLst>
              <a:gd name="adj1" fmla="val -53892"/>
              <a:gd name="adj2" fmla="val 42056"/>
              <a:gd name="adj3" fmla="val 16667"/>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Kết quả ở ô tính </a:t>
            </a:r>
            <a:r>
              <a:rPr lang="en-US" sz="4000" b="1">
                <a:solidFill>
                  <a:schemeClr val="tx1"/>
                </a:solidFill>
                <a:latin typeface="Arial" panose="020B0604020202020204" pitchFamily="34" charset="0"/>
                <a:cs typeface="Arial" panose="020B0604020202020204" pitchFamily="34" charset="0"/>
              </a:rPr>
              <a:t>D23</a:t>
            </a:r>
            <a:r>
              <a:rPr lang="en-US" sz="400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là </a:t>
            </a:r>
            <a:r>
              <a:rPr lang="en-US" sz="4000" smtClean="0">
                <a:solidFill>
                  <a:schemeClr val="tx1"/>
                </a:solidFill>
                <a:latin typeface="Arial" panose="020B0604020202020204" pitchFamily="34" charset="0"/>
                <a:cs typeface="Arial" panose="020B0604020202020204" pitchFamily="34" charset="0"/>
              </a:rPr>
              <a:t>180</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ular Callout 10"/>
          <p:cNvSpPr/>
          <p:nvPr/>
        </p:nvSpPr>
        <p:spPr>
          <a:xfrm>
            <a:off x="7010400" y="4152900"/>
            <a:ext cx="9982200" cy="3810000"/>
          </a:xfrm>
          <a:prstGeom prst="wedgeRoundRectCallout">
            <a:avLst>
              <a:gd name="adj1" fmla="val -54299"/>
              <a:gd name="adj2" fmla="val -49144"/>
              <a:gd name="adj3" fmla="val 16667"/>
            </a:avLst>
          </a:prstGeom>
          <a:solidFill>
            <a:srgbClr val="EFE6D5"/>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chemeClr val="tx1"/>
                </a:solidFill>
                <a:latin typeface="Arial" panose="020B0604020202020204" pitchFamily="34" charset="0"/>
                <a:cs typeface="Arial" panose="020B0604020202020204" pitchFamily="34" charset="0"/>
              </a:rPr>
              <a:t>Hàm </a:t>
            </a:r>
            <a:r>
              <a:rPr lang="en-US" sz="4000" b="1" smtClean="0">
                <a:solidFill>
                  <a:schemeClr val="tx1"/>
                </a:solidFill>
                <a:latin typeface="Arial" panose="020B0604020202020204" pitchFamily="34" charset="0"/>
                <a:cs typeface="Arial" panose="020B0604020202020204" pitchFamily="34" charset="0"/>
              </a:rPr>
              <a:t>SUM</a:t>
            </a:r>
            <a:r>
              <a:rPr lang="en-US" sz="4000" smtClean="0">
                <a:solidFill>
                  <a:schemeClr val="tx1"/>
                </a:solidFill>
                <a:latin typeface="Arial" panose="020B0604020202020204" pitchFamily="34" charset="0"/>
                <a:cs typeface="Arial" panose="020B0604020202020204" pitchFamily="34" charset="0"/>
              </a:rPr>
              <a:t> sẽ </a:t>
            </a:r>
            <a:r>
              <a:rPr lang="en-US" sz="4000">
                <a:solidFill>
                  <a:schemeClr val="tx1"/>
                </a:solidFill>
                <a:latin typeface="Arial" panose="020B0604020202020204" pitchFamily="34" charset="0"/>
                <a:cs typeface="Arial" panose="020B0604020202020204" pitchFamily="34" charset="0"/>
              </a:rPr>
              <a:t>thực hiện tính toán cả ô </a:t>
            </a:r>
            <a:r>
              <a:rPr lang="en-US" sz="4000">
                <a:solidFill>
                  <a:schemeClr val="tx1"/>
                </a:solidFill>
                <a:latin typeface="Arial" panose="020B0604020202020204" pitchFamily="34" charset="0"/>
                <a:cs typeface="Arial" panose="020B0604020202020204" pitchFamily="34" charset="0"/>
              </a:rPr>
              <a:t>tính </a:t>
            </a:r>
            <a:r>
              <a:rPr lang="en-US" sz="4000" b="1" smtClean="0">
                <a:solidFill>
                  <a:schemeClr val="tx1"/>
                </a:solidFill>
                <a:latin typeface="Arial" panose="020B0604020202020204" pitchFamily="34" charset="0"/>
                <a:cs typeface="Arial" panose="020B0604020202020204" pitchFamily="34" charset="0"/>
              </a:rPr>
              <a:t>D16</a:t>
            </a:r>
            <a:r>
              <a:rPr lang="en-US" sz="4000"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vì hàm </a:t>
            </a:r>
            <a:r>
              <a:rPr lang="en-US" sz="4000" b="1">
                <a:solidFill>
                  <a:schemeClr val="tx1"/>
                </a:solidFill>
                <a:latin typeface="Arial" panose="020B0604020202020204" pitchFamily="34" charset="0"/>
                <a:cs typeface="Arial" panose="020B0604020202020204" pitchFamily="34" charset="0"/>
              </a:rPr>
              <a:t>SUM</a:t>
            </a:r>
            <a:r>
              <a:rPr lang="en-US" sz="4000">
                <a:solidFill>
                  <a:schemeClr val="tx1"/>
                </a:solidFill>
                <a:latin typeface="Arial" panose="020B0604020202020204" pitchFamily="34" charset="0"/>
                <a:cs typeface="Arial" panose="020B0604020202020204" pitchFamily="34" charset="0"/>
              </a:rPr>
              <a:t> chỉ tính toán trên các ô chứa dữ liệu kiểu số. </a:t>
            </a:r>
          </a:p>
        </p:txBody>
      </p:sp>
    </p:spTree>
    <p:extLst>
      <p:ext uri="{BB962C8B-B14F-4D97-AF65-F5344CB8AC3E}">
        <p14:creationId xmlns:p14="http://schemas.microsoft.com/office/powerpoint/2010/main" val="267680661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pic>
        <p:nvPicPr>
          <p:cNvPr id="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28041" y="-3413121"/>
            <a:ext cx="5424428" cy="5325802"/>
          </a:xfrm>
          <a:prstGeom prst="rect">
            <a:avLst/>
          </a:prstGeom>
        </p:spPr>
      </p:pic>
      <p:pic>
        <p:nvPicPr>
          <p:cNvPr id="1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35200" y="5770808"/>
            <a:ext cx="2209800" cy="3482493"/>
          </a:xfrm>
          <a:prstGeom prst="rect">
            <a:avLst/>
          </a:prstGeom>
        </p:spPr>
      </p:pic>
      <p:grpSp>
        <p:nvGrpSpPr>
          <p:cNvPr id="4" name="Group 3"/>
          <p:cNvGrpSpPr/>
          <p:nvPr/>
        </p:nvGrpSpPr>
        <p:grpSpPr>
          <a:xfrm>
            <a:off x="1295400" y="577369"/>
            <a:ext cx="10706100" cy="8675932"/>
            <a:chOff x="1295400" y="577369"/>
            <a:chExt cx="10706100" cy="8675932"/>
          </a:xfrm>
        </p:grpSpPr>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95400" y="577369"/>
              <a:ext cx="10706100" cy="8675932"/>
            </a:xfrm>
            <a:prstGeom prst="rect">
              <a:avLst/>
            </a:prstGeom>
          </p:spPr>
        </p:pic>
        <p:sp>
          <p:nvSpPr>
            <p:cNvPr id="2" name="Rectangle 1"/>
            <p:cNvSpPr/>
            <p:nvPr/>
          </p:nvSpPr>
          <p:spPr>
            <a:xfrm>
              <a:off x="1825523" y="1028700"/>
              <a:ext cx="9756877" cy="5410200"/>
            </a:xfrm>
            <a:prstGeom prst="rect">
              <a:avLst/>
            </a:prstGeom>
            <a:solidFill>
              <a:schemeClr val="bg1"/>
            </a:solidFill>
            <a:ln>
              <a:solidFill>
                <a:srgbClr val="EFE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Dữ liệu kiểu ngày được lưu trữ là số nguyên trong MS Excel, bắt đầu từ số 1 tương ứng với ngày 1/1/1990,… Do vậy, ô tính chứa dữ liệu kiểu ngày được coi là ô tính chứa dữ liệu kiểu số.</a:t>
              </a:r>
              <a:endParaRPr lang="en-US" sz="4000">
                <a:solidFill>
                  <a:schemeClr val="tx1"/>
                </a:solidFill>
              </a:endParaRPr>
            </a:p>
          </p:txBody>
        </p:sp>
      </p:grpSp>
    </p:spTree>
    <p:extLst>
      <p:ext uri="{BB962C8B-B14F-4D97-AF65-F5344CB8AC3E}">
        <p14:creationId xmlns:p14="http://schemas.microsoft.com/office/powerpoint/2010/main" val="146822238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3" name="TextBox 2"/>
          <p:cNvSpPr txBox="1"/>
          <p:nvPr/>
        </p:nvSpPr>
        <p:spPr>
          <a:xfrm>
            <a:off x="4283598" y="876300"/>
            <a:ext cx="93726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KẾT LUẬN </a:t>
            </a:r>
            <a:endParaRPr lang="en-US" sz="6000" b="1">
              <a:latin typeface="Arial" panose="020B0604020202020204" pitchFamily="34" charset="0"/>
              <a:cs typeface="Arial" panose="020B0604020202020204" pitchFamily="34" charset="0"/>
            </a:endParaRPr>
          </a:p>
        </p:txBody>
      </p:sp>
      <p:sp>
        <p:nvSpPr>
          <p:cNvPr id="4" name="Rectangle 3"/>
          <p:cNvSpPr/>
          <p:nvPr/>
        </p:nvSpPr>
        <p:spPr>
          <a:xfrm>
            <a:off x="538947" y="2400300"/>
            <a:ext cx="16861902" cy="574772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lgn="just">
              <a:lnSpc>
                <a:spcPct val="150000"/>
              </a:lnSpc>
              <a:buFont typeface="Arial" panose="020B0604020202020204" pitchFamily="34" charset="0"/>
              <a:buChar char="•"/>
            </a:pPr>
            <a:r>
              <a:rPr lang="vi-VN" sz="3500" smtClean="0"/>
              <a:t>Các </a:t>
            </a:r>
            <a:r>
              <a:rPr lang="vi-VN" sz="3500"/>
              <a:t>hàm cơ bản, thông dụng: SUM (tính tổng), AVERAGE (tính trung bình cộng), MAX (tìm số lớn nhất), MIN (tìm số nhỏ nhất), COUNT (đếm các giá trị số).</a:t>
            </a:r>
          </a:p>
          <a:p>
            <a:pPr marL="571500" indent="-571500" algn="just">
              <a:lnSpc>
                <a:spcPct val="150000"/>
              </a:lnSpc>
              <a:buFont typeface="Arial" panose="020B0604020202020204" pitchFamily="34" charset="0"/>
              <a:buChar char="•"/>
            </a:pPr>
            <a:r>
              <a:rPr lang="vi-VN" sz="3500" smtClean="0"/>
              <a:t>Nhập </a:t>
            </a:r>
            <a:r>
              <a:rPr lang="vi-VN" sz="3500"/>
              <a:t>hàm số vào ô tính: Chọn ô tính chứa kết quả tính toán của hàm, gõ hàm (tại ô tính hoặc tại vùng nhập liệu), rồi gõ phím Enter.</a:t>
            </a:r>
          </a:p>
          <a:p>
            <a:pPr marL="571500" indent="-571500" algn="just">
              <a:lnSpc>
                <a:spcPct val="150000"/>
              </a:lnSpc>
              <a:buFont typeface="Arial" panose="020B0604020202020204" pitchFamily="34" charset="0"/>
              <a:buChar char="•"/>
            </a:pPr>
            <a:r>
              <a:rPr lang="vi-VN" sz="3500" smtClean="0"/>
              <a:t>Sao </a:t>
            </a:r>
            <a:r>
              <a:rPr lang="vi-VN" sz="3500"/>
              <a:t>chép hàm: Thực hiện như sao chép công thức.</a:t>
            </a:r>
          </a:p>
          <a:p>
            <a:pPr marL="571500" indent="-571500" algn="just">
              <a:lnSpc>
                <a:spcPct val="150000"/>
              </a:lnSpc>
              <a:buFont typeface="Arial" panose="020B0604020202020204" pitchFamily="34" charset="0"/>
              <a:buChar char="•"/>
            </a:pPr>
            <a:r>
              <a:rPr lang="vi-VN" sz="3500" smtClean="0"/>
              <a:t>Các </a:t>
            </a:r>
            <a:r>
              <a:rPr lang="vi-VN" sz="3500"/>
              <a:t>hàm SUM, AVERAGE, MAX, MIN, COUNT chỉ tính toán trên các ô tính dữ liệu số, bỏ qua các ô tính có dữ liệu chữ, ô tính trống.</a:t>
            </a:r>
          </a:p>
        </p:txBody>
      </p:sp>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365178">
            <a:off x="15936292" y="6848826"/>
            <a:ext cx="2838056" cy="6876348"/>
          </a:xfrm>
          <a:prstGeom prst="rect">
            <a:avLst/>
          </a:prstGeom>
        </p:spPr>
      </p:pic>
      <p:pic>
        <p:nvPicPr>
          <p:cNvPr id="13"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81000" y="-179388"/>
            <a:ext cx="2971800" cy="2579688"/>
          </a:xfrm>
          <a:prstGeom prst="rect">
            <a:avLst/>
          </a:prstGeom>
        </p:spPr>
      </p:pic>
    </p:spTree>
    <p:extLst>
      <p:ext uri="{BB962C8B-B14F-4D97-AF65-F5344CB8AC3E}">
        <p14:creationId xmlns:p14="http://schemas.microsoft.com/office/powerpoint/2010/main" val="217388585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3" name="TextBox 2"/>
          <p:cNvSpPr txBox="1"/>
          <p:nvPr/>
        </p:nvSpPr>
        <p:spPr>
          <a:xfrm>
            <a:off x="4283598" y="493797"/>
            <a:ext cx="93726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2" name="Rounded Rectangle 1"/>
          <p:cNvSpPr/>
          <p:nvPr/>
        </p:nvSpPr>
        <p:spPr>
          <a:xfrm>
            <a:off x="1006998" y="1631380"/>
            <a:ext cx="15925800" cy="1143000"/>
          </a:xfrm>
          <a:prstGeom prst="roundRect">
            <a:avLst/>
          </a:prstGeom>
          <a:solidFill>
            <a:srgbClr val="EFE6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Câu 1</a:t>
            </a:r>
            <a:r>
              <a:rPr lang="en-US" sz="4500">
                <a:solidFill>
                  <a:schemeClr val="tx1"/>
                </a:solidFill>
                <a:latin typeface="Arial" panose="020B0604020202020204" pitchFamily="34" charset="0"/>
                <a:cs typeface="Arial" panose="020B0604020202020204" pitchFamily="34" charset="0"/>
              </a:rPr>
              <a:t>. Phát biểu nào sau đây là sai?</a:t>
            </a:r>
          </a:p>
        </p:txBody>
      </p:sp>
      <p:sp>
        <p:nvSpPr>
          <p:cNvPr id="5" name="Rectangle 4"/>
          <p:cNvSpPr/>
          <p:nvPr/>
        </p:nvSpPr>
        <p:spPr>
          <a:xfrm>
            <a:off x="1219200" y="2933492"/>
            <a:ext cx="16154400" cy="6324808"/>
          </a:xfrm>
          <a:prstGeom prst="rect">
            <a:avLst/>
          </a:prstGeom>
        </p:spPr>
        <p:txBody>
          <a:bodyPr wrap="square">
            <a:spAutoFit/>
          </a:bodyPr>
          <a:lstStyle/>
          <a:p>
            <a:pPr algn="just">
              <a:lnSpc>
                <a:spcPct val="150000"/>
              </a:lnSpc>
            </a:pPr>
            <a:r>
              <a:rPr lang="vi-VN" sz="3000"/>
              <a:t>A. Nhập hàm số vào ô tính được thực hiện tương tự như nhập công thức vào ô tính.</a:t>
            </a:r>
          </a:p>
          <a:p>
            <a:pPr algn="just">
              <a:lnSpc>
                <a:spcPct val="150000"/>
              </a:lnSpc>
            </a:pPr>
            <a:r>
              <a:rPr lang="vi-VN" sz="3000"/>
              <a:t>B. Có thể sao chép hàm số bằng hai cách: sử dụng các lệnh Copy, Paste và sử dụng tính năng tự động đền dữ liệu (Autofill).</a:t>
            </a:r>
          </a:p>
          <a:p>
            <a:pPr algn="just">
              <a:lnSpc>
                <a:spcPct val="150000"/>
              </a:lnSpc>
            </a:pPr>
            <a:r>
              <a:rPr lang="vi-VN" sz="3000"/>
              <a:t>C. Các hàm SUM, AVERAGE, MAX, MIN, COUNT chỉ tính toán trên các ô tính dữ liệu số, bỏ qua các ô tính có dữ liệu chữ, ô tính trống.</a:t>
            </a:r>
          </a:p>
          <a:p>
            <a:pPr algn="just">
              <a:lnSpc>
                <a:spcPct val="150000"/>
              </a:lnSpc>
            </a:pPr>
            <a:r>
              <a:rPr lang="vi-VN" sz="3000"/>
              <a:t>D. Khi sao chép (hay di chuyển) hàm, vị trí tương đối giữa các ô, địa chỉ là tham số của hàm và ô tính chứa hàm không thay đổi.</a:t>
            </a:r>
          </a:p>
          <a:p>
            <a:pPr algn="just">
              <a:lnSpc>
                <a:spcPct val="150000"/>
              </a:lnSpc>
            </a:pPr>
            <a:r>
              <a:rPr lang="vi-VN" sz="3000"/>
              <a:t>E. Tương tự như hàm, các công thức có sử dụng địa chỉ ô tính chỉ tính toán trên các ô dữ liệu số, bỏ qua các ô tính có dữ liệu chữ, ô tính trống.</a:t>
            </a:r>
          </a:p>
        </p:txBody>
      </p:sp>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601" y="8120380"/>
            <a:ext cx="1061599" cy="945788"/>
          </a:xfrm>
          <a:prstGeom prst="rect">
            <a:avLst/>
          </a:prstGeom>
        </p:spPr>
      </p:pic>
    </p:spTree>
    <p:extLst>
      <p:ext uri="{BB962C8B-B14F-4D97-AF65-F5344CB8AC3E}">
        <p14:creationId xmlns:p14="http://schemas.microsoft.com/office/powerpoint/2010/main" val="363603562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498" y="1638300"/>
            <a:ext cx="14782800" cy="3075351"/>
          </a:xfrm>
          <a:prstGeom prst="rect">
            <a:avLst/>
          </a:prstGeom>
        </p:spPr>
      </p:pic>
      <p:sp>
        <p:nvSpPr>
          <p:cNvPr id="6" name="TextBox 5"/>
          <p:cNvSpPr txBox="1"/>
          <p:nvPr/>
        </p:nvSpPr>
        <p:spPr>
          <a:xfrm>
            <a:off x="533400" y="571500"/>
            <a:ext cx="120396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Quan sát hình sau và trả lời các câu hỏi:</a:t>
            </a:r>
            <a:endParaRPr lang="en-US" sz="4000" b="1" i="1">
              <a:latin typeface="Arial" panose="020B0604020202020204" pitchFamily="34" charset="0"/>
              <a:cs typeface="Arial" panose="020B0604020202020204" pitchFamily="34" charset="0"/>
            </a:endParaRPr>
          </a:p>
        </p:txBody>
      </p:sp>
      <p:sp>
        <p:nvSpPr>
          <p:cNvPr id="8" name="Rectangle 7"/>
          <p:cNvSpPr/>
          <p:nvPr/>
        </p:nvSpPr>
        <p:spPr>
          <a:xfrm>
            <a:off x="652804" y="4675551"/>
            <a:ext cx="16634188" cy="1938992"/>
          </a:xfrm>
          <a:prstGeom prst="rect">
            <a:avLst/>
          </a:prstGeom>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Câu 2. </a:t>
            </a:r>
            <a:r>
              <a:rPr lang="en-US" sz="4000">
                <a:latin typeface="Arial" panose="020B0604020202020204" pitchFamily="34" charset="0"/>
                <a:cs typeface="Arial" panose="020B0604020202020204" pitchFamily="34" charset="0"/>
              </a:rPr>
              <a:t>Để tính điểm tổng kết của các bạn “Đặng Tuấn Anh”, em sử dụng hàm nào?</a:t>
            </a:r>
          </a:p>
        </p:txBody>
      </p:sp>
      <p:sp>
        <p:nvSpPr>
          <p:cNvPr id="9" name="Rounded Rectangle 8"/>
          <p:cNvSpPr/>
          <p:nvPr/>
        </p:nvSpPr>
        <p:spPr>
          <a:xfrm>
            <a:off x="2748280" y="6684102"/>
            <a:ext cx="3907902"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AVERAGE</a:t>
            </a:r>
          </a:p>
        </p:txBody>
      </p:sp>
      <p:sp>
        <p:nvSpPr>
          <p:cNvPr id="12" name="Rounded Rectangle 11"/>
          <p:cNvSpPr/>
          <p:nvPr/>
        </p:nvSpPr>
        <p:spPr>
          <a:xfrm>
            <a:off x="11353800" y="8109816"/>
            <a:ext cx="3907902"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COUNT</a:t>
            </a:r>
          </a:p>
        </p:txBody>
      </p:sp>
      <p:sp>
        <p:nvSpPr>
          <p:cNvPr id="13" name="Rounded Rectangle 12"/>
          <p:cNvSpPr/>
          <p:nvPr/>
        </p:nvSpPr>
        <p:spPr>
          <a:xfrm>
            <a:off x="2758440" y="8109816"/>
            <a:ext cx="3907902"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MIN</a:t>
            </a:r>
          </a:p>
        </p:txBody>
      </p:sp>
      <p:sp>
        <p:nvSpPr>
          <p:cNvPr id="14" name="Rounded Rectangle 13"/>
          <p:cNvSpPr/>
          <p:nvPr/>
        </p:nvSpPr>
        <p:spPr>
          <a:xfrm>
            <a:off x="11358880" y="6681264"/>
            <a:ext cx="3907902"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MAX</a:t>
            </a:r>
          </a:p>
        </p:txBody>
      </p:sp>
    </p:spTree>
    <p:extLst>
      <p:ext uri="{BB962C8B-B14F-4D97-AF65-F5344CB8AC3E}">
        <p14:creationId xmlns:p14="http://schemas.microsoft.com/office/powerpoint/2010/main" val="833956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498" y="1638300"/>
            <a:ext cx="14782800" cy="3075351"/>
          </a:xfrm>
          <a:prstGeom prst="rect">
            <a:avLst/>
          </a:prstGeom>
        </p:spPr>
      </p:pic>
      <p:sp>
        <p:nvSpPr>
          <p:cNvPr id="6" name="TextBox 5"/>
          <p:cNvSpPr txBox="1"/>
          <p:nvPr/>
        </p:nvSpPr>
        <p:spPr>
          <a:xfrm>
            <a:off x="533400" y="571500"/>
            <a:ext cx="120396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Quan sát hình sau và trả lời các câu hỏi:</a:t>
            </a:r>
            <a:endParaRPr lang="en-US" sz="4000" b="1" i="1">
              <a:latin typeface="Arial" panose="020B0604020202020204" pitchFamily="34" charset="0"/>
              <a:cs typeface="Arial" panose="020B0604020202020204" pitchFamily="34" charset="0"/>
            </a:endParaRPr>
          </a:p>
        </p:txBody>
      </p:sp>
      <p:sp>
        <p:nvSpPr>
          <p:cNvPr id="8" name="Rectangle 7"/>
          <p:cNvSpPr/>
          <p:nvPr/>
        </p:nvSpPr>
        <p:spPr>
          <a:xfrm>
            <a:off x="652804" y="4675551"/>
            <a:ext cx="16634188" cy="1824923"/>
          </a:xfrm>
          <a:prstGeom prst="rect">
            <a:avLst/>
          </a:prstGeom>
        </p:spPr>
        <p:txBody>
          <a:bodyPr wrap="square">
            <a:spAutoFit/>
          </a:bodyPr>
          <a:lstStyle/>
          <a:p>
            <a:pPr algn="just">
              <a:lnSpc>
                <a:spcPct val="150000"/>
              </a:lnSpc>
            </a:pPr>
            <a:r>
              <a:rPr lang="vi-VN" sz="4000" b="1">
                <a:cs typeface="Arial" panose="020B0604020202020204" pitchFamily="34" charset="0"/>
              </a:rPr>
              <a:t>Câu 3. </a:t>
            </a:r>
            <a:r>
              <a:rPr lang="vi-VN" sz="4000">
                <a:cs typeface="Arial" panose="020B0604020202020204" pitchFamily="34" charset="0"/>
              </a:rPr>
              <a:t>Để tính điểm tổng kết của bạn Phạm Mỹ Linh, hàm sẽ được viết như thế nào?</a:t>
            </a:r>
            <a:endParaRPr lang="en-US" sz="4000">
              <a:latin typeface="Arial" panose="020B0604020202020204" pitchFamily="34" charset="0"/>
              <a:cs typeface="Arial" panose="020B0604020202020204" pitchFamily="34" charset="0"/>
            </a:endParaRPr>
          </a:p>
        </p:txBody>
      </p:sp>
      <p:sp>
        <p:nvSpPr>
          <p:cNvPr id="9" name="Rounded Rectangle 8"/>
          <p:cNvSpPr/>
          <p:nvPr/>
        </p:nvSpPr>
        <p:spPr>
          <a:xfrm>
            <a:off x="1828800" y="6570416"/>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=AVERAGE C3,F3</a:t>
            </a:r>
          </a:p>
        </p:txBody>
      </p:sp>
      <p:sp>
        <p:nvSpPr>
          <p:cNvPr id="10" name="Rounded Rectangle 9"/>
          <p:cNvSpPr/>
          <p:nvPr/>
        </p:nvSpPr>
        <p:spPr>
          <a:xfrm>
            <a:off x="1823720" y="8109816"/>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=AVERAGE (C3:F3)</a:t>
            </a:r>
          </a:p>
        </p:txBody>
      </p:sp>
      <p:sp>
        <p:nvSpPr>
          <p:cNvPr id="11" name="Rounded Rectangle 10"/>
          <p:cNvSpPr/>
          <p:nvPr/>
        </p:nvSpPr>
        <p:spPr>
          <a:xfrm>
            <a:off x="10287000" y="6500474"/>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=AVERAGE C3:F3</a:t>
            </a:r>
          </a:p>
        </p:txBody>
      </p:sp>
      <p:sp>
        <p:nvSpPr>
          <p:cNvPr id="15" name="Rounded Rectangle 14"/>
          <p:cNvSpPr/>
          <p:nvPr/>
        </p:nvSpPr>
        <p:spPr>
          <a:xfrm>
            <a:off x="10287000" y="8089556"/>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=AVERAGE (C3,F3)</a:t>
            </a:r>
          </a:p>
        </p:txBody>
      </p:sp>
    </p:spTree>
    <p:extLst>
      <p:ext uri="{BB962C8B-B14F-4D97-AF65-F5344CB8AC3E}">
        <p14:creationId xmlns:p14="http://schemas.microsoft.com/office/powerpoint/2010/main" val="1401474918"/>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875621" y="266700"/>
            <a:ext cx="16634188" cy="1938992"/>
          </a:xfrm>
          <a:prstGeom prst="rect">
            <a:avLst/>
          </a:prstGeom>
        </p:spPr>
        <p:txBody>
          <a:bodyPr wrap="square">
            <a:spAutoFit/>
          </a:bodyPr>
          <a:lstStyle/>
          <a:p>
            <a:pPr algn="just">
              <a:lnSpc>
                <a:spcPct val="150000"/>
              </a:lnSpc>
            </a:pPr>
            <a:r>
              <a:rPr lang="vi-VN" sz="4000" b="1">
                <a:cs typeface="Arial" panose="020B0604020202020204" pitchFamily="34" charset="0"/>
              </a:rPr>
              <a:t>Câu </a:t>
            </a:r>
            <a:r>
              <a:rPr lang="en-US" sz="4000" b="1" smtClean="0">
                <a:latin typeface="Arial" panose="020B0604020202020204" pitchFamily="34" charset="0"/>
                <a:cs typeface="Arial" panose="020B0604020202020204" pitchFamily="34" charset="0"/>
              </a:rPr>
              <a:t>4</a:t>
            </a:r>
            <a:r>
              <a:rPr lang="vi-VN" sz="4000" b="1" smtClean="0">
                <a:cs typeface="Arial" panose="020B0604020202020204" pitchFamily="34" charset="0"/>
              </a:rPr>
              <a:t>. </a:t>
            </a:r>
            <a:r>
              <a:rPr lang="vi-VN" sz="4000">
                <a:cs typeface="Arial" panose="020B0604020202020204" pitchFamily="34" charset="0"/>
              </a:rPr>
              <a:t>Để sử dụng chức năng Autofill tính điểm tổng kết cho 3 bạn còn lại ở ô G5, G6, G7, các em thực hiện theo các bước nào?</a:t>
            </a:r>
            <a:endParaRPr lang="en-US" sz="4000">
              <a:latin typeface="Arial" panose="020B0604020202020204" pitchFamily="34" charset="0"/>
              <a:cs typeface="Arial" panose="020B0604020202020204" pitchFamily="34" charset="0"/>
            </a:endParaRPr>
          </a:p>
        </p:txBody>
      </p:sp>
      <p:sp>
        <p:nvSpPr>
          <p:cNvPr id="9" name="Rounded Rectangle 8"/>
          <p:cNvSpPr/>
          <p:nvPr/>
        </p:nvSpPr>
        <p:spPr>
          <a:xfrm>
            <a:off x="1159398" y="2329666"/>
            <a:ext cx="16127594" cy="1747034"/>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cs typeface="Arial" panose="020B0604020202020204" pitchFamily="34" charset="0"/>
              </a:rPr>
              <a:t>A. Chọn ô tính G4 → Đưa con trỏ chuột đến góc trái ô tính để trỏ chuột trở thành dấu +, rồi kéo chuột đến ô G7.</a:t>
            </a:r>
            <a:endParaRPr lang="en-US" sz="350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1128918" y="4381500"/>
            <a:ext cx="16127594" cy="1747034"/>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cs typeface="Arial" panose="020B0604020202020204" pitchFamily="34" charset="0"/>
              </a:rPr>
              <a:t>B. Chọn ô tính G4 → Đưa con trỏ chuột đến góc phải ô tính để trỏ chuột trở thành dấu +, rồi kéo chuột đến ô G7.</a:t>
            </a:r>
            <a:endParaRPr lang="en-US" sz="350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1128918" y="6346002"/>
            <a:ext cx="16127594" cy="174703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cs typeface="Arial" panose="020B0604020202020204" pitchFamily="34" charset="0"/>
              </a:rPr>
              <a:t>C. Chọn ô tính G4 → Đưa con trỏ chuột đến giữa ô tính rồi kéo chuột đến ô G7.</a:t>
            </a:r>
            <a:endParaRPr lang="en-US" sz="350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1159398" y="8304342"/>
            <a:ext cx="16127594" cy="1747034"/>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cs typeface="Arial" panose="020B0604020202020204" pitchFamily="34" charset="0"/>
              </a:rPr>
              <a:t>D. Các bước trên đều sai.</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510933"/>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498" y="1638300"/>
            <a:ext cx="14782800" cy="3075351"/>
          </a:xfrm>
          <a:prstGeom prst="rect">
            <a:avLst/>
          </a:prstGeom>
        </p:spPr>
      </p:pic>
      <p:sp>
        <p:nvSpPr>
          <p:cNvPr id="6" name="TextBox 5"/>
          <p:cNvSpPr txBox="1"/>
          <p:nvPr/>
        </p:nvSpPr>
        <p:spPr>
          <a:xfrm>
            <a:off x="533400" y="571500"/>
            <a:ext cx="120396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Quan sát hình sau và trả lời các câu hỏi:</a:t>
            </a:r>
            <a:endParaRPr lang="en-US" sz="4000" b="1" i="1">
              <a:latin typeface="Arial" panose="020B0604020202020204" pitchFamily="34" charset="0"/>
              <a:cs typeface="Arial" panose="020B0604020202020204" pitchFamily="34" charset="0"/>
            </a:endParaRPr>
          </a:p>
        </p:txBody>
      </p:sp>
      <p:sp>
        <p:nvSpPr>
          <p:cNvPr id="8" name="Rectangle 7"/>
          <p:cNvSpPr/>
          <p:nvPr/>
        </p:nvSpPr>
        <p:spPr>
          <a:xfrm>
            <a:off x="652804" y="4675551"/>
            <a:ext cx="16634188" cy="1938992"/>
          </a:xfrm>
          <a:prstGeom prst="rect">
            <a:avLst/>
          </a:prstGeom>
        </p:spPr>
        <p:txBody>
          <a:bodyPr wrap="square">
            <a:spAutoFit/>
          </a:bodyPr>
          <a:lstStyle/>
          <a:p>
            <a:pPr algn="just">
              <a:lnSpc>
                <a:spcPct val="150000"/>
              </a:lnSpc>
            </a:pPr>
            <a:r>
              <a:rPr lang="vi-VN" sz="4000" b="1">
                <a:cs typeface="Arial" panose="020B0604020202020204" pitchFamily="34" charset="0"/>
              </a:rPr>
              <a:t>Câu </a:t>
            </a:r>
            <a:r>
              <a:rPr lang="en-US" sz="4000" b="1">
                <a:latin typeface="Arial" panose="020B0604020202020204" pitchFamily="34" charset="0"/>
                <a:cs typeface="Arial" panose="020B0604020202020204" pitchFamily="34" charset="0"/>
              </a:rPr>
              <a:t>5</a:t>
            </a:r>
            <a:r>
              <a:rPr lang="vi-VN" sz="4000" b="1" smtClean="0">
                <a:cs typeface="Arial" panose="020B0604020202020204" pitchFamily="34" charset="0"/>
              </a:rPr>
              <a:t>. </a:t>
            </a:r>
            <a:r>
              <a:rPr lang="vi-VN" sz="4000">
                <a:cs typeface="Arial" panose="020B0604020202020204" pitchFamily="34" charset="0"/>
              </a:rPr>
              <a:t>Để tính xem bạn nào có điểm tổng kết cao nhất, em sử dụng cách viết hàm như thế nào?</a:t>
            </a:r>
            <a:endParaRPr lang="en-US" sz="4000">
              <a:latin typeface="Arial" panose="020B0604020202020204" pitchFamily="34" charset="0"/>
              <a:cs typeface="Arial" panose="020B0604020202020204" pitchFamily="34" charset="0"/>
            </a:endParaRPr>
          </a:p>
        </p:txBody>
      </p:sp>
      <p:sp>
        <p:nvSpPr>
          <p:cNvPr id="9" name="Rounded Rectangle 8"/>
          <p:cNvSpPr/>
          <p:nvPr/>
        </p:nvSpPr>
        <p:spPr>
          <a:xfrm>
            <a:off x="1828800" y="6570416"/>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=MAX(G3.G7)</a:t>
            </a:r>
          </a:p>
        </p:txBody>
      </p:sp>
      <p:sp>
        <p:nvSpPr>
          <p:cNvPr id="10" name="Rounded Rectangle 9"/>
          <p:cNvSpPr/>
          <p:nvPr/>
        </p:nvSpPr>
        <p:spPr>
          <a:xfrm>
            <a:off x="1823720" y="8109816"/>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=MAX(G3,G7)</a:t>
            </a:r>
          </a:p>
        </p:txBody>
      </p:sp>
      <p:sp>
        <p:nvSpPr>
          <p:cNvPr id="11" name="Rounded Rectangle 10"/>
          <p:cNvSpPr/>
          <p:nvPr/>
        </p:nvSpPr>
        <p:spPr>
          <a:xfrm>
            <a:off x="10287000" y="6500474"/>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=MAX(G3-G7)</a:t>
            </a:r>
          </a:p>
        </p:txBody>
      </p:sp>
      <p:sp>
        <p:nvSpPr>
          <p:cNvPr id="15" name="Rounded Rectangle 14"/>
          <p:cNvSpPr/>
          <p:nvPr/>
        </p:nvSpPr>
        <p:spPr>
          <a:xfrm>
            <a:off x="10287000" y="8089556"/>
            <a:ext cx="5557520" cy="10668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=MAX(G3:G7)</a:t>
            </a:r>
          </a:p>
        </p:txBody>
      </p:sp>
    </p:spTree>
    <p:extLst>
      <p:ext uri="{BB962C8B-B14F-4D97-AF65-F5344CB8AC3E}">
        <p14:creationId xmlns:p14="http://schemas.microsoft.com/office/powerpoint/2010/main" val="195147934"/>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TextBox 1"/>
          <p:cNvSpPr txBox="1"/>
          <p:nvPr/>
        </p:nvSpPr>
        <p:spPr>
          <a:xfrm>
            <a:off x="5236098" y="647700"/>
            <a:ext cx="74676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THỰC HÀNH </a:t>
            </a:r>
            <a:endParaRPr lang="en-US" sz="6000" b="1">
              <a:latin typeface="Arial" panose="020B0604020202020204" pitchFamily="34" charset="0"/>
              <a:cs typeface="Arial" panose="020B0604020202020204" pitchFamily="34" charset="0"/>
            </a:endParaRPr>
          </a:p>
        </p:txBody>
      </p:sp>
      <p:sp>
        <p:nvSpPr>
          <p:cNvPr id="3" name="TextBox 2"/>
          <p:cNvSpPr txBox="1"/>
          <p:nvPr/>
        </p:nvSpPr>
        <p:spPr>
          <a:xfrm>
            <a:off x="1066800" y="1943100"/>
            <a:ext cx="16535400" cy="7571303"/>
          </a:xfrm>
          <a:prstGeom prst="rect">
            <a:avLst/>
          </a:prstGeom>
          <a:noFill/>
        </p:spPr>
        <p:txBody>
          <a:bodyPr wrap="square" rtlCol="0">
            <a:spAutoFit/>
          </a:bodyPr>
          <a:lstStyle/>
          <a:p>
            <a:pPr algn="just">
              <a:lnSpc>
                <a:spcPct val="150000"/>
              </a:lnSpc>
            </a:pPr>
            <a:r>
              <a:rPr lang="en-US" sz="3600" b="1" smtClean="0">
                <a:latin typeface="Arial" panose="020B0604020202020204" pitchFamily="34" charset="0"/>
                <a:cs typeface="Arial" panose="020B0604020202020204" pitchFamily="34" charset="0"/>
              </a:rPr>
              <a:t>Bài tập 1. </a:t>
            </a:r>
            <a:r>
              <a:rPr lang="en-US" sz="3600" i="1">
                <a:latin typeface="Arial" panose="020B0604020202020204" pitchFamily="34" charset="0"/>
                <a:cs typeface="Arial" panose="020B0604020202020204" pitchFamily="34" charset="0"/>
              </a:rPr>
              <a:t>Mở bảng tính Quyengop.xlsx đã lưu ở Bài 9 và thực hiện theo các yêu cầu </a:t>
            </a:r>
            <a:r>
              <a:rPr lang="en-US" sz="3600" i="1">
                <a:latin typeface="Arial" panose="020B0604020202020204" pitchFamily="34" charset="0"/>
                <a:cs typeface="Arial" panose="020B0604020202020204" pitchFamily="34" charset="0"/>
              </a:rPr>
              <a:t>sau</a:t>
            </a:r>
            <a:r>
              <a:rPr lang="en-US" sz="3600" i="1" smtClean="0">
                <a:latin typeface="Arial" panose="020B0604020202020204" pitchFamily="34" charset="0"/>
                <a:cs typeface="Arial" panose="020B0604020202020204" pitchFamily="34" charset="0"/>
              </a:rPr>
              <a:t>:</a:t>
            </a:r>
          </a:p>
          <a:p>
            <a:pPr algn="just">
              <a:lnSpc>
                <a:spcPct val="150000"/>
              </a:lnSpc>
            </a:pPr>
            <a:r>
              <a:rPr lang="vi-VN" sz="3600">
                <a:solidFill>
                  <a:schemeClr val="accent4">
                    <a:lumMod val="50000"/>
                  </a:schemeClr>
                </a:solidFill>
                <a:latin typeface="Arial" panose="020B0604020202020204" pitchFamily="34" charset="0"/>
                <a:cs typeface="Arial" panose="020B0604020202020204" pitchFamily="34" charset="0"/>
              </a:rPr>
              <a:t>a) Lựa chọn hàm phù hợp và nhập hàm vào ô tính G3 để tính tổng mỗi lớp cho lớp 6A và thực hiện sao chép hàm để tính cho các lớp còn lại.</a:t>
            </a:r>
          </a:p>
          <a:p>
            <a:pPr algn="just">
              <a:lnSpc>
                <a:spcPct val="150000"/>
              </a:lnSpc>
            </a:pPr>
            <a:r>
              <a:rPr lang="vi-VN" sz="3600">
                <a:solidFill>
                  <a:schemeClr val="accent6">
                    <a:lumMod val="75000"/>
                  </a:schemeClr>
                </a:solidFill>
                <a:latin typeface="Arial" panose="020B0604020202020204" pitchFamily="34" charset="0"/>
                <a:cs typeface="Arial" panose="020B0604020202020204" pitchFamily="34" charset="0"/>
              </a:rPr>
              <a:t>b) Lựa chọn hàm phù hợp và nhập hàm vào các ô tính D23, D24, D25, D26, D27 để tính Tổng mỗi loại, Trung bình, Cao nhất, Thấp nhất, Số lớp quyên góp được cho cột Toán. Thực hiện sao chép hàm để tính cho các cột Ngữ Văn, Tin học và Tổng mỗi lớp.</a:t>
            </a:r>
          </a:p>
          <a:p>
            <a:pPr>
              <a:lnSpc>
                <a:spcPct val="150000"/>
              </a:lnSpc>
            </a:pP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51018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TextBox 1"/>
          <p:cNvSpPr txBox="1"/>
          <p:nvPr/>
        </p:nvSpPr>
        <p:spPr>
          <a:xfrm>
            <a:off x="5236098" y="647700"/>
            <a:ext cx="74676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THỰC HÀNH </a:t>
            </a:r>
            <a:endParaRPr lang="en-US" sz="6000" b="1">
              <a:latin typeface="Arial" panose="020B0604020202020204" pitchFamily="34" charset="0"/>
              <a:cs typeface="Arial" panose="020B0604020202020204" pitchFamily="34" charset="0"/>
            </a:endParaRPr>
          </a:p>
        </p:txBody>
      </p:sp>
      <p:sp>
        <p:nvSpPr>
          <p:cNvPr id="3" name="TextBox 2"/>
          <p:cNvSpPr txBox="1"/>
          <p:nvPr/>
        </p:nvSpPr>
        <p:spPr>
          <a:xfrm>
            <a:off x="702198" y="2090678"/>
            <a:ext cx="16535400" cy="6740307"/>
          </a:xfrm>
          <a:prstGeom prst="rect">
            <a:avLst/>
          </a:prstGeom>
          <a:noFill/>
        </p:spPr>
        <p:txBody>
          <a:bodyPr wrap="square" rtlCol="0">
            <a:spAutoFit/>
          </a:bodyPr>
          <a:lstStyle/>
          <a:p>
            <a:pPr algn="just">
              <a:lnSpc>
                <a:spcPct val="150000"/>
              </a:lnSpc>
            </a:pPr>
            <a:r>
              <a:rPr lang="vi-VN" sz="3600" smtClean="0">
                <a:solidFill>
                  <a:schemeClr val="accent2">
                    <a:lumMod val="75000"/>
                  </a:schemeClr>
                </a:solidFill>
                <a:cs typeface="Arial" panose="020B0604020202020204" pitchFamily="34" charset="0"/>
              </a:rPr>
              <a:t>c</a:t>
            </a:r>
            <a:r>
              <a:rPr lang="vi-VN" sz="3600">
                <a:solidFill>
                  <a:schemeClr val="accent2">
                    <a:lumMod val="75000"/>
                  </a:schemeClr>
                </a:solidFill>
                <a:cs typeface="Arial" panose="020B0604020202020204" pitchFamily="34" charset="0"/>
              </a:rPr>
              <a:t>) Thực hiện cập nhật thông tin tình hình quyên góp, quan sát và cho biết kết quả của hàm thay đổi trong trường hợp nào sau đây:</a:t>
            </a:r>
          </a:p>
          <a:p>
            <a:pPr marL="571500" indent="-571500" algn="just">
              <a:lnSpc>
                <a:spcPct val="150000"/>
              </a:lnSpc>
              <a:buFont typeface="Arial" panose="020B0604020202020204" pitchFamily="34" charset="0"/>
              <a:buChar char="•"/>
            </a:pPr>
            <a:r>
              <a:rPr lang="vi-VN" sz="3600" smtClean="0">
                <a:solidFill>
                  <a:schemeClr val="accent2">
                    <a:lumMod val="75000"/>
                  </a:schemeClr>
                </a:solidFill>
                <a:cs typeface="Arial" panose="020B0604020202020204" pitchFamily="34" charset="0"/>
              </a:rPr>
              <a:t>Cập </a:t>
            </a:r>
            <a:r>
              <a:rPr lang="vi-VN" sz="3600">
                <a:solidFill>
                  <a:schemeClr val="accent2">
                    <a:lumMod val="75000"/>
                  </a:schemeClr>
                </a:solidFill>
                <a:cs typeface="Arial" panose="020B0604020202020204" pitchFamily="34" charset="0"/>
              </a:rPr>
              <a:t>nhật dữ liệu chữ vào ô tính trống.</a:t>
            </a:r>
          </a:p>
          <a:p>
            <a:pPr marL="571500" indent="-571500" algn="just">
              <a:lnSpc>
                <a:spcPct val="150000"/>
              </a:lnSpc>
              <a:buFont typeface="Arial" panose="020B0604020202020204" pitchFamily="34" charset="0"/>
              <a:buChar char="•"/>
            </a:pPr>
            <a:r>
              <a:rPr lang="vi-VN" sz="3600" smtClean="0">
                <a:solidFill>
                  <a:schemeClr val="accent2">
                    <a:lumMod val="75000"/>
                  </a:schemeClr>
                </a:solidFill>
                <a:cs typeface="Arial" panose="020B0604020202020204" pitchFamily="34" charset="0"/>
              </a:rPr>
              <a:t>Xóa </a:t>
            </a:r>
            <a:r>
              <a:rPr lang="vi-VN" sz="3600">
                <a:solidFill>
                  <a:schemeClr val="accent2">
                    <a:lumMod val="75000"/>
                  </a:schemeClr>
                </a:solidFill>
                <a:cs typeface="Arial" panose="020B0604020202020204" pitchFamily="34" charset="0"/>
              </a:rPr>
              <a:t>dữ liệu trong ô tính đang chứa dữ liệu chữ.</a:t>
            </a:r>
          </a:p>
          <a:p>
            <a:pPr marL="571500" indent="-571500" algn="just">
              <a:lnSpc>
                <a:spcPct val="150000"/>
              </a:lnSpc>
              <a:buFont typeface="Arial" panose="020B0604020202020204" pitchFamily="34" charset="0"/>
              <a:buChar char="•"/>
            </a:pPr>
            <a:r>
              <a:rPr lang="vi-VN" sz="3600" smtClean="0">
                <a:solidFill>
                  <a:schemeClr val="accent2">
                    <a:lumMod val="75000"/>
                  </a:schemeClr>
                </a:solidFill>
                <a:cs typeface="Arial" panose="020B0604020202020204" pitchFamily="34" charset="0"/>
              </a:rPr>
              <a:t>Thay </a:t>
            </a:r>
            <a:r>
              <a:rPr lang="vi-VN" sz="3600">
                <a:solidFill>
                  <a:schemeClr val="accent2">
                    <a:lumMod val="75000"/>
                  </a:schemeClr>
                </a:solidFill>
                <a:cs typeface="Arial" panose="020B0604020202020204" pitchFamily="34" charset="0"/>
              </a:rPr>
              <a:t>dữ liệu chữ trong ô tính bằng dữ liệu số.</a:t>
            </a:r>
          </a:p>
          <a:p>
            <a:pPr marL="571500" indent="-571500" algn="just">
              <a:lnSpc>
                <a:spcPct val="150000"/>
              </a:lnSpc>
              <a:buFont typeface="Arial" panose="020B0604020202020204" pitchFamily="34" charset="0"/>
              <a:buChar char="•"/>
            </a:pPr>
            <a:r>
              <a:rPr lang="vi-VN" sz="3600" smtClean="0">
                <a:solidFill>
                  <a:schemeClr val="accent2">
                    <a:lumMod val="75000"/>
                  </a:schemeClr>
                </a:solidFill>
                <a:cs typeface="Arial" panose="020B0604020202020204" pitchFamily="34" charset="0"/>
              </a:rPr>
              <a:t>Thay </a:t>
            </a:r>
            <a:r>
              <a:rPr lang="vi-VN" sz="3600">
                <a:solidFill>
                  <a:schemeClr val="accent2">
                    <a:lumMod val="75000"/>
                  </a:schemeClr>
                </a:solidFill>
                <a:cs typeface="Arial" panose="020B0604020202020204" pitchFamily="34" charset="0"/>
              </a:rPr>
              <a:t>dữ liệu số trong ô tính bằng dữ liệu chữ.</a:t>
            </a:r>
          </a:p>
          <a:p>
            <a:pPr marL="571500" indent="-571500" algn="just">
              <a:lnSpc>
                <a:spcPct val="150000"/>
              </a:lnSpc>
              <a:buFont typeface="Arial" panose="020B0604020202020204" pitchFamily="34" charset="0"/>
              <a:buChar char="•"/>
            </a:pPr>
            <a:r>
              <a:rPr lang="vi-VN" sz="3600" smtClean="0">
                <a:solidFill>
                  <a:schemeClr val="accent2">
                    <a:lumMod val="75000"/>
                  </a:schemeClr>
                </a:solidFill>
                <a:cs typeface="Arial" panose="020B0604020202020204" pitchFamily="34" charset="0"/>
              </a:rPr>
              <a:t>Chỉnh </a:t>
            </a:r>
            <a:r>
              <a:rPr lang="vi-VN" sz="3600">
                <a:solidFill>
                  <a:schemeClr val="accent2">
                    <a:lumMod val="75000"/>
                  </a:schemeClr>
                </a:solidFill>
                <a:cs typeface="Arial" panose="020B0604020202020204" pitchFamily="34" charset="0"/>
              </a:rPr>
              <a:t>sửa giá trị số trong ô tính đang chứa dữ liệu số.</a:t>
            </a:r>
          </a:p>
          <a:p>
            <a:pPr marL="571500" indent="-571500" algn="just">
              <a:lnSpc>
                <a:spcPct val="150000"/>
              </a:lnSpc>
              <a:buFont typeface="Arial" panose="020B0604020202020204" pitchFamily="34" charset="0"/>
              <a:buChar char="•"/>
            </a:pPr>
            <a:r>
              <a:rPr lang="vi-VN" sz="3600" smtClean="0">
                <a:solidFill>
                  <a:schemeClr val="accent2">
                    <a:lumMod val="75000"/>
                  </a:schemeClr>
                </a:solidFill>
                <a:cs typeface="Arial" panose="020B0604020202020204" pitchFamily="34" charset="0"/>
              </a:rPr>
              <a:t>Thay </a:t>
            </a:r>
            <a:r>
              <a:rPr lang="vi-VN" sz="3600">
                <a:solidFill>
                  <a:schemeClr val="accent2">
                    <a:lumMod val="75000"/>
                  </a:schemeClr>
                </a:solidFill>
                <a:cs typeface="Arial" panose="020B0604020202020204" pitchFamily="34" charset="0"/>
              </a:rPr>
              <a:t>dữ liệu chữ trong ô tính bằng dữ liệu </a:t>
            </a:r>
            <a:r>
              <a:rPr lang="vi-VN" sz="3600">
                <a:solidFill>
                  <a:schemeClr val="accent2">
                    <a:lumMod val="75000"/>
                  </a:schemeClr>
                </a:solidFill>
                <a:cs typeface="Arial" panose="020B0604020202020204" pitchFamily="34" charset="0"/>
              </a:rPr>
              <a:t>ngày</a:t>
            </a:r>
            <a:r>
              <a:rPr lang="vi-VN" sz="3600" smtClean="0">
                <a:solidFill>
                  <a:schemeClr val="accent2">
                    <a:lumMod val="75000"/>
                  </a:schemeClr>
                </a:solidFill>
                <a:cs typeface="Arial" panose="020B0604020202020204" pitchFamily="34" charset="0"/>
              </a:rPr>
              <a:t>.</a:t>
            </a:r>
            <a:endParaRPr lang="vi-VN" sz="3600">
              <a:solidFill>
                <a:schemeClr val="accent2">
                  <a:lumMod val="75000"/>
                </a:schemeClr>
              </a:solidFill>
              <a:cs typeface="Arial" panose="020B0604020202020204" pitchFamily="34" charset="0"/>
            </a:endParaRPr>
          </a:p>
        </p:txBody>
      </p:sp>
    </p:spTree>
    <p:extLst>
      <p:ext uri="{BB962C8B-B14F-4D97-AF65-F5344CB8AC3E}">
        <p14:creationId xmlns:p14="http://schemas.microsoft.com/office/powerpoint/2010/main" val="309546244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14" name="Group 13"/>
          <p:cNvGrpSpPr/>
          <p:nvPr/>
        </p:nvGrpSpPr>
        <p:grpSpPr>
          <a:xfrm>
            <a:off x="1087657" y="2331294"/>
            <a:ext cx="15468601" cy="6033547"/>
            <a:chOff x="1087657" y="2331294"/>
            <a:chExt cx="15468601" cy="6033547"/>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783"/>
            <a:stretch>
              <a:fillRect/>
            </a:stretch>
          </p:blipFill>
          <p:spPr>
            <a:xfrm rot="5400000">
              <a:off x="5805184" y="-2386233"/>
              <a:ext cx="6033547" cy="15468601"/>
            </a:xfrm>
            <a:prstGeom prst="rect">
              <a:avLst/>
            </a:prstGeom>
          </p:spPr>
        </p:pic>
        <p:sp>
          <p:nvSpPr>
            <p:cNvPr id="6" name="TextBox 6"/>
            <p:cNvSpPr txBox="1"/>
            <p:nvPr/>
          </p:nvSpPr>
          <p:spPr>
            <a:xfrm>
              <a:off x="1793091" y="3587214"/>
              <a:ext cx="14057735" cy="3323987"/>
            </a:xfrm>
            <a:prstGeom prst="rect">
              <a:avLst/>
            </a:prstGeom>
          </p:spPr>
          <p:txBody>
            <a:bodyPr wrap="square" lIns="0" tIns="0" rIns="0" bIns="0" rtlCol="0" anchor="t">
              <a:spAutoFit/>
            </a:bodyPr>
            <a:lstStyle/>
            <a:p>
              <a:pPr algn="ctr">
                <a:lnSpc>
                  <a:spcPct val="150000"/>
                </a:lnSpc>
              </a:pPr>
              <a:r>
                <a:rPr lang="en-US" sz="7200" b="1" smtClean="0">
                  <a:latin typeface="Arial" panose="020B0604020202020204" pitchFamily="34" charset="0"/>
                  <a:cs typeface="Arial" panose="020B0604020202020204" pitchFamily="34" charset="0"/>
                </a:rPr>
                <a:t>BÀI 10: </a:t>
              </a:r>
            </a:p>
            <a:p>
              <a:pPr algn="ctr">
                <a:lnSpc>
                  <a:spcPct val="150000"/>
                </a:lnSpc>
              </a:pPr>
              <a:r>
                <a:rPr lang="en-US" sz="7200" b="1" smtClean="0">
                  <a:latin typeface="Arial" panose="020B0604020202020204" pitchFamily="34" charset="0"/>
                  <a:cs typeface="Arial" panose="020B0604020202020204" pitchFamily="34" charset="0"/>
                </a:rPr>
                <a:t>SỬ DỤNG HÀM ĐỂ TÍNH TOÁN</a:t>
              </a:r>
              <a:endParaRPr lang="en-US" sz="7200" b="1">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626">
              <a:off x="6642835" y="7152302"/>
              <a:ext cx="4435774" cy="330667"/>
            </a:xfrm>
            <a:prstGeom prst="rect">
              <a:avLst/>
            </a:prstGeom>
          </p:spPr>
        </p:pic>
      </p:grpSp>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65178">
            <a:off x="16868972" y="6490419"/>
            <a:ext cx="2838056" cy="687634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478474">
            <a:off x="16974755" y="-1828935"/>
            <a:ext cx="1329320" cy="477860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5895837" y="3784935"/>
            <a:ext cx="3601458" cy="3126266"/>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85334" y="3784935"/>
            <a:ext cx="3601458" cy="3126266"/>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638463">
            <a:off x="-484764" y="-3529373"/>
            <a:ext cx="969528" cy="6583212"/>
          </a:xfrm>
          <a:prstGeom prst="rect">
            <a:avLst/>
          </a:prstGeom>
        </p:spPr>
      </p:pic>
      <p:pic>
        <p:nvPicPr>
          <p:cNvPr id="3"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12007">
            <a:off x="-937674" y="6974551"/>
            <a:ext cx="2506139" cy="6072144"/>
          </a:xfrm>
          <a:prstGeom prst="rect">
            <a:avLst/>
          </a:prstGeom>
        </p:spPr>
      </p:pic>
      <p:pic>
        <p:nvPicPr>
          <p:cNvPr id="4" name="Picture 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069016" y="764273"/>
            <a:ext cx="1583412" cy="226201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219200" y="495300"/>
            <a:ext cx="15544800" cy="1938992"/>
          </a:xfrm>
          <a:prstGeom prst="rect">
            <a:avLst/>
          </a:prstGeom>
        </p:spPr>
        <p:txBody>
          <a:bodyPr wrap="square">
            <a:spAutoFit/>
          </a:bodyPr>
          <a:lstStyle/>
          <a:p>
            <a:pPr algn="just">
              <a:lnSpc>
                <a:spcPct val="150000"/>
              </a:lnSpc>
            </a:pPr>
            <a:r>
              <a:rPr lang="vi-VN" sz="4000" b="1">
                <a:cs typeface="Arial" panose="020B0604020202020204" pitchFamily="34" charset="0"/>
              </a:rPr>
              <a:t>Bài tập 2. </a:t>
            </a:r>
            <a:r>
              <a:rPr lang="vi-VN" sz="4000">
                <a:cs typeface="Arial" panose="020B0604020202020204" pitchFamily="34" charset="0"/>
              </a:rPr>
              <a:t>Mở bảng </a:t>
            </a:r>
            <a:r>
              <a:rPr lang="vi-VN" sz="4000">
                <a:cs typeface="Arial" panose="020B0604020202020204" pitchFamily="34" charset="0"/>
              </a:rPr>
              <a:t>tính </a:t>
            </a:r>
            <a:r>
              <a:rPr lang="vi-VN" sz="4000" smtClean="0">
                <a:cs typeface="Arial" panose="020B0604020202020204" pitchFamily="34" charset="0"/>
              </a:rPr>
              <a:t>Doanhthu.xlsx</a:t>
            </a:r>
            <a:r>
              <a:rPr lang="en-US" sz="4000" smtClean="0">
                <a:cs typeface="Arial" panose="020B0604020202020204" pitchFamily="34" charset="0"/>
              </a:rPr>
              <a:t> </a:t>
            </a:r>
            <a:r>
              <a:rPr lang="en-US" sz="4000" smtClean="0">
                <a:latin typeface="Arial" panose="020B0604020202020204" pitchFamily="34" charset="0"/>
                <a:cs typeface="Arial" panose="020B0604020202020204" pitchFamily="34" charset="0"/>
              </a:rPr>
              <a:t>và thực hiện các yêu cầu sau đây: </a:t>
            </a:r>
            <a:r>
              <a:rPr lang="vi-VN"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75" y="2927368"/>
            <a:ext cx="10027485" cy="6732008"/>
          </a:xfrm>
          <a:prstGeom prst="rect">
            <a:avLst/>
          </a:prstGeom>
        </p:spPr>
      </p:pic>
      <p:sp>
        <p:nvSpPr>
          <p:cNvPr id="4" name="Rounded Rectangular Callout 3"/>
          <p:cNvSpPr/>
          <p:nvPr/>
        </p:nvSpPr>
        <p:spPr>
          <a:xfrm>
            <a:off x="10241280" y="3148032"/>
            <a:ext cx="7422315" cy="1233468"/>
          </a:xfrm>
          <a:prstGeom prst="wedgeRoundRectCallout">
            <a:avLst>
              <a:gd name="adj1" fmla="val -58873"/>
              <a:gd name="adj2" fmla="val 49040"/>
              <a:gd name="adj3" fmla="val 16667"/>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Arial" panose="020B0604020202020204" pitchFamily="34" charset="0"/>
                <a:cs typeface="Arial" panose="020B0604020202020204" pitchFamily="34" charset="0"/>
              </a:rPr>
              <a:t>Tính tiền lãi của hàng đầu tiên.</a:t>
            </a:r>
            <a:endParaRPr lang="en-US" sz="3600">
              <a:solidFill>
                <a:schemeClr val="tx1"/>
              </a:solidFill>
              <a:latin typeface="Arial" panose="020B0604020202020204" pitchFamily="34" charset="0"/>
              <a:cs typeface="Arial" panose="020B0604020202020204" pitchFamily="34" charset="0"/>
            </a:endParaRPr>
          </a:p>
        </p:txBody>
      </p:sp>
      <p:sp>
        <p:nvSpPr>
          <p:cNvPr id="10" name="Rounded Rectangular Callout 9"/>
          <p:cNvSpPr/>
          <p:nvPr/>
        </p:nvSpPr>
        <p:spPr>
          <a:xfrm>
            <a:off x="10246360" y="4880908"/>
            <a:ext cx="7422315" cy="2667000"/>
          </a:xfrm>
          <a:prstGeom prst="wedgeRoundRectCallout">
            <a:avLst>
              <a:gd name="adj1" fmla="val -59147"/>
              <a:gd name="adj2" fmla="val -50008"/>
              <a:gd name="adj3" fmla="val 16667"/>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smtClean="0">
                <a:solidFill>
                  <a:schemeClr val="tx1"/>
                </a:solidFill>
                <a:latin typeface="Arial" panose="020B0604020202020204" pitchFamily="34" charset="0"/>
                <a:cs typeface="Arial" panose="020B0604020202020204" pitchFamily="34" charset="0"/>
              </a:rPr>
              <a:t>Dùng hàm để tính tổng cộng, trung bình, cao nhất, thấp nhất của các sản phẩm đã bán.</a:t>
            </a:r>
            <a:endParaRPr lang="en-US" sz="3600">
              <a:solidFill>
                <a:schemeClr val="tx1"/>
              </a:solidFill>
              <a:latin typeface="Arial" panose="020B0604020202020204" pitchFamily="34" charset="0"/>
              <a:cs typeface="Arial" panose="020B0604020202020204" pitchFamily="34" charset="0"/>
            </a:endParaRPr>
          </a:p>
        </p:txBody>
      </p:sp>
      <p:sp>
        <p:nvSpPr>
          <p:cNvPr id="11" name="Rounded Rectangular Callout 10"/>
          <p:cNvSpPr/>
          <p:nvPr/>
        </p:nvSpPr>
        <p:spPr>
          <a:xfrm>
            <a:off x="10276840" y="7734300"/>
            <a:ext cx="7422315" cy="1440424"/>
          </a:xfrm>
          <a:prstGeom prst="wedgeRoundRectCallout">
            <a:avLst>
              <a:gd name="adj1" fmla="val -61337"/>
              <a:gd name="adj2" fmla="val -40133"/>
              <a:gd name="adj3" fmla="val 16667"/>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smtClean="0">
                <a:solidFill>
                  <a:schemeClr val="tx1"/>
                </a:solidFill>
                <a:latin typeface="Arial" panose="020B0604020202020204" pitchFamily="34" charset="0"/>
                <a:cs typeface="Arial" panose="020B0604020202020204" pitchFamily="34" charset="0"/>
              </a:rPr>
              <a:t>Định dạng lại bảng tính.</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455801"/>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638800" y="723900"/>
            <a:ext cx="75438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 </a:t>
            </a:r>
            <a:endParaRPr lang="en-US" sz="6000" b="1">
              <a:latin typeface="Arial" panose="020B0604020202020204" pitchFamily="34" charset="0"/>
              <a:cs typeface="Arial" panose="020B0604020202020204" pitchFamily="34" charset="0"/>
            </a:endParaRPr>
          </a:p>
        </p:txBody>
      </p:sp>
      <p:sp>
        <p:nvSpPr>
          <p:cNvPr id="5" name="Rounded Rectangle 4"/>
          <p:cNvSpPr/>
          <p:nvPr/>
        </p:nvSpPr>
        <p:spPr>
          <a:xfrm>
            <a:off x="1224280" y="2628900"/>
            <a:ext cx="16002000" cy="4191000"/>
          </a:xfrm>
          <a:prstGeom prst="roundRect">
            <a:avLst/>
          </a:prstGeom>
          <a:solidFill>
            <a:srgbClr val="F0E4D4"/>
          </a:solidFill>
          <a:ln w="571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Sử dụng một số hàm đã học để thực hiện tính toán trên bảng tính quản lí chi tiêu của gia đình em hoặc bảng tính theo dõi kết quả học tập của em (đã thực hiện định dạng ở Bài 9).</a:t>
            </a:r>
          </a:p>
        </p:txBody>
      </p:sp>
      <p:pic>
        <p:nvPicPr>
          <p:cNvPr id="9"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381000" y="6942439"/>
            <a:ext cx="1676400" cy="3316621"/>
          </a:xfrm>
          <a:prstGeom prst="rect">
            <a:avLst/>
          </a:prstGeom>
        </p:spPr>
      </p:pic>
      <p:pic>
        <p:nvPicPr>
          <p:cNvPr id="12" name="Picture 14"/>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639800" y="8312304"/>
            <a:ext cx="3886200" cy="1974696"/>
          </a:xfrm>
          <a:prstGeom prst="rect">
            <a:avLst/>
          </a:prstGeom>
        </p:spPr>
      </p:pic>
    </p:spTree>
    <p:extLst>
      <p:ext uri="{BB962C8B-B14F-4D97-AF65-F5344CB8AC3E}">
        <p14:creationId xmlns:p14="http://schemas.microsoft.com/office/powerpoint/2010/main" val="451997737"/>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181600" y="876300"/>
            <a:ext cx="86106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HƯỚNG DẪN VỀ NHÀ </a:t>
            </a:r>
            <a:endParaRPr lang="en-US" sz="6000" b="1">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28041" y="-3413121"/>
            <a:ext cx="5424428" cy="5325802"/>
          </a:xfrm>
          <a:prstGeom prst="rect">
            <a:avLst/>
          </a:prstGeom>
        </p:spPr>
      </p:pic>
      <p:pic>
        <p:nvPicPr>
          <p:cNvPr id="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660">
            <a:off x="5137993" y="1883467"/>
            <a:ext cx="8767397" cy="414459"/>
          </a:xfrm>
          <a:prstGeom prst="rect">
            <a:avLst/>
          </a:prstGeom>
        </p:spPr>
      </p:pic>
      <p:grpSp>
        <p:nvGrpSpPr>
          <p:cNvPr id="4" name="Group 3"/>
          <p:cNvGrpSpPr/>
          <p:nvPr/>
        </p:nvGrpSpPr>
        <p:grpSpPr>
          <a:xfrm>
            <a:off x="1692798" y="2240457"/>
            <a:ext cx="14554200" cy="5983725"/>
            <a:chOff x="2170815" y="3149986"/>
            <a:chExt cx="14554200" cy="5983725"/>
          </a:xfrm>
        </p:grpSpPr>
        <p:sp>
          <p:nvSpPr>
            <p:cNvPr id="2" name="Rounded Rectangle 1"/>
            <p:cNvSpPr/>
            <p:nvPr/>
          </p:nvSpPr>
          <p:spPr>
            <a:xfrm>
              <a:off x="2170815" y="4564745"/>
              <a:ext cx="14554200" cy="4568966"/>
            </a:xfrm>
            <a:prstGeom prst="roundRect">
              <a:avLst/>
            </a:prstGeom>
            <a:solidFill>
              <a:srgbClr val="F0E4D4"/>
            </a:solidFill>
            <a:ln>
              <a:solidFill>
                <a:srgbClr val="F0E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Font typeface="Wingdings" panose="05000000000000000000" pitchFamily="2" charset="2"/>
                <a:buChar char="§"/>
              </a:pPr>
              <a:r>
                <a:rPr lang="en-US" sz="4500" smtClean="0">
                  <a:solidFill>
                    <a:schemeClr val="tx1"/>
                  </a:solidFill>
                  <a:latin typeface="Arial" panose="020B0604020202020204" pitchFamily="34" charset="0"/>
                  <a:cs typeface="Arial" panose="020B0604020202020204" pitchFamily="34" charset="0"/>
                </a:rPr>
                <a:t>Ôn tập lại nội dung chính của bài học ngày hôm nay</a:t>
              </a:r>
            </a:p>
            <a:p>
              <a:pPr marL="685800" indent="-685800" algn="just">
                <a:lnSpc>
                  <a:spcPct val="150000"/>
                </a:lnSpc>
                <a:buFont typeface="Wingdings" panose="05000000000000000000" pitchFamily="2" charset="2"/>
                <a:buChar char="§"/>
              </a:pPr>
              <a:r>
                <a:rPr lang="en-US" sz="4500" smtClean="0">
                  <a:solidFill>
                    <a:schemeClr val="tx1"/>
                  </a:solidFill>
                  <a:latin typeface="Arial" panose="020B0604020202020204" pitchFamily="34" charset="0"/>
                  <a:cs typeface="Arial" panose="020B0604020202020204" pitchFamily="34" charset="0"/>
                </a:rPr>
                <a:t>Làm đầy đủ các bài tập về nhà.</a:t>
              </a:r>
            </a:p>
            <a:p>
              <a:pPr marL="685800" indent="-685800" algn="just">
                <a:lnSpc>
                  <a:spcPct val="150000"/>
                </a:lnSpc>
                <a:buFont typeface="Wingdings" panose="05000000000000000000" pitchFamily="2" charset="2"/>
                <a:buChar char="§"/>
              </a:pPr>
              <a:r>
                <a:rPr lang="en-US" sz="4500" smtClean="0">
                  <a:solidFill>
                    <a:schemeClr val="tx1"/>
                  </a:solidFill>
                  <a:latin typeface="Arial" panose="020B0604020202020204" pitchFamily="34" charset="0"/>
                  <a:cs typeface="Arial" panose="020B0604020202020204" pitchFamily="34" charset="0"/>
                </a:rPr>
                <a:t>Soạn bài mới Bài 11. Tạo bài trình chiếu.</a:t>
              </a:r>
              <a:endParaRPr lang="en-US" sz="450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352800" y="3196857"/>
              <a:ext cx="1204764" cy="172109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792200" y="3149986"/>
              <a:ext cx="1204764" cy="1721091"/>
            </a:xfrm>
            <a:prstGeom prst="rect">
              <a:avLst/>
            </a:prstGeom>
          </p:spPr>
        </p:pic>
      </p:grpSp>
    </p:spTree>
    <p:extLst>
      <p:ext uri="{BB962C8B-B14F-4D97-AF65-F5344CB8AC3E}">
        <p14:creationId xmlns:p14="http://schemas.microsoft.com/office/powerpoint/2010/main" val="716266035"/>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grpSp>
        <p:nvGrpSpPr>
          <p:cNvPr id="14" name="Group 13"/>
          <p:cNvGrpSpPr/>
          <p:nvPr/>
        </p:nvGrpSpPr>
        <p:grpSpPr>
          <a:xfrm>
            <a:off x="686044" y="2171701"/>
            <a:ext cx="16238830" cy="6248402"/>
            <a:chOff x="686044" y="2171701"/>
            <a:chExt cx="16238830" cy="6248402"/>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106" t="868" r="28177"/>
            <a:stretch>
              <a:fillRect/>
            </a:stretch>
          </p:blipFill>
          <p:spPr>
            <a:xfrm rot="5400000">
              <a:off x="5681258" y="-2823513"/>
              <a:ext cx="6248402" cy="16238830"/>
            </a:xfrm>
            <a:prstGeom prst="rect">
              <a:avLst/>
            </a:prstGeom>
          </p:spPr>
        </p:pic>
        <p:sp>
          <p:nvSpPr>
            <p:cNvPr id="13" name="TextBox 12"/>
            <p:cNvSpPr txBox="1"/>
            <p:nvPr/>
          </p:nvSpPr>
          <p:spPr>
            <a:xfrm>
              <a:off x="1756959" y="3690398"/>
              <a:ext cx="14097000" cy="3211007"/>
            </a:xfrm>
            <a:prstGeom prst="rect">
              <a:avLst/>
            </a:prstGeom>
            <a:noFill/>
          </p:spPr>
          <p:txBody>
            <a:bodyPr wrap="square" rtlCol="0">
              <a:spAutoFit/>
            </a:bodyPr>
            <a:lstStyle/>
            <a:p>
              <a:pPr algn="ctr">
                <a:lnSpc>
                  <a:spcPct val="150000"/>
                </a:lnSpc>
              </a:pPr>
              <a:r>
                <a:rPr lang="en-US" sz="7200" b="1" smtClean="0">
                  <a:latin typeface="Arial" panose="020B0604020202020204" pitchFamily="34" charset="0"/>
                  <a:cs typeface="Arial" panose="020B0604020202020204" pitchFamily="34" charset="0"/>
                </a:rPr>
                <a:t>CHÀO MỪNG CÁC EM ĐẾN VỚI BÀI HỌC NGÀY HÔM NAY!</a:t>
              </a:r>
              <a:endParaRPr lang="en-US" sz="7200" b="1">
                <a:latin typeface="Arial" panose="020B0604020202020204" pitchFamily="34" charset="0"/>
                <a:cs typeface="Arial" panose="020B0604020202020204" pitchFamily="34" charset="0"/>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32204">
            <a:off x="32535" y="247056"/>
            <a:ext cx="3308620" cy="2872066"/>
          </a:xfrm>
          <a:prstGeom prst="rect">
            <a:avLst/>
          </a:prstGeom>
        </p:spPr>
      </p:pic>
      <p:pic>
        <p:nvPicPr>
          <p:cNvPr id="15"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8759" y="7645109"/>
            <a:ext cx="1676400" cy="2641891"/>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47082">
            <a:off x="15163223" y="4068523"/>
            <a:ext cx="1328052" cy="9017635"/>
          </a:xfrm>
          <a:prstGeom prst="rect">
            <a:avLst/>
          </a:prstGeom>
        </p:spPr>
      </p:pic>
      <p:pic>
        <p:nvPicPr>
          <p:cNvPr id="16"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54360">
            <a:off x="15105751" y="853926"/>
            <a:ext cx="1442995" cy="2061421"/>
          </a:xfrm>
          <a:prstGeom prst="rect">
            <a:avLst/>
          </a:prstGeom>
        </p:spPr>
      </p:pic>
    </p:spTree>
    <p:extLst>
      <p:ext uri="{BB962C8B-B14F-4D97-AF65-F5344CB8AC3E}">
        <p14:creationId xmlns:p14="http://schemas.microsoft.com/office/powerpoint/2010/main" val="406835056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3A4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389">
            <a:off x="4203998" y="2419825"/>
            <a:ext cx="9830228" cy="573570"/>
          </a:xfrm>
          <a:prstGeom prst="rect">
            <a:avLst/>
          </a:prstGeom>
        </p:spPr>
      </p:pic>
      <p:sp>
        <p:nvSpPr>
          <p:cNvPr id="4" name="TextBox 4"/>
          <p:cNvSpPr txBox="1"/>
          <p:nvPr/>
        </p:nvSpPr>
        <p:spPr>
          <a:xfrm>
            <a:off x="2362200" y="1636963"/>
            <a:ext cx="13513824" cy="820738"/>
          </a:xfrm>
          <a:prstGeom prst="rect">
            <a:avLst/>
          </a:prstGeom>
        </p:spPr>
        <p:txBody>
          <a:bodyPr lIns="0" tIns="0" rIns="0" bIns="0" rtlCol="0" anchor="t">
            <a:spAutoFit/>
          </a:bodyPr>
          <a:lstStyle/>
          <a:p>
            <a:pPr algn="ctr">
              <a:lnSpc>
                <a:spcPts val="6439"/>
              </a:lnSpc>
              <a:spcBef>
                <a:spcPct val="0"/>
              </a:spcBef>
            </a:pPr>
            <a:r>
              <a:rPr lang="en-US" sz="6000" b="1" smtClean="0">
                <a:latin typeface="Arial" panose="020B0604020202020204" pitchFamily="34" charset="0"/>
                <a:cs typeface="Arial" panose="020B0604020202020204" pitchFamily="34" charset="0"/>
              </a:rPr>
              <a:t>NỘI DUNG BÀI HỌC </a:t>
            </a:r>
            <a:endParaRPr lang="en-US" sz="6000" b="1">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32204" flipH="1">
            <a:off x="15301426" y="-1255051"/>
            <a:ext cx="4107789" cy="356578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586275">
            <a:off x="-112275" y="6877687"/>
            <a:ext cx="1463286" cy="5260180"/>
          </a:xfrm>
          <a:prstGeom prst="rect">
            <a:avLst/>
          </a:prstGeom>
        </p:spPr>
      </p:pic>
      <p:grpSp>
        <p:nvGrpSpPr>
          <p:cNvPr id="16" name="Group 15"/>
          <p:cNvGrpSpPr/>
          <p:nvPr/>
        </p:nvGrpSpPr>
        <p:grpSpPr>
          <a:xfrm>
            <a:off x="2597987" y="3912002"/>
            <a:ext cx="10855416" cy="1143000"/>
            <a:chOff x="2331543" y="3347273"/>
            <a:chExt cx="10855416" cy="1143000"/>
          </a:xfrm>
        </p:grpSpPr>
        <p:sp>
          <p:nvSpPr>
            <p:cNvPr id="13" name="Oval 12"/>
            <p:cNvSpPr/>
            <p:nvPr/>
          </p:nvSpPr>
          <p:spPr>
            <a:xfrm>
              <a:off x="2331543" y="3347273"/>
              <a:ext cx="1238457" cy="1143000"/>
            </a:xfrm>
            <a:prstGeom prst="ellipse">
              <a:avLst/>
            </a:prstGeom>
            <a:solidFill>
              <a:schemeClr val="tx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1</a:t>
              </a:r>
              <a:endParaRPr lang="en-US" sz="4500" b="1">
                <a:solidFill>
                  <a:schemeClr val="tx1"/>
                </a:solidFill>
                <a:latin typeface="Arial" panose="020B0604020202020204" pitchFamily="34" charset="0"/>
                <a:cs typeface="Arial" panose="020B0604020202020204" pitchFamily="34" charset="0"/>
              </a:endParaRPr>
            </a:p>
          </p:txBody>
        </p:sp>
        <p:sp>
          <p:nvSpPr>
            <p:cNvPr id="15" name="TextBox 14"/>
            <p:cNvSpPr txBox="1"/>
            <p:nvPr/>
          </p:nvSpPr>
          <p:spPr>
            <a:xfrm>
              <a:off x="4423959" y="3449413"/>
              <a:ext cx="8763000" cy="938719"/>
            </a:xfrm>
            <a:prstGeom prst="rect">
              <a:avLst/>
            </a:prstGeom>
            <a:noFill/>
          </p:spPr>
          <p:txBody>
            <a:bodyPr wrap="square" rtlCol="0">
              <a:spAutoFit/>
            </a:bodyPr>
            <a:lstStyle/>
            <a:p>
              <a:r>
                <a:rPr lang="en-US" sz="5500" b="1" smtClean="0">
                  <a:latin typeface="Arial" panose="020B0604020202020204" pitchFamily="34" charset="0"/>
                  <a:cs typeface="Arial" panose="020B0604020202020204" pitchFamily="34" charset="0"/>
                </a:rPr>
                <a:t>Hàm số trong bảng tính </a:t>
              </a:r>
              <a:endParaRPr lang="en-US" sz="5500" b="1">
                <a:latin typeface="Arial" panose="020B0604020202020204" pitchFamily="34" charset="0"/>
                <a:cs typeface="Arial" panose="020B0604020202020204" pitchFamily="34" charset="0"/>
              </a:endParaRPr>
            </a:p>
          </p:txBody>
        </p:sp>
      </p:grpSp>
      <p:grpSp>
        <p:nvGrpSpPr>
          <p:cNvPr id="18" name="Group 17"/>
          <p:cNvGrpSpPr/>
          <p:nvPr/>
        </p:nvGrpSpPr>
        <p:grpSpPr>
          <a:xfrm>
            <a:off x="2597987" y="6509302"/>
            <a:ext cx="12603656" cy="1143000"/>
            <a:chOff x="2331543" y="5944573"/>
            <a:chExt cx="12603656" cy="1143000"/>
          </a:xfrm>
        </p:grpSpPr>
        <p:sp>
          <p:nvSpPr>
            <p:cNvPr id="14" name="Oval 13"/>
            <p:cNvSpPr/>
            <p:nvPr/>
          </p:nvSpPr>
          <p:spPr>
            <a:xfrm>
              <a:off x="2331543" y="5944573"/>
              <a:ext cx="1238457" cy="1143000"/>
            </a:xfrm>
            <a:prstGeom prst="ellipse">
              <a:avLst/>
            </a:prstGeom>
            <a:solidFill>
              <a:schemeClr val="tx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17" name="TextBox 16"/>
            <p:cNvSpPr txBox="1"/>
            <p:nvPr/>
          </p:nvSpPr>
          <p:spPr>
            <a:xfrm>
              <a:off x="4423958" y="5944573"/>
              <a:ext cx="10511241" cy="938719"/>
            </a:xfrm>
            <a:prstGeom prst="rect">
              <a:avLst/>
            </a:prstGeom>
            <a:noFill/>
          </p:spPr>
          <p:txBody>
            <a:bodyPr wrap="square" rtlCol="0">
              <a:spAutoFit/>
            </a:bodyPr>
            <a:lstStyle/>
            <a:p>
              <a:r>
                <a:rPr lang="en-US" sz="5500" b="1" smtClean="0">
                  <a:latin typeface="Arial" panose="020B0604020202020204" pitchFamily="34" charset="0"/>
                  <a:cs typeface="Arial" panose="020B0604020202020204" pitchFamily="34" charset="0"/>
                </a:rPr>
                <a:t>Sử dụng một hàm số đơn giản</a:t>
              </a:r>
              <a:endParaRPr lang="en-US" sz="5500" b="1">
                <a:latin typeface="Arial" panose="020B0604020202020204" pitchFamily="34" charset="0"/>
                <a:cs typeface="Arial" panose="020B0604020202020204" pitchFamily="34" charset="0"/>
              </a:endParaRPr>
            </a:p>
          </p:txBody>
        </p:sp>
      </p:grpSp>
      <p:pic>
        <p:nvPicPr>
          <p:cNvPr id="19"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659809" y="7411461"/>
            <a:ext cx="4432430" cy="287553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0" y="571500"/>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HÀM SỐ TRONG BẢNG TÍNH</a:t>
            </a:r>
            <a:endParaRPr lang="en-US" sz="6000" b="1">
              <a:latin typeface="Arial" panose="020B0604020202020204" pitchFamily="34" charset="0"/>
              <a:cs typeface="Arial" panose="020B0604020202020204" pitchFamily="34" charset="0"/>
            </a:endParaRPr>
          </a:p>
        </p:txBody>
      </p:sp>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3" name="TextBox 2"/>
          <p:cNvSpPr txBox="1"/>
          <p:nvPr/>
        </p:nvSpPr>
        <p:spPr>
          <a:xfrm>
            <a:off x="6432521" y="2097475"/>
            <a:ext cx="5791200" cy="784830"/>
          </a:xfrm>
          <a:prstGeom prst="rect">
            <a:avLst/>
          </a:prstGeom>
          <a:noFill/>
        </p:spPr>
        <p:txBody>
          <a:bodyPr wrap="square" rtlCol="0">
            <a:spAutoFit/>
          </a:bodyPr>
          <a:lstStyle/>
          <a:p>
            <a:r>
              <a:rPr lang="en-US" sz="4500" b="1" smtClean="0">
                <a:solidFill>
                  <a:schemeClr val="accent1">
                    <a:lumMod val="75000"/>
                  </a:schemeClr>
                </a:solidFill>
                <a:latin typeface="Arial" panose="020B0604020202020204" pitchFamily="34" charset="0"/>
                <a:cs typeface="Arial" panose="020B0604020202020204" pitchFamily="34" charset="0"/>
              </a:rPr>
              <a:t>THẢO LUẬN NHÓM </a:t>
            </a:r>
            <a:endParaRPr lang="en-US" sz="4500" b="1">
              <a:solidFill>
                <a:schemeClr val="accent1">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304800" y="2584053"/>
            <a:ext cx="9525000" cy="6671707"/>
            <a:chOff x="228600" y="2422402"/>
            <a:chExt cx="9525000" cy="6671707"/>
          </a:xfrm>
        </p:grpSpPr>
        <p:sp>
          <p:nvSpPr>
            <p:cNvPr id="4" name="TextBox 3"/>
            <p:cNvSpPr txBox="1"/>
            <p:nvPr/>
          </p:nvSpPr>
          <p:spPr>
            <a:xfrm>
              <a:off x="228600" y="4015796"/>
              <a:ext cx="9525000" cy="507831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3600" smtClean="0"/>
                <a:t>Theo </a:t>
              </a:r>
              <a:r>
                <a:rPr lang="vi-VN" sz="3600"/>
                <a:t>em hàm trong phần mềm bảng tính là gì? Công thức viết hàm trong phần mềm bảng tính được viết như thế nào?</a:t>
              </a:r>
            </a:p>
            <a:p>
              <a:pPr marL="571500" indent="-571500" algn="just">
                <a:lnSpc>
                  <a:spcPct val="150000"/>
                </a:lnSpc>
                <a:buFont typeface="Arial" panose="020B0604020202020204" pitchFamily="34" charset="0"/>
                <a:buChar char="•"/>
              </a:pPr>
              <a:r>
                <a:rPr lang="vi-VN" sz="3600" smtClean="0"/>
                <a:t>Tên </a:t>
              </a:r>
              <a:r>
                <a:rPr lang="vi-VN" sz="3600"/>
                <a:t>hàm thể hiện điều gì? Tham số của hàm có thể là gì? Các tham số của hàm được phân cách bởi gì?</a:t>
              </a:r>
            </a:p>
          </p:txBody>
        </p:sp>
        <p:pic>
          <p:nvPicPr>
            <p:cNvPr id="8"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886200" y="2422402"/>
              <a:ext cx="1708121" cy="1786270"/>
            </a:xfrm>
            <a:prstGeom prst="rect">
              <a:avLst/>
            </a:prstGeom>
          </p:spPr>
        </p:pic>
      </p:grpSp>
      <p:pic>
        <p:nvPicPr>
          <p:cNvPr id="1026" name="Picture 2" descr="La nouvelle tyrannie des tableurs Excel | Les Echos"/>
          <p:cNvPicPr>
            <a:picLocks noChangeAspect="1" noChangeArrowheads="1"/>
          </p:cNvPicPr>
          <p:nvPr/>
        </p:nvPicPr>
        <p:blipFill rotWithShape="1">
          <a:blip r:embed="rId19">
            <a:extLst>
              <a:ext uri="{28A0092B-C50C-407E-A947-70E740481C1C}">
                <a14:useLocalDpi xmlns:a14="http://schemas.microsoft.com/office/drawing/2010/main" val="0"/>
              </a:ext>
            </a:extLst>
          </a:blip>
          <a:srcRect r="21432"/>
          <a:stretch/>
        </p:blipFill>
        <p:spPr bwMode="auto">
          <a:xfrm>
            <a:off x="10287000" y="3392617"/>
            <a:ext cx="7466975" cy="534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9789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grpSp>
        <p:nvGrpSpPr>
          <p:cNvPr id="10" name="Group 9"/>
          <p:cNvGrpSpPr/>
          <p:nvPr/>
        </p:nvGrpSpPr>
        <p:grpSpPr>
          <a:xfrm>
            <a:off x="990600" y="1181100"/>
            <a:ext cx="9982200" cy="3733800"/>
            <a:chOff x="838200" y="1409700"/>
            <a:chExt cx="9982200" cy="3733800"/>
          </a:xfrm>
        </p:grpSpPr>
        <p:sp>
          <p:nvSpPr>
            <p:cNvPr id="2" name="TextBox 1"/>
            <p:cNvSpPr txBox="1"/>
            <p:nvPr/>
          </p:nvSpPr>
          <p:spPr>
            <a:xfrm>
              <a:off x="1170940" y="1409700"/>
              <a:ext cx="4648200" cy="784830"/>
            </a:xfrm>
            <a:prstGeom prst="rect">
              <a:avLst/>
            </a:prstGeom>
            <a:noFill/>
          </p:spPr>
          <p:txBody>
            <a:bodyPr wrap="square" rtlCol="0">
              <a:spAutoFit/>
            </a:bodyPr>
            <a:lstStyle/>
            <a:p>
              <a:r>
                <a:rPr lang="en-US" sz="4500" b="1" smtClean="0">
                  <a:solidFill>
                    <a:schemeClr val="accent5">
                      <a:lumMod val="50000"/>
                    </a:schemeClr>
                  </a:solidFill>
                  <a:latin typeface="Arial" panose="020B0604020202020204" pitchFamily="34" charset="0"/>
                  <a:cs typeface="Arial" panose="020B0604020202020204" pitchFamily="34" charset="0"/>
                </a:rPr>
                <a:t>HÀM SỐ LÀ GÌ? </a:t>
              </a:r>
              <a:endParaRPr lang="en-US" sz="4500" b="1">
                <a:solidFill>
                  <a:schemeClr val="accent5">
                    <a:lumMod val="50000"/>
                  </a:schemeClr>
                </a:solidFill>
                <a:latin typeface="Arial" panose="020B0604020202020204" pitchFamily="34" charset="0"/>
                <a:cs typeface="Arial" panose="020B0604020202020204" pitchFamily="34" charset="0"/>
              </a:endParaRPr>
            </a:p>
          </p:txBody>
        </p:sp>
        <p:sp>
          <p:nvSpPr>
            <p:cNvPr id="6" name="Rounded Rectangular Callout 5"/>
            <p:cNvSpPr/>
            <p:nvPr/>
          </p:nvSpPr>
          <p:spPr>
            <a:xfrm>
              <a:off x="838200" y="2204720"/>
              <a:ext cx="9982200" cy="2938780"/>
            </a:xfrm>
            <a:prstGeom prst="wedgeRoundRectCallout">
              <a:avLst>
                <a:gd name="adj1" fmla="val 745"/>
                <a:gd name="adj2" fmla="val -55318"/>
                <a:gd name="adj3" fmla="val 16667"/>
              </a:avLst>
            </a:prstGeom>
            <a:solidFill>
              <a:srgbClr val="BDE5DC"/>
            </a:solidFill>
            <a:ln>
              <a:solidFill>
                <a:srgbClr val="BDE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Hàm là công thức được viết sẵn để tính toán, xử lí dữ liệu theo quy tắc nhất định.</a:t>
              </a:r>
              <a:endParaRPr lang="en-US" sz="4000">
                <a:solidFill>
                  <a:schemeClr val="tx1"/>
                </a:solidFill>
              </a:endParaRPr>
            </a:p>
          </p:txBody>
        </p:sp>
      </p:grpSp>
      <p:sp>
        <p:nvSpPr>
          <p:cNvPr id="13" name="Rounded Rectangle 12"/>
          <p:cNvSpPr/>
          <p:nvPr/>
        </p:nvSpPr>
        <p:spPr>
          <a:xfrm>
            <a:off x="914400" y="5144492"/>
            <a:ext cx="1013460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=&lt;tên hàm&gt; (&lt;các tham số của </a:t>
            </a:r>
            <a:r>
              <a:rPr lang="en-US" sz="4000" b="1" i="1">
                <a:solidFill>
                  <a:schemeClr val="tx1"/>
                </a:solidFill>
                <a:latin typeface="Arial" panose="020B0604020202020204" pitchFamily="34" charset="0"/>
                <a:cs typeface="Arial" panose="020B0604020202020204" pitchFamily="34" charset="0"/>
              </a:rPr>
              <a:t>hàm</a:t>
            </a:r>
            <a:r>
              <a:rPr lang="en-US" sz="4000" b="1" i="1" smtClean="0">
                <a:solidFill>
                  <a:schemeClr val="tx1"/>
                </a:solidFill>
                <a:latin typeface="Arial" panose="020B0604020202020204" pitchFamily="34" charset="0"/>
                <a:cs typeface="Arial" panose="020B0604020202020204" pitchFamily="34" charset="0"/>
              </a:rPr>
              <a:t>&gt;)</a:t>
            </a:r>
            <a:endParaRPr lang="en-US" sz="4000" b="1" i="1">
              <a:solidFill>
                <a:schemeClr val="tx1"/>
              </a:solidFill>
              <a:latin typeface="Arial" panose="020B0604020202020204" pitchFamily="34" charset="0"/>
              <a:cs typeface="Arial" panose="020B0604020202020204" pitchFamily="34" charset="0"/>
            </a:endParaRPr>
          </a:p>
        </p:txBody>
      </p:sp>
      <p:sp>
        <p:nvSpPr>
          <p:cNvPr id="14" name="Cloud 13"/>
          <p:cNvSpPr/>
          <p:nvPr/>
        </p:nvSpPr>
        <p:spPr>
          <a:xfrm>
            <a:off x="11190558" y="2150110"/>
            <a:ext cx="6629400" cy="2590800"/>
          </a:xfrm>
          <a:prstGeom prst="cloud">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Tên hàm thể hiện  ý nghĩa của hàm </a:t>
            </a:r>
            <a:endParaRPr lang="en-US" sz="4000">
              <a:solidFill>
                <a:schemeClr val="tx1"/>
              </a:solidFill>
              <a:latin typeface="Arial" panose="020B0604020202020204" pitchFamily="34" charset="0"/>
              <a:cs typeface="Arial" panose="020B0604020202020204" pitchFamily="34" charset="0"/>
            </a:endParaRPr>
          </a:p>
        </p:txBody>
      </p:sp>
      <p:sp>
        <p:nvSpPr>
          <p:cNvPr id="18" name="Cloud 17"/>
          <p:cNvSpPr/>
          <p:nvPr/>
        </p:nvSpPr>
        <p:spPr>
          <a:xfrm>
            <a:off x="10515600" y="6119427"/>
            <a:ext cx="7436952" cy="2590800"/>
          </a:xfrm>
          <a:prstGeom prst="cloud">
            <a:avLst/>
          </a:prstGeom>
          <a:ln w="5715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Tham số của hàm là các dữ liệu cụ thể </a:t>
            </a:r>
            <a:endParaRPr lang="en-US" sz="4000">
              <a:solidFill>
                <a:schemeClr val="tx1"/>
              </a:solidFill>
              <a:latin typeface="Arial" panose="020B0604020202020204" pitchFamily="34" charset="0"/>
              <a:cs typeface="Arial" panose="020B0604020202020204" pitchFamily="34" charset="0"/>
            </a:endParaRPr>
          </a:p>
        </p:txBody>
      </p:sp>
      <p:sp>
        <p:nvSpPr>
          <p:cNvPr id="19" name="Cloud 18"/>
          <p:cNvSpPr/>
          <p:nvPr/>
        </p:nvSpPr>
        <p:spPr>
          <a:xfrm>
            <a:off x="1205026" y="6770104"/>
            <a:ext cx="8625840" cy="2590800"/>
          </a:xfrm>
          <a:prstGeom prst="cloud">
            <a:avLst/>
          </a:prstGeom>
          <a:ln w="5715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Các tham số được ngăn cách bởi dấu phẩy</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90628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grpSp>
        <p:nvGrpSpPr>
          <p:cNvPr id="11" name="Group 10"/>
          <p:cNvGrpSpPr/>
          <p:nvPr/>
        </p:nvGrpSpPr>
        <p:grpSpPr>
          <a:xfrm>
            <a:off x="609600" y="660817"/>
            <a:ext cx="9220200" cy="4122995"/>
            <a:chOff x="609600" y="1046782"/>
            <a:chExt cx="9220200" cy="4122995"/>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5125"/>
            <a:stretch/>
          </p:blipFill>
          <p:spPr>
            <a:xfrm>
              <a:off x="609600" y="1046782"/>
              <a:ext cx="9220200" cy="2876500"/>
            </a:xfrm>
            <a:prstGeom prst="rect">
              <a:avLst/>
            </a:prstGeom>
          </p:spPr>
        </p:pic>
        <p:sp>
          <p:nvSpPr>
            <p:cNvPr id="8" name="TextBox 7"/>
            <p:cNvSpPr txBox="1"/>
            <p:nvPr/>
          </p:nvSpPr>
          <p:spPr>
            <a:xfrm>
              <a:off x="2795652" y="3923282"/>
              <a:ext cx="5638800" cy="1246495"/>
            </a:xfrm>
            <a:prstGeom prst="rect">
              <a:avLst/>
            </a:prstGeom>
            <a:noFill/>
          </p:spPr>
          <p:txBody>
            <a:bodyPr wrap="square" rtlCol="0">
              <a:spAutoFit/>
            </a:bodyPr>
            <a:lstStyle/>
            <a:p>
              <a:pPr algn="ctr">
                <a:lnSpc>
                  <a:spcPct val="150000"/>
                </a:lnSpc>
              </a:pPr>
              <a:r>
                <a:rPr lang="en-US" sz="2500" i="1" smtClean="0">
                  <a:solidFill>
                    <a:srgbClr val="002060"/>
                  </a:solidFill>
                  <a:latin typeface="Arial" panose="020B0604020202020204" pitchFamily="34" charset="0"/>
                  <a:cs typeface="Arial" panose="020B0604020202020204" pitchFamily="34" charset="0"/>
                </a:rPr>
                <a:t>Hình 1. Sử dụng hàm với tham số là dữ liệu cụ thể </a:t>
              </a:r>
              <a:endParaRPr lang="en-US" sz="2500" i="1">
                <a:solidFill>
                  <a:srgbClr val="002060"/>
                </a:solidFill>
                <a:latin typeface="Arial" panose="020B0604020202020204" pitchFamily="34" charset="0"/>
                <a:cs typeface="Arial" panose="020B0604020202020204" pitchFamily="34" charset="0"/>
              </a:endParaRPr>
            </a:p>
          </p:txBody>
        </p:sp>
      </p:grpSp>
      <p:grpSp>
        <p:nvGrpSpPr>
          <p:cNvPr id="15" name="Group 14"/>
          <p:cNvGrpSpPr/>
          <p:nvPr/>
        </p:nvGrpSpPr>
        <p:grpSpPr>
          <a:xfrm>
            <a:off x="591879" y="4867754"/>
            <a:ext cx="9220200" cy="4047646"/>
            <a:chOff x="609600" y="5308857"/>
            <a:chExt cx="9220200" cy="4047646"/>
          </a:xfrm>
        </p:grpSpPr>
        <p:sp>
          <p:nvSpPr>
            <p:cNvPr id="21" name="TextBox 20"/>
            <p:cNvSpPr txBox="1"/>
            <p:nvPr/>
          </p:nvSpPr>
          <p:spPr>
            <a:xfrm>
              <a:off x="2400300" y="8110008"/>
              <a:ext cx="5638800" cy="1246495"/>
            </a:xfrm>
            <a:prstGeom prst="rect">
              <a:avLst/>
            </a:prstGeom>
            <a:noFill/>
          </p:spPr>
          <p:txBody>
            <a:bodyPr wrap="square" rtlCol="0">
              <a:spAutoFit/>
            </a:bodyPr>
            <a:lstStyle/>
            <a:p>
              <a:pPr algn="ctr">
                <a:lnSpc>
                  <a:spcPct val="150000"/>
                </a:lnSpc>
              </a:pPr>
              <a:r>
                <a:rPr lang="en-US" sz="2500" i="1" smtClean="0">
                  <a:solidFill>
                    <a:srgbClr val="002060"/>
                  </a:solidFill>
                  <a:latin typeface="Arial" panose="020B0604020202020204" pitchFamily="34" charset="0"/>
                  <a:cs typeface="Arial" panose="020B0604020202020204" pitchFamily="34" charset="0"/>
                </a:rPr>
                <a:t>Hình 2. Sử dụng hàm với tham số là địa chỉ khối ô tính </a:t>
              </a:r>
              <a:endParaRPr lang="en-US" sz="2500" i="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13577"/>
            <a:stretch/>
          </p:blipFill>
          <p:spPr>
            <a:xfrm>
              <a:off x="609600" y="5308857"/>
              <a:ext cx="9220200" cy="2899354"/>
            </a:xfrm>
            <a:prstGeom prst="rect">
              <a:avLst/>
            </a:prstGeom>
          </p:spPr>
        </p:pic>
      </p:grpSp>
      <p:grpSp>
        <p:nvGrpSpPr>
          <p:cNvPr id="24" name="Group 23"/>
          <p:cNvGrpSpPr/>
          <p:nvPr/>
        </p:nvGrpSpPr>
        <p:grpSpPr>
          <a:xfrm>
            <a:off x="9982200" y="495300"/>
            <a:ext cx="7623369" cy="9322651"/>
            <a:chOff x="10212721" y="316351"/>
            <a:chExt cx="7623369" cy="9322651"/>
          </a:xfrm>
        </p:grpSpPr>
        <p:sp>
          <p:nvSpPr>
            <p:cNvPr id="22" name="TextBox 21"/>
            <p:cNvSpPr txBox="1"/>
            <p:nvPr/>
          </p:nvSpPr>
          <p:spPr>
            <a:xfrm>
              <a:off x="10212721" y="1790700"/>
              <a:ext cx="7623369" cy="7848302"/>
            </a:xfrm>
            <a:prstGeom prst="rect">
              <a:avLst/>
            </a:prstGeom>
            <a:noFill/>
          </p:spPr>
          <p:txBody>
            <a:bodyPr wrap="square" rtlCol="0">
              <a:spAutoFit/>
            </a:bodyPr>
            <a:lstStyle/>
            <a:p>
              <a:pPr algn="just">
                <a:lnSpc>
                  <a:spcPct val="150000"/>
                </a:lnSpc>
              </a:pPr>
              <a:r>
                <a:rPr lang="en-US" sz="3600" b="1" i="1" smtClean="0">
                  <a:latin typeface="Arial" panose="020B0604020202020204" pitchFamily="34" charset="0"/>
                  <a:cs typeface="Arial" panose="020B0604020202020204" pitchFamily="34" charset="0"/>
                </a:rPr>
                <a:t>Quan sát hình 1, hình 2 và trả lời các câu hỏi sau đây: </a:t>
              </a:r>
            </a:p>
            <a:p>
              <a:pPr marL="571500" indent="-571500" algn="just">
                <a:lnSpc>
                  <a:spcPct val="150000"/>
                </a:lnSpc>
                <a:buFont typeface="Arial" panose="020B0604020202020204" pitchFamily="34" charset="0"/>
                <a:buChar char="•"/>
              </a:pPr>
              <a:r>
                <a:rPr lang="vi-VN" sz="3600" smtClean="0">
                  <a:latin typeface="Arial" panose="020B0604020202020204" pitchFamily="34" charset="0"/>
                  <a:cs typeface="Arial" panose="020B0604020202020204" pitchFamily="34" charset="0"/>
                </a:rPr>
                <a:t>Theo </a:t>
              </a:r>
              <a:r>
                <a:rPr lang="vi-VN" sz="3600">
                  <a:latin typeface="Arial" panose="020B0604020202020204" pitchFamily="34" charset="0"/>
                  <a:cs typeface="Arial" panose="020B0604020202020204" pitchFamily="34" charset="0"/>
                </a:rPr>
                <a:t>em nên sử dụng tham số của hàm là dữ liệu cụ thể hay địa chỉ ô tính, khối ô tính? Vì sao?</a:t>
              </a:r>
            </a:p>
            <a:p>
              <a:pPr marL="571500" indent="-571500" algn="just">
                <a:lnSpc>
                  <a:spcPct val="150000"/>
                </a:lnSpc>
                <a:buFont typeface="Arial" panose="020B0604020202020204" pitchFamily="34" charset="0"/>
                <a:buChar char="•"/>
              </a:pPr>
              <a:r>
                <a:rPr lang="vi-VN" sz="3600" smtClean="0">
                  <a:latin typeface="Arial" panose="020B0604020202020204" pitchFamily="34" charset="0"/>
                  <a:cs typeface="Arial" panose="020B0604020202020204" pitchFamily="34" charset="0"/>
                </a:rPr>
                <a:t>Hàm </a:t>
              </a:r>
              <a:r>
                <a:rPr lang="vi-VN" sz="3600" b="1" i="1">
                  <a:latin typeface="Arial" panose="020B0604020202020204" pitchFamily="34" charset="0"/>
                  <a:cs typeface="Arial" panose="020B0604020202020204" pitchFamily="34" charset="0"/>
                </a:rPr>
                <a:t>SUM</a:t>
              </a:r>
              <a:r>
                <a:rPr lang="vi-VN" sz="3600">
                  <a:latin typeface="Arial" panose="020B0604020202020204" pitchFamily="34" charset="0"/>
                  <a:cs typeface="Arial" panose="020B0604020202020204" pitchFamily="34" charset="0"/>
                </a:rPr>
                <a:t> được sử dụng để làm việc gì? Em hãy cho biết cách viết </a:t>
              </a:r>
              <a:r>
                <a:rPr lang="vi-VN" sz="3600">
                  <a:latin typeface="Arial" panose="020B0604020202020204" pitchFamily="34" charset="0"/>
                  <a:cs typeface="Arial" panose="020B0604020202020204" pitchFamily="34" charset="0"/>
                </a:rPr>
                <a:t>hàm </a:t>
              </a:r>
              <a:r>
                <a:rPr lang="vi-VN" sz="3600" b="1" i="1" smtClean="0">
                  <a:latin typeface="Arial" panose="020B0604020202020204" pitchFamily="34" charset="0"/>
                  <a:cs typeface="Arial" panose="020B0604020202020204" pitchFamily="34" charset="0"/>
                </a:rPr>
                <a:t>SUM</a:t>
              </a:r>
              <a:r>
                <a:rPr lang="vi-VN" sz="3600" smtClean="0">
                  <a:latin typeface="Arial" panose="020B0604020202020204" pitchFamily="34" charset="0"/>
                  <a:cs typeface="Arial" panose="020B0604020202020204" pitchFamily="34" charset="0"/>
                </a:rPr>
                <a:t> để </a:t>
              </a:r>
              <a:r>
                <a:rPr lang="vi-VN" sz="3600">
                  <a:latin typeface="Arial" panose="020B0604020202020204" pitchFamily="34" charset="0"/>
                  <a:cs typeface="Arial" panose="020B0604020202020204" pitchFamily="34" charset="0"/>
                </a:rPr>
                <a:t>tính Tổng mỗi lớp ở ô G4</a:t>
              </a:r>
              <a:r>
                <a:rPr lang="vi-VN" sz="3600">
                  <a:latin typeface="Arial" panose="020B0604020202020204" pitchFamily="34" charset="0"/>
                  <a:cs typeface="Arial" panose="020B0604020202020204" pitchFamily="34" charset="0"/>
                </a:rPr>
                <a:t>, </a:t>
              </a:r>
              <a:r>
                <a:rPr lang="vi-VN" sz="3600" smtClean="0">
                  <a:latin typeface="Arial" panose="020B0604020202020204" pitchFamily="34" charset="0"/>
                  <a:cs typeface="Arial" panose="020B0604020202020204" pitchFamily="34" charset="0"/>
                </a:rPr>
                <a:t>G5</a:t>
              </a:r>
              <a:r>
                <a:rPr lang="vi-VN" sz="3600">
                  <a:latin typeface="Arial" panose="020B0604020202020204" pitchFamily="34" charset="0"/>
                  <a:cs typeface="Arial" panose="020B0604020202020204" pitchFamily="34" charset="0"/>
                </a:rPr>
                <a:t>.</a:t>
              </a:r>
            </a:p>
            <a:p>
              <a:endParaRPr lang="en-US"/>
            </a:p>
          </p:txBody>
        </p:sp>
        <p:pic>
          <p:nvPicPr>
            <p:cNvPr id="23"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487400" y="316351"/>
              <a:ext cx="1752600" cy="1510003"/>
            </a:xfrm>
            <a:prstGeom prst="rect">
              <a:avLst/>
            </a:prstGeom>
          </p:spPr>
        </p:pic>
      </p:grpSp>
    </p:spTree>
    <p:extLst>
      <p:ext uri="{BB962C8B-B14F-4D97-AF65-F5344CB8AC3E}">
        <p14:creationId xmlns:p14="http://schemas.microsoft.com/office/powerpoint/2010/main" val="207752077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578054" y="9258300"/>
            <a:ext cx="19095904" cy="1548908"/>
          </a:xfrm>
          <a:prstGeom prst="rect">
            <a:avLst/>
          </a:prstGeom>
        </p:spPr>
      </p:pic>
      <p:sp>
        <p:nvSpPr>
          <p:cNvPr id="2" name="Rounded Rectangle 1"/>
          <p:cNvSpPr/>
          <p:nvPr/>
        </p:nvSpPr>
        <p:spPr>
          <a:xfrm>
            <a:off x="1600200" y="1485900"/>
            <a:ext cx="4800600" cy="17526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Sử dụng tham số là địa chỉ các ô </a:t>
            </a:r>
            <a:endParaRPr lang="en-US" sz="3600">
              <a:solidFill>
                <a:schemeClr val="tx1"/>
              </a:solidFill>
              <a:latin typeface="Arial" panose="020B0604020202020204" pitchFamily="34" charset="0"/>
              <a:cs typeface="Arial" panose="020B0604020202020204" pitchFamily="34" charset="0"/>
            </a:endParaRPr>
          </a:p>
        </p:txBody>
      </p:sp>
      <p:cxnSp>
        <p:nvCxnSpPr>
          <p:cNvPr id="5" name="Straight Arrow Connector 4"/>
          <p:cNvCxnSpPr/>
          <p:nvPr/>
        </p:nvCxnSpPr>
        <p:spPr>
          <a:xfrm>
            <a:off x="7277100" y="2362200"/>
            <a:ext cx="3810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811000" y="1492102"/>
            <a:ext cx="4800600" cy="1752600"/>
          </a:xfrm>
          <a:prstGeom prst="roundRect">
            <a:avLst/>
          </a:prstGeom>
          <a:solidFill>
            <a:srgbClr val="E4CFB4"/>
          </a:solidFill>
          <a:ln>
            <a:solidFill>
              <a:srgbClr val="E4CF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smtClean="0">
                <a:solidFill>
                  <a:schemeClr val="tx1"/>
                </a:solidFill>
                <a:latin typeface="Arial" panose="020B0604020202020204" pitchFamily="34" charset="0"/>
                <a:cs typeface="Arial" panose="020B0604020202020204" pitchFamily="34" charset="0"/>
              </a:rPr>
              <a:t>Kết quả tự động </a:t>
            </a:r>
          </a:p>
          <a:p>
            <a:pPr algn="ctr">
              <a:lnSpc>
                <a:spcPct val="150000"/>
              </a:lnSpc>
            </a:pPr>
            <a:r>
              <a:rPr lang="en-US" sz="3600" smtClean="0">
                <a:solidFill>
                  <a:schemeClr val="tx1"/>
                </a:solidFill>
                <a:latin typeface="Arial" panose="020B0604020202020204" pitchFamily="34" charset="0"/>
                <a:cs typeface="Arial" panose="020B0604020202020204" pitchFamily="34" charset="0"/>
              </a:rPr>
              <a:t>thay đổi theo </a:t>
            </a:r>
            <a:endParaRPr lang="en-US" sz="3600">
              <a:solidFill>
                <a:schemeClr val="tx1"/>
              </a:solidFill>
              <a:latin typeface="Arial" panose="020B0604020202020204" pitchFamily="34" charset="0"/>
              <a:cs typeface="Arial" panose="020B0604020202020204" pitchFamily="34" charset="0"/>
            </a:endParaRPr>
          </a:p>
        </p:txBody>
      </p:sp>
      <p:sp>
        <p:nvSpPr>
          <p:cNvPr id="14" name="TextBox 13"/>
          <p:cNvSpPr txBox="1"/>
          <p:nvPr/>
        </p:nvSpPr>
        <p:spPr>
          <a:xfrm>
            <a:off x="7277100" y="1671411"/>
            <a:ext cx="3657600" cy="553998"/>
          </a:xfrm>
          <a:prstGeom prst="rect">
            <a:avLst/>
          </a:prstGeom>
          <a:noFill/>
        </p:spPr>
        <p:txBody>
          <a:bodyPr wrap="square" rtlCol="0">
            <a:spAutoFit/>
          </a:bodyPr>
          <a:lstStyle/>
          <a:p>
            <a:pPr algn="ctr"/>
            <a:r>
              <a:rPr lang="en-US" sz="3000" i="1" smtClean="0">
                <a:solidFill>
                  <a:srgbClr val="002060"/>
                </a:solidFill>
                <a:latin typeface="Arial" panose="020B0604020202020204" pitchFamily="34" charset="0"/>
                <a:cs typeface="Arial" panose="020B0604020202020204" pitchFamily="34" charset="0"/>
              </a:rPr>
              <a:t>Thay đổi số liệu </a:t>
            </a:r>
            <a:endParaRPr lang="en-US" sz="3000" i="1">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8353646" y="3874005"/>
            <a:ext cx="9753600" cy="470898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smtClean="0">
                <a:latin typeface="Arial" panose="020B0604020202020204" pitchFamily="34" charset="0"/>
                <a:cs typeface="Arial" panose="020B0604020202020204" pitchFamily="34" charset="0"/>
              </a:rPr>
              <a:t>Hàm </a:t>
            </a:r>
            <a:r>
              <a:rPr lang="en-US" sz="4000" b="1" i="1" smtClean="0">
                <a:latin typeface="Arial" panose="020B0604020202020204" pitchFamily="34" charset="0"/>
                <a:cs typeface="Arial" panose="020B0604020202020204" pitchFamily="34" charset="0"/>
              </a:rPr>
              <a:t>SUM</a:t>
            </a:r>
            <a:r>
              <a:rPr lang="en-US" sz="4000" smtClean="0">
                <a:latin typeface="Arial" panose="020B0604020202020204" pitchFamily="34" charset="0"/>
                <a:cs typeface="Arial" panose="020B0604020202020204" pitchFamily="34" charset="0"/>
              </a:rPr>
              <a:t>: được dùng </a:t>
            </a:r>
            <a:r>
              <a:rPr lang="en-US" sz="4000" b="1" i="1" smtClean="0">
                <a:solidFill>
                  <a:srgbClr val="C00000"/>
                </a:solidFill>
                <a:latin typeface="Arial" panose="020B0604020202020204" pitchFamily="34" charset="0"/>
                <a:cs typeface="Arial" panose="020B0604020202020204" pitchFamily="34" charset="0"/>
              </a:rPr>
              <a:t>để tính tổng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Cách viết hàm </a:t>
            </a:r>
            <a:r>
              <a:rPr lang="en-US" sz="4000" b="1" i="1">
                <a:latin typeface="Arial" panose="020B0604020202020204" pitchFamily="34" charset="0"/>
                <a:cs typeface="Arial" panose="020B0604020202020204" pitchFamily="34" charset="0"/>
              </a:rPr>
              <a:t>SUM</a:t>
            </a:r>
            <a:r>
              <a:rPr lang="en-US" sz="4000">
                <a:latin typeface="Arial" panose="020B0604020202020204" pitchFamily="34" charset="0"/>
                <a:cs typeface="Arial" panose="020B0604020202020204" pitchFamily="34" charset="0"/>
              </a:rPr>
              <a:t> để tính Tổng mỗi lớp ở ô G4, G5 là:</a:t>
            </a:r>
          </a:p>
          <a:p>
            <a:pPr marL="571500" indent="-571500" algn="just">
              <a:lnSpc>
                <a:spcPct val="150000"/>
              </a:lnSpc>
              <a:buFontTx/>
              <a:buChar char="-"/>
            </a:pPr>
            <a:r>
              <a:rPr lang="en-US" sz="4000" smtClean="0">
                <a:latin typeface="Arial" panose="020B0604020202020204" pitchFamily="34" charset="0"/>
                <a:cs typeface="Arial" panose="020B0604020202020204" pitchFamily="34" charset="0"/>
              </a:rPr>
              <a:t>Tổng </a:t>
            </a:r>
            <a:r>
              <a:rPr lang="en-US" sz="4000">
                <a:latin typeface="Arial" panose="020B0604020202020204" pitchFamily="34" charset="0"/>
                <a:cs typeface="Arial" panose="020B0604020202020204" pitchFamily="34" charset="0"/>
              </a:rPr>
              <a:t>mỗi lớp ở ô G4: </a:t>
            </a:r>
            <a:r>
              <a:rPr lang="en-US" sz="4000">
                <a:latin typeface="Arial" panose="020B0604020202020204" pitchFamily="34" charset="0"/>
                <a:cs typeface="Arial" panose="020B0604020202020204" pitchFamily="34" charset="0"/>
              </a:rPr>
              <a:t>=</a:t>
            </a:r>
            <a:r>
              <a:rPr lang="en-US" sz="4000" smtClean="0">
                <a:latin typeface="Arial" panose="020B0604020202020204" pitchFamily="34" charset="0"/>
                <a:cs typeface="Arial" panose="020B0604020202020204" pitchFamily="34" charset="0"/>
              </a:rPr>
              <a:t>SUM(D4:F4)</a:t>
            </a:r>
          </a:p>
          <a:p>
            <a:pPr marL="571500" indent="-571500" algn="just">
              <a:lnSpc>
                <a:spcPct val="150000"/>
              </a:lnSpc>
              <a:buFontTx/>
              <a:buChar char="-"/>
            </a:pPr>
            <a:r>
              <a:rPr lang="en-US" sz="4000" smtClean="0">
                <a:latin typeface="Arial" panose="020B0604020202020204" pitchFamily="34" charset="0"/>
                <a:cs typeface="Arial" panose="020B0604020202020204" pitchFamily="34" charset="0"/>
              </a:rPr>
              <a:t>Tổng </a:t>
            </a:r>
            <a:r>
              <a:rPr lang="en-US" sz="4000">
                <a:latin typeface="Arial" panose="020B0604020202020204" pitchFamily="34" charset="0"/>
                <a:cs typeface="Arial" panose="020B0604020202020204" pitchFamily="34" charset="0"/>
              </a:rPr>
              <a:t>mỗi lớp ở ô G5: =</a:t>
            </a:r>
            <a:r>
              <a:rPr lang="en-US" sz="4000">
                <a:latin typeface="Arial" panose="020B0604020202020204" pitchFamily="34" charset="0"/>
                <a:cs typeface="Arial" panose="020B0604020202020204" pitchFamily="34" charset="0"/>
              </a:rPr>
              <a:t>SUM(D5:F5</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25" name="Group 24"/>
          <p:cNvGrpSpPr/>
          <p:nvPr/>
        </p:nvGrpSpPr>
        <p:grpSpPr>
          <a:xfrm>
            <a:off x="285299" y="4059897"/>
            <a:ext cx="7625332" cy="4503274"/>
            <a:chOff x="285299" y="4059897"/>
            <a:chExt cx="7625332" cy="4503274"/>
          </a:xfrm>
        </p:grpSpPr>
        <p:pic>
          <p:nvPicPr>
            <p:cNvPr id="18" name="Picture 17"/>
            <p:cNvPicPr>
              <a:picLocks noChangeAspect="1"/>
            </p:cNvPicPr>
            <p:nvPr/>
          </p:nvPicPr>
          <p:blipFill>
            <a:blip r:embed="rId6"/>
            <a:stretch>
              <a:fillRect/>
            </a:stretch>
          </p:blipFill>
          <p:spPr>
            <a:xfrm>
              <a:off x="285299" y="4059897"/>
              <a:ext cx="7625332" cy="3949276"/>
            </a:xfrm>
            <a:prstGeom prst="rect">
              <a:avLst/>
            </a:prstGeom>
          </p:spPr>
        </p:pic>
        <p:sp>
          <p:nvSpPr>
            <p:cNvPr id="20" name="TextBox 19"/>
            <p:cNvSpPr txBox="1"/>
            <p:nvPr/>
          </p:nvSpPr>
          <p:spPr>
            <a:xfrm>
              <a:off x="426184" y="8009173"/>
              <a:ext cx="7148631" cy="553998"/>
            </a:xfrm>
            <a:prstGeom prst="rect">
              <a:avLst/>
            </a:prstGeom>
            <a:noFill/>
          </p:spPr>
          <p:txBody>
            <a:bodyPr wrap="square" rtlCol="0">
              <a:spAutoFit/>
            </a:bodyPr>
            <a:lstStyle/>
            <a:p>
              <a:r>
                <a:rPr lang="en-US" sz="3000" i="1" smtClean="0">
                  <a:solidFill>
                    <a:srgbClr val="002060"/>
                  </a:solidFill>
                  <a:latin typeface="Arial" panose="020B0604020202020204" pitchFamily="34" charset="0"/>
                  <a:cs typeface="Arial" panose="020B0604020202020204" pitchFamily="34" charset="0"/>
                </a:rPr>
                <a:t>Một chương trình làm việc với hàm SUM </a:t>
              </a:r>
              <a:endParaRPr lang="en-US" sz="3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3656880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2868</TotalTime>
  <Words>2789</Words>
  <PresentationFormat>Custom</PresentationFormat>
  <Paragraphs>207</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Wingdings</vt:lpstr>
      <vt:lpstr>Cambria Math</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2022-11-14T00:54:59Z</dcterms:modified>
  <dc:identifier>DAFOzCT4vH4</dc:identifier>
</cp:coreProperties>
</file>