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6"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1" r:id="rId86"/>
    <p:sldId id="340"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6" y="48"/>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259D-2B08-5CF2-74BC-8188C63A9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7C9628-478F-6CF6-19E5-6AC82BB70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CDBCF-3DA7-C189-A060-20FDCEE6474F}"/>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5" name="Footer Placeholder 4">
            <a:extLst>
              <a:ext uri="{FF2B5EF4-FFF2-40B4-BE49-F238E27FC236}">
                <a16:creationId xmlns:a16="http://schemas.microsoft.com/office/drawing/2014/main" id="{47CBC0FC-EDAE-8580-A152-B97AC5590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41D32-DF58-5CF1-8E97-2EFB2A1D0344}"/>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66610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3B75-DC22-9583-4A10-A0633A7FA7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539FE3-DB5C-91B4-06A1-40B76B5BD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7A3E4-C463-33F0-56D9-99DD73579E1A}"/>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5" name="Footer Placeholder 4">
            <a:extLst>
              <a:ext uri="{FF2B5EF4-FFF2-40B4-BE49-F238E27FC236}">
                <a16:creationId xmlns:a16="http://schemas.microsoft.com/office/drawing/2014/main" id="{8DD26E28-A82E-F33E-7802-AFE5E141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47893-3B8F-82FE-647A-6D62FE5510C2}"/>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28340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43C3D-DA88-AC0E-6829-312828B73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93DE27-A0F5-FE93-A5DB-BF27953B44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44272-56F5-0838-46D3-72E4BE55E0B3}"/>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5" name="Footer Placeholder 4">
            <a:extLst>
              <a:ext uri="{FF2B5EF4-FFF2-40B4-BE49-F238E27FC236}">
                <a16:creationId xmlns:a16="http://schemas.microsoft.com/office/drawing/2014/main" id="{A99374F9-5547-0E28-A1BF-D472D1B52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A34BC-04EE-2F33-DAFA-A0632EDE53BE}"/>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412725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681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259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031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95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0412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9269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7978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3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F3DB-5D87-482B-7EB8-98CEC17D0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701E41-AEA7-9D4D-6AF9-1FFEA50B1A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44DAE-27B3-E28A-56F7-1C9AA734D550}"/>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5" name="Footer Placeholder 4">
            <a:extLst>
              <a:ext uri="{FF2B5EF4-FFF2-40B4-BE49-F238E27FC236}">
                <a16:creationId xmlns:a16="http://schemas.microsoft.com/office/drawing/2014/main" id="{0B90E3A3-0DFC-EEBB-79D5-0CC143AE2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E62E1-AD79-34A5-00CB-0C542F8D1C68}"/>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319711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269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4627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687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FCE2-55FC-7DCD-D845-25C7B61B08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61E8C6-40AE-09CC-9967-601EE5A12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A25D26-25F4-42EA-E8AE-6E6D1013802E}"/>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5" name="Footer Placeholder 4">
            <a:extLst>
              <a:ext uri="{FF2B5EF4-FFF2-40B4-BE49-F238E27FC236}">
                <a16:creationId xmlns:a16="http://schemas.microsoft.com/office/drawing/2014/main" id="{CDDD550E-3752-DF19-31A4-F50E4373E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17C4F-88AA-4B57-DF13-0E398F2BD521}"/>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200734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BDAB-B53F-F5C3-D821-CEDBC78A8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E855-9A37-DEA3-0CFF-1E13B4F74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AFB18A-B8FE-9FE8-5590-11D6A68D1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34410-90C9-9162-1246-BB33EB875A15}"/>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6" name="Footer Placeholder 5">
            <a:extLst>
              <a:ext uri="{FF2B5EF4-FFF2-40B4-BE49-F238E27FC236}">
                <a16:creationId xmlns:a16="http://schemas.microsoft.com/office/drawing/2014/main" id="{486C9498-B8BF-77AA-7273-78079F042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474A8-39CD-F969-4D9E-59A8E36A8D7F}"/>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31672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DAD1-1570-B9E9-A149-BDAA5F1408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725390-6C44-1705-8336-C6C1E88EF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A7A64E-1C81-C131-4308-CE4D737A42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00AAF-E157-7B7E-9250-31C02B085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F5493D-C1D6-CFA7-F36E-0C47985590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BFC8B6-41AD-EF5C-4569-81406AC1E629}"/>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8" name="Footer Placeholder 7">
            <a:extLst>
              <a:ext uri="{FF2B5EF4-FFF2-40B4-BE49-F238E27FC236}">
                <a16:creationId xmlns:a16="http://schemas.microsoft.com/office/drawing/2014/main" id="{22B7E0AA-7DD2-BD14-FDB3-195DA3BB0F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E3BC4-DE77-48D9-BF5A-A06630BB3979}"/>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120459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76F9-B72C-CC51-BACB-4EEA2F373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FDA9A-D4E2-12A3-667F-29AEB018A89F}"/>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4" name="Footer Placeholder 3">
            <a:extLst>
              <a:ext uri="{FF2B5EF4-FFF2-40B4-BE49-F238E27FC236}">
                <a16:creationId xmlns:a16="http://schemas.microsoft.com/office/drawing/2014/main" id="{B7A4B101-4D3D-62A4-DFCF-BE609FDBF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E0A6E-0DBC-2416-569F-965C1CD1F34D}"/>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171604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EB104-2A2A-E551-7AEE-971360067730}"/>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3" name="Footer Placeholder 2">
            <a:extLst>
              <a:ext uri="{FF2B5EF4-FFF2-40B4-BE49-F238E27FC236}">
                <a16:creationId xmlns:a16="http://schemas.microsoft.com/office/drawing/2014/main" id="{D6998534-6019-0597-21AF-57C0FD141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7CA1A-6249-59C1-E498-B341F68D931D}"/>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80259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9BDC-DFF9-269A-D366-A296CFA3D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500E0A-39E6-E794-BCAB-AA51D241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EC1101-E8AB-B636-663C-EC58C79A8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04B68-8556-0F85-B74C-4F8DB4666BB0}"/>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6" name="Footer Placeholder 5">
            <a:extLst>
              <a:ext uri="{FF2B5EF4-FFF2-40B4-BE49-F238E27FC236}">
                <a16:creationId xmlns:a16="http://schemas.microsoft.com/office/drawing/2014/main" id="{BE12018E-0D23-2F9D-10D7-5C89AFB45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2C0B0-5CA1-DA1D-0E9C-3FF792E4B2C5}"/>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55475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6656-D8E5-57E7-F12E-C89C06DE2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3F251-8223-5AA1-3A6F-EF82450F3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6EAAA1-E6AD-9B1F-B7C0-2155B2A32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75FA0-7EDC-37BB-364E-932260E3D82E}"/>
              </a:ext>
            </a:extLst>
          </p:cNvPr>
          <p:cNvSpPr>
            <a:spLocks noGrp="1"/>
          </p:cNvSpPr>
          <p:nvPr>
            <p:ph type="dt" sz="half" idx="10"/>
          </p:nvPr>
        </p:nvSpPr>
        <p:spPr/>
        <p:txBody>
          <a:bodyPr/>
          <a:lstStyle/>
          <a:p>
            <a:fld id="{72E4943A-E431-4765-9D74-816F9541920C}" type="datetimeFigureOut">
              <a:rPr lang="en-US" smtClean="0"/>
              <a:t>2/6/2023</a:t>
            </a:fld>
            <a:endParaRPr lang="en-US"/>
          </a:p>
        </p:txBody>
      </p:sp>
      <p:sp>
        <p:nvSpPr>
          <p:cNvPr id="6" name="Footer Placeholder 5">
            <a:extLst>
              <a:ext uri="{FF2B5EF4-FFF2-40B4-BE49-F238E27FC236}">
                <a16:creationId xmlns:a16="http://schemas.microsoft.com/office/drawing/2014/main" id="{0217F8AC-4B16-0A02-6B90-E2DD6E08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25B8C-3A95-5125-E953-9445EEE7A961}"/>
              </a:ext>
            </a:extLst>
          </p:cNvPr>
          <p:cNvSpPr>
            <a:spLocks noGrp="1"/>
          </p:cNvSpPr>
          <p:nvPr>
            <p:ph type="sldNum" sz="quarter" idx="12"/>
          </p:nvPr>
        </p:nvSpPr>
        <p:spPr/>
        <p:txBody>
          <a:bodyPr/>
          <a:lstStyle/>
          <a:p>
            <a:fld id="{350306B7-46CF-4E42-8246-A7F252427623}" type="slidenum">
              <a:rPr lang="en-US" smtClean="0"/>
              <a:t>‹#›</a:t>
            </a:fld>
            <a:endParaRPr lang="en-US"/>
          </a:p>
        </p:txBody>
      </p:sp>
    </p:spTree>
    <p:extLst>
      <p:ext uri="{BB962C8B-B14F-4D97-AF65-F5344CB8AC3E}">
        <p14:creationId xmlns:p14="http://schemas.microsoft.com/office/powerpoint/2010/main" val="164900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0B2E6-72C4-9A17-F6FF-A63321FC9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D9B21-B1A3-FF09-4626-E0D006B38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7BF46-584C-BC3D-3A2B-341C9B670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943A-E431-4765-9D74-816F9541920C}" type="datetimeFigureOut">
              <a:rPr lang="en-US" smtClean="0"/>
              <a:t>2/6/2023</a:t>
            </a:fld>
            <a:endParaRPr lang="en-US"/>
          </a:p>
        </p:txBody>
      </p:sp>
      <p:sp>
        <p:nvSpPr>
          <p:cNvPr id="5" name="Footer Placeholder 4">
            <a:extLst>
              <a:ext uri="{FF2B5EF4-FFF2-40B4-BE49-F238E27FC236}">
                <a16:creationId xmlns:a16="http://schemas.microsoft.com/office/drawing/2014/main" id="{35FFC0DF-011A-5411-52F2-032CC443C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AC5A89-81EF-D5BA-E649-5932A8B08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306B7-46CF-4E42-8246-A7F252427623}" type="slidenum">
              <a:rPr lang="en-US" smtClean="0"/>
              <a:t>‹#›</a:t>
            </a:fld>
            <a:endParaRPr lang="en-US"/>
          </a:p>
        </p:txBody>
      </p:sp>
    </p:spTree>
    <p:extLst>
      <p:ext uri="{BB962C8B-B14F-4D97-AF65-F5344CB8AC3E}">
        <p14:creationId xmlns:p14="http://schemas.microsoft.com/office/powerpoint/2010/main" val="4029926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3058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baodaknong.vn/tan-van-mua-ha-trong-ky-u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www.qdnd.vn/van-hoa/van-hoc-nghe-thuat/nho-cho-phien-ngay-tet"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s://tanvan.xyz/mua-dong-cua-toi-va-thoi-son-ngay-8-thang-3/"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s://tanvan.xyz/nguoi-tho-ren-nguoi-thay-dau-tien-cua-toi/"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F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5000"/>
          </a:blip>
          <a:srcRect t="7859" b="7859"/>
          <a:stretch>
            <a:fillRect/>
          </a:stretch>
        </p:blipFill>
        <p:spPr>
          <a:xfrm flipH="1">
            <a:off x="6099387" y="0"/>
            <a:ext cx="6092613" cy="6858000"/>
          </a:xfrm>
          <a:prstGeom prst="rect">
            <a:avLst/>
          </a:prstGeom>
        </p:spPr>
      </p:pic>
      <p:pic>
        <p:nvPicPr>
          <p:cNvPr id="3" name="Picture 3"/>
          <p:cNvPicPr>
            <a:picLocks noChangeAspect="1"/>
          </p:cNvPicPr>
          <p:nvPr/>
        </p:nvPicPr>
        <p:blipFill>
          <a:blip r:embed="rId3">
            <a:alphaModFix amt="31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5733183" y="2190857"/>
            <a:ext cx="5428175" cy="6959199"/>
          </a:xfrm>
          <a:prstGeom prst="rect">
            <a:avLst/>
          </a:prstGeom>
        </p:spPr>
      </p:pic>
      <p:pic>
        <p:nvPicPr>
          <p:cNvPr id="4" name="Picture 4"/>
          <p:cNvPicPr>
            <a:picLocks noChangeAspect="1"/>
          </p:cNvPicPr>
          <p:nvPr/>
        </p:nvPicPr>
        <p:blipFill>
          <a:blip r:embed="rId2">
            <a:alphaModFix amt="65000"/>
          </a:blip>
          <a:srcRect t="7906" b="7906"/>
          <a:stretch>
            <a:fillRect/>
          </a:stretch>
        </p:blipFill>
        <p:spPr>
          <a:xfrm>
            <a:off x="0" y="0"/>
            <a:ext cx="6099387" cy="6858000"/>
          </a:xfrm>
          <a:prstGeom prst="rect">
            <a:avLst/>
          </a:prstGeom>
        </p:spPr>
      </p:pic>
      <p:grpSp>
        <p:nvGrpSpPr>
          <p:cNvPr id="5" name="Group 5"/>
          <p:cNvGrpSpPr/>
          <p:nvPr/>
        </p:nvGrpSpPr>
        <p:grpSpPr>
          <a:xfrm>
            <a:off x="685800" y="456950"/>
            <a:ext cx="6732270" cy="5213506"/>
            <a:chOff x="0" y="0"/>
            <a:chExt cx="2202006" cy="1705246"/>
          </a:xfrm>
        </p:grpSpPr>
        <p:sp>
          <p:nvSpPr>
            <p:cNvPr id="6" name="Freeform 6"/>
            <p:cNvSpPr/>
            <p:nvPr/>
          </p:nvSpPr>
          <p:spPr>
            <a:xfrm>
              <a:off x="92710" y="106680"/>
              <a:ext cx="2097866" cy="1585866"/>
            </a:xfrm>
            <a:custGeom>
              <a:avLst/>
              <a:gdLst/>
              <a:ahLst/>
              <a:cxnLst/>
              <a:rect l="l" t="t" r="r" b="b"/>
              <a:pathLst>
                <a:path w="2097866" h="1585866">
                  <a:moveTo>
                    <a:pt x="2071196" y="1396636"/>
                  </a:moveTo>
                  <a:cubicBezTo>
                    <a:pt x="2071196" y="1484266"/>
                    <a:pt x="1994996" y="1555386"/>
                    <a:pt x="1913716" y="1555386"/>
                  </a:cubicBezTo>
                  <a:lnTo>
                    <a:pt x="66040" y="1555386"/>
                  </a:lnTo>
                  <a:cubicBezTo>
                    <a:pt x="43180" y="1555386"/>
                    <a:pt x="20320" y="1550306"/>
                    <a:pt x="0" y="1541416"/>
                  </a:cubicBezTo>
                  <a:cubicBezTo>
                    <a:pt x="26670" y="1569356"/>
                    <a:pt x="63500" y="1585866"/>
                    <a:pt x="107498" y="1585866"/>
                  </a:cubicBezTo>
                  <a:lnTo>
                    <a:pt x="1951816" y="1585866"/>
                  </a:lnTo>
                  <a:cubicBezTo>
                    <a:pt x="2031826" y="1585866"/>
                    <a:pt x="2097866" y="1519826"/>
                    <a:pt x="2097866" y="1439816"/>
                  </a:cubicBezTo>
                  <a:lnTo>
                    <a:pt x="2097866" y="95250"/>
                  </a:lnTo>
                  <a:cubicBezTo>
                    <a:pt x="2097866" y="58420"/>
                    <a:pt x="2083896" y="25400"/>
                    <a:pt x="2062306" y="0"/>
                  </a:cubicBezTo>
                  <a:cubicBezTo>
                    <a:pt x="2068656" y="16510"/>
                    <a:pt x="2071196" y="34290"/>
                    <a:pt x="2071196" y="52070"/>
                  </a:cubicBezTo>
                  <a:lnTo>
                    <a:pt x="2071196" y="1396636"/>
                  </a:lnTo>
                  <a:lnTo>
                    <a:pt x="2071196" y="1396636"/>
                  </a:lnTo>
                  <a:close/>
                </a:path>
              </a:pathLst>
            </a:custGeom>
            <a:solidFill>
              <a:srgbClr val="E7DFD9"/>
            </a:solidFill>
          </p:spPr>
        </p:sp>
        <p:sp>
          <p:nvSpPr>
            <p:cNvPr id="7" name="Freeform 7"/>
            <p:cNvSpPr/>
            <p:nvPr/>
          </p:nvSpPr>
          <p:spPr>
            <a:xfrm>
              <a:off x="12700" y="12700"/>
              <a:ext cx="2137237" cy="1636666"/>
            </a:xfrm>
            <a:custGeom>
              <a:avLst/>
              <a:gdLst/>
              <a:ahLst/>
              <a:cxnLst/>
              <a:rect l="l" t="t" r="r" b="b"/>
              <a:pathLst>
                <a:path w="2137237" h="1636666">
                  <a:moveTo>
                    <a:pt x="146050" y="1636666"/>
                  </a:moveTo>
                  <a:lnTo>
                    <a:pt x="1991187" y="1636666"/>
                  </a:lnTo>
                  <a:cubicBezTo>
                    <a:pt x="2071196" y="1636666"/>
                    <a:pt x="2137237" y="1570626"/>
                    <a:pt x="2137237" y="1490616"/>
                  </a:cubicBezTo>
                  <a:lnTo>
                    <a:pt x="2137237" y="146050"/>
                  </a:lnTo>
                  <a:cubicBezTo>
                    <a:pt x="2137237" y="66040"/>
                    <a:pt x="2071196" y="0"/>
                    <a:pt x="1991187" y="0"/>
                  </a:cubicBezTo>
                  <a:lnTo>
                    <a:pt x="146050" y="0"/>
                  </a:lnTo>
                  <a:cubicBezTo>
                    <a:pt x="66040" y="0"/>
                    <a:pt x="0" y="66040"/>
                    <a:pt x="0" y="146050"/>
                  </a:cubicBezTo>
                  <a:lnTo>
                    <a:pt x="0" y="1490616"/>
                  </a:lnTo>
                  <a:cubicBezTo>
                    <a:pt x="0" y="1571896"/>
                    <a:pt x="66040" y="1636666"/>
                    <a:pt x="146050" y="1636666"/>
                  </a:cubicBezTo>
                  <a:close/>
                </a:path>
              </a:pathLst>
            </a:custGeom>
            <a:solidFill>
              <a:srgbClr val="F8F6F4"/>
            </a:solidFill>
          </p:spPr>
        </p:sp>
        <p:sp>
          <p:nvSpPr>
            <p:cNvPr id="8" name="Freeform 8"/>
            <p:cNvSpPr/>
            <p:nvPr/>
          </p:nvSpPr>
          <p:spPr>
            <a:xfrm>
              <a:off x="0" y="0"/>
              <a:ext cx="2202006" cy="1705246"/>
            </a:xfrm>
            <a:custGeom>
              <a:avLst/>
              <a:gdLst/>
              <a:ahLst/>
              <a:cxnLst/>
              <a:rect l="l" t="t" r="r" b="b"/>
              <a:pathLst>
                <a:path w="2202006" h="1705246">
                  <a:moveTo>
                    <a:pt x="2138506" y="74930"/>
                  </a:moveTo>
                  <a:cubicBezTo>
                    <a:pt x="2110567" y="30480"/>
                    <a:pt x="2061037" y="0"/>
                    <a:pt x="2003887" y="0"/>
                  </a:cubicBezTo>
                  <a:lnTo>
                    <a:pt x="158750" y="0"/>
                  </a:lnTo>
                  <a:cubicBezTo>
                    <a:pt x="71120" y="0"/>
                    <a:pt x="0" y="71120"/>
                    <a:pt x="0" y="158750"/>
                  </a:cubicBezTo>
                  <a:lnTo>
                    <a:pt x="0" y="1503316"/>
                  </a:lnTo>
                  <a:cubicBezTo>
                    <a:pt x="0" y="1555386"/>
                    <a:pt x="25400" y="1601106"/>
                    <a:pt x="63500" y="1630316"/>
                  </a:cubicBezTo>
                  <a:cubicBezTo>
                    <a:pt x="91440" y="1674766"/>
                    <a:pt x="140970" y="1705246"/>
                    <a:pt x="202002" y="1705246"/>
                  </a:cubicBezTo>
                  <a:lnTo>
                    <a:pt x="2043256" y="1705246"/>
                  </a:lnTo>
                  <a:cubicBezTo>
                    <a:pt x="2130887" y="1705246"/>
                    <a:pt x="2202006" y="1634126"/>
                    <a:pt x="2202006" y="1546496"/>
                  </a:cubicBezTo>
                  <a:lnTo>
                    <a:pt x="2202006" y="201930"/>
                  </a:lnTo>
                  <a:cubicBezTo>
                    <a:pt x="2202006" y="149860"/>
                    <a:pt x="2176606" y="104140"/>
                    <a:pt x="2138506" y="74930"/>
                  </a:cubicBezTo>
                  <a:close/>
                  <a:moveTo>
                    <a:pt x="12700" y="1503316"/>
                  </a:moveTo>
                  <a:lnTo>
                    <a:pt x="12700" y="158750"/>
                  </a:lnTo>
                  <a:cubicBezTo>
                    <a:pt x="12700" y="78740"/>
                    <a:pt x="78740" y="12700"/>
                    <a:pt x="158750" y="12700"/>
                  </a:cubicBezTo>
                  <a:lnTo>
                    <a:pt x="2003887" y="12700"/>
                  </a:lnTo>
                  <a:cubicBezTo>
                    <a:pt x="2083896" y="12700"/>
                    <a:pt x="2149937" y="78740"/>
                    <a:pt x="2149937" y="158750"/>
                  </a:cubicBezTo>
                  <a:lnTo>
                    <a:pt x="2149937" y="1503316"/>
                  </a:lnTo>
                  <a:cubicBezTo>
                    <a:pt x="2149937" y="1583326"/>
                    <a:pt x="2083896" y="1649366"/>
                    <a:pt x="2003887" y="1649366"/>
                  </a:cubicBezTo>
                  <a:lnTo>
                    <a:pt x="158750" y="1649366"/>
                  </a:lnTo>
                  <a:cubicBezTo>
                    <a:pt x="78740" y="1649366"/>
                    <a:pt x="12700" y="1584596"/>
                    <a:pt x="12700" y="1503316"/>
                  </a:cubicBezTo>
                  <a:close/>
                  <a:moveTo>
                    <a:pt x="2190577" y="1546496"/>
                  </a:moveTo>
                  <a:cubicBezTo>
                    <a:pt x="2190577" y="1626506"/>
                    <a:pt x="2123267" y="1692546"/>
                    <a:pt x="2043256" y="1692546"/>
                  </a:cubicBezTo>
                  <a:lnTo>
                    <a:pt x="202002" y="1692546"/>
                  </a:lnTo>
                  <a:cubicBezTo>
                    <a:pt x="157480" y="1692546"/>
                    <a:pt x="120650" y="1676036"/>
                    <a:pt x="93980" y="1648096"/>
                  </a:cubicBezTo>
                  <a:cubicBezTo>
                    <a:pt x="114300" y="1656986"/>
                    <a:pt x="135890" y="1662066"/>
                    <a:pt x="160020" y="1662066"/>
                  </a:cubicBezTo>
                  <a:lnTo>
                    <a:pt x="2005156" y="1662066"/>
                  </a:lnTo>
                  <a:cubicBezTo>
                    <a:pt x="2092787" y="1662066"/>
                    <a:pt x="2163906" y="1590946"/>
                    <a:pt x="2163906" y="1503316"/>
                  </a:cubicBezTo>
                  <a:lnTo>
                    <a:pt x="2163906" y="158750"/>
                  </a:lnTo>
                  <a:cubicBezTo>
                    <a:pt x="2163906" y="140970"/>
                    <a:pt x="2160096" y="123190"/>
                    <a:pt x="2155017" y="106680"/>
                  </a:cubicBezTo>
                  <a:cubicBezTo>
                    <a:pt x="2176606" y="132080"/>
                    <a:pt x="2190577" y="165100"/>
                    <a:pt x="2190577" y="201930"/>
                  </a:cubicBezTo>
                  <a:lnTo>
                    <a:pt x="2190577" y="1546496"/>
                  </a:lnTo>
                  <a:cubicBezTo>
                    <a:pt x="2190577" y="1546496"/>
                    <a:pt x="2190577" y="1546496"/>
                    <a:pt x="2190577" y="1546496"/>
                  </a:cubicBezTo>
                  <a:close/>
                </a:path>
              </a:pathLst>
            </a:custGeom>
            <a:solidFill>
              <a:srgbClr val="5E3023"/>
            </a:solidFill>
          </p:spPr>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72925" y="2440170"/>
            <a:ext cx="4143435" cy="37320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61952">
            <a:off x="10169947" y="857380"/>
            <a:ext cx="844821" cy="109587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19222">
            <a:off x="698167" y="4989461"/>
            <a:ext cx="917971" cy="1190764"/>
          </a:xfrm>
          <a:prstGeom prst="rect">
            <a:avLst/>
          </a:prstGeom>
        </p:spPr>
      </p:pic>
      <p:sp>
        <p:nvSpPr>
          <p:cNvPr id="15" name="TextBox 14">
            <a:extLst>
              <a:ext uri="{FF2B5EF4-FFF2-40B4-BE49-F238E27FC236}">
                <a16:creationId xmlns:a16="http://schemas.microsoft.com/office/drawing/2014/main" id="{E0754F15-B348-946A-23DC-CB93FC47F210}"/>
              </a:ext>
            </a:extLst>
          </p:cNvPr>
          <p:cNvSpPr txBox="1"/>
          <p:nvPr/>
        </p:nvSpPr>
        <p:spPr>
          <a:xfrm>
            <a:off x="1157152" y="1611437"/>
            <a:ext cx="6093618" cy="1778115"/>
          </a:xfrm>
          <a:prstGeom prst="rect">
            <a:avLst/>
          </a:prstGeom>
          <a:noFill/>
        </p:spPr>
        <p:txBody>
          <a:bodyPr wrap="square">
            <a:spAutoFit/>
          </a:bodyPr>
          <a:lstStyle/>
          <a:p>
            <a:pPr algn="ctr">
              <a:lnSpc>
                <a:spcPct val="130000"/>
              </a:lnSpc>
              <a:spcAft>
                <a:spcPts val="800"/>
              </a:spcAft>
            </a:pPr>
            <a:r>
              <a:rPr lang="pt-BR"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ÔN TẬP ĐỌC HIỂU</a:t>
            </a:r>
            <a:r>
              <a:rPr lang="vi-VN"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TẢN VĂN, TÙY BÚT</a:t>
            </a: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8AA4605-F750-379B-753E-9A458EA50A6A}"/>
              </a:ext>
            </a:extLst>
          </p:cNvPr>
          <p:cNvSpPr txBox="1"/>
          <p:nvPr/>
        </p:nvSpPr>
        <p:spPr>
          <a:xfrm>
            <a:off x="660400" y="1278218"/>
            <a:ext cx="10858500" cy="5086136"/>
          </a:xfrm>
          <a:prstGeom prst="rect">
            <a:avLst/>
          </a:prstGeom>
          <a:noFill/>
        </p:spPr>
        <p:txBody>
          <a:bodyPr wrap="square">
            <a:spAutoFit/>
          </a:bodyPr>
          <a:lstStyle/>
          <a:p>
            <a:pPr algn="just">
              <a:lnSpc>
                <a:spcPct val="130000"/>
              </a:lnSpc>
            </a:pP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gắp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phe</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phẩy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than </a:t>
            </a:r>
            <a:r>
              <a:rPr lang="en-US" sz="2800" i="1" dirty="0" err="1">
                <a:solidFill>
                  <a:srgbClr val="000000"/>
                </a:solidFill>
                <a:effectLst/>
                <a:latin typeface="Times New Roman" panose="02020603050405020304" pitchFamily="18" charset="0"/>
                <a:ea typeface="Times New Roman" panose="02020603050405020304" pitchFamily="18" charset="0"/>
              </a:rPr>
              <a:t>cháy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vừa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âm</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vừa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vặn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rPr>
              <a:t> se </a:t>
            </a:r>
            <a:r>
              <a:rPr lang="en-US" sz="2800" i="1" dirty="0" err="1">
                <a:solidFill>
                  <a:srgbClr val="000000"/>
                </a:solidFill>
                <a:effectLst/>
                <a:latin typeface="Times New Roman" panose="02020603050405020304" pitchFamily="18" charset="0"/>
                <a:ea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vừa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30000"/>
              </a:lnSpc>
            </a:pP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30000"/>
              </a:lnSpc>
            </a:pP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biệt</a:t>
            </a:r>
            <a:r>
              <a:rPr lang="en-US" sz="2800" i="1" dirty="0">
                <a:solidFill>
                  <a:srgbClr val="000000"/>
                </a:solidFill>
                <a:effectLst/>
                <a:latin typeface="Times New Roman" panose="02020603050405020304" pitchFamily="18" charset="0"/>
                <a:ea typeface="Times New Roman" panose="02020603050405020304" pitchFamily="18" charset="0"/>
              </a:rPr>
              <a:t>. Bún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vừa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ớt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cứng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1974700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C3C1C16-473F-EB51-9059-8C5C99CB0B46}"/>
              </a:ext>
            </a:extLst>
          </p:cNvPr>
          <p:cNvGraphicFramePr>
            <a:graphicFrameLocks noGrp="1"/>
          </p:cNvGraphicFramePr>
          <p:nvPr>
            <p:extLst>
              <p:ext uri="{D42A27DB-BD31-4B8C-83A1-F6EECF244321}">
                <p14:modId xmlns:p14="http://schemas.microsoft.com/office/powerpoint/2010/main" val="744033018"/>
              </p:ext>
            </p:extLst>
          </p:nvPr>
        </p:nvGraphicFramePr>
        <p:xfrm>
          <a:off x="660400" y="1498600"/>
          <a:ext cx="10858500" cy="4267200"/>
        </p:xfrm>
        <a:graphic>
          <a:graphicData uri="http://schemas.openxmlformats.org/drawingml/2006/table">
            <a:tbl>
              <a:tblPr firstRow="1" firstCol="1" bandRow="1"/>
              <a:tblGrid>
                <a:gridCol w="1476059">
                  <a:extLst>
                    <a:ext uri="{9D8B030D-6E8A-4147-A177-3AD203B41FA5}">
                      <a16:colId xmlns:a16="http://schemas.microsoft.com/office/drawing/2014/main" val="426051661"/>
                    </a:ext>
                  </a:extLst>
                </a:gridCol>
                <a:gridCol w="9382441">
                  <a:extLst>
                    <a:ext uri="{9D8B030D-6E8A-4147-A177-3AD203B41FA5}">
                      <a16:colId xmlns:a16="http://schemas.microsoft.com/office/drawing/2014/main" val="2072626873"/>
                    </a:ext>
                  </a:extLst>
                </a:gridCol>
              </a:tblGrid>
              <a:tr h="0">
                <a:tc>
                  <a:txBody>
                    <a:bodyPr/>
                    <a:lstStyle/>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một số câu hỏi gợi ý sau: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Thức quà quê sáng mà em muốn nói tới là gì: xôi, bánh đúc, bánh cuốn, bánh chưng, bún, bánh mì,...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Món ăn đó có hương vị như thế nào? Cách chế biến (nếu có)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Cảm xúc của em về món ăn 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227876"/>
                  </a:ext>
                </a:extLst>
              </a:tr>
            </a:tbl>
          </a:graphicData>
        </a:graphic>
      </p:graphicFrame>
    </p:spTree>
    <p:extLst>
      <p:ext uri="{BB962C8B-B14F-4D97-AF65-F5344CB8AC3E}">
        <p14:creationId xmlns:p14="http://schemas.microsoft.com/office/powerpoint/2010/main" val="17187933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6514F72-615F-D08D-B7A6-AFC43757EEF1}"/>
              </a:ext>
            </a:extLst>
          </p:cNvPr>
          <p:cNvSpPr txBox="1"/>
          <p:nvPr/>
        </p:nvSpPr>
        <p:spPr>
          <a:xfrm>
            <a:off x="660400" y="1130300"/>
            <a:ext cx="10858500" cy="5149871"/>
          </a:xfrm>
          <a:prstGeom prst="rect">
            <a:avLst/>
          </a:prstGeom>
          <a:noFill/>
        </p:spPr>
        <p:txBody>
          <a:bodyPr wrap="square">
            <a:spAutoFit/>
          </a:bodyPr>
          <a:lstStyle/>
          <a:p>
            <a:pPr algn="just">
              <a:lnSpc>
                <a:spcPct val="130000"/>
              </a:lnSpc>
            </a:pPr>
            <a:r>
              <a:rPr lang="en-US" sz="3200" i="1" dirty="0" err="1">
                <a:solidFill>
                  <a:srgbClr val="000000"/>
                </a:solidFill>
                <a:effectLst/>
                <a:latin typeface="Times New Roman" panose="02020603050405020304" pitchFamily="18" charset="0"/>
                <a:ea typeface="Times New Roman" panose="02020603050405020304" pitchFamily="18" charset="0"/>
              </a:rPr>
              <a:t>Chính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nhớ</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bún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vô</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cùng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bận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còn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ghiền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nữa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vẫn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nhớ</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tận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bây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giờ</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cụ</a:t>
            </a:r>
            <a:r>
              <a:rPr lang="en-US" sz="3200" i="1" dirty="0">
                <a:solidFill>
                  <a:srgbClr val="000000"/>
                </a:solidFill>
                <a:effectLst/>
                <a:latin typeface="Times New Roman" panose="02020603050405020304" pitchFamily="18" charset="0"/>
                <a:ea typeface="Times New Roman" panose="02020603050405020304" pitchFamily="18" charset="0"/>
              </a:rPr>
              <a:t> ở </a:t>
            </a:r>
            <a:r>
              <a:rPr lang="en-US" sz="3200" i="1" dirty="0" err="1">
                <a:solidFill>
                  <a:srgbClr val="000000"/>
                </a:solidFill>
                <a:effectLst/>
                <a:latin typeface="Times New Roman" panose="02020603050405020304" pitchFamily="18" charset="0"/>
                <a:ea typeface="Times New Roman" panose="02020603050405020304" pitchFamily="18" charset="0"/>
              </a:rPr>
              <a:t>Nghệ</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đây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vẫn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hàng</a:t>
            </a:r>
            <a:r>
              <a:rPr lang="en-US" sz="3200" i="1" dirty="0">
                <a:solidFill>
                  <a:srgbClr val="000000"/>
                </a:solidFill>
                <a:effectLst/>
                <a:latin typeface="Times New Roman" panose="02020603050405020304" pitchFamily="18" charset="0"/>
                <a:ea typeface="Times New Roman" panose="02020603050405020304" pitchFamily="18" charset="0"/>
              </a:rPr>
              <a:t> ở </a:t>
            </a:r>
            <a:r>
              <a:rPr lang="en-US" sz="3200" i="1" dirty="0" err="1">
                <a:solidFill>
                  <a:srgbClr val="000000"/>
                </a:solidFill>
                <a:effectLst/>
                <a:latin typeface="Times New Roman" panose="02020603050405020304" pitchFamily="18" charset="0"/>
                <a:ea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mê</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bún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lắm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hễ</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chuyến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Nội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y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phải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bún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thỏa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thích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Nghĩa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bà</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xơi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cơm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gỏi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chỉ</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toàn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hai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bữa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bún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chả</a:t>
            </a:r>
            <a:r>
              <a:rPr lang="en-US" sz="3200" i="1" dirty="0">
                <a:solidFill>
                  <a:srgbClr val="000000"/>
                </a:solidFill>
                <a:effectLst/>
                <a:latin typeface="Times New Roman" panose="02020603050405020304" pitchFamily="18" charset="0"/>
                <a:ea typeface="Times New Roman" panose="02020603050405020304" pitchFamily="18" charset="0"/>
              </a:rPr>
              <a:t> - </a:t>
            </a:r>
            <a:r>
              <a:rPr lang="en-US" sz="3200" i="1" dirty="0" err="1">
                <a:solidFill>
                  <a:srgbClr val="000000"/>
                </a:solidFill>
                <a:effectLst/>
                <a:latin typeface="Times New Roman" panose="02020603050405020304" pitchFamily="18" charset="0"/>
                <a:ea typeface="Times New Roman" panose="02020603050405020304" pitchFamily="18" charset="0"/>
              </a:rPr>
              <a:t>mà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chan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chấm</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95007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121AB93-3A41-5E06-5AE1-0CF83058AA0A}"/>
              </a:ext>
            </a:extLst>
          </p:cNvPr>
          <p:cNvSpPr txBox="1"/>
          <p:nvPr/>
        </p:nvSpPr>
        <p:spPr>
          <a:xfrm>
            <a:off x="660400" y="1123821"/>
            <a:ext cx="10858500" cy="5016758"/>
          </a:xfrm>
          <a:prstGeom prst="rect">
            <a:avLst/>
          </a:prstGeom>
          <a:noFill/>
        </p:spPr>
        <p:txBody>
          <a:bodyPr wrap="square">
            <a:spAutoFit/>
          </a:bodyPr>
          <a:lstStyle/>
          <a:p>
            <a:pPr algn="just"/>
            <a:r>
              <a:rPr lang="en-US" sz="3200" i="1" dirty="0">
                <a:solidFill>
                  <a:srgbClr val="000000"/>
                </a:solidFill>
                <a:effectLst/>
                <a:latin typeface="Times New Roman" panose="02020603050405020304" pitchFamily="18" charset="0"/>
                <a:ea typeface="Times New Roman" panose="02020603050405020304" pitchFamily="18" charset="0"/>
              </a:rPr>
              <a:t>Bún </a:t>
            </a:r>
            <a:r>
              <a:rPr lang="en-US" sz="3200" i="1" dirty="0" err="1">
                <a:solidFill>
                  <a:srgbClr val="000000"/>
                </a:solidFill>
                <a:effectLst/>
                <a:latin typeface="Times New Roman" panose="02020603050405020304" pitchFamily="18" charset="0"/>
                <a:ea typeface="Times New Roman" panose="02020603050405020304" pitchFamily="18" charset="0"/>
              </a:rPr>
              <a:t>chả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tiếng</a:t>
            </a:r>
            <a:r>
              <a:rPr lang="en-US" sz="3200" i="1" dirty="0">
                <a:solidFill>
                  <a:srgbClr val="000000"/>
                </a:solidFill>
                <a:effectLst/>
                <a:latin typeface="Times New Roman" panose="02020603050405020304" pitchFamily="18" charset="0"/>
                <a:ea typeface="Times New Roman" panose="02020603050405020304" pitchFamily="18" charset="0"/>
              </a:rPr>
              <a:t> ở </a:t>
            </a:r>
            <a:r>
              <a:rPr lang="en-US" sz="3200" i="1" dirty="0" err="1">
                <a:solidFill>
                  <a:srgbClr val="000000"/>
                </a:solidFill>
                <a:effectLst/>
                <a:latin typeface="Times New Roman" panose="02020603050405020304" pitchFamily="18" charset="0"/>
                <a:ea typeface="Times New Roman" panose="02020603050405020304" pitchFamily="18" charset="0"/>
              </a:rPr>
              <a:t>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Nội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bây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giờ</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mấy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phải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kém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chính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sàn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sàn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nhau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bún</a:t>
            </a:r>
            <a:r>
              <a:rPr lang="en-US" sz="3200" i="1" dirty="0">
                <a:solidFill>
                  <a:srgbClr val="000000"/>
                </a:solidFill>
                <a:effectLst/>
                <a:latin typeface="Times New Roman" panose="02020603050405020304" pitchFamily="18" charset="0"/>
                <a:ea typeface="Times New Roman" panose="02020603050405020304" pitchFamily="18" charset="0"/>
              </a:rPr>
              <a:t> ở </a:t>
            </a:r>
            <a:r>
              <a:rPr lang="en-US" sz="3200" i="1" dirty="0" err="1">
                <a:solidFill>
                  <a:srgbClr val="000000"/>
                </a:solidFill>
                <a:effectLst/>
                <a:latin typeface="Times New Roman" panose="02020603050405020304" pitchFamily="18" charset="0"/>
                <a:ea typeface="Times New Roman" panose="02020603050405020304" pitchFamily="18" charset="0"/>
              </a:rPr>
              <a:t>trên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Đồng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Xuân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ít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phố</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thường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vẫn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ngồi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uống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tự</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ghế</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dài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trước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lò</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nướng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khói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bốc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mù</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mịt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thơm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phưng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phức</a:t>
            </a:r>
            <a:r>
              <a:rPr lang="en-US" sz="3200" i="1" dirty="0">
                <a:solidFill>
                  <a:srgbClr val="000000"/>
                </a:solidFill>
                <a:effectLst/>
                <a:latin typeface="Times New Roman" panose="02020603050405020304" pitchFamily="18" charset="0"/>
                <a:ea typeface="Times New Roman" panose="02020603050405020304" pitchFamily="18" charset="0"/>
              </a:rPr>
              <a:t>. Ai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tính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ngượng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nghịu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dám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ngồi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thưởng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thức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miếng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ngon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Nội</a:t>
            </a:r>
            <a:r>
              <a:rPr lang="en-US" sz="3200" i="1" dirty="0">
                <a:solidFill>
                  <a:srgbClr val="000000"/>
                </a:solidFill>
                <a:effectLst/>
                <a:latin typeface="Times New Roman" panose="02020603050405020304" pitchFamily="18" charset="0"/>
                <a:ea typeface="Times New Roman" panose="02020603050405020304" pitchFamily="18" charset="0"/>
              </a:rPr>
              <a:t> ở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chỗ</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tìm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cửa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bún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tiếng</a:t>
            </a:r>
            <a:r>
              <a:rPr lang="en-US" sz="3200" i="1" dirty="0">
                <a:solidFill>
                  <a:srgbClr val="000000"/>
                </a:solidFill>
                <a:effectLst/>
                <a:latin typeface="Times New Roman" panose="02020603050405020304" pitchFamily="18" charset="0"/>
                <a:ea typeface="Times New Roman" panose="02020603050405020304" pitchFamily="18" charset="0"/>
              </a:rPr>
              <a:t> ở </a:t>
            </a:r>
            <a:r>
              <a:rPr lang="en-US" sz="3200" i="1" dirty="0" err="1">
                <a:solidFill>
                  <a:srgbClr val="000000"/>
                </a:solidFill>
                <a:effectLst/>
                <a:latin typeface="Times New Roman" panose="02020603050405020304" pitchFamily="18" charset="0"/>
                <a:ea typeface="Times New Roman" panose="02020603050405020304" pitchFamily="18" charset="0"/>
              </a:rPr>
              <a:t>phố</a:t>
            </a:r>
            <a:r>
              <a:rPr lang="en-US" sz="3200" i="1" dirty="0">
                <a:solidFill>
                  <a:srgbClr val="000000"/>
                </a:solidFill>
                <a:effectLst/>
                <a:latin typeface="Times New Roman" panose="02020603050405020304" pitchFamily="18" charset="0"/>
                <a:ea typeface="Times New Roman" panose="02020603050405020304" pitchFamily="18" charset="0"/>
              </a:rPr>
              <a:t> Gia </a:t>
            </a:r>
            <a:r>
              <a:rPr lang="en-US" sz="3200" i="1" dirty="0" err="1">
                <a:solidFill>
                  <a:srgbClr val="000000"/>
                </a:solidFill>
                <a:effectLst/>
                <a:latin typeface="Times New Roman" panose="02020603050405020304" pitchFamily="18" charset="0"/>
                <a:ea typeface="Times New Roman" panose="02020603050405020304" pitchFamily="18" charset="0"/>
              </a:rPr>
              <a:t>Ngư</a:t>
            </a:r>
            <a:r>
              <a:rPr lang="en-US" sz="3200" i="1" dirty="0">
                <a:solidFill>
                  <a:srgbClr val="000000"/>
                </a:solidFill>
                <a:effectLst/>
                <a:latin typeface="Times New Roman" panose="02020603050405020304" pitchFamily="18" charset="0"/>
                <a:ea typeface="Times New Roman" panose="02020603050405020304" pitchFamily="18" charset="0"/>
              </a:rPr>
              <a:t> -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nổi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lắm</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4920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DEEE48B-502F-5AA6-1168-1AEAF2F2222E}"/>
              </a:ext>
            </a:extLst>
          </p:cNvPr>
          <p:cNvSpPr txBox="1"/>
          <p:nvPr/>
        </p:nvSpPr>
        <p:spPr>
          <a:xfrm>
            <a:off x="660400" y="1369208"/>
            <a:ext cx="10858500" cy="4525983"/>
          </a:xfrm>
          <a:prstGeom prst="rect">
            <a:avLst/>
          </a:prstGeom>
          <a:noFill/>
        </p:spPr>
        <p:txBody>
          <a:bodyPr wrap="square">
            <a:spAutoFit/>
          </a:bodyPr>
          <a:lstStyle/>
          <a:p>
            <a:pPr algn="just">
              <a:lnSpc>
                <a:spcPct val="130000"/>
              </a:lnSpc>
            </a:pPr>
            <a:r>
              <a:rPr lang="en-US" sz="2800" i="1" dirty="0" err="1">
                <a:solidFill>
                  <a:srgbClr val="000000"/>
                </a:solidFill>
                <a:effectLst/>
                <a:latin typeface="Times New Roman" panose="02020603050405020304" pitchFamily="18" charset="0"/>
                <a:ea typeface="Times New Roman" panose="02020603050405020304" pitchFamily="18" charset="0"/>
              </a:rPr>
              <a:t>Đây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rong</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quán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bánh </a:t>
            </a:r>
            <a:r>
              <a:rPr lang="en-US" sz="2800" i="1" dirty="0" err="1">
                <a:solidFill>
                  <a:srgbClr val="000000"/>
                </a:solidFill>
                <a:effectLst/>
                <a:latin typeface="Times New Roman" panose="02020603050405020304" pitchFamily="18" charset="0"/>
                <a:ea typeface="Times New Roman" panose="02020603050405020304" pitchFamily="18" charset="0"/>
              </a:rPr>
              <a:t>tôm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rán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thang,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thèm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nhớ</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lui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tới</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xót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ruột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ớt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 Bằng,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Quà bún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NXB Lao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4350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0F0E1C-51C9-ABA1-6672-77B1F667F0C5}"/>
              </a:ext>
            </a:extLst>
          </p:cNvPr>
          <p:cNvSpPr txBox="1"/>
          <p:nvPr/>
        </p:nvSpPr>
        <p:spPr>
          <a:xfrm>
            <a:off x="660400" y="1130300"/>
            <a:ext cx="10858500" cy="5016758"/>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lại chữ cái đứng trước phương án trả lời mà em lựa chọn cho các câu hỏi từ câu 1 đến câu 7 vào bài làm. Với câu 8, 9, 10 các em tự viết phần trả lời vào bài.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trích tập trung vào vẻ đẹp của món ẩm thực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Bún chả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Bún thang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Bún riêu                                                                  D. Cả A, B, C đều đúng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70017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6E59F8-ADC2-398C-0991-A5D606B0B979}"/>
              </a:ext>
            </a:extLst>
          </p:cNvPr>
          <p:cNvSpPr txBox="1"/>
          <p:nvPr/>
        </p:nvSpPr>
        <p:spPr>
          <a:xfrm>
            <a:off x="660400" y="1234107"/>
            <a:ext cx="10858500" cy="4796185"/>
          </a:xfrm>
          <a:prstGeom prst="rect">
            <a:avLst/>
          </a:prstGeom>
          <a:noFill/>
        </p:spPr>
        <p:txBody>
          <a:bodyPr wrap="square">
            <a:spAutoFit/>
          </a:bodyPr>
          <a:lstStyle/>
          <a:p>
            <a:pPr algn="just">
              <a:spcAft>
                <a:spcPts val="800"/>
              </a:spcAft>
              <a:tabLst>
                <a:tab pos="57150" algn="l"/>
              </a:tabLs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nào nói </a:t>
            </a: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 nhất</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các phương thức biểu đạt được sử dụng trong đoạn trích?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 sự, miêu tả, biểu cảm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cảm, miêu tả, nghị luận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miêu tả, biểu cảm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tự sự, biểu cảm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00"/>
              </a:spcAft>
              <a:tabLst>
                <a:tab pos="57150"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xưng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toàn diện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viết trực tiếp bộc lộ tình cản, thái độ của mình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cho VB sinh động, hấp dẫn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kể chuyện linh hoạt, tự do những gì diễn ra với nhân vật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866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59A78F9-1216-5932-6D05-9285CE9BC800}"/>
              </a:ext>
            </a:extLst>
          </p:cNvPr>
          <p:cNvSpPr txBox="1"/>
          <p:nvPr/>
        </p:nvSpPr>
        <p:spPr>
          <a:xfrm>
            <a:off x="660400" y="1130300"/>
            <a:ext cx="10858500" cy="5227072"/>
          </a:xfrm>
          <a:prstGeom prst="rect">
            <a:avLst/>
          </a:prstGeom>
          <a:noFill/>
        </p:spPr>
        <p:txBody>
          <a:bodyPr wrap="square">
            <a:spAutoFit/>
          </a:bodyPr>
          <a:lstStyle/>
          <a:p>
            <a:pPr algn="just">
              <a:spcAft>
                <a:spcPts val="800"/>
              </a:spcAft>
              <a:tabLst>
                <a:tab pos="57150"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tác giả bài viết, điều gì làm nên linh hồn của món bún chả, làm người ta nhớ bún chả vô cùng?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lá bún nóng hổi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miếng chả nướng thơm ngon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 chấm được chế hóa một cách tài tình, đặc biệt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loại rau sống ăn kèm đặc trưng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00"/>
              </a:spcAft>
              <a:tabLst>
                <a:tab pos="57150" algn="l"/>
              </a:tabLs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 tác giả bài viết, vì sao giờ </a:t>
            </a:r>
            <a:r>
              <a:rPr lang="vi-VN"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“bún chả có tiếng ở Hà Nội giờ không có mấy”</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 trình làm bằng máy móc, công nghiệp nên chất lượng kém đi.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 hệ trẻ không tiếp nối nghề bán bún chả nữa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ẩm thực đa dạng, giới trẻ không còn tha thiết với những món ăn truyền thống, trong đó có bún chả</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lphaUcPeriod"/>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các hàng bún chả sàn sàn như nhau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1491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24C06A-1E5C-B101-572F-1A07165E56CC}"/>
              </a:ext>
            </a:extLst>
          </p:cNvPr>
          <p:cNvSpPr txBox="1"/>
          <p:nvPr/>
        </p:nvSpPr>
        <p:spPr>
          <a:xfrm>
            <a:off x="660400" y="1142238"/>
            <a:ext cx="10858500" cy="4961999"/>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 có nhận xét gì về ngôn ngữ của VB?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 tế, sắc sảo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Bình dị, gần gũi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 hình ảnh và chất trữ 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 A, B, C đều đúng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8.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 các từ, cụm từ thể hiện tình cảm, cảm xúc của tác giả đối với món ẩm thực được nhắc đến trong đoạn trích?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421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78AD0CB-ADDF-352F-661D-311365156859}"/>
              </a:ext>
            </a:extLst>
          </p:cNvPr>
          <p:cNvGraphicFramePr>
            <a:graphicFrameLocks noGrp="1"/>
          </p:cNvGraphicFramePr>
          <p:nvPr>
            <p:extLst>
              <p:ext uri="{D42A27DB-BD31-4B8C-83A1-F6EECF244321}">
                <p14:modId xmlns:p14="http://schemas.microsoft.com/office/powerpoint/2010/main" val="3914092810"/>
              </p:ext>
            </p:extLst>
          </p:nvPr>
        </p:nvGraphicFramePr>
        <p:xfrm>
          <a:off x="660400" y="1230724"/>
          <a:ext cx="10858500" cy="4802952"/>
        </p:xfrm>
        <a:graphic>
          <a:graphicData uri="http://schemas.openxmlformats.org/drawingml/2006/table">
            <a:tbl>
              <a:tblPr firstRow="1" firstCol="1" bandRow="1"/>
              <a:tblGrid>
                <a:gridCol w="954106">
                  <a:extLst>
                    <a:ext uri="{9D8B030D-6E8A-4147-A177-3AD203B41FA5}">
                      <a16:colId xmlns:a16="http://schemas.microsoft.com/office/drawing/2014/main" val="3670811029"/>
                    </a:ext>
                  </a:extLst>
                </a:gridCol>
                <a:gridCol w="6064696">
                  <a:extLst>
                    <a:ext uri="{9D8B030D-6E8A-4147-A177-3AD203B41FA5}">
                      <a16:colId xmlns:a16="http://schemas.microsoft.com/office/drawing/2014/main" val="3799792492"/>
                    </a:ext>
                  </a:extLst>
                </a:gridCol>
                <a:gridCol w="638824">
                  <a:extLst>
                    <a:ext uri="{9D8B030D-6E8A-4147-A177-3AD203B41FA5}">
                      <a16:colId xmlns:a16="http://schemas.microsoft.com/office/drawing/2014/main" val="3267560266"/>
                    </a:ext>
                  </a:extLst>
                </a:gridCol>
                <a:gridCol w="855768">
                  <a:extLst>
                    <a:ext uri="{9D8B030D-6E8A-4147-A177-3AD203B41FA5}">
                      <a16:colId xmlns:a16="http://schemas.microsoft.com/office/drawing/2014/main" val="3820903601"/>
                    </a:ext>
                  </a:extLst>
                </a:gridCol>
                <a:gridCol w="744669">
                  <a:extLst>
                    <a:ext uri="{9D8B030D-6E8A-4147-A177-3AD203B41FA5}">
                      <a16:colId xmlns:a16="http://schemas.microsoft.com/office/drawing/2014/main" val="1618277899"/>
                    </a:ext>
                  </a:extLst>
                </a:gridCol>
                <a:gridCol w="744669">
                  <a:extLst>
                    <a:ext uri="{9D8B030D-6E8A-4147-A177-3AD203B41FA5}">
                      <a16:colId xmlns:a16="http://schemas.microsoft.com/office/drawing/2014/main" val="404894202"/>
                    </a:ext>
                  </a:extLst>
                </a:gridCol>
                <a:gridCol w="855768">
                  <a:extLst>
                    <a:ext uri="{9D8B030D-6E8A-4147-A177-3AD203B41FA5}">
                      <a16:colId xmlns:a16="http://schemas.microsoft.com/office/drawing/2014/main" val="3554267963"/>
                    </a:ext>
                  </a:extLst>
                </a:gridCol>
              </a:tblGrid>
              <a:tr h="334022">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Đáp án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200"/>
                    </a:p>
                  </a:txBody>
                  <a:tcPr marL="83506" marR="83506" marT="41753" marB="41753">
                    <a:lnL w="12700" cap="flat" cmpd="sng" algn="ctr">
                      <a:solidFill>
                        <a:srgbClr val="000000"/>
                      </a:solidFill>
                      <a:prstDash val="solid"/>
                      <a:round/>
                      <a:headEnd type="none" w="med" len="med"/>
                      <a:tailEnd type="none" w="med" len="med"/>
                    </a:lnL>
                  </a:tcPr>
                </a:tc>
                <a:tc>
                  <a:txBody>
                    <a:bodyPr/>
                    <a:lstStyle/>
                    <a:p>
                      <a:endParaRPr lang="en-US" sz="3200"/>
                    </a:p>
                  </a:txBody>
                  <a:tcPr marL="83506" marR="83506" marT="41753" marB="41753"/>
                </a:tc>
                <a:tc>
                  <a:txBody>
                    <a:bodyPr/>
                    <a:lstStyle/>
                    <a:p>
                      <a:endParaRPr lang="en-US" sz="3200"/>
                    </a:p>
                  </a:txBody>
                  <a:tcPr marL="83506" marR="83506" marT="41753" marB="41753"/>
                </a:tc>
                <a:tc>
                  <a:txBody>
                    <a:bodyPr/>
                    <a:lstStyle/>
                    <a:p>
                      <a:endParaRPr lang="en-US" sz="3200"/>
                    </a:p>
                  </a:txBody>
                  <a:tcPr marL="83506" marR="83506" marT="41753" marB="41753"/>
                </a:tc>
                <a:tc>
                  <a:txBody>
                    <a:bodyPr/>
                    <a:lstStyle/>
                    <a:p>
                      <a:endParaRPr lang="en-US" sz="3200"/>
                    </a:p>
                  </a:txBody>
                  <a:tcPr marL="83506" marR="83506" marT="41753" marB="41753"/>
                </a:tc>
                <a:extLst>
                  <a:ext uri="{0D108BD9-81ED-4DB2-BD59-A6C34878D82A}">
                    <a16:rowId xmlns:a16="http://schemas.microsoft.com/office/drawing/2014/main" val="274431218"/>
                  </a:ext>
                </a:extLst>
              </a:tr>
              <a:tr h="334022">
                <a:tc>
                  <a:txBody>
                    <a:bodyPr/>
                    <a:lstStyle/>
                    <a:p>
                      <a:pPr algn="ctr"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200"/>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200"/>
                    </a:p>
                  </a:txBody>
                  <a:tcPr marL="83506" marR="83506" marT="41753" marB="41753">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a:txBody>
                    <a:bodyPr/>
                    <a:lstStyle/>
                    <a:p>
                      <a:endParaRPr lang="en-US" sz="3200"/>
                    </a:p>
                  </a:txBody>
                  <a:tcPr marL="83506" marR="83506" marT="41753" marB="41753">
                    <a:lnB w="12700" cap="flat" cmpd="sng" algn="ctr">
                      <a:solidFill>
                        <a:srgbClr val="000000"/>
                      </a:solidFill>
                      <a:prstDash val="solid"/>
                      <a:round/>
                      <a:headEnd type="none" w="med" len="med"/>
                      <a:tailEnd type="none" w="med" len="med"/>
                    </a:lnB>
                  </a:tcPr>
                </a:tc>
                <a:tc>
                  <a:txBody>
                    <a:bodyPr/>
                    <a:lstStyle/>
                    <a:p>
                      <a:endParaRPr lang="en-US" sz="3200"/>
                    </a:p>
                  </a:txBody>
                  <a:tcPr marL="83506" marR="83506" marT="41753" marB="41753">
                    <a:lnB w="12700" cap="flat" cmpd="sng" algn="ctr">
                      <a:solidFill>
                        <a:srgbClr val="000000"/>
                      </a:solidFill>
                      <a:prstDash val="solid"/>
                      <a:round/>
                      <a:headEnd type="none" w="med" len="med"/>
                      <a:tailEnd type="none" w="med" len="med"/>
                    </a:lnB>
                  </a:tcPr>
                </a:tc>
                <a:tc>
                  <a:txBody>
                    <a:bodyPr/>
                    <a:lstStyle/>
                    <a:p>
                      <a:endParaRPr lang="en-US" sz="3200"/>
                    </a:p>
                  </a:txBody>
                  <a:tcPr marL="83506" marR="83506" marT="41753" marB="41753">
                    <a:lnB w="12700" cap="flat" cmpd="sng" algn="ctr">
                      <a:solidFill>
                        <a:srgbClr val="000000"/>
                      </a:solidFill>
                      <a:prstDash val="solid"/>
                      <a:round/>
                      <a:headEnd type="none" w="med" len="med"/>
                      <a:tailEnd type="none" w="med" len="med"/>
                    </a:lnB>
                  </a:tcPr>
                </a:tc>
                <a:tc>
                  <a:txBody>
                    <a:bodyPr/>
                    <a:lstStyle/>
                    <a:p>
                      <a:endParaRPr lang="en-US" sz="3200"/>
                    </a:p>
                  </a:txBody>
                  <a:tcPr marL="83506" marR="83506" marT="41753" marB="41753">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154940"/>
                  </a:ext>
                </a:extLst>
              </a:tr>
              <a:tr h="215201">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063852"/>
                  </a:ext>
                </a:extLst>
              </a:tr>
              <a:tr h="215201">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789108"/>
                  </a:ext>
                </a:extLst>
              </a:tr>
              <a:tr h="920823">
                <a:tc>
                  <a:txBody>
                    <a:bodyPr/>
                    <a:lstStyle/>
                    <a:p>
                      <a:pPr algn="ctr"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3200">
                          <a:effectLst/>
                          <a:latin typeface="Times New Roman" panose="02020603050405020304" pitchFamily="18" charset="0"/>
                          <a:ea typeface="Calibri" panose="020F0502020204030204" pitchFamily="34" charset="0"/>
                          <a:cs typeface="Times New Roman" panose="02020603050405020304" pitchFamily="18" charset="0"/>
                        </a:rPr>
                        <a:t>Từ, cụm từ thể hiện tình cảm, cảm xúc của tác giả trong đoạn trích: nhớ, thèm, không thể nào chịu được, mê bún chả lắm.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629" marR="62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200"/>
                    </a:p>
                  </a:txBody>
                  <a:tcPr marL="83506" marR="83506" marT="41753" marB="4175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endParaRPr lang="en-US" sz="3200"/>
                    </a:p>
                  </a:txBody>
                  <a:tcPr marL="83506" marR="83506" marT="41753" marB="41753">
                    <a:lnT w="12700" cap="flat" cmpd="sng" algn="ctr">
                      <a:solidFill>
                        <a:srgbClr val="000000"/>
                      </a:solidFill>
                      <a:prstDash val="solid"/>
                      <a:round/>
                      <a:headEnd type="none" w="med" len="med"/>
                      <a:tailEnd type="none" w="med" len="med"/>
                    </a:lnT>
                  </a:tcPr>
                </a:tc>
                <a:tc>
                  <a:txBody>
                    <a:bodyPr/>
                    <a:lstStyle/>
                    <a:p>
                      <a:endParaRPr lang="en-US" sz="3200"/>
                    </a:p>
                  </a:txBody>
                  <a:tcPr marL="83506" marR="83506" marT="41753" marB="41753">
                    <a:lnT w="12700" cap="flat" cmpd="sng" algn="ctr">
                      <a:solidFill>
                        <a:srgbClr val="000000"/>
                      </a:solidFill>
                      <a:prstDash val="solid"/>
                      <a:round/>
                      <a:headEnd type="none" w="med" len="med"/>
                      <a:tailEnd type="none" w="med" len="med"/>
                    </a:lnT>
                  </a:tcPr>
                </a:tc>
                <a:tc>
                  <a:txBody>
                    <a:bodyPr/>
                    <a:lstStyle/>
                    <a:p>
                      <a:endParaRPr lang="en-US" sz="3200"/>
                    </a:p>
                  </a:txBody>
                  <a:tcPr marL="83506" marR="83506" marT="41753" marB="41753">
                    <a:lnT w="12700" cap="flat" cmpd="sng" algn="ctr">
                      <a:solidFill>
                        <a:srgbClr val="000000"/>
                      </a:solidFill>
                      <a:prstDash val="solid"/>
                      <a:round/>
                      <a:headEnd type="none" w="med" len="med"/>
                      <a:tailEnd type="none" w="med" len="med"/>
                    </a:lnT>
                  </a:tcPr>
                </a:tc>
                <a:tc>
                  <a:txBody>
                    <a:bodyPr/>
                    <a:lstStyle/>
                    <a:p>
                      <a:endParaRPr lang="en-US" sz="3200" dirty="0"/>
                    </a:p>
                  </a:txBody>
                  <a:tcPr marL="83506" marR="83506" marT="41753" marB="41753">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748366716"/>
                  </a:ext>
                </a:extLst>
              </a:tr>
            </a:tbl>
          </a:graphicData>
        </a:graphic>
      </p:graphicFrame>
    </p:spTree>
    <p:extLst>
      <p:ext uri="{BB962C8B-B14F-4D97-AF65-F5344CB8AC3E}">
        <p14:creationId xmlns:p14="http://schemas.microsoft.com/office/powerpoint/2010/main" val="18067496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4FB0874-DA00-31CD-54F6-EE1E5AFDD202}"/>
              </a:ext>
            </a:extLst>
          </p:cNvPr>
          <p:cNvGraphicFramePr>
            <a:graphicFrameLocks noGrp="1"/>
          </p:cNvGraphicFramePr>
          <p:nvPr>
            <p:extLst>
              <p:ext uri="{D42A27DB-BD31-4B8C-83A1-F6EECF244321}">
                <p14:modId xmlns:p14="http://schemas.microsoft.com/office/powerpoint/2010/main" val="215896466"/>
              </p:ext>
            </p:extLst>
          </p:nvPr>
        </p:nvGraphicFramePr>
        <p:xfrm>
          <a:off x="660400" y="1130300"/>
          <a:ext cx="10858500" cy="5051870"/>
        </p:xfrm>
        <a:graphic>
          <a:graphicData uri="http://schemas.openxmlformats.org/drawingml/2006/table">
            <a:tbl>
              <a:tblPr firstRow="1" firstCol="1" bandRow="1"/>
              <a:tblGrid>
                <a:gridCol w="1476059">
                  <a:extLst>
                    <a:ext uri="{9D8B030D-6E8A-4147-A177-3AD203B41FA5}">
                      <a16:colId xmlns:a16="http://schemas.microsoft.com/office/drawing/2014/main" val="1770790140"/>
                    </a:ext>
                  </a:extLst>
                </a:gridCol>
                <a:gridCol w="9382441">
                  <a:extLst>
                    <a:ext uri="{9D8B030D-6E8A-4147-A177-3AD203B41FA5}">
                      <a16:colId xmlns:a16="http://schemas.microsoft.com/office/drawing/2014/main" val="1924698611"/>
                    </a:ext>
                  </a:extLst>
                </a:gridCol>
              </a:tblGrid>
              <a:tr h="0">
                <a:tc>
                  <a:txBody>
                    <a:bodyPr/>
                    <a:lstStyle/>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10</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a:effectLst/>
                          <a:latin typeface="+mj-lt"/>
                          <a:ea typeface="Calibri" panose="020F0502020204030204" pitchFamily="34" charset="0"/>
                          <a:cs typeface="Times New Roman" panose="02020603050405020304" pitchFamily="18" charset="0"/>
                        </a:rPr>
                        <a:t> </a:t>
                      </a:r>
                      <a:endParaRPr lang="en-US"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200937"/>
                  </a:ext>
                </a:extLst>
              </a:tr>
            </a:tbl>
          </a:graphicData>
        </a:graphic>
      </p:graphicFrame>
    </p:spTree>
    <p:extLst>
      <p:ext uri="{BB962C8B-B14F-4D97-AF65-F5344CB8AC3E}">
        <p14:creationId xmlns:p14="http://schemas.microsoft.com/office/powerpoint/2010/main" val="2307969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3C9F6A-8B55-FBBD-1270-E86FAC281574}"/>
              </a:ext>
            </a:extLst>
          </p:cNvPr>
          <p:cNvSpPr txBox="1"/>
          <p:nvPr/>
        </p:nvSpPr>
        <p:spPr>
          <a:xfrm>
            <a:off x="666750" y="300038"/>
            <a:ext cx="10858500" cy="604909"/>
          </a:xfrm>
          <a:prstGeom prst="rect">
            <a:avLst/>
          </a:prstGeom>
          <a:solidFill>
            <a:schemeClr val="accent4">
              <a:lumMod val="20000"/>
              <a:lumOff val="80000"/>
            </a:schemeClr>
          </a:solidFill>
        </p:spPr>
        <p:txBody>
          <a:bodyPr wrap="square">
            <a:spAutoFit/>
          </a:bodyPr>
          <a:lstStyle/>
          <a:p>
            <a:pPr algn="just">
              <a:lnSpc>
                <a:spcPct val="130000"/>
              </a:lnSpc>
              <a:spcAft>
                <a:spcPts val="800"/>
              </a:spcAf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 ĐẶC ĐIỂM THỂ LOẠI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6162793-F11B-2A81-818A-5D8BA604BE4A}"/>
              </a:ext>
            </a:extLst>
          </p:cNvPr>
          <p:cNvSpPr txBox="1"/>
          <p:nvPr/>
        </p:nvSpPr>
        <p:spPr>
          <a:xfrm>
            <a:off x="660400" y="1130300"/>
            <a:ext cx="10858500" cy="5291320"/>
          </a:xfrm>
          <a:prstGeom prst="rect">
            <a:avLst/>
          </a:prstGeom>
          <a:noFill/>
        </p:spPr>
        <p:txBody>
          <a:bodyPr wrap="square">
            <a:spAutoFit/>
          </a:bodyPr>
          <a:lstStyle/>
          <a:p>
            <a:pPr indent="90170" algn="just">
              <a:lnSpc>
                <a:spcPct val="130000"/>
              </a:lnSpc>
              <a:spcAft>
                <a:spcPts val="800"/>
              </a:spcAft>
            </a:pPr>
            <a:r>
              <a:rPr lang="de-DE"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 văn</a:t>
            </a: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loại văn xuôi ngắn gọn, hàm súc có cách thể hiện đa dạng (trữ tình, tự sự, nghị luận, miêu tả...) nhưng nhìn chung đều mang tính chất chấm phá, bộc lộ trực tiếp suy nghĩ, cảm xúc của người viết qua các hiện tượng đời sống thường nhật, giàu ý nghĩa xã hội.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de-DE"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Tuỳ bút </a:t>
            </a: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một thể trong kí, dùng để ghi chép, miêu tả những hình ảnh, sự việc mà người viết quan sát, chứng kiến; đồng thời chú trọng thể hiện cảm xúc, tình cảm, suy nghĩ của tác giả trước các hiện tượng và vấn đề của đời sống.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9607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40228C0-9DB6-6F09-972F-B1AE6B35C05B}"/>
              </a:ext>
            </a:extLst>
          </p:cNvPr>
          <p:cNvSpPr txBox="1"/>
          <p:nvPr/>
        </p:nvSpPr>
        <p:spPr>
          <a:xfrm>
            <a:off x="660400" y="1130300"/>
            <a:ext cx="10858500" cy="5252464"/>
          </a:xfrm>
          <a:prstGeom prst="rect">
            <a:avLst/>
          </a:prstGeom>
          <a:noFill/>
        </p:spPr>
        <p:txBody>
          <a:bodyPr wrap="square">
            <a:spAutoFit/>
          </a:bodyPr>
          <a:lstStyle/>
          <a:p>
            <a:pPr algn="just">
              <a:lnSpc>
                <a:spcPct val="130000"/>
              </a:lnSpc>
              <a:spcAft>
                <a:spcPts val="800"/>
              </a:spcAft>
            </a:pPr>
            <a:r>
              <a:rPr lang="vi-VN" sz="32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Đề số 2:</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Đọc đoạn trích sau: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châu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Âu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rồi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đấy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giữa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hội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hè</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trăng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lai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giữa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hương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thơm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ngọt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đang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mùa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đậu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Tạm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biệt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hoàng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hôn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sông</a:t>
            </a:r>
            <a:r>
              <a:rPr lang="en-US" sz="3200" i="1" dirty="0">
                <a:solidFill>
                  <a:srgbClr val="000000"/>
                </a:solidFill>
                <a:effectLst/>
                <a:latin typeface="Times New Roman" panose="02020603050405020304" pitchFamily="18" charset="0"/>
                <a:ea typeface="Times New Roman" panose="02020603050405020304" pitchFamily="18" charset="0"/>
              </a:rPr>
              <a:t> Sein,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cầu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lãng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đầy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sương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vườn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ngập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hoa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tháp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chuông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thờ</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cao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vút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ruộng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ngút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ngàn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lúa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rộm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Địa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Trung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Hải</a:t>
            </a:r>
            <a:r>
              <a:rPr lang="en-US" sz="3200" i="1" dirty="0">
                <a:solidFill>
                  <a:srgbClr val="000000"/>
                </a:solidFill>
                <a:effectLst/>
                <a:latin typeface="Times New Roman" panose="02020603050405020304" pitchFamily="18" charset="0"/>
                <a:ea typeface="Times New Roman" panose="02020603050405020304" pitchFamily="18" charset="0"/>
              </a:rPr>
              <a:t>, vang Ý, </a:t>
            </a:r>
            <a:r>
              <a:rPr lang="en-US" sz="3200" i="1" dirty="0" err="1">
                <a:solidFill>
                  <a:srgbClr val="000000"/>
                </a:solidFill>
                <a:effectLst/>
                <a:latin typeface="Times New Roman" panose="02020603050405020304" pitchFamily="18" charset="0"/>
                <a:ea typeface="Times New Roman" panose="02020603050405020304" pitchFamily="18" charset="0"/>
              </a:rPr>
              <a:t>nhạc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cổ</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điển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thành</a:t>
            </a:r>
            <a:r>
              <a:rPr lang="en-US" sz="3200" i="1" dirty="0">
                <a:solidFill>
                  <a:srgbClr val="000000"/>
                </a:solidFill>
                <a:effectLst/>
                <a:latin typeface="Times New Roman" panose="02020603050405020304" pitchFamily="18" charset="0"/>
                <a:ea typeface="Times New Roman" panose="02020603050405020304" pitchFamily="18" charset="0"/>
              </a:rPr>
              <a:t> Vienna!</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6912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16D947A-7B00-1295-1137-E75B6272054D}"/>
              </a:ext>
            </a:extLst>
          </p:cNvPr>
          <p:cNvSpPr txBox="1"/>
          <p:nvPr/>
        </p:nvSpPr>
        <p:spPr>
          <a:xfrm>
            <a:off x="660400" y="1130300"/>
            <a:ext cx="10858500" cy="5077800"/>
          </a:xfrm>
          <a:prstGeom prst="rect">
            <a:avLst/>
          </a:prstGeom>
          <a:noFill/>
        </p:spPr>
        <p:txBody>
          <a:bodyPr wrap="square">
            <a:spAutoFit/>
          </a:bodyPr>
          <a:lstStyle/>
          <a:p>
            <a:pPr algn="just">
              <a:lnSpc>
                <a:spcPct val="130000"/>
              </a:lnSpc>
            </a:pPr>
            <a:r>
              <a:rPr lang="en-US" sz="2800" i="1" dirty="0" err="1">
                <a:solidFill>
                  <a:srgbClr val="000000"/>
                </a:solidFill>
                <a:effectLst/>
                <a:latin typeface="Times New Roman" panose="02020603050405020304" pitchFamily="18" charset="0"/>
                <a:ea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ẩm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bưu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nhớ</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ở London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ở Graz.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lớp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lớp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quay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gọi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chuyến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quen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khao </a:t>
            </a:r>
            <a:r>
              <a:rPr lang="en-US" sz="2800" i="1" dirty="0" err="1">
                <a:solidFill>
                  <a:srgbClr val="000000"/>
                </a:solidFill>
                <a:effectLst/>
                <a:latin typeface="Times New Roman" panose="02020603050405020304" pitchFamily="18" charset="0"/>
                <a:ea typeface="Times New Roman" panose="02020603050405020304" pitchFamily="18" charset="0"/>
              </a:rPr>
              <a:t>khát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51483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CDB25A-377D-FD45-EF26-08C10B229267}"/>
              </a:ext>
            </a:extLst>
          </p:cNvPr>
          <p:cNvSpPr txBox="1"/>
          <p:nvPr/>
        </p:nvSpPr>
        <p:spPr>
          <a:xfrm>
            <a:off x="660400" y="1130300"/>
            <a:ext cx="10858500" cy="5262979"/>
          </a:xfrm>
          <a:prstGeom prst="rect">
            <a:avLst/>
          </a:prstGeom>
          <a:noFill/>
        </p:spPr>
        <p:txBody>
          <a:bodyPr wrap="square">
            <a:spAutoFit/>
          </a:bodyPr>
          <a:lstStyle/>
          <a:p>
            <a:pPr algn="just"/>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dễ</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quen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khuôn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mặt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tòa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nấm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tìm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chỗ</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đậu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triệu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xe</a:t>
            </a:r>
            <a:r>
              <a:rPr lang="en-US" sz="2400" i="1" dirty="0">
                <a:solidFill>
                  <a:srgbClr val="000000"/>
                </a:solidFill>
                <a:effectLst/>
                <a:latin typeface="Times New Roman" panose="02020603050405020304" pitchFamily="18" charset="0"/>
                <a:ea typeface="Times New Roman" panose="02020603050405020304" pitchFamily="18" charset="0"/>
              </a:rPr>
              <a:t> ô </a:t>
            </a:r>
            <a:r>
              <a:rPr lang="en-US" sz="2400" i="1" dirty="0" err="1">
                <a:solidFill>
                  <a:srgbClr val="000000"/>
                </a:solidFill>
                <a:effectLst/>
                <a:latin typeface="Times New Roman" panose="02020603050405020304" pitchFamily="18" charset="0"/>
                <a:ea typeface="Times New Roman" panose="02020603050405020304" pitchFamily="18" charset="0"/>
              </a:rPr>
              <a:t>tô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tầng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lớp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nổi</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rPr>
              <a:t>     May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cuộc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vẫn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diễn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đặn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dung </a:t>
            </a:r>
            <a:r>
              <a:rPr lang="en-US" sz="2400" i="1" dirty="0" err="1">
                <a:solidFill>
                  <a:srgbClr val="000000"/>
                </a:solidFill>
                <a:effectLst/>
                <a:latin typeface="Times New Roman" panose="02020603050405020304" pitchFamily="18" charset="0"/>
                <a:ea typeface="Times New Roman" panose="02020603050405020304" pitchFamily="18" charset="0"/>
              </a:rPr>
              <a:t>dị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cầu</a:t>
            </a:r>
            <a:r>
              <a:rPr lang="en-US" sz="2400" i="1" dirty="0">
                <a:solidFill>
                  <a:srgbClr val="000000"/>
                </a:solidFill>
                <a:effectLst/>
                <a:latin typeface="Times New Roman" panose="02020603050405020304" pitchFamily="18" charset="0"/>
                <a:ea typeface="Times New Roman" panose="02020603050405020304" pitchFamily="18" charset="0"/>
              </a:rPr>
              <a:t> thang </a:t>
            </a:r>
            <a:r>
              <a:rPr lang="en-US" sz="2400" i="1" dirty="0" err="1">
                <a:solidFill>
                  <a:srgbClr val="000000"/>
                </a:solidFill>
                <a:effectLst/>
                <a:latin typeface="Times New Roman" panose="02020603050405020304" pitchFamily="18" charset="0"/>
                <a:ea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chục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hộ</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ẩm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tận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dụng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khoảng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đua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áo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phấp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còng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quèo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đặn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xóm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bắc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bếp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nấu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cơm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Hôm</a:t>
            </a:r>
            <a:r>
              <a:rPr lang="en-US" sz="2400" i="1" dirty="0">
                <a:solidFill>
                  <a:srgbClr val="000000"/>
                </a:solidFill>
                <a:effectLst/>
                <a:latin typeface="Times New Roman" panose="02020603050405020304" pitchFamily="18" charset="0"/>
                <a:ea typeface="Times New Roman" panose="02020603050405020304" pitchFamily="18" charset="0"/>
              </a:rPr>
              <a:t> nay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muống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Đám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tỏi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ngập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dầu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kêu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xèo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bếp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Mùi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thịt</a:t>
            </a:r>
            <a:r>
              <a:rPr lang="en-US" sz="2400" i="1" dirty="0">
                <a:solidFill>
                  <a:srgbClr val="000000"/>
                </a:solidFill>
                <a:effectLst/>
                <a:latin typeface="Times New Roman" panose="02020603050405020304" pitchFamily="18" charset="0"/>
                <a:ea typeface="Times New Roman" panose="02020603050405020304" pitchFamily="18" charset="0"/>
              </a:rPr>
              <a:t> rang </a:t>
            </a:r>
            <a:r>
              <a:rPr lang="en-US" sz="2400" i="1" dirty="0" err="1">
                <a:solidFill>
                  <a:srgbClr val="000000"/>
                </a:solidFill>
                <a:effectLst/>
                <a:latin typeface="Times New Roman" panose="02020603050405020304" pitchFamily="18" charset="0"/>
                <a:ea typeface="Times New Roman" panose="02020603050405020304" pitchFamily="18" charset="0"/>
              </a:rPr>
              <a:t>ướp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mùi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xộc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hành</a:t>
            </a:r>
            <a:r>
              <a:rPr lang="en-US" sz="2400" i="1" dirty="0">
                <a:solidFill>
                  <a:srgbClr val="000000"/>
                </a:solidFill>
                <a:effectLst/>
                <a:latin typeface="Times New Roman" panose="02020603050405020304" pitchFamily="18" charset="0"/>
                <a:ea typeface="Times New Roman" panose="02020603050405020304" pitchFamily="18" charset="0"/>
              </a:rPr>
              <a:t> lang, </a:t>
            </a:r>
            <a:r>
              <a:rPr lang="en-US" sz="2400" i="1" dirty="0" err="1">
                <a:solidFill>
                  <a:srgbClr val="000000"/>
                </a:solidFill>
                <a:effectLst/>
                <a:latin typeface="Times New Roman" panose="02020603050405020304" pitchFamily="18" charset="0"/>
                <a:ea typeface="Times New Roman" panose="02020603050405020304" pitchFamily="18" charset="0"/>
              </a:rPr>
              <a:t>len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rPr>
              <a:t>cánh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cửa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sắt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kín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Tiếng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dép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loẹt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quẹt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leo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cầu</a:t>
            </a:r>
            <a:r>
              <a:rPr lang="en-US" sz="2400" i="1" dirty="0">
                <a:solidFill>
                  <a:srgbClr val="000000"/>
                </a:solidFill>
                <a:effectLst/>
                <a:latin typeface="Times New Roman" panose="02020603050405020304" pitchFamily="18" charset="0"/>
                <a:ea typeface="Times New Roman" panose="02020603050405020304" pitchFamily="18" charset="0"/>
              </a:rPr>
              <a:t> thang,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cậu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lớn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càu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ngồi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tóc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ướt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hoáy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nhắn</a:t>
            </a:r>
            <a:r>
              <a:rPr lang="en-US" sz="2400" i="1" dirty="0">
                <a:solidFill>
                  <a:srgbClr val="000000"/>
                </a:solidFill>
                <a:effectLst/>
                <a:latin typeface="Times New Roman" panose="02020603050405020304" pitchFamily="18" charset="0"/>
                <a:ea typeface="Times New Roman" panose="02020603050405020304" pitchFamily="18" charset="0"/>
              </a:rPr>
              <a:t> tin </a:t>
            </a:r>
            <a:r>
              <a:rPr lang="en-US" sz="2400" i="1" dirty="0" err="1">
                <a:solidFill>
                  <a:srgbClr val="000000"/>
                </a:solidFill>
                <a:effectLst/>
                <a:latin typeface="Times New Roman" panose="02020603050405020304" pitchFamily="18" charset="0"/>
                <a:ea typeface="Times New Roman" panose="02020603050405020304" pitchFamily="18" charset="0"/>
              </a:rPr>
              <a:t>sát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chỗ</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giếng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Tiệm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tầng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trệt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tiếng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khoá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rPr>
              <a:t>, ai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thở</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Chiếc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trọi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nằm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lóc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hiên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chưa</a:t>
            </a:r>
            <a:r>
              <a:rPr lang="en-US" sz="2400" i="1" dirty="0">
                <a:solidFill>
                  <a:srgbClr val="000000"/>
                </a:solidFill>
                <a:effectLst/>
                <a:latin typeface="Times New Roman" panose="02020603050405020304" pitchFamily="18" charset="0"/>
                <a:ea typeface="Times New Roman" panose="02020603050405020304" pitchFamily="18" charset="0"/>
              </a:rPr>
              <a:t> bao </a:t>
            </a:r>
            <a:r>
              <a:rPr lang="en-US" sz="2400" i="1" dirty="0" err="1">
                <a:solidFill>
                  <a:srgbClr val="000000"/>
                </a:solidFill>
                <a:effectLst/>
                <a:latin typeface="Times New Roman" panose="02020603050405020304" pitchFamily="18" charset="0"/>
                <a:ea typeface="Times New Roman" panose="02020603050405020304" pitchFamily="18" charset="0"/>
              </a:rPr>
              <a:t>giờ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gầm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gào</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9861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D17F59-D3CB-5B3D-F7FA-379DF4505B68}"/>
              </a:ext>
            </a:extLst>
          </p:cNvPr>
          <p:cNvSpPr txBox="1"/>
          <p:nvPr/>
        </p:nvSpPr>
        <p:spPr>
          <a:xfrm>
            <a:off x="660400" y="1431598"/>
            <a:ext cx="10858500" cy="4401205"/>
          </a:xfrm>
          <a:prstGeom prst="rect">
            <a:avLst/>
          </a:prstGeom>
          <a:noFill/>
        </p:spPr>
        <p:txBody>
          <a:bodyPr wrap="square">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Khi </a:t>
            </a:r>
            <a:r>
              <a:rPr lang="en-US" sz="2800" i="1" dirty="0" err="1">
                <a:solidFill>
                  <a:srgbClr val="000000"/>
                </a:solidFill>
                <a:effectLst/>
                <a:latin typeface="Times New Roman" panose="02020603050405020304" pitchFamily="18" charset="0"/>
                <a:ea typeface="Times New Roman" panose="02020603050405020304" pitchFamily="18" charset="0"/>
              </a:rPr>
              <a:t>gió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bụi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bớt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gỏng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nữa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mềm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ciné</a:t>
            </a:r>
            <a:r>
              <a:rPr lang="vi-VN" sz="2800" i="1" baseline="30000" dirty="0">
                <a:solidFill>
                  <a:srgbClr val="000000"/>
                </a:solidFill>
                <a:effectLst/>
                <a:latin typeface="Times New Roman" panose="02020603050405020304" pitchFamily="18" charset="0"/>
                <a:ea typeface="Times New Roman" panose="02020603050405020304" pitchFamily="18" charset="0"/>
              </a:rPr>
              <a:t>1</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đoạn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xén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cổ</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lớp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dán</a:t>
            </a:r>
            <a:r>
              <a:rPr lang="en-US" sz="2800" i="1" dirty="0">
                <a:solidFill>
                  <a:srgbClr val="000000"/>
                </a:solidFill>
                <a:effectLst/>
                <a:latin typeface="Times New Roman" panose="02020603050405020304" pitchFamily="18" charset="0"/>
                <a:ea typeface="Times New Roman" panose="02020603050405020304" pitchFamily="18" charset="0"/>
              </a:rPr>
              <a:t> logo VISA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VCB!</a:t>
            </a:r>
            <a:endParaRPr lang="en-US" sz="2800" dirty="0">
              <a:effectLst/>
              <a:latin typeface="Times New Roman" panose="02020603050405020304" pitchFamily="18" charset="0"/>
              <a:ea typeface="Times New Roman" panose="02020603050405020304" pitchFamily="18" charset="0"/>
            </a:endParaRPr>
          </a:p>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xém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phố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mềm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rPr>
              <a:t> bay </a:t>
            </a:r>
            <a:r>
              <a:rPr lang="en-US" sz="2800" i="1" dirty="0" err="1">
                <a:solidFill>
                  <a:srgbClr val="000000"/>
                </a:solidFill>
                <a:effectLst/>
                <a:latin typeface="Times New Roman" panose="02020603050405020304" pitchFamily="18" charset="0"/>
                <a:ea typeface="Times New Roman" panose="02020603050405020304" pitchFamily="18" charset="0"/>
              </a:rPr>
              <a:t>xẹp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chịt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thuốc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xua</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ruồi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đậu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Tiệm</a:t>
            </a:r>
            <a:r>
              <a:rPr lang="en-US" sz="2800" i="1" dirty="0">
                <a:solidFill>
                  <a:srgbClr val="000000"/>
                </a:solidFill>
                <a:effectLst/>
                <a:latin typeface="Times New Roman" panose="02020603050405020304" pitchFamily="18" charset="0"/>
                <a:ea typeface="Times New Roman" panose="02020603050405020304" pitchFamily="18" charset="0"/>
              </a:rPr>
              <a:t> cafe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23094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5E682BE-0AE9-E6A1-335E-35474ECC854E}"/>
              </a:ext>
            </a:extLst>
          </p:cNvPr>
          <p:cNvSpPr txBox="1"/>
          <p:nvPr/>
        </p:nvSpPr>
        <p:spPr>
          <a:xfrm>
            <a:off x="660400" y="1277709"/>
            <a:ext cx="10858500" cy="4708981"/>
          </a:xfrm>
          <a:prstGeom prst="rect">
            <a:avLst/>
          </a:prstGeom>
          <a:noFill/>
        </p:spPr>
        <p:txBody>
          <a:bodyPr wrap="square">
            <a:spAutoFit/>
          </a:bodyPr>
          <a:lstStyle/>
          <a:p>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Có</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những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góc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nhỏ</a:t>
            </a:r>
            <a:r>
              <a:rPr lang="en-US" sz="3000" i="1" dirty="0">
                <a:solidFill>
                  <a:srgbClr val="000000"/>
                </a:solidFill>
                <a:effectLst/>
                <a:latin typeface="Times New Roman" panose="02020603050405020304" pitchFamily="18" charset="0"/>
                <a:ea typeface="Times New Roman" panose="02020603050405020304" pitchFamily="18" charset="0"/>
              </a:rPr>
              <a:t> ở </a:t>
            </a:r>
            <a:r>
              <a:rPr lang="en-US" sz="3000" i="1" dirty="0" err="1">
                <a:solidFill>
                  <a:srgbClr val="000000"/>
                </a:solidFill>
                <a:effectLst/>
                <a:latin typeface="Times New Roman" panose="02020603050405020304" pitchFamily="18" charset="0"/>
                <a:ea typeface="Times New Roman" panose="02020603050405020304" pitchFamily="18" charset="0"/>
              </a:rPr>
              <a:t>Hà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Nội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khiến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tôi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nghĩ</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rằng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cuộc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sống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cứ</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nên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êm</a:t>
            </a:r>
            <a:r>
              <a:rPr lang="en-US" sz="3000" i="1" dirty="0">
                <a:solidFill>
                  <a:srgbClr val="000000"/>
                </a:solidFill>
                <a:effectLst/>
                <a:latin typeface="Times New Roman" panose="02020603050405020304" pitchFamily="18" charset="0"/>
                <a:ea typeface="Times New Roman" panose="02020603050405020304" pitchFamily="18" charset="0"/>
              </a:rPr>
              <a:t> ả </a:t>
            </a:r>
            <a:r>
              <a:rPr lang="en-US" sz="3000" i="1" dirty="0" err="1">
                <a:solidFill>
                  <a:srgbClr val="000000"/>
                </a:solidFill>
                <a:effectLst/>
                <a:latin typeface="Times New Roman" panose="02020603050405020304" pitchFamily="18" charset="0"/>
                <a:ea typeface="Times New Roman" panose="02020603050405020304" pitchFamily="18" charset="0"/>
              </a:rPr>
              <a:t>trôi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như</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thế</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giữa</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những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ngày</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tháng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Mười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duyên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dáng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Tôi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nhớ</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góc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nhỏ</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của</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một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quán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trà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rất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nhỏ</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có</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những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hoa</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dại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rất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xinh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Nhớ</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một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ghế</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gỗ</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xanh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bỏ</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không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ven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bờ</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sông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Tôi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đã</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ngồi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đó</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đọc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hết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một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cuốn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tiểu</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thuyết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của</a:t>
            </a:r>
            <a:r>
              <a:rPr lang="en-US" sz="3000" i="1" dirty="0">
                <a:solidFill>
                  <a:srgbClr val="000000"/>
                </a:solidFill>
                <a:effectLst/>
                <a:latin typeface="Times New Roman" panose="02020603050405020304" pitchFamily="18" charset="0"/>
                <a:ea typeface="Times New Roman" panose="02020603050405020304" pitchFamily="18" charset="0"/>
              </a:rPr>
              <a:t> Banana Yoshimoto </a:t>
            </a:r>
            <a:r>
              <a:rPr lang="en-US" sz="3000" i="1" dirty="0" err="1">
                <a:solidFill>
                  <a:srgbClr val="000000"/>
                </a:solidFill>
                <a:effectLst/>
                <a:latin typeface="Times New Roman" panose="02020603050405020304" pitchFamily="18" charset="0"/>
                <a:ea typeface="Times New Roman" panose="02020603050405020304" pitchFamily="18" charset="0"/>
              </a:rPr>
              <a:t>mặc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cho</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bên</a:t>
            </a:r>
            <a:r>
              <a:rPr lang="en-US" sz="3000" i="1" dirty="0">
                <a:solidFill>
                  <a:srgbClr val="000000"/>
                </a:solidFill>
                <a:effectLst/>
                <a:latin typeface="Times New Roman" panose="02020603050405020304" pitchFamily="18" charset="0"/>
                <a:ea typeface="Times New Roman" panose="02020603050405020304" pitchFamily="18" charset="0"/>
              </a:rPr>
              <a:t> kia </a:t>
            </a:r>
            <a:r>
              <a:rPr lang="en-US" sz="3000" i="1" dirty="0" err="1">
                <a:solidFill>
                  <a:srgbClr val="000000"/>
                </a:solidFill>
                <a:effectLst/>
                <a:latin typeface="Times New Roman" panose="02020603050405020304" pitchFamily="18" charset="0"/>
                <a:ea typeface="Times New Roman" panose="02020603050405020304" pitchFamily="18" charset="0"/>
              </a:rPr>
              <a:t>sông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những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ánh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đèn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bắt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đầu</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sáng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Vũ</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trụ</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lúc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đó</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thật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nhỏ</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bé</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tôi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thành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thật</a:t>
            </a:r>
            <a:r>
              <a:rPr lang="en-US" sz="3000" i="1" dirty="0">
                <a:solidFill>
                  <a:srgbClr val="000000"/>
                </a:solidFill>
                <a:effectLst/>
                <a:latin typeface="Times New Roman" panose="02020603050405020304" pitchFamily="18" charset="0"/>
                <a:ea typeface="Times New Roman" panose="02020603050405020304" pitchFamily="18" charset="0"/>
              </a:rPr>
              <a:t> tin </a:t>
            </a:r>
            <a:r>
              <a:rPr lang="en-US" sz="3000" i="1" dirty="0" err="1">
                <a:solidFill>
                  <a:srgbClr val="000000"/>
                </a:solidFill>
                <a:effectLst/>
                <a:latin typeface="Times New Roman" panose="02020603050405020304" pitchFamily="18" charset="0"/>
                <a:ea typeface="Times New Roman" panose="02020603050405020304" pitchFamily="18" charset="0"/>
              </a:rPr>
              <a:t>rằng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cả</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thế</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giới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dừng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lại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cùng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với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mình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rằng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không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cần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gì</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phải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vội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Rồi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buổi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chiều</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cứ</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lững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thững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đi</a:t>
            </a:r>
            <a:r>
              <a:rPr lang="en-US" sz="3000" i="1" dirty="0">
                <a:solidFill>
                  <a:srgbClr val="000000"/>
                </a:solidFill>
                <a:effectLst/>
                <a:latin typeface="Times New Roman" panose="02020603050405020304" pitchFamily="18" charset="0"/>
                <a:ea typeface="Times New Roman" panose="02020603050405020304" pitchFamily="18" charset="0"/>
              </a:rPr>
              <a:t> qua, </a:t>
            </a:r>
            <a:r>
              <a:rPr lang="en-US" sz="3000" i="1" dirty="0" err="1">
                <a:solidFill>
                  <a:srgbClr val="000000"/>
                </a:solidFill>
                <a:effectLst/>
                <a:latin typeface="Times New Roman" panose="02020603050405020304" pitchFamily="18" charset="0"/>
                <a:ea typeface="Times New Roman" panose="02020603050405020304" pitchFamily="18" charset="0"/>
              </a:rPr>
              <a:t>mãi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không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hết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một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ngày</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Suỵt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đừng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nói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gì</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cả</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nhé</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kẻo</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những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thanh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âm</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đang</a:t>
            </a:r>
            <a:r>
              <a:rPr lang="en-US" sz="3000" i="1" dirty="0">
                <a:solidFill>
                  <a:srgbClr val="000000"/>
                </a:solidFill>
                <a:effectLst/>
                <a:latin typeface="Times New Roman" panose="02020603050405020304" pitchFamily="18" charset="0"/>
                <a:ea typeface="Times New Roman" panose="02020603050405020304" pitchFamily="18" charset="0"/>
              </a:rPr>
              <a:t> rung </a:t>
            </a:r>
            <a:r>
              <a:rPr lang="en-US" sz="3000" i="1" dirty="0" err="1">
                <a:solidFill>
                  <a:srgbClr val="000000"/>
                </a:solidFill>
                <a:effectLst/>
                <a:latin typeface="Times New Roman" panose="02020603050405020304" pitchFamily="18" charset="0"/>
                <a:ea typeface="Times New Roman" panose="02020603050405020304" pitchFamily="18" charset="0"/>
              </a:rPr>
              <a:t>lên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trong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lòng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bỗng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vỡ</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vụn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ra</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hết</a:t>
            </a:r>
            <a:r>
              <a:rPr lang="en-US" sz="3000" i="1" dirty="0">
                <a:solidFill>
                  <a:srgbClr val="000000"/>
                </a:solidFill>
                <a:effectLst/>
                <a:latin typeface="Times New Roman" panose="02020603050405020304" pitchFamily="18" charset="0"/>
                <a:ea typeface="Times New Roman" panose="02020603050405020304" pitchFamily="18" charset="0"/>
              </a:rPr>
              <a:t>!</a:t>
            </a:r>
            <a:endParaRPr lang="en-US" sz="3000" dirty="0"/>
          </a:p>
        </p:txBody>
      </p:sp>
    </p:spTree>
    <p:extLst>
      <p:ext uri="{BB962C8B-B14F-4D97-AF65-F5344CB8AC3E}">
        <p14:creationId xmlns:p14="http://schemas.microsoft.com/office/powerpoint/2010/main" val="34441659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7679D92-D7F6-4B6B-101F-6EE6D4330159}"/>
              </a:ext>
            </a:extLst>
          </p:cNvPr>
          <p:cNvSpPr txBox="1"/>
          <p:nvPr/>
        </p:nvSpPr>
        <p:spPr>
          <a:xfrm>
            <a:off x="660400" y="1373376"/>
            <a:ext cx="10858500" cy="4517647"/>
          </a:xfrm>
          <a:prstGeom prst="rect">
            <a:avLst/>
          </a:prstGeom>
          <a:noFill/>
        </p:spPr>
        <p:txBody>
          <a:bodyPr wrap="square">
            <a:spAutoFit/>
          </a:bodyPr>
          <a:lstStyle/>
          <a:p>
            <a:pPr algn="just">
              <a:lnSpc>
                <a:spcPct val="130000"/>
              </a:lnSpc>
            </a:pP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nhớ</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dìu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dịu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thuyền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lặng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lớn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bò</a:t>
            </a:r>
            <a:r>
              <a:rPr lang="en-US" sz="2800" i="1" dirty="0">
                <a:solidFill>
                  <a:srgbClr val="000000"/>
                </a:solidFill>
                <a:effectLst/>
                <a:latin typeface="Times New Roman" panose="02020603050405020304" pitchFamily="18" charset="0"/>
                <a:ea typeface="Times New Roman" panose="02020603050405020304" pitchFamily="18" charset="0"/>
              </a:rPr>
              <a:t> thong </a:t>
            </a:r>
            <a:r>
              <a:rPr lang="en-US" sz="2800" i="1" dirty="0" err="1">
                <a:solidFill>
                  <a:srgbClr val="000000"/>
                </a:solidFill>
                <a:effectLst/>
                <a:latin typeface="Times New Roman" panose="02020603050405020304" pitchFamily="18" charset="0"/>
                <a:ea typeface="Times New Roman" panose="02020603050405020304" pitchFamily="18" charset="0"/>
              </a:rPr>
              <a:t>thả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gặm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ven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ngậm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mướt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lẩn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khuất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cổng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Thùy Dương, Trích </a:t>
            </a:r>
            <a:r>
              <a:rPr lang="vi-VN" sz="2800" i="1" dirty="0">
                <a:solidFill>
                  <a:srgbClr val="000000"/>
                </a:solidFill>
                <a:effectLst/>
                <a:latin typeface="Times New Roman" panose="02020603050405020304" pitchFamily="18" charset="0"/>
                <a:ea typeface="Times New Roman" panose="02020603050405020304" pitchFamily="18" charset="0"/>
              </a:rPr>
              <a:t>Và mùa thu chầm chậm đi qua, </a:t>
            </a:r>
            <a:r>
              <a:rPr lang="vi-VN" sz="2800" dirty="0">
                <a:solidFill>
                  <a:srgbClr val="000000"/>
                </a:solidFill>
                <a:effectLst/>
                <a:latin typeface="Times New Roman" panose="02020603050405020304" pitchFamily="18" charset="0"/>
                <a:ea typeface="Times New Roman" panose="02020603050405020304" pitchFamily="18" charset="0"/>
              </a:rPr>
              <a:t>NXB Phụ nữ)</a:t>
            </a:r>
            <a:endParaRPr lang="en-US" sz="28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rPr>
              <a:t>Chú thích: (1) </a:t>
            </a:r>
            <a:r>
              <a:rPr lang="en-US" sz="2800" i="1" dirty="0" err="1">
                <a:solidFill>
                  <a:srgbClr val="000000"/>
                </a:solidFill>
                <a:effectLst/>
                <a:latin typeface="Times New Roman" panose="02020603050405020304" pitchFamily="18" charset="0"/>
                <a:ea typeface="Times New Roman" panose="02020603050405020304" pitchFamily="18" charset="0"/>
              </a:rPr>
              <a:t>Ciné</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(tiếng Pháp): điện ảnh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0615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A7F2ED8-A14E-C37D-CEF0-13341A4968AA}"/>
              </a:ext>
            </a:extLst>
          </p:cNvPr>
          <p:cNvSpPr txBox="1"/>
          <p:nvPr/>
        </p:nvSpPr>
        <p:spPr>
          <a:xfrm>
            <a:off x="660400" y="1130300"/>
            <a:ext cx="10858500" cy="5291320"/>
          </a:xfrm>
          <a:prstGeom prst="rect">
            <a:avLst/>
          </a:prstGeom>
          <a:noFill/>
        </p:spPr>
        <p:txBody>
          <a:bodyPr wrap="square">
            <a:spAutoFit/>
          </a:bodyPr>
          <a:lstStyle/>
          <a:p>
            <a:pPr algn="just">
              <a:lnSpc>
                <a:spcPct val="130000"/>
              </a:lnSpc>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lại chữ cái đứng trước phương án trả lời mà em lựa chọn cho các câu hỏi từ câu 1 đến câu 8 vào bài làm. Với câu 9, 10 các em tự viết phần trả lời vào bài.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tabLst>
                <a:tab pos="5715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phương thức biểu đạt được sử dụng trong đoạn trích: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cảm, tự sự, miêu 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cảm, miêu tả, nghị luận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miêu tả, biểu cảm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tabLst>
                <a:tab pos="5715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tự sự, biểu 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6050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882C36C-D9D2-BDC9-6BE2-FF0971EF7C5D}"/>
              </a:ext>
            </a:extLst>
          </p:cNvPr>
          <p:cNvSpPr txBox="1"/>
          <p:nvPr/>
        </p:nvSpPr>
        <p:spPr>
          <a:xfrm>
            <a:off x="660400" y="1182812"/>
            <a:ext cx="10858500" cy="4898777"/>
          </a:xfrm>
          <a:prstGeom prst="rect">
            <a:avLst/>
          </a:prstGeom>
          <a:noFill/>
        </p:spPr>
        <p:txBody>
          <a:bodyPr wrap="square">
            <a:spAutoFit/>
          </a:bodyPr>
          <a:lstStyle/>
          <a:p>
            <a:pPr algn="just">
              <a:spcAft>
                <a:spcPts val="800"/>
              </a:spcAft>
              <a:tabLst>
                <a:tab pos="57150"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 chính của đoạn trích 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 cảm của tác giả khi được trở về nhà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 cảm của tác giả về một Hà Nội trong kí ức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Ngạc nhiên trước Hà Nội đổi mới.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 ức của tác giả về châu Âu, về những nơi mình đã đi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đoạn trích, Hà Nội đã đón tôi bằng những ngày như thế nào?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ngày mùa thu xe lạnh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ngày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ngày thật ẩm và buồn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gn="just">
              <a:spcAft>
                <a:spcPts val="800"/>
              </a:spcAft>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Những ngày mùa đông với mưa phùn, gió bấc.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8197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D3960C-1115-4EEC-7ED2-D4E9839FCD1C}"/>
              </a:ext>
            </a:extLst>
          </p:cNvPr>
          <p:cNvSpPr txBox="1"/>
          <p:nvPr/>
        </p:nvSpPr>
        <p:spPr>
          <a:xfrm>
            <a:off x="660400" y="1246931"/>
            <a:ext cx="10858500" cy="4770537"/>
          </a:xfrm>
          <a:prstGeom prst="rect">
            <a:avLst/>
          </a:prstGeom>
          <a:noFill/>
        </p:spPr>
        <p:txBody>
          <a:bodyPr wrap="square">
            <a:spAutoFit/>
          </a:bodyPr>
          <a:lstStyle/>
          <a:p>
            <a:pPr algn="just">
              <a:spcAft>
                <a:spcPts val="800"/>
              </a:spcAft>
              <a:tabLst>
                <a:tab pos="57150"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xưng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toàn diện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viết trực tiếp bộc lộ tình cảm, thái độ của mình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cho VB sinh động, hấp dẫn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tabLst>
                <a:tab pos="57150" algn="l"/>
              </a:tabLs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kể chuyện linh hoạt, tự do những gì diễn ra với nhân vật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 “Hà Nội rất cũ” trong kí ức của nhân vật trữ tình là một Hà Nội như thế nào?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 Nội với cuộc sống bình dị, êm ả</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 Nội với tòa chung cư và hàng triệu xe ô tô của tầng lớp thượng lưu.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 Nội với cuộc sống nghèo khó, nhem nhuốc</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 Nội với cuộc sống xô bồ, ồn ào, bon chen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3110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B42D91F-0702-4540-E343-F6C287756276}"/>
              </a:ext>
            </a:extLst>
          </p:cNvPr>
          <p:cNvSpPr txBox="1"/>
          <p:nvPr/>
        </p:nvSpPr>
        <p:spPr>
          <a:xfrm>
            <a:off x="660400" y="1039022"/>
            <a:ext cx="10858500" cy="5186356"/>
          </a:xfrm>
          <a:prstGeom prst="rect">
            <a:avLst/>
          </a:prstGeom>
          <a:noFill/>
        </p:spPr>
        <p:txBody>
          <a:bodyPr wrap="square">
            <a:spAutoFit/>
          </a:bodyPr>
          <a:lstStyle/>
          <a:p>
            <a:pPr algn="just">
              <a:lnSpc>
                <a:spcPct val="130000"/>
              </a:lnSpc>
              <a:spcAft>
                <a:spcPts val="800"/>
              </a:spcAft>
              <a:tabLst>
                <a:tab pos="57150" algn="l"/>
              </a:tabLs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 hãy nhận xét về cái tôi tác giả thể hiện qua đoạn trích: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 tôi sắc sảo, nhạy bén khi nhận ra sự thay đổi của Hà Nội khi trở về</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 tôi nhạy cảm, tinh tế, hoài niệm, từ đó cho thấy tình yêu Hà Nội trong kí ức.</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 tôi lãng mạn, bay bổng khi lang thang trên những nẻo đường Hà Nội - n</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tabLst>
                <a:tab pos="57150" algn="l"/>
              </a:tabLs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 tôi cố chấp, dửng dưng khi vẫn luôn nhớ về Hà Nội rất cũ, không chịu thừa nhận sự đổi thay của Hà Nội.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tabLst>
                <a:tab pos="57150" algn="l"/>
              </a:tabLs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 nào sau đây không phải là từ láy: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Phấp phới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Im lìm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Duyên dáng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Lách cách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2405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B3C9F6A-8B55-FBBD-1270-E86FAC281574}"/>
              </a:ext>
            </a:extLst>
          </p:cNvPr>
          <p:cNvSpPr txBox="1"/>
          <p:nvPr/>
        </p:nvSpPr>
        <p:spPr>
          <a:xfrm>
            <a:off x="666750" y="300038"/>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ĐẶC ĐIỂM THỂ LOẠI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03EE37D-8A6F-4918-A246-9560EEF8DFC8}"/>
              </a:ext>
            </a:extLst>
          </p:cNvPr>
          <p:cNvSpPr txBox="1"/>
          <p:nvPr/>
        </p:nvSpPr>
        <p:spPr>
          <a:xfrm>
            <a:off x="666750" y="1028699"/>
            <a:ext cx="10858500" cy="5393912"/>
          </a:xfrm>
          <a:prstGeom prst="rect">
            <a:avLst/>
          </a:prstGeom>
          <a:noFill/>
        </p:spPr>
        <p:txBody>
          <a:bodyPr wrap="square">
            <a:spAutoFit/>
          </a:bodyPr>
          <a:lstStyle/>
          <a:p>
            <a:pPr algn="just">
              <a:lnSpc>
                <a:spcPct val="130000"/>
              </a:lnSpc>
              <a:spcAft>
                <a:spcPts val="800"/>
              </a:spcAft>
            </a:pPr>
            <a:r>
              <a:rPr lang="de-DE"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Các yếu tố trong tản văn, tuỳ bút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 trữ tình trong tản văn, tuỳ</a:t>
            </a: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yếu tố được tạo nên từ vẻ đẹp của cảm xúc, suy nghĩ, vẻ đẹp của thiên nhiên tạo vật để tâọ rung động thẩm mĩ cho người 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de-DE"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 tôi tác giả</a:t>
            </a:r>
            <a:r>
              <a:rPr lang="de-DE"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tản văn, tuỳ bút</a:t>
            </a: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yếu tố thể hiện cảm xúc, suy nghĩ riêng của tác giả qua văn bản. Thông thường, có thể nhận biết cái tôi ấy qua các từ nhân xưng ngôi thứ nhất.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Ngôn ngữ trong tản văn, tuỳ bút</a:t>
            </a: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thường tinh tế, sống động, mang hơi thở đời sống, giữa hình ảnh và chất trữ tình.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8451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C489A7-5EAF-AB2B-15CA-DED90AEF8328}"/>
              </a:ext>
            </a:extLst>
          </p:cNvPr>
          <p:cNvSpPr txBox="1"/>
          <p:nvPr/>
        </p:nvSpPr>
        <p:spPr>
          <a:xfrm>
            <a:off x="660400" y="1028700"/>
            <a:ext cx="10858500" cy="5419561"/>
          </a:xfrm>
          <a:prstGeom prst="rect">
            <a:avLst/>
          </a:prstGeom>
          <a:noFill/>
        </p:spPr>
        <p:txBody>
          <a:bodyPr wrap="square">
            <a:spAutoFit/>
          </a:bodyPr>
          <a:lstStyle/>
          <a:p>
            <a:pPr algn="just">
              <a:lnSpc>
                <a:spcPct val="130000"/>
              </a:lnSpc>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8.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 hình ảnh nào </a:t>
            </a:r>
            <a:r>
              <a:rPr lang="vi-VN"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xuất hiện trong một “Hà Nội rất cũ” của nhân vật “tôi”?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 thang cũ mấy chục hồ dùng chung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Quần áo phấp phới trên những dây phơi còng quèo</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Bữa cơm chiều với rau muống xào tỏi và thịt rang ướp nước mắm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 hồ yên ả cùng với những chiếc lá vàng nhẹ rơi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Chỉ ra chất trữ tình biểu hiện trong đoạn 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trích, em hãy viết một đoạn văn từ 6 – 8 câu về một điều mà em luôn hoài niệm trong lòng mình.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1557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D6CADDE-7BA5-47B3-ABD8-EF6BB2DB4656}"/>
              </a:ext>
            </a:extLst>
          </p:cNvPr>
          <p:cNvGraphicFramePr>
            <a:graphicFrameLocks noGrp="1"/>
          </p:cNvGraphicFramePr>
          <p:nvPr>
            <p:extLst>
              <p:ext uri="{D42A27DB-BD31-4B8C-83A1-F6EECF244321}">
                <p14:modId xmlns:p14="http://schemas.microsoft.com/office/powerpoint/2010/main" val="3932491571"/>
              </p:ext>
            </p:extLst>
          </p:nvPr>
        </p:nvGraphicFramePr>
        <p:xfrm>
          <a:off x="666750" y="1175638"/>
          <a:ext cx="10858500" cy="5186680"/>
        </p:xfrm>
        <a:graphic>
          <a:graphicData uri="http://schemas.openxmlformats.org/drawingml/2006/table">
            <a:tbl>
              <a:tblPr firstRow="1" firstCol="1" bandRow="1"/>
              <a:tblGrid>
                <a:gridCol w="1476059">
                  <a:extLst>
                    <a:ext uri="{9D8B030D-6E8A-4147-A177-3AD203B41FA5}">
                      <a16:colId xmlns:a16="http://schemas.microsoft.com/office/drawing/2014/main" val="2097528282"/>
                    </a:ext>
                  </a:extLst>
                </a:gridCol>
                <a:gridCol w="9382441">
                  <a:extLst>
                    <a:ext uri="{9D8B030D-6E8A-4147-A177-3AD203B41FA5}">
                      <a16:colId xmlns:a16="http://schemas.microsoft.com/office/drawing/2014/main" val="3805692872"/>
                    </a:ext>
                  </a:extLst>
                </a:gridCol>
              </a:tblGrid>
              <a:tr h="0">
                <a:tc>
                  <a:txBody>
                    <a:bodyPr/>
                    <a:lstStyle/>
                    <a:p>
                      <a:pPr algn="just" fontAlgn="base">
                        <a:lnSpc>
                          <a:spcPct val="10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Đáp án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989664"/>
                  </a:ext>
                </a:extLst>
              </a:tr>
              <a:tr h="0">
                <a:tc>
                  <a:txBody>
                    <a:bodyPr/>
                    <a:lstStyle/>
                    <a:p>
                      <a:pPr algn="ctr" fontAlgn="base">
                        <a:lnSpc>
                          <a:spcPct val="10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1- 8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0000"/>
                        </a:lnSpc>
                        <a:spcAft>
                          <a:spcPts val="80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0000"/>
                        </a:lnSpc>
                        <a:spcAft>
                          <a:spcPts val="80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139374"/>
                  </a:ext>
                </a:extLst>
              </a:tr>
              <a:tr h="0">
                <a:tc>
                  <a:txBody>
                    <a:bodyPr/>
                    <a:lstStyle/>
                    <a:p>
                      <a:pPr algn="ctr" fontAlgn="base">
                        <a:lnSpc>
                          <a:spcPct val="10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100" dirty="0">
                          <a:effectLst/>
                          <a:latin typeface="Times New Roman" panose="02020603050405020304" pitchFamily="18" charset="0"/>
                          <a:ea typeface="Times New Roman" panose="02020603050405020304" pitchFamily="18" charset="0"/>
                          <a:cs typeface="Times New Roman" panose="02020603050405020304" pitchFamily="18" charset="0"/>
                        </a:rPr>
                        <a:t>vẻ đẹp yên ả, bình dị của một Hà Nội trong kí ức: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vi-VN"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vi-VN"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xém</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mại;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êm</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ả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duyên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dìu</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dịu</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ngắm</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cồn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thong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gặm</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2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1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vi-VN" sz="2100" dirty="0">
                          <a:effectLst/>
                          <a:latin typeface="Times New Roman" panose="02020603050405020304" pitchFamily="18" charset="0"/>
                          <a:ea typeface="Times New Roman" panose="02020603050405020304" pitchFamily="18" charset="0"/>
                          <a:cs typeface="Times New Roman" panose="02020603050405020304" pitchFamily="18" charset="0"/>
                        </a:rPr>
                        <a:t>việc sử dụng hàng loạt các từ láy biểu hiện những cảnh vật</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100" i="1" dirty="0">
                          <a:effectLst/>
                          <a:latin typeface="Times New Roman" panose="02020603050405020304" pitchFamily="18" charset="0"/>
                          <a:ea typeface="Times New Roman" panose="02020603050405020304" pitchFamily="18" charset="0"/>
                          <a:cs typeface="Times New Roman" panose="02020603050405020304" pitchFamily="18" charset="0"/>
                        </a:rPr>
                        <a:t>loẹt quẹt, im lìm, phấp phới, lách cách,...</a:t>
                      </a: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633686"/>
                  </a:ext>
                </a:extLst>
              </a:tr>
            </a:tbl>
          </a:graphicData>
        </a:graphic>
      </p:graphicFrame>
      <p:graphicFrame>
        <p:nvGraphicFramePr>
          <p:cNvPr id="5" name="Table 4">
            <a:extLst>
              <a:ext uri="{FF2B5EF4-FFF2-40B4-BE49-F238E27FC236}">
                <a16:creationId xmlns:a16="http://schemas.microsoft.com/office/drawing/2014/main" id="{655637B8-C23E-BB26-32E3-03845D4F0105}"/>
              </a:ext>
            </a:extLst>
          </p:cNvPr>
          <p:cNvGraphicFramePr>
            <a:graphicFrameLocks noGrp="1"/>
          </p:cNvGraphicFramePr>
          <p:nvPr>
            <p:extLst>
              <p:ext uri="{D42A27DB-BD31-4B8C-83A1-F6EECF244321}">
                <p14:modId xmlns:p14="http://schemas.microsoft.com/office/powerpoint/2010/main" val="169437752"/>
              </p:ext>
            </p:extLst>
          </p:nvPr>
        </p:nvGraphicFramePr>
        <p:xfrm>
          <a:off x="2728913" y="1735519"/>
          <a:ext cx="8343901" cy="870332"/>
        </p:xfrm>
        <a:graphic>
          <a:graphicData uri="http://schemas.openxmlformats.org/drawingml/2006/table">
            <a:tbl>
              <a:tblPr firstRow="1" firstCol="1" bandRow="1"/>
              <a:tblGrid>
                <a:gridCol w="925447">
                  <a:extLst>
                    <a:ext uri="{9D8B030D-6E8A-4147-A177-3AD203B41FA5}">
                      <a16:colId xmlns:a16="http://schemas.microsoft.com/office/drawing/2014/main" val="1172356406"/>
                    </a:ext>
                  </a:extLst>
                </a:gridCol>
                <a:gridCol w="1221888">
                  <a:extLst>
                    <a:ext uri="{9D8B030D-6E8A-4147-A177-3AD203B41FA5}">
                      <a16:colId xmlns:a16="http://schemas.microsoft.com/office/drawing/2014/main" val="3939116430"/>
                    </a:ext>
                  </a:extLst>
                </a:gridCol>
                <a:gridCol w="857447">
                  <a:extLst>
                    <a:ext uri="{9D8B030D-6E8A-4147-A177-3AD203B41FA5}">
                      <a16:colId xmlns:a16="http://schemas.microsoft.com/office/drawing/2014/main" val="3498762491"/>
                    </a:ext>
                  </a:extLst>
                </a:gridCol>
                <a:gridCol w="1125200">
                  <a:extLst>
                    <a:ext uri="{9D8B030D-6E8A-4147-A177-3AD203B41FA5}">
                      <a16:colId xmlns:a16="http://schemas.microsoft.com/office/drawing/2014/main" val="1691570856"/>
                    </a:ext>
                  </a:extLst>
                </a:gridCol>
                <a:gridCol w="991323">
                  <a:extLst>
                    <a:ext uri="{9D8B030D-6E8A-4147-A177-3AD203B41FA5}">
                      <a16:colId xmlns:a16="http://schemas.microsoft.com/office/drawing/2014/main" val="132639346"/>
                    </a:ext>
                  </a:extLst>
                </a:gridCol>
                <a:gridCol w="990261">
                  <a:extLst>
                    <a:ext uri="{9D8B030D-6E8A-4147-A177-3AD203B41FA5}">
                      <a16:colId xmlns:a16="http://schemas.microsoft.com/office/drawing/2014/main" val="2743082805"/>
                    </a:ext>
                  </a:extLst>
                </a:gridCol>
                <a:gridCol w="1127324">
                  <a:extLst>
                    <a:ext uri="{9D8B030D-6E8A-4147-A177-3AD203B41FA5}">
                      <a16:colId xmlns:a16="http://schemas.microsoft.com/office/drawing/2014/main" val="2574476996"/>
                    </a:ext>
                  </a:extLst>
                </a:gridCol>
                <a:gridCol w="1105011">
                  <a:extLst>
                    <a:ext uri="{9D8B030D-6E8A-4147-A177-3AD203B41FA5}">
                      <a16:colId xmlns:a16="http://schemas.microsoft.com/office/drawing/2014/main" val="1012228195"/>
                    </a:ext>
                  </a:extLst>
                </a:gridCol>
              </a:tblGrid>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340739"/>
                  </a:ext>
                </a:extLst>
              </a:tr>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984041"/>
                  </a:ext>
                </a:extLst>
              </a:tr>
            </a:tbl>
          </a:graphicData>
        </a:graphic>
      </p:graphicFrame>
    </p:spTree>
    <p:extLst>
      <p:ext uri="{BB962C8B-B14F-4D97-AF65-F5344CB8AC3E}">
        <p14:creationId xmlns:p14="http://schemas.microsoft.com/office/powerpoint/2010/main" val="40818203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CB31E11-D2F6-2339-3859-0E6E534CD042}"/>
              </a:ext>
            </a:extLst>
          </p:cNvPr>
          <p:cNvGraphicFramePr>
            <a:graphicFrameLocks noGrp="1"/>
          </p:cNvGraphicFramePr>
          <p:nvPr>
            <p:extLst>
              <p:ext uri="{D42A27DB-BD31-4B8C-83A1-F6EECF244321}">
                <p14:modId xmlns:p14="http://schemas.microsoft.com/office/powerpoint/2010/main" val="2026360370"/>
              </p:ext>
            </p:extLst>
          </p:nvPr>
        </p:nvGraphicFramePr>
        <p:xfrm>
          <a:off x="660400" y="1437640"/>
          <a:ext cx="10858500" cy="4389120"/>
        </p:xfrm>
        <a:graphic>
          <a:graphicData uri="http://schemas.openxmlformats.org/drawingml/2006/table">
            <a:tbl>
              <a:tblPr firstRow="1" firstCol="1" bandRow="1"/>
              <a:tblGrid>
                <a:gridCol w="1476059">
                  <a:extLst>
                    <a:ext uri="{9D8B030D-6E8A-4147-A177-3AD203B41FA5}">
                      <a16:colId xmlns:a16="http://schemas.microsoft.com/office/drawing/2014/main" val="806608751"/>
                    </a:ext>
                  </a:extLst>
                </a:gridCol>
                <a:gridCol w="9382441">
                  <a:extLst>
                    <a:ext uri="{9D8B030D-6E8A-4147-A177-3AD203B41FA5}">
                      <a16:colId xmlns:a16="http://schemas.microsoft.com/office/drawing/2014/main" val="1665922836"/>
                    </a:ext>
                  </a:extLst>
                </a:gridCol>
              </a:tblGrid>
              <a:tr h="0">
                <a:tc>
                  <a:txBody>
                    <a:bodyPr/>
                    <a:lstStyle/>
                    <a:p>
                      <a:pPr algn="ctr" fontAlgn="base">
                        <a:lnSpc>
                          <a:spcPct val="100000"/>
                        </a:lnSpc>
                        <a:spcAft>
                          <a:spcPts val="800"/>
                        </a:spcAft>
                      </a:pPr>
                      <a:r>
                        <a:rPr lang="vi-VN" sz="3200" b="1">
                          <a:effectLst/>
                          <a:latin typeface="+mj-lt"/>
                          <a:ea typeface="Calibri" panose="020F0502020204030204" pitchFamily="34" charset="0"/>
                          <a:cs typeface="Times New Roman" panose="02020603050405020304" pitchFamily="18" charset="0"/>
                        </a:rPr>
                        <a:t>10</a:t>
                      </a:r>
                      <a:endParaRPr lang="en-US" sz="3200">
                        <a:effectLst/>
                        <a:latin typeface="+mj-lt"/>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a:effectLst/>
                          <a:latin typeface="+mj-lt"/>
                          <a:ea typeface="Calibri" panose="020F0502020204030204" pitchFamily="34" charset="0"/>
                          <a:cs typeface="Times New Roman" panose="02020603050405020304" pitchFamily="18" charset="0"/>
                        </a:rPr>
                        <a:t> </a:t>
                      </a:r>
                      <a:endParaRPr lang="en-US" sz="3200">
                        <a:effectLst/>
                        <a:latin typeface="+mj-lt"/>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a:effectLst/>
                          <a:latin typeface="+mj-lt"/>
                          <a:ea typeface="Calibri" panose="020F0502020204030204" pitchFamily="34" charset="0"/>
                          <a:cs typeface="Times New Roman" panose="02020603050405020304" pitchFamily="18" charset="0"/>
                        </a:rPr>
                        <a:t> </a:t>
                      </a:r>
                      <a:endParaRPr lang="en-US" sz="3200">
                        <a:effectLst/>
                        <a:latin typeface="+mj-lt"/>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a:effectLst/>
                          <a:latin typeface="+mj-lt"/>
                          <a:ea typeface="Calibri" panose="020F0502020204030204" pitchFamily="34" charset="0"/>
                          <a:cs typeface="Times New Roman" panose="02020603050405020304" pitchFamily="18" charset="0"/>
                        </a:rPr>
                        <a:t> </a:t>
                      </a:r>
                      <a:endParaRPr lang="en-US" sz="3200">
                        <a:effectLst/>
                        <a:latin typeface="+mj-lt"/>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a:effectLst/>
                          <a:latin typeface="+mj-lt"/>
                          <a:ea typeface="Calibri" panose="020F0502020204030204" pitchFamily="34" charset="0"/>
                          <a:cs typeface="Times New Roman" panose="02020603050405020304" pitchFamily="18" charset="0"/>
                        </a:rPr>
                        <a:t> </a:t>
                      </a:r>
                      <a:endParaRPr lang="en-US" sz="3200">
                        <a:effectLst/>
                        <a:latin typeface="+mj-lt"/>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a:effectLst/>
                          <a:latin typeface="+mj-lt"/>
                          <a:ea typeface="Calibri" panose="020F0502020204030204" pitchFamily="34" charset="0"/>
                          <a:cs typeface="Times New Roman" panose="02020603050405020304" pitchFamily="18" charset="0"/>
                        </a:rPr>
                        <a:t> </a:t>
                      </a:r>
                      <a:endParaRPr lang="en-US" sz="32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3200" dirty="0" err="1">
                          <a:solidFill>
                            <a:srgbClr val="000000"/>
                          </a:solidFill>
                          <a:effectLst/>
                          <a:latin typeface="+mj-lt"/>
                          <a:ea typeface="Times New Roman" panose="02020603050405020304" pitchFamily="18" charset="0"/>
                          <a:cs typeface="Times New Roman" panose="02020603050405020304" pitchFamily="18" charset="0"/>
                        </a:rPr>
                        <a:t>Học</a:t>
                      </a:r>
                      <a:r>
                        <a:rPr lang="en-US" sz="3200" dirty="0">
                          <a:solidFill>
                            <a:srgbClr val="000000"/>
                          </a:solidFill>
                          <a:effectLst/>
                          <a:latin typeface="+mj-lt"/>
                          <a:ea typeface="Times New Roman" panose="02020603050405020304" pitchFamily="18" charset="0"/>
                          <a:cs typeface="Times New Roman" panose="02020603050405020304" pitchFamily="18" charset="0"/>
                        </a:rPr>
                        <a:t> </a:t>
                      </a:r>
                      <a:r>
                        <a:rPr lang="en-US" sz="3200" dirty="0" err="1">
                          <a:solidFill>
                            <a:srgbClr val="000000"/>
                          </a:solidFill>
                          <a:effectLst/>
                          <a:latin typeface="+mj-lt"/>
                          <a:ea typeface="Times New Roman" panose="02020603050405020304" pitchFamily="18" charset="0"/>
                          <a:cs typeface="Times New Roman" panose="02020603050405020304" pitchFamily="18" charset="0"/>
                        </a:rPr>
                        <a:t>sinh</a:t>
                      </a:r>
                      <a:r>
                        <a:rPr lang="en-US" sz="3200" dirty="0">
                          <a:solidFill>
                            <a:srgbClr val="000000"/>
                          </a:solidFill>
                          <a:effectLst/>
                          <a:latin typeface="+mj-lt"/>
                          <a:ea typeface="Times New Roman" panose="02020603050405020304" pitchFamily="18" charset="0"/>
                          <a:cs typeface="Times New Roman" panose="02020603050405020304" pitchFamily="18" charset="0"/>
                        </a:rPr>
                        <a:t> </a:t>
                      </a:r>
                      <a:r>
                        <a:rPr lang="en-US" sz="3200" dirty="0" err="1">
                          <a:solidFill>
                            <a:srgbClr val="000000"/>
                          </a:solidFill>
                          <a:effectLst/>
                          <a:latin typeface="+mj-lt"/>
                          <a:ea typeface="Times New Roman" panose="02020603050405020304" pitchFamily="18" charset="0"/>
                          <a:cs typeface="Times New Roman" panose="02020603050405020304" pitchFamily="18" charset="0"/>
                        </a:rPr>
                        <a:t>viết</a:t>
                      </a:r>
                      <a:r>
                        <a:rPr lang="en-US" sz="3200" dirty="0">
                          <a:solidFill>
                            <a:srgbClr val="000000"/>
                          </a:solidFill>
                          <a:effectLst/>
                          <a:latin typeface="+mj-lt"/>
                          <a:ea typeface="Times New Roman" panose="02020603050405020304" pitchFamily="18" charset="0"/>
                          <a:cs typeface="Times New Roman" panose="02020603050405020304" pitchFamily="18" charset="0"/>
                        </a:rPr>
                        <a:t> </a:t>
                      </a:r>
                      <a:r>
                        <a:rPr lang="en-US" sz="3200" dirty="0" err="1">
                          <a:solidFill>
                            <a:srgbClr val="000000"/>
                          </a:solidFill>
                          <a:effectLst/>
                          <a:latin typeface="+mj-lt"/>
                          <a:ea typeface="Times New Roman" panose="02020603050405020304" pitchFamily="18" charset="0"/>
                          <a:cs typeface="Times New Roman" panose="02020603050405020304" pitchFamily="18" charset="0"/>
                        </a:rPr>
                        <a:t>đoạn</a:t>
                      </a:r>
                      <a:r>
                        <a:rPr lang="en-US" sz="3200" dirty="0">
                          <a:solidFill>
                            <a:srgbClr val="000000"/>
                          </a:solidFill>
                          <a:effectLst/>
                          <a:latin typeface="+mj-lt"/>
                          <a:ea typeface="Times New Roman" panose="02020603050405020304" pitchFamily="18" charset="0"/>
                          <a:cs typeface="Times New Roman" panose="02020603050405020304" pitchFamily="18" charset="0"/>
                        </a:rPr>
                        <a:t> </a:t>
                      </a:r>
                      <a:r>
                        <a:rPr lang="en-US" sz="3200" dirty="0" err="1">
                          <a:solidFill>
                            <a:srgbClr val="000000"/>
                          </a:solidFill>
                          <a:effectLst/>
                          <a:latin typeface="+mj-lt"/>
                          <a:ea typeface="Times New Roman" panose="02020603050405020304" pitchFamily="18" charset="0"/>
                          <a:cs typeface="Times New Roman" panose="02020603050405020304" pitchFamily="18" charset="0"/>
                        </a:rPr>
                        <a:t>văn</a:t>
                      </a:r>
                      <a:r>
                        <a:rPr lang="en-US" sz="3200" dirty="0">
                          <a:solidFill>
                            <a:srgbClr val="000000"/>
                          </a:solidFill>
                          <a:effectLst/>
                          <a:latin typeface="+mj-lt"/>
                          <a:ea typeface="Times New Roman" panose="02020603050405020304" pitchFamily="18" charset="0"/>
                          <a:cs typeface="Times New Roman" panose="02020603050405020304" pitchFamily="18" charset="0"/>
                        </a:rPr>
                        <a:t> </a:t>
                      </a:r>
                      <a:r>
                        <a:rPr lang="vi-VN" sz="3200" dirty="0">
                          <a:solidFill>
                            <a:srgbClr val="000000"/>
                          </a:solidFill>
                          <a:effectLst/>
                          <a:latin typeface="+mj-lt"/>
                          <a:ea typeface="Times New Roman" panose="02020603050405020304" pitchFamily="18" charset="0"/>
                          <a:cs typeface="Times New Roman" panose="02020603050405020304" pitchFamily="18" charset="0"/>
                        </a:rPr>
                        <a:t>về một điều mình luôn hoài niệm.</a:t>
                      </a:r>
                      <a:endParaRPr lang="en-US" sz="3200" dirty="0">
                        <a:effectLst/>
                        <a:latin typeface="+mj-lt"/>
                        <a:ea typeface="Times New Roman" panose="02020603050405020304" pitchFamily="18" charset="0"/>
                        <a:cs typeface="Times New Roman" panose="02020603050405020304" pitchFamily="18" charset="0"/>
                      </a:endParaRPr>
                    </a:p>
                    <a:p>
                      <a:pPr algn="just">
                        <a:lnSpc>
                          <a:spcPct val="100000"/>
                        </a:lnSpc>
                      </a:pPr>
                      <a:r>
                        <a:rPr lang="vi-VN" sz="3200" dirty="0">
                          <a:solidFill>
                            <a:srgbClr val="000000"/>
                          </a:solidFill>
                          <a:effectLst/>
                          <a:latin typeface="+mj-lt"/>
                          <a:ea typeface="Times New Roman" panose="02020603050405020304" pitchFamily="18" charset="0"/>
                          <a:cs typeface="Times New Roman" panose="02020603050405020304" pitchFamily="18" charset="0"/>
                        </a:rPr>
                        <a:t>HS có thể viết về một khung cảnh cũ, người thân, người bạn, thầy, co.</a:t>
                      </a:r>
                      <a:endParaRPr lang="en-US" sz="3200" dirty="0">
                        <a:effectLst/>
                        <a:latin typeface="+mj-lt"/>
                        <a:ea typeface="Times New Roman" panose="02020603050405020304" pitchFamily="18" charset="0"/>
                        <a:cs typeface="Times New Roman" panose="02020603050405020304" pitchFamily="18" charset="0"/>
                      </a:endParaRPr>
                    </a:p>
                    <a:p>
                      <a:pPr algn="just">
                        <a:lnSpc>
                          <a:spcPct val="100000"/>
                        </a:lnSpc>
                      </a:pPr>
                      <a:r>
                        <a:rPr lang="vi-VN" sz="3200" dirty="0">
                          <a:solidFill>
                            <a:srgbClr val="000000"/>
                          </a:solidFill>
                          <a:effectLst/>
                          <a:latin typeface="+mj-lt"/>
                          <a:ea typeface="Times New Roman" panose="02020603050405020304" pitchFamily="18" charset="0"/>
                          <a:cs typeface="Times New Roman" panose="02020603050405020304" pitchFamily="18" charset="0"/>
                        </a:rPr>
                        <a:t>HS có thể sử dụng một số gợi ý:</a:t>
                      </a:r>
                      <a:endParaRPr lang="en-US" sz="3200" dirty="0">
                        <a:effectLst/>
                        <a:latin typeface="+mj-lt"/>
                        <a:ea typeface="Times New Roman" panose="02020603050405020304" pitchFamily="18" charset="0"/>
                        <a:cs typeface="Times New Roman" panose="02020603050405020304" pitchFamily="18" charset="0"/>
                      </a:endParaRPr>
                    </a:p>
                    <a:p>
                      <a:pPr algn="just">
                        <a:lnSpc>
                          <a:spcPct val="100000"/>
                        </a:lnSpc>
                      </a:pPr>
                      <a:r>
                        <a:rPr lang="vi-VN" sz="3200" dirty="0">
                          <a:solidFill>
                            <a:srgbClr val="000000"/>
                          </a:solidFill>
                          <a:effectLst/>
                          <a:latin typeface="+mj-lt"/>
                          <a:ea typeface="Times New Roman" panose="02020603050405020304" pitchFamily="18" charset="0"/>
                          <a:cs typeface="Times New Roman" panose="02020603050405020304" pitchFamily="18" charset="0"/>
                        </a:rPr>
                        <a:t>+ Điều khiến em hoài niệm là gì?</a:t>
                      </a:r>
                      <a:endParaRPr lang="en-US" sz="3200" dirty="0">
                        <a:effectLst/>
                        <a:latin typeface="+mj-lt"/>
                        <a:ea typeface="Times New Roman" panose="02020603050405020304" pitchFamily="18" charset="0"/>
                        <a:cs typeface="Times New Roman" panose="02020603050405020304" pitchFamily="18" charset="0"/>
                      </a:endParaRPr>
                    </a:p>
                    <a:p>
                      <a:pPr algn="just">
                        <a:lnSpc>
                          <a:spcPct val="100000"/>
                        </a:lnSpc>
                      </a:pPr>
                      <a:r>
                        <a:rPr lang="vi-VN" sz="3200" dirty="0">
                          <a:solidFill>
                            <a:srgbClr val="000000"/>
                          </a:solidFill>
                          <a:effectLst/>
                          <a:latin typeface="+mj-lt"/>
                          <a:ea typeface="Times New Roman" panose="02020603050405020304" pitchFamily="18" charset="0"/>
                          <a:cs typeface="Times New Roman" panose="02020603050405020304" pitchFamily="18" charset="0"/>
                        </a:rPr>
                        <a:t>+ Lí do khiến em luôn hoài niệm (những vẻ đẹp, những kĩ niệm,...)</a:t>
                      </a:r>
                      <a:endParaRPr lang="en-US" sz="3200" dirty="0">
                        <a:effectLst/>
                        <a:latin typeface="+mj-lt"/>
                        <a:ea typeface="Times New Roman" panose="02020603050405020304" pitchFamily="18" charset="0"/>
                        <a:cs typeface="Times New Roman" panose="02020603050405020304" pitchFamily="18" charset="0"/>
                      </a:endParaRPr>
                    </a:p>
                    <a:p>
                      <a:pPr algn="just">
                        <a:lnSpc>
                          <a:spcPct val="100000"/>
                        </a:lnSpc>
                      </a:pPr>
                      <a:r>
                        <a:rPr lang="vi-VN" sz="3200" dirty="0">
                          <a:solidFill>
                            <a:srgbClr val="000000"/>
                          </a:solidFill>
                          <a:effectLst/>
                          <a:latin typeface="+mj-lt"/>
                          <a:ea typeface="Times New Roman" panose="02020603050405020304" pitchFamily="18" charset="0"/>
                          <a:cs typeface="Times New Roman" panose="02020603050405020304" pitchFamily="18" charset="0"/>
                        </a:rPr>
                        <a:t>+ Ý nghĩa của điều đó đối với em.</a:t>
                      </a:r>
                      <a:endParaRPr lang="en-US" sz="32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09645"/>
                  </a:ext>
                </a:extLst>
              </a:tr>
            </a:tbl>
          </a:graphicData>
        </a:graphic>
      </p:graphicFrame>
    </p:spTree>
    <p:extLst>
      <p:ext uri="{BB962C8B-B14F-4D97-AF65-F5344CB8AC3E}">
        <p14:creationId xmlns:p14="http://schemas.microsoft.com/office/powerpoint/2010/main" val="37972973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F09BF3F-891C-1486-24D1-7A9F33F5EDED}"/>
              </a:ext>
            </a:extLst>
          </p:cNvPr>
          <p:cNvSpPr txBox="1"/>
          <p:nvPr/>
        </p:nvSpPr>
        <p:spPr>
          <a:xfrm>
            <a:off x="660400" y="1130300"/>
            <a:ext cx="10858500" cy="4955524"/>
          </a:xfrm>
          <a:prstGeom prst="rect">
            <a:avLst/>
          </a:prstGeom>
          <a:noFill/>
        </p:spPr>
        <p:txBody>
          <a:bodyPr wrap="square">
            <a:spAutoFit/>
          </a:bodyPr>
          <a:lstStyle/>
          <a:p>
            <a:pPr algn="just">
              <a:lnSpc>
                <a:spcPct val="130000"/>
              </a:lnSpc>
              <a:spcAft>
                <a:spcPts val="800"/>
              </a:spcAft>
            </a:pPr>
            <a:r>
              <a:rPr lang="vi-VN" sz="24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 số 3</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Đọc đoạn trích sau: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chục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Tay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khuỳnh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khuỳnh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kẹp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ghềnh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Nứa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20102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B14BD83-95C5-4CCA-8BA9-CD5DF667EDC9}"/>
              </a:ext>
            </a:extLst>
          </p:cNvPr>
          <p:cNvSpPr txBox="1"/>
          <p:nvPr/>
        </p:nvSpPr>
        <p:spPr>
          <a:xfrm>
            <a:off x="660400" y="1597989"/>
            <a:ext cx="10858500" cy="4068421"/>
          </a:xfrm>
          <a:prstGeom prst="rect">
            <a:avLst/>
          </a:prstGeom>
          <a:noFill/>
        </p:spPr>
        <p:txBody>
          <a:bodyPr wrap="square">
            <a:spAutoFit/>
          </a:bodyPr>
          <a:lstStyle/>
          <a:p>
            <a:pPr algn="just">
              <a:lnSpc>
                <a:spcPct val="130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NXB Văn 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6539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774D37E-F566-E392-B946-779B52102248}"/>
              </a:ext>
            </a:extLst>
          </p:cNvPr>
          <p:cNvSpPr txBox="1"/>
          <p:nvPr/>
        </p:nvSpPr>
        <p:spPr>
          <a:xfrm>
            <a:off x="660400" y="1477764"/>
            <a:ext cx="10858500" cy="4308872"/>
          </a:xfrm>
          <a:prstGeom prst="rect">
            <a:avLst/>
          </a:prstGeom>
          <a:noFill/>
        </p:spPr>
        <p:txBody>
          <a:bodyPr wrap="square">
            <a:spAutoFit/>
          </a:bodyPr>
          <a:lstStyle/>
          <a:p>
            <a:pPr algn="just">
              <a:spcAft>
                <a:spcPts val="800"/>
              </a:spcAft>
            </a:pPr>
            <a:r>
              <a:rPr lang="vi-VN" sz="2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lại chữ cái đứng trước phương án trả lời mà em lựa chọn cho các câu hỏi từ câu 1 đến câu 7 vào bài làm. Với câu 8, 9, 10 các em tự viết phần trả lời vào bài.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vi-VN"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 của đoạn trích là:</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 đẹp của sông Đà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vi-VN"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Vẻ đẹp của người lái đò sông Đà</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 đẹp của vùng rừng núi Tây Bắc             D. Vẻ đẹp của con người Tây Bắc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86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DB11F0-92C0-F95A-6271-BA9F66DF19BD}"/>
              </a:ext>
            </a:extLst>
          </p:cNvPr>
          <p:cNvSpPr txBox="1"/>
          <p:nvPr/>
        </p:nvSpPr>
        <p:spPr>
          <a:xfrm>
            <a:off x="660400" y="1202497"/>
            <a:ext cx="10858500" cy="4859407"/>
          </a:xfrm>
          <a:prstGeom prst="rect">
            <a:avLst/>
          </a:prstGeom>
          <a:noFill/>
        </p:spPr>
        <p:txBody>
          <a:bodyPr wrap="square">
            <a:spAutoFit/>
          </a:bodyPr>
          <a:lstStyle/>
          <a:p>
            <a:pPr algn="just">
              <a:lnSpc>
                <a:spcPct val="130000"/>
              </a:lnSpc>
              <a:spcAft>
                <a:spcPts val="800"/>
              </a:spcAft>
              <a:tabLst>
                <a:tab pos="5715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nào nói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 nhất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các phương thức biểu đạt được sử dụng trong đoạn trích?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tabLst>
                <a:tab pos="571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 sự, miêu tả, biểu cảm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30000"/>
              </a:lnSpc>
              <a:tabLst>
                <a:tab pos="571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cảm, miêu tả, nghị luận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30000"/>
              </a:lnSpc>
              <a:tabLst>
                <a:tab pos="571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miêu tả, biểu cảm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30000"/>
              </a:lnSpc>
              <a:spcAft>
                <a:spcPts val="1000"/>
              </a:spcAft>
              <a:tabLst>
                <a:tab pos="571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tự sự, biểu cảm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tabLst>
                <a:tab pos="571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 pháp tu từ nào được sử dụng nhiều nhất trong đoạn trích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Liệt kê</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hóa</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 sánh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Ẩn dụ</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9743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BA0D274-F162-B71A-802A-05222254CC0A}"/>
              </a:ext>
            </a:extLst>
          </p:cNvPr>
          <p:cNvSpPr txBox="1"/>
          <p:nvPr/>
        </p:nvSpPr>
        <p:spPr>
          <a:xfrm>
            <a:off x="660400" y="1130300"/>
            <a:ext cx="10858500" cy="5188728"/>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từ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đoạn trích trên được hiểu là gì?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lái đò nắm vững cách viết đoạn văn, văn bản; cách sử dụng dấu câu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lái đò ngoài việc lái đò còn rất thích văn, thơ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lái đò vượt sông Đà với nhiều cung bậc cảm xúc thăng trầm như các dấu câu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lái đò am hiểu từng luồng nước, thác nước của sông Đà như thuộc lòng dấu câu trong thiên anh hùng ca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4120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D3D5194-7D55-4CA0-C986-C9481FE846FA}"/>
              </a:ext>
            </a:extLst>
          </p:cNvPr>
          <p:cNvSpPr txBox="1"/>
          <p:nvPr/>
        </p:nvSpPr>
        <p:spPr>
          <a:xfrm>
            <a:off x="660400" y="1202497"/>
            <a:ext cx="10858500" cy="4859407"/>
          </a:xfrm>
          <a:prstGeom prst="rect">
            <a:avLst/>
          </a:prstGeom>
          <a:noFill/>
        </p:spPr>
        <p:txBody>
          <a:bodyPr wrap="square">
            <a:spAutoFit/>
          </a:bodyPr>
          <a:lstStyle/>
          <a:p>
            <a:pPr algn="just">
              <a:lnSpc>
                <a:spcPct val="130000"/>
              </a:lnSpc>
              <a:spcAft>
                <a:spcPts val="800"/>
              </a:spcAft>
              <a:tabLst>
                <a:tab pos="57150" algn="l"/>
              </a:tabLs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 miêu tả ngoại hình của ông lái đò, tác giả sử dụng nhiều: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 đơn                                                  B. Từ ghép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tabLst>
                <a:tab pos="57150" algn="l"/>
              </a:tabLs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 láy                                                  D. Tất cả đáp án A, B, C đều đúng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Dấu “...” trong đoạn trích có tác dụng gì?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30000"/>
              </a:lnSpc>
              <a:buFont typeface="+mj-lt"/>
              <a:buAutoNum type="alphaUcPeriod"/>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30000"/>
              </a:lnSpc>
              <a:buFont typeface="+mj-lt"/>
              <a:buAutoNum type="alphaUcPeriod"/>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quãng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30000"/>
              </a:lnSpc>
              <a:buFont typeface="+mj-lt"/>
              <a:buAutoNum type="alphaUcPeriod"/>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bớt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30000"/>
              </a:lnSpc>
              <a:spcAft>
                <a:spcPts val="1000"/>
              </a:spcAft>
              <a:buFont typeface="+mj-lt"/>
              <a:buAutoNum type="alphaU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quãng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3740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4B9C420-CD76-6401-ABED-DF4D31A13C32}"/>
              </a:ext>
            </a:extLst>
          </p:cNvPr>
          <p:cNvSpPr txBox="1"/>
          <p:nvPr/>
        </p:nvSpPr>
        <p:spPr>
          <a:xfrm>
            <a:off x="660400" y="1269983"/>
            <a:ext cx="10858500" cy="4724435"/>
          </a:xfrm>
          <a:prstGeom prst="rect">
            <a:avLst/>
          </a:prstGeom>
          <a:noFill/>
        </p:spPr>
        <p:txBody>
          <a:bodyPr wrap="square">
            <a:spAutoFit/>
          </a:bodyPr>
          <a:lstStyle/>
          <a:p>
            <a:pPr algn="just">
              <a:lnSpc>
                <a:spcPct val="130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8. </a:t>
            </a: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 hiệu quả của biện pháp tu từ được sử dụng nhiều nhất trong đoạn trích.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cắm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thuyền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chỗ</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3- 5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889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FB35BB9-70AF-74E5-40A6-30ACFC89C399}"/>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algn="just">
              <a:lnSpc>
                <a:spcPct val="130000"/>
              </a:lnSpc>
              <a:spcAft>
                <a:spcPts val="800"/>
              </a:spcAf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II. CÁCH ĐỌC HIỂU VB TẢN VĂN, TÙY BÚT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66BEAE5-D559-148D-4CB5-DD3AB4347093}"/>
              </a:ext>
            </a:extLst>
          </p:cNvPr>
          <p:cNvSpPr txBox="1"/>
          <p:nvPr/>
        </p:nvSpPr>
        <p:spPr>
          <a:xfrm>
            <a:off x="660400" y="1216154"/>
            <a:ext cx="10858500" cy="4832092"/>
          </a:xfrm>
          <a:prstGeom prst="rect">
            <a:avLst/>
          </a:prstGeom>
          <a:noFill/>
        </p:spPr>
        <p:txBody>
          <a:bodyPr wrap="square">
            <a:spAutoFit/>
          </a:bodyPr>
          <a:lstStyle/>
          <a:p>
            <a:pPr algn="just">
              <a:spcAft>
                <a:spcPts val="800"/>
              </a:spcAft>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hoà</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quyện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giữa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thiên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nhiên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tạo</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=&gt;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chất</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trữ</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thường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qua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đại</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xưng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ngôi</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thứ</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nhất</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=&gt;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cái</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tôi</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ngôn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bản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=&gt;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chủ</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22979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7647CCD-698C-A0A5-5417-B81E14F407DB}"/>
              </a:ext>
            </a:extLst>
          </p:cNvPr>
          <p:cNvGraphicFramePr>
            <a:graphicFrameLocks noGrp="1"/>
          </p:cNvGraphicFramePr>
          <p:nvPr>
            <p:extLst>
              <p:ext uri="{D42A27DB-BD31-4B8C-83A1-F6EECF244321}">
                <p14:modId xmlns:p14="http://schemas.microsoft.com/office/powerpoint/2010/main" val="1063793142"/>
              </p:ext>
            </p:extLst>
          </p:nvPr>
        </p:nvGraphicFramePr>
        <p:xfrm>
          <a:off x="660400" y="1288033"/>
          <a:ext cx="10858500" cy="4673600"/>
        </p:xfrm>
        <a:graphic>
          <a:graphicData uri="http://schemas.openxmlformats.org/drawingml/2006/table">
            <a:tbl>
              <a:tblPr firstRow="1" firstCol="1" bandRow="1"/>
              <a:tblGrid>
                <a:gridCol w="1476059">
                  <a:extLst>
                    <a:ext uri="{9D8B030D-6E8A-4147-A177-3AD203B41FA5}">
                      <a16:colId xmlns:a16="http://schemas.microsoft.com/office/drawing/2014/main" val="4056109152"/>
                    </a:ext>
                  </a:extLst>
                </a:gridCol>
                <a:gridCol w="9382441">
                  <a:extLst>
                    <a:ext uri="{9D8B030D-6E8A-4147-A177-3AD203B41FA5}">
                      <a16:colId xmlns:a16="http://schemas.microsoft.com/office/drawing/2014/main" val="379981903"/>
                    </a:ext>
                  </a:extLst>
                </a:gridCol>
              </a:tblGrid>
              <a:tr h="0">
                <a:tc>
                  <a:txBody>
                    <a:bodyPr/>
                    <a:lstStyle/>
                    <a:p>
                      <a:pPr algn="just" fontAlgn="base">
                        <a:lnSpc>
                          <a:spcPct val="10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Đáp án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179719"/>
                  </a:ext>
                </a:extLst>
              </a:tr>
              <a:tr h="0">
                <a:tc>
                  <a:txBody>
                    <a:bodyPr/>
                    <a:lstStyle/>
                    <a:p>
                      <a:pPr algn="ctr" fontAlgn="base">
                        <a:lnSpc>
                          <a:spcPct val="10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1-7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0000"/>
                        </a:lnSpc>
                        <a:spcAft>
                          <a:spcPts val="800"/>
                        </a:spcAft>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0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917254"/>
                  </a:ext>
                </a:extLst>
              </a:tr>
              <a:tr h="0">
                <a:tc>
                  <a:txBody>
                    <a:bodyPr/>
                    <a:lstStyle/>
                    <a:p>
                      <a:pPr algn="ctr" fontAlgn="base">
                        <a:lnSpc>
                          <a:spcPct val="10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Biện pháp tu từ được sử dụng nhiều nhất trong đoạn trích: so sánh (“như”)</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Làm cho câu văn giàu hình ảnh, sinh động, hấp dẫn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230404"/>
                  </a:ext>
                </a:extLst>
              </a:tr>
            </a:tbl>
          </a:graphicData>
        </a:graphic>
      </p:graphicFrame>
      <p:graphicFrame>
        <p:nvGraphicFramePr>
          <p:cNvPr id="6" name="Table 5">
            <a:extLst>
              <a:ext uri="{FF2B5EF4-FFF2-40B4-BE49-F238E27FC236}">
                <a16:creationId xmlns:a16="http://schemas.microsoft.com/office/drawing/2014/main" id="{2E262145-3A0D-59A7-6C9C-82E9291DAFFA}"/>
              </a:ext>
            </a:extLst>
          </p:cNvPr>
          <p:cNvGraphicFramePr>
            <a:graphicFrameLocks noGrp="1"/>
          </p:cNvGraphicFramePr>
          <p:nvPr>
            <p:extLst>
              <p:ext uri="{D42A27DB-BD31-4B8C-83A1-F6EECF244321}">
                <p14:modId xmlns:p14="http://schemas.microsoft.com/office/powerpoint/2010/main" val="1450936024"/>
              </p:ext>
            </p:extLst>
          </p:nvPr>
        </p:nvGraphicFramePr>
        <p:xfrm>
          <a:off x="2714942" y="1965420"/>
          <a:ext cx="7914958" cy="1015238"/>
        </p:xfrm>
        <a:graphic>
          <a:graphicData uri="http://schemas.openxmlformats.org/drawingml/2006/table">
            <a:tbl>
              <a:tblPr firstRow="1" firstCol="1" bandRow="1"/>
              <a:tblGrid>
                <a:gridCol w="1005419">
                  <a:extLst>
                    <a:ext uri="{9D8B030D-6E8A-4147-A177-3AD203B41FA5}">
                      <a16:colId xmlns:a16="http://schemas.microsoft.com/office/drawing/2014/main" val="2943957546"/>
                    </a:ext>
                  </a:extLst>
                </a:gridCol>
                <a:gridCol w="1343824">
                  <a:extLst>
                    <a:ext uri="{9D8B030D-6E8A-4147-A177-3AD203B41FA5}">
                      <a16:colId xmlns:a16="http://schemas.microsoft.com/office/drawing/2014/main" val="3138959723"/>
                    </a:ext>
                  </a:extLst>
                </a:gridCol>
                <a:gridCol w="925987">
                  <a:extLst>
                    <a:ext uri="{9D8B030D-6E8A-4147-A177-3AD203B41FA5}">
                      <a16:colId xmlns:a16="http://schemas.microsoft.com/office/drawing/2014/main" val="2592199545"/>
                    </a:ext>
                  </a:extLst>
                </a:gridCol>
                <a:gridCol w="1240453">
                  <a:extLst>
                    <a:ext uri="{9D8B030D-6E8A-4147-A177-3AD203B41FA5}">
                      <a16:colId xmlns:a16="http://schemas.microsoft.com/office/drawing/2014/main" val="24550932"/>
                    </a:ext>
                  </a:extLst>
                </a:gridCol>
                <a:gridCol w="1079411">
                  <a:extLst>
                    <a:ext uri="{9D8B030D-6E8A-4147-A177-3AD203B41FA5}">
                      <a16:colId xmlns:a16="http://schemas.microsoft.com/office/drawing/2014/main" val="1430185217"/>
                    </a:ext>
                  </a:extLst>
                </a:gridCol>
                <a:gridCol w="1079411">
                  <a:extLst>
                    <a:ext uri="{9D8B030D-6E8A-4147-A177-3AD203B41FA5}">
                      <a16:colId xmlns:a16="http://schemas.microsoft.com/office/drawing/2014/main" val="299322953"/>
                    </a:ext>
                  </a:extLst>
                </a:gridCol>
                <a:gridCol w="1240453">
                  <a:extLst>
                    <a:ext uri="{9D8B030D-6E8A-4147-A177-3AD203B41FA5}">
                      <a16:colId xmlns:a16="http://schemas.microsoft.com/office/drawing/2014/main" val="3651722058"/>
                    </a:ext>
                  </a:extLst>
                </a:gridCol>
              </a:tblGrid>
              <a:tr h="0">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24727"/>
                  </a:ext>
                </a:extLst>
              </a:tr>
              <a:tr h="0">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60993"/>
                  </a:ext>
                </a:extLst>
              </a:tr>
            </a:tbl>
          </a:graphicData>
        </a:graphic>
      </p:graphicFrame>
    </p:spTree>
    <p:extLst>
      <p:ext uri="{BB962C8B-B14F-4D97-AF65-F5344CB8AC3E}">
        <p14:creationId xmlns:p14="http://schemas.microsoft.com/office/powerpoint/2010/main" val="2205828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0529D19-45E2-A6A6-0876-69D7635038DB}"/>
              </a:ext>
            </a:extLst>
          </p:cNvPr>
          <p:cNvGraphicFramePr>
            <a:graphicFrameLocks noGrp="1"/>
          </p:cNvGraphicFramePr>
          <p:nvPr>
            <p:extLst>
              <p:ext uri="{D42A27DB-BD31-4B8C-83A1-F6EECF244321}">
                <p14:modId xmlns:p14="http://schemas.microsoft.com/office/powerpoint/2010/main" val="4037051094"/>
              </p:ext>
            </p:extLst>
          </p:nvPr>
        </p:nvGraphicFramePr>
        <p:xfrm>
          <a:off x="660400" y="1381856"/>
          <a:ext cx="10858500" cy="4921441"/>
        </p:xfrm>
        <a:graphic>
          <a:graphicData uri="http://schemas.openxmlformats.org/drawingml/2006/table">
            <a:tbl>
              <a:tblPr firstRow="1" firstCol="1" bandRow="1"/>
              <a:tblGrid>
                <a:gridCol w="1476059">
                  <a:extLst>
                    <a:ext uri="{9D8B030D-6E8A-4147-A177-3AD203B41FA5}">
                      <a16:colId xmlns:a16="http://schemas.microsoft.com/office/drawing/2014/main" val="2154844521"/>
                    </a:ext>
                  </a:extLst>
                </a:gridCol>
                <a:gridCol w="9382441">
                  <a:extLst>
                    <a:ext uri="{9D8B030D-6E8A-4147-A177-3AD203B41FA5}">
                      <a16:colId xmlns:a16="http://schemas.microsoft.com/office/drawing/2014/main" val="4067305688"/>
                    </a:ext>
                  </a:extLst>
                </a:gridCol>
              </a:tblGrid>
              <a:tr h="0">
                <a:tc>
                  <a:txBody>
                    <a:bodyPr/>
                    <a:lstStyle/>
                    <a:p>
                      <a:pPr algn="ctr" fontAlgn="base">
                        <a:lnSpc>
                          <a:spcPct val="130000"/>
                        </a:lnSpc>
                        <a:spcAft>
                          <a:spcPts val="800"/>
                        </a:spcAft>
                      </a:pPr>
                      <a:r>
                        <a:rPr lang="vi-VN" sz="3600" b="1">
                          <a:effectLst/>
                          <a:latin typeface="+mj-lt"/>
                          <a:ea typeface="Calibri" panose="020F0502020204030204" pitchFamily="34" charset="0"/>
                          <a:cs typeface="Times New Roman" panose="02020603050405020304" pitchFamily="18" charset="0"/>
                        </a:rPr>
                        <a:t>9</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3600" dirty="0">
                          <a:solidFill>
                            <a:srgbClr val="000000"/>
                          </a:solidFill>
                          <a:effectLst/>
                          <a:latin typeface="+mj-lt"/>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150981"/>
                  </a:ext>
                </a:extLst>
              </a:tr>
            </a:tbl>
          </a:graphicData>
        </a:graphic>
      </p:graphicFrame>
    </p:spTree>
    <p:extLst>
      <p:ext uri="{BB962C8B-B14F-4D97-AF65-F5344CB8AC3E}">
        <p14:creationId xmlns:p14="http://schemas.microsoft.com/office/powerpoint/2010/main" val="9125610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03C02B2-D837-E224-1EF6-BC45F7252963}"/>
              </a:ext>
            </a:extLst>
          </p:cNvPr>
          <p:cNvGraphicFramePr>
            <a:graphicFrameLocks noGrp="1"/>
          </p:cNvGraphicFramePr>
          <p:nvPr>
            <p:extLst>
              <p:ext uri="{D42A27DB-BD31-4B8C-83A1-F6EECF244321}">
                <p14:modId xmlns:p14="http://schemas.microsoft.com/office/powerpoint/2010/main" val="3618519857"/>
              </p:ext>
            </p:extLst>
          </p:nvPr>
        </p:nvGraphicFramePr>
        <p:xfrm>
          <a:off x="660400" y="1123156"/>
          <a:ext cx="10858500" cy="5008626"/>
        </p:xfrm>
        <a:graphic>
          <a:graphicData uri="http://schemas.openxmlformats.org/drawingml/2006/table">
            <a:tbl>
              <a:tblPr firstRow="1" firstCol="1" bandRow="1"/>
              <a:tblGrid>
                <a:gridCol w="1476059">
                  <a:extLst>
                    <a:ext uri="{9D8B030D-6E8A-4147-A177-3AD203B41FA5}">
                      <a16:colId xmlns:a16="http://schemas.microsoft.com/office/drawing/2014/main" val="3574387551"/>
                    </a:ext>
                  </a:extLst>
                </a:gridCol>
                <a:gridCol w="9382441">
                  <a:extLst>
                    <a:ext uri="{9D8B030D-6E8A-4147-A177-3AD203B41FA5}">
                      <a16:colId xmlns:a16="http://schemas.microsoft.com/office/drawing/2014/main" val="3160640234"/>
                    </a:ext>
                  </a:extLst>
                </a:gridCol>
              </a:tblGrid>
              <a:tr h="0">
                <a:tc>
                  <a:txBody>
                    <a:bodyPr/>
                    <a:lstStyle/>
                    <a:p>
                      <a:pPr algn="ctr" fontAlgn="base">
                        <a:lnSpc>
                          <a:spcPct val="130000"/>
                        </a:lnSpc>
                        <a:spcAft>
                          <a:spcPts val="800"/>
                        </a:spcAft>
                      </a:pPr>
                      <a:r>
                        <a:rPr lang="vi-VN" sz="3200" b="1" dirty="0">
                          <a:effectLst/>
                          <a:latin typeface="+mj-lt"/>
                          <a:ea typeface="Calibri" panose="020F0502020204030204" pitchFamily="34" charset="0"/>
                          <a:cs typeface="Times New Roman" panose="02020603050405020304" pitchFamily="18" charset="0"/>
                        </a:rPr>
                        <a:t>10</a:t>
                      </a:r>
                      <a:endParaRPr lang="en-US" sz="3200" dirty="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3200" b="1" dirty="0">
                          <a:effectLst/>
                          <a:latin typeface="+mj-lt"/>
                          <a:ea typeface="Calibri" panose="020F0502020204030204" pitchFamily="34" charset="0"/>
                          <a:cs typeface="Times New Roman" panose="02020603050405020304" pitchFamily="18" charset="0"/>
                        </a:rPr>
                        <a:t> </a:t>
                      </a:r>
                      <a:endParaRPr lang="en-US" sz="3200" dirty="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3200" b="1" dirty="0">
                          <a:effectLst/>
                          <a:latin typeface="+mj-lt"/>
                          <a:ea typeface="Calibri" panose="020F0502020204030204" pitchFamily="34" charset="0"/>
                          <a:cs typeface="Times New Roman" panose="02020603050405020304" pitchFamily="18" charset="0"/>
                        </a:rPr>
                        <a:t> </a:t>
                      </a:r>
                      <a:endParaRPr lang="en-US" sz="3200" dirty="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3200" b="1" dirty="0">
                          <a:effectLst/>
                          <a:latin typeface="+mj-lt"/>
                          <a:ea typeface="Calibri" panose="020F0502020204030204" pitchFamily="34" charset="0"/>
                          <a:cs typeface="Times New Roman" panose="02020603050405020304" pitchFamily="18" charset="0"/>
                        </a:rPr>
                        <a:t> </a:t>
                      </a:r>
                      <a:endParaRPr lang="en-US" sz="3200" dirty="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3200" b="1" dirty="0">
                          <a:effectLst/>
                          <a:latin typeface="+mj-lt"/>
                          <a:ea typeface="Calibri" panose="020F0502020204030204" pitchFamily="34" charset="0"/>
                          <a:cs typeface="Times New Roman" panose="02020603050405020304" pitchFamily="18" charset="0"/>
                        </a:rPr>
                        <a:t> </a:t>
                      </a:r>
                      <a:endParaRPr lang="en-US" sz="3200" dirty="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3200" b="1" dirty="0">
                          <a:effectLst/>
                          <a:latin typeface="+mj-lt"/>
                          <a:ea typeface="Calibri" panose="020F0502020204030204" pitchFamily="34" charset="0"/>
                          <a:cs typeface="Times New Roman" panose="02020603050405020304" pitchFamily="18" charset="0"/>
                        </a:rPr>
                        <a:t> </a:t>
                      </a:r>
                      <a:endParaRPr lang="en-US" sz="3200" dirty="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3200" b="1" dirty="0">
                          <a:effectLst/>
                          <a:latin typeface="+mj-lt"/>
                          <a:ea typeface="Calibri" panose="020F0502020204030204" pitchFamily="34" charset="0"/>
                          <a:cs typeface="Times New Roman" panose="02020603050405020304" pitchFamily="18" charset="0"/>
                        </a:rPr>
                        <a:t> </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Yêu mến người lái đò sông Đà với những nét bình dị của người lao động từng trải.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513643"/>
                  </a:ext>
                </a:extLst>
              </a:tr>
            </a:tbl>
          </a:graphicData>
        </a:graphic>
      </p:graphicFrame>
    </p:spTree>
    <p:extLst>
      <p:ext uri="{BB962C8B-B14F-4D97-AF65-F5344CB8AC3E}">
        <p14:creationId xmlns:p14="http://schemas.microsoft.com/office/powerpoint/2010/main" val="39337729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03C02B2-D837-E224-1EF6-BC45F7252963}"/>
              </a:ext>
            </a:extLst>
          </p:cNvPr>
          <p:cNvGraphicFramePr>
            <a:graphicFrameLocks noGrp="1"/>
          </p:cNvGraphicFramePr>
          <p:nvPr>
            <p:extLst>
              <p:ext uri="{D42A27DB-BD31-4B8C-83A1-F6EECF244321}">
                <p14:modId xmlns:p14="http://schemas.microsoft.com/office/powerpoint/2010/main" val="2779527628"/>
              </p:ext>
            </p:extLst>
          </p:nvPr>
        </p:nvGraphicFramePr>
        <p:xfrm>
          <a:off x="660400" y="1294955"/>
          <a:ext cx="10858500" cy="4876800"/>
        </p:xfrm>
        <a:graphic>
          <a:graphicData uri="http://schemas.openxmlformats.org/drawingml/2006/table">
            <a:tbl>
              <a:tblPr firstRow="1" firstCol="1" bandRow="1"/>
              <a:tblGrid>
                <a:gridCol w="1476059">
                  <a:extLst>
                    <a:ext uri="{9D8B030D-6E8A-4147-A177-3AD203B41FA5}">
                      <a16:colId xmlns:a16="http://schemas.microsoft.com/office/drawing/2014/main" val="3574387551"/>
                    </a:ext>
                  </a:extLst>
                </a:gridCol>
                <a:gridCol w="9382441">
                  <a:extLst>
                    <a:ext uri="{9D8B030D-6E8A-4147-A177-3AD203B41FA5}">
                      <a16:colId xmlns:a16="http://schemas.microsoft.com/office/drawing/2014/main" val="3160640234"/>
                    </a:ext>
                  </a:extLst>
                </a:gridCol>
              </a:tblGrid>
              <a:tr h="0">
                <a:tc>
                  <a:txBody>
                    <a:bodyPr/>
                    <a:lstStyle/>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Trân trọng, khâm phục, ngợi ca với tài năng của người lái đò</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Tuân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513643"/>
                  </a:ext>
                </a:extLst>
              </a:tr>
            </a:tbl>
          </a:graphicData>
        </a:graphic>
      </p:graphicFrame>
    </p:spTree>
    <p:extLst>
      <p:ext uri="{BB962C8B-B14F-4D97-AF65-F5344CB8AC3E}">
        <p14:creationId xmlns:p14="http://schemas.microsoft.com/office/powerpoint/2010/main" val="28291556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77A855-1F9C-4823-7999-AF237FD0301E}"/>
              </a:ext>
            </a:extLst>
          </p:cNvPr>
          <p:cNvSpPr txBox="1"/>
          <p:nvPr/>
        </p:nvSpPr>
        <p:spPr>
          <a:xfrm>
            <a:off x="660400" y="1321278"/>
            <a:ext cx="10858500" cy="4621843"/>
          </a:xfrm>
          <a:prstGeom prst="rect">
            <a:avLst/>
          </a:prstGeom>
          <a:noFill/>
        </p:spPr>
        <p:txBody>
          <a:bodyPr wrap="square">
            <a:spAutoFit/>
          </a:bodyPr>
          <a:lstStyle/>
          <a:p>
            <a:pPr algn="just">
              <a:lnSpc>
                <a:spcPct val="130000"/>
              </a:lnSpc>
              <a:spcAft>
                <a:spcPts val="800"/>
              </a:spcAft>
            </a:pPr>
            <a:r>
              <a:rPr lang="vi-VN" sz="32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 số 4:</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Đọc VB sau và thực hiện theo yêu cầu: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nhè</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gợn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thong dong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ngả</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chợt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phảng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phất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ngai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Vội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hít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hít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ngát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chợt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ùa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2862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110758C-4A0E-2B63-C1BF-E4F8FC22B3F0}"/>
              </a:ext>
            </a:extLst>
          </p:cNvPr>
          <p:cNvSpPr txBox="1"/>
          <p:nvPr/>
        </p:nvSpPr>
        <p:spPr>
          <a:xfrm>
            <a:off x="660400" y="1431598"/>
            <a:ext cx="10858500" cy="4401205"/>
          </a:xfrm>
          <a:prstGeom prst="rect">
            <a:avLst/>
          </a:prstGeom>
          <a:noFill/>
        </p:spPr>
        <p:txBody>
          <a:bodyPr wrap="square">
            <a:spAutoFit/>
          </a:bodyPr>
          <a:lstStyle/>
          <a:p>
            <a:pPr algn="just">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nẻo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gam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lóa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gay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gắt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dịu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Hễ</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xúm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ùa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chấu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muồm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muỗm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ngậy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đống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món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chấu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rang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chanh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400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38206A0-29D8-668F-C021-C9F914BA4537}"/>
              </a:ext>
            </a:extLst>
          </p:cNvPr>
          <p:cNvSpPr txBox="1"/>
          <p:nvPr/>
        </p:nvSpPr>
        <p:spPr>
          <a:xfrm>
            <a:off x="660400" y="1380301"/>
            <a:ext cx="10858500" cy="4503797"/>
          </a:xfrm>
          <a:prstGeom prst="rect">
            <a:avLst/>
          </a:prstGeom>
          <a:noFill/>
        </p:spPr>
        <p:txBody>
          <a:bodyPr wrap="square">
            <a:spAutoFit/>
          </a:bodyPr>
          <a:lstStyle/>
          <a:p>
            <a:pPr algn="just">
              <a:spcAft>
                <a:spcPts val="80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mẻ</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đống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hít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thoang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thoảng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tiềm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hay. Cho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trẻo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nực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ập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tắm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mằn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mặn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lịm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ngấm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3096988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A64AE3-BCFF-1F97-B84F-89A7C0F83910}"/>
              </a:ext>
            </a:extLst>
          </p:cNvPr>
          <p:cNvSpPr txBox="1"/>
          <p:nvPr/>
        </p:nvSpPr>
        <p:spPr>
          <a:xfrm>
            <a:off x="660400" y="1028699"/>
            <a:ext cx="10858500" cy="5333063"/>
          </a:xfrm>
          <a:prstGeom prst="rect">
            <a:avLst/>
          </a:prstGeom>
          <a:noFill/>
        </p:spPr>
        <p:txBody>
          <a:bodyPr wrap="square">
            <a:spAutoFit/>
          </a:bodyPr>
          <a:lstStyle/>
          <a:p>
            <a:pPr algn="just">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tụi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tít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xúm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hức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khoe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ai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vi vu.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chợt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thoảng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6843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3756462-59BE-5873-2A77-E154E82637FD}"/>
              </a:ext>
            </a:extLst>
          </p:cNvPr>
          <p:cNvSpPr txBox="1"/>
          <p:nvPr/>
        </p:nvSpPr>
        <p:spPr>
          <a:xfrm>
            <a:off x="660400" y="1267482"/>
            <a:ext cx="10858500" cy="4729436"/>
          </a:xfrm>
          <a:prstGeom prst="rect">
            <a:avLst/>
          </a:prstGeom>
          <a:noFill/>
        </p:spPr>
        <p:txBody>
          <a:bodyPr wrap="square">
            <a:spAutoFit/>
          </a:bodyPr>
          <a:lstStyle/>
          <a:p>
            <a:pPr algn="just">
              <a:lnSpc>
                <a:spcPct val="130000"/>
              </a:lnSpc>
              <a:spcAft>
                <a:spcPts val="800"/>
              </a:spcAft>
            </a:pP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mờ</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ngửa</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dưng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nôn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mệt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nhoài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trốn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ngắm</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vằng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vặc</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mồn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Cuội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râm</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ran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dải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8118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B29016C-0E09-27D2-44AC-201DD63C1565}"/>
              </a:ext>
            </a:extLst>
          </p:cNvPr>
          <p:cNvSpPr txBox="1"/>
          <p:nvPr/>
        </p:nvSpPr>
        <p:spPr>
          <a:xfrm>
            <a:off x="660400" y="1641366"/>
            <a:ext cx="10858500" cy="3981667"/>
          </a:xfrm>
          <a:prstGeom prst="rect">
            <a:avLst/>
          </a:prstGeom>
          <a:noFill/>
        </p:spPr>
        <p:txBody>
          <a:bodyPr wrap="square">
            <a:spAutoFit/>
          </a:bodyPr>
          <a:lstStyle/>
          <a:p>
            <a:pPr algn="just">
              <a:lnSpc>
                <a:spcPct val="130000"/>
              </a:lnSpc>
              <a:spcAft>
                <a:spcPts val="800"/>
              </a:spcAft>
            </a:pP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ắp</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kỷ</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dẫu</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êm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dịu</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đắm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(Hoàng Xuyến,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Mùa hạ trong kí ức,</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https://baodaknong.vn/tan-van-mua-ha-trong-ky-uc</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2013)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3122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algn="just">
              <a:lnSpc>
                <a:spcPct val="130000"/>
              </a:lnSpc>
              <a:spcAft>
                <a:spcPts val="800"/>
              </a:spcAf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F899423-D800-5139-B20A-3F4E131DF8BF}"/>
              </a:ext>
            </a:extLst>
          </p:cNvPr>
          <p:cNvSpPr txBox="1"/>
          <p:nvPr/>
        </p:nvSpPr>
        <p:spPr>
          <a:xfrm>
            <a:off x="660400" y="1431598"/>
            <a:ext cx="10858500" cy="4401205"/>
          </a:xfrm>
          <a:prstGeom prst="rect">
            <a:avLst/>
          </a:prstGeom>
          <a:noFill/>
        </p:spPr>
        <p:txBody>
          <a:bodyPr wrap="square">
            <a:spAutoFit/>
          </a:bodyPr>
          <a:lstStyle/>
          <a:p>
            <a:pPr algn="just">
              <a:spcBef>
                <a:spcPts val="200"/>
              </a:spcBef>
            </a:pPr>
            <a:r>
              <a:rPr lang="vi-VN" sz="28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 số 1:</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Đọc văn bản sau:</a:t>
            </a:r>
            <a:endParaRPr lang="en-US" sz="28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Bún,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phổ</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nhớ</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nẻo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vừa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dễ</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vừa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ruột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phiền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35038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934C19-AF64-185A-EC5B-B82E59E10B36}"/>
              </a:ext>
            </a:extLst>
          </p:cNvPr>
          <p:cNvSpPr txBox="1"/>
          <p:nvPr/>
        </p:nvSpPr>
        <p:spPr>
          <a:xfrm>
            <a:off x="660400" y="1123821"/>
            <a:ext cx="10858500" cy="5016758"/>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lại chữ cái đứng trước phương án trả lời mà em lựa chọn cho các câu hỏi từ câu 1 đến câu 8 vào bài làm. Với câu 9, 10 các em tự viết phần trả lời vào bài.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Mùa xuân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Mùa hạ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Mùa thu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Mùa đông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0574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FC19BE6-75FE-2C90-26A1-35EEE691E993}"/>
              </a:ext>
            </a:extLst>
          </p:cNvPr>
          <p:cNvSpPr txBox="1"/>
          <p:nvPr/>
        </p:nvSpPr>
        <p:spPr>
          <a:xfrm>
            <a:off x="666750" y="960889"/>
            <a:ext cx="10858500" cy="5468485"/>
          </a:xfrm>
          <a:prstGeom prst="rect">
            <a:avLst/>
          </a:prstGeom>
          <a:noFill/>
        </p:spPr>
        <p:txBody>
          <a:bodyPr wrap="square">
            <a:spAutoFit/>
          </a:bodyPr>
          <a:lstStyle/>
          <a:p>
            <a:pPr algn="just">
              <a:lnSpc>
                <a:spcPct val="13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Câu 4: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Ý nào nói đầy đủ nhất phương thức biểu đạt của VB?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Tự sự kết hợp với tự sự, nghị luận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Biểu cảm kết hợp với tự sự và miêu tả</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Miêu tả kết hợp tự sự và nghị luận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Tự sự kết hợp với miêu tả, thuyết minh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5304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D6EEAEA-90D2-E16E-3AC3-42649FD6C0D1}"/>
              </a:ext>
            </a:extLst>
          </p:cNvPr>
          <p:cNvSpPr txBox="1"/>
          <p:nvPr/>
        </p:nvSpPr>
        <p:spPr>
          <a:xfrm>
            <a:off x="660400" y="1487478"/>
            <a:ext cx="10858500" cy="4289444"/>
          </a:xfrm>
          <a:prstGeom prst="rect">
            <a:avLst/>
          </a:prstGeom>
          <a:noFill/>
        </p:spPr>
        <p:txBody>
          <a:bodyPr wrap="square">
            <a:spAutoFit/>
          </a:bodyPr>
          <a:lstStyle/>
          <a:p>
            <a:pPr algn="just">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Món ăn nào trong kí ức tuổi thơ được nhắc đến trong VB trên?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Món cá kho ủ trấu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Món thịt gà rang lá chanh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Món châu chấu rang lá chanh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Món ếch om măng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46252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2A198B0-DDD5-283A-1366-7BF948500CDE}"/>
              </a:ext>
            </a:extLst>
          </p:cNvPr>
          <p:cNvSpPr txBox="1"/>
          <p:nvPr/>
        </p:nvSpPr>
        <p:spPr>
          <a:xfrm>
            <a:off x="660400" y="1226413"/>
            <a:ext cx="10858500" cy="4811574"/>
          </a:xfrm>
          <a:prstGeom prst="rect">
            <a:avLst/>
          </a:prstGeom>
          <a:noFill/>
        </p:spPr>
        <p:txBody>
          <a:bodyPr wrap="square">
            <a:spAutoFit/>
          </a:bodyPr>
          <a:lstStyle/>
          <a:p>
            <a:pPr algn="just">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 sao đối với tác giả, tiếng sáo diều giờ trở nên xa xôi đến lạ thường?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Vì đã từ lâu, tác giả không còn được chơi thả diều nữa nên lạ lẫm với tiếng sáo diều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Vì tiếng sáo diều ồn ào nên người dân cấm chơi thả diều, từ đó tác giả không nghe thấy tiếng sáo diều nữa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Vì tác giả sống ở phố, trẻ con ở đó ít được chơi thả diều nên tác giả ít nghe tiếng sáo diều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Vì khi cuộc sống phát triển, diều bán sẵn đủ màu đủ loại nên trẻ con không được trải qua thú làm diều và không biết tới tiếng sáo diều nữa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6806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39B4B04-0CE3-CCE3-DB65-CEA6F6CD5002}"/>
              </a:ext>
            </a:extLst>
          </p:cNvPr>
          <p:cNvSpPr txBox="1"/>
          <p:nvPr/>
        </p:nvSpPr>
        <p:spPr>
          <a:xfrm>
            <a:off x="660400" y="1130300"/>
            <a:ext cx="10858500" cy="5090945"/>
          </a:xfrm>
          <a:prstGeom prst="rect">
            <a:avLst/>
          </a:prstGeom>
          <a:noFill/>
        </p:spPr>
        <p:txBody>
          <a:bodyPr wrap="square">
            <a:spAutoFit/>
          </a:bodyPr>
          <a:lstStyle/>
          <a:p>
            <a:pPr algn="just">
              <a:lnSpc>
                <a:spcPct val="130000"/>
              </a:lnSpc>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mừng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hứng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thú</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lắng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Nuối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văn: “</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vi-VN"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thuộc kiểu câu: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đơn </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ghép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rút gọn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đặc biệt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9548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076C08C-E1B5-AE73-6F2B-D623F2740D8F}"/>
              </a:ext>
            </a:extLst>
          </p:cNvPr>
          <p:cNvSpPr txBox="1"/>
          <p:nvPr/>
        </p:nvSpPr>
        <p:spPr>
          <a:xfrm>
            <a:off x="660400" y="1764798"/>
            <a:ext cx="10858500" cy="3734805"/>
          </a:xfrm>
          <a:prstGeom prst="rect">
            <a:avLst/>
          </a:prstGeom>
          <a:noFill/>
        </p:spPr>
        <p:txBody>
          <a:bodyPr wrap="square">
            <a:spAutoFit/>
          </a:bodyPr>
          <a:lstStyle/>
          <a:p>
            <a:pPr algn="just">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vi-VN"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 kỉ niệm tuổi thơ nào gợi lên trong kí ức mùa hạ của tác giả? Từ đó, em hãy nhận xét cái tôi của tác giả thể hiện trong VB?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Em hãy viết đoạn văn 5 – 7 câu bày tỏ cảm xúc của mình về mùa hạ quê 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382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67D6FDC-0FF6-D022-7F76-FA86138E6925}"/>
              </a:ext>
            </a:extLst>
          </p:cNvPr>
          <p:cNvGraphicFramePr>
            <a:graphicFrameLocks noGrp="1"/>
          </p:cNvGraphicFramePr>
          <p:nvPr>
            <p:extLst>
              <p:ext uri="{D42A27DB-BD31-4B8C-83A1-F6EECF244321}">
                <p14:modId xmlns:p14="http://schemas.microsoft.com/office/powerpoint/2010/main" val="374082855"/>
              </p:ext>
            </p:extLst>
          </p:nvPr>
        </p:nvGraphicFramePr>
        <p:xfrm>
          <a:off x="2761773" y="1539713"/>
          <a:ext cx="8182453" cy="725170"/>
        </p:xfrm>
        <a:graphic>
          <a:graphicData uri="http://schemas.openxmlformats.org/drawingml/2006/table">
            <a:tbl>
              <a:tblPr firstRow="1" firstCol="1" bandRow="1"/>
              <a:tblGrid>
                <a:gridCol w="907540">
                  <a:extLst>
                    <a:ext uri="{9D8B030D-6E8A-4147-A177-3AD203B41FA5}">
                      <a16:colId xmlns:a16="http://schemas.microsoft.com/office/drawing/2014/main" val="1908478807"/>
                    </a:ext>
                  </a:extLst>
                </a:gridCol>
                <a:gridCol w="1199287">
                  <a:extLst>
                    <a:ext uri="{9D8B030D-6E8A-4147-A177-3AD203B41FA5}">
                      <a16:colId xmlns:a16="http://schemas.microsoft.com/office/drawing/2014/main" val="1183191256"/>
                    </a:ext>
                  </a:extLst>
                </a:gridCol>
                <a:gridCol w="838772">
                  <a:extLst>
                    <a:ext uri="{9D8B030D-6E8A-4147-A177-3AD203B41FA5}">
                      <a16:colId xmlns:a16="http://schemas.microsoft.com/office/drawing/2014/main" val="1895181683"/>
                    </a:ext>
                  </a:extLst>
                </a:gridCol>
                <a:gridCol w="1104470">
                  <a:extLst>
                    <a:ext uri="{9D8B030D-6E8A-4147-A177-3AD203B41FA5}">
                      <a16:colId xmlns:a16="http://schemas.microsoft.com/office/drawing/2014/main" val="833011165"/>
                    </a:ext>
                  </a:extLst>
                </a:gridCol>
                <a:gridCol w="972142">
                  <a:extLst>
                    <a:ext uri="{9D8B030D-6E8A-4147-A177-3AD203B41FA5}">
                      <a16:colId xmlns:a16="http://schemas.microsoft.com/office/drawing/2014/main" val="3134837421"/>
                    </a:ext>
                  </a:extLst>
                </a:gridCol>
                <a:gridCol w="972142">
                  <a:extLst>
                    <a:ext uri="{9D8B030D-6E8A-4147-A177-3AD203B41FA5}">
                      <a16:colId xmlns:a16="http://schemas.microsoft.com/office/drawing/2014/main" val="4138847143"/>
                    </a:ext>
                  </a:extLst>
                </a:gridCol>
                <a:gridCol w="1104470">
                  <a:extLst>
                    <a:ext uri="{9D8B030D-6E8A-4147-A177-3AD203B41FA5}">
                      <a16:colId xmlns:a16="http://schemas.microsoft.com/office/drawing/2014/main" val="1349438510"/>
                    </a:ext>
                  </a:extLst>
                </a:gridCol>
                <a:gridCol w="1083630">
                  <a:extLst>
                    <a:ext uri="{9D8B030D-6E8A-4147-A177-3AD203B41FA5}">
                      <a16:colId xmlns:a16="http://schemas.microsoft.com/office/drawing/2014/main" val="2187706391"/>
                    </a:ext>
                  </a:extLst>
                </a:gridCol>
              </a:tblGrid>
              <a:tr h="0">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674589"/>
                  </a:ext>
                </a:extLst>
              </a:tr>
              <a:tr h="0">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005631"/>
                  </a:ext>
                </a:extLst>
              </a:tr>
            </a:tbl>
          </a:graphicData>
        </a:graphic>
      </p:graphicFrame>
      <p:graphicFrame>
        <p:nvGraphicFramePr>
          <p:cNvPr id="6" name="Table 5">
            <a:extLst>
              <a:ext uri="{FF2B5EF4-FFF2-40B4-BE49-F238E27FC236}">
                <a16:creationId xmlns:a16="http://schemas.microsoft.com/office/drawing/2014/main" id="{C241D9CF-8CED-2803-7FE9-94AA23E9EB01}"/>
              </a:ext>
            </a:extLst>
          </p:cNvPr>
          <p:cNvGraphicFramePr>
            <a:graphicFrameLocks noGrp="1"/>
          </p:cNvGraphicFramePr>
          <p:nvPr>
            <p:extLst>
              <p:ext uri="{D42A27DB-BD31-4B8C-83A1-F6EECF244321}">
                <p14:modId xmlns:p14="http://schemas.microsoft.com/office/powerpoint/2010/main" val="322567384"/>
              </p:ext>
            </p:extLst>
          </p:nvPr>
        </p:nvGraphicFramePr>
        <p:xfrm>
          <a:off x="660400" y="1130300"/>
          <a:ext cx="10858500" cy="5265166"/>
        </p:xfrm>
        <a:graphic>
          <a:graphicData uri="http://schemas.openxmlformats.org/drawingml/2006/table">
            <a:tbl>
              <a:tblPr firstRow="1" firstCol="1" bandRow="1"/>
              <a:tblGrid>
                <a:gridCol w="1476059">
                  <a:extLst>
                    <a:ext uri="{9D8B030D-6E8A-4147-A177-3AD203B41FA5}">
                      <a16:colId xmlns:a16="http://schemas.microsoft.com/office/drawing/2014/main" val="2047240701"/>
                    </a:ext>
                  </a:extLst>
                </a:gridCol>
                <a:gridCol w="9382441">
                  <a:extLst>
                    <a:ext uri="{9D8B030D-6E8A-4147-A177-3AD203B41FA5}">
                      <a16:colId xmlns:a16="http://schemas.microsoft.com/office/drawing/2014/main" val="1018241314"/>
                    </a:ext>
                  </a:extLst>
                </a:gridCol>
              </a:tblGrid>
              <a:tr h="0">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Đáp án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191345"/>
                  </a:ext>
                </a:extLst>
              </a:tr>
              <a:tr h="0">
                <a:tc>
                  <a:txBody>
                    <a:bodyPr/>
                    <a:lstStyle/>
                    <a:p>
                      <a:pPr algn="ctr"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03390"/>
                  </a:ext>
                </a:extLst>
              </a:tr>
              <a:tr h="0">
                <a:tc>
                  <a:txBody>
                    <a:bodyPr/>
                    <a:lstStyle/>
                    <a:p>
                      <a:pPr algn="ctr"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hình ảnh tuổi thơ gợi lên trong kí ức của tác giả:</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Hình ảnh vụ lúa sắp thu hoạch gắn liền với kỉ niệm bắt châu chấu, cào cào,...; gắn liền với mùi thơm của rơm.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Cảnh nóng nực của mùa hè và những lần tắm mưa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Trò chơi thả diều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Ánh trăng mùa hè và những câu chuyện tuổi thơ</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1000"/>
                        </a:spcAft>
                        <a:buSzPts val="1500"/>
                        <a:buFont typeface="Wingdings" panose="05000000000000000000" pitchFamily="2" charset="2"/>
                        <a:buChar char=""/>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Cái tôi của tác giả trong VB là cái tôi nhẹ nhàng, giàu tình cảm với những nhớ nhung, hoài niệm. Cái tôi ấy được thể hiện qua cách nhân xưng ngôi thứ nhất “tôi”; qua cách bộc lộ tình cảm trực tiếp, qua những kỉ niệm tuổi ấu thơ.</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359827"/>
                  </a:ext>
                </a:extLst>
              </a:tr>
            </a:tbl>
          </a:graphicData>
        </a:graphic>
      </p:graphicFrame>
    </p:spTree>
    <p:extLst>
      <p:ext uri="{BB962C8B-B14F-4D97-AF65-F5344CB8AC3E}">
        <p14:creationId xmlns:p14="http://schemas.microsoft.com/office/powerpoint/2010/main" val="13327740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8D3E7B9-4EC8-C3F4-E262-6280CADFC270}"/>
              </a:ext>
            </a:extLst>
          </p:cNvPr>
          <p:cNvGraphicFramePr>
            <a:graphicFrameLocks noGrp="1"/>
          </p:cNvGraphicFramePr>
          <p:nvPr>
            <p:extLst>
              <p:ext uri="{D42A27DB-BD31-4B8C-83A1-F6EECF244321}">
                <p14:modId xmlns:p14="http://schemas.microsoft.com/office/powerpoint/2010/main" val="2853892338"/>
              </p:ext>
            </p:extLst>
          </p:nvPr>
        </p:nvGraphicFramePr>
        <p:xfrm>
          <a:off x="660400" y="1163574"/>
          <a:ext cx="10858500" cy="4937252"/>
        </p:xfrm>
        <a:graphic>
          <a:graphicData uri="http://schemas.openxmlformats.org/drawingml/2006/table">
            <a:tbl>
              <a:tblPr firstRow="1" firstCol="1" bandRow="1"/>
              <a:tblGrid>
                <a:gridCol w="1476059">
                  <a:extLst>
                    <a:ext uri="{9D8B030D-6E8A-4147-A177-3AD203B41FA5}">
                      <a16:colId xmlns:a16="http://schemas.microsoft.com/office/drawing/2014/main" val="3924840678"/>
                    </a:ext>
                  </a:extLst>
                </a:gridCol>
                <a:gridCol w="9382441">
                  <a:extLst>
                    <a:ext uri="{9D8B030D-6E8A-4147-A177-3AD203B41FA5}">
                      <a16:colId xmlns:a16="http://schemas.microsoft.com/office/drawing/2014/main" val="324773135"/>
                    </a:ext>
                  </a:extLst>
                </a:gridCol>
              </a:tblGrid>
              <a:tr h="0">
                <a:tc>
                  <a:txBody>
                    <a:bodyPr/>
                    <a:lstStyle/>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10</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1300" b="1">
                          <a:effectLst/>
                          <a:latin typeface="+mj-lt"/>
                          <a:ea typeface="Calibri" panose="020F0502020204030204" pitchFamily="34" charset="0"/>
                          <a:cs typeface="Times New Roman" panose="02020603050405020304" pitchFamily="18" charset="0"/>
                        </a:rPr>
                        <a:t> </a:t>
                      </a:r>
                      <a:endParaRPr lang="en-US" sz="1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gợi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Mùa hạ gắn liền với những hình ảnh, hoạt động 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Ý nghĩa của những hình ảnh, hoạt động đó đối với em?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Cảm xúc của em về những hình ảnh, hoạt động 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079923"/>
                  </a:ext>
                </a:extLst>
              </a:tr>
            </a:tbl>
          </a:graphicData>
        </a:graphic>
      </p:graphicFrame>
    </p:spTree>
    <p:extLst>
      <p:ext uri="{BB962C8B-B14F-4D97-AF65-F5344CB8AC3E}">
        <p14:creationId xmlns:p14="http://schemas.microsoft.com/office/powerpoint/2010/main" val="29710937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CADC23-AF24-541F-45AD-0BB613DCB545}"/>
              </a:ext>
            </a:extLst>
          </p:cNvPr>
          <p:cNvSpPr txBox="1"/>
          <p:nvPr/>
        </p:nvSpPr>
        <p:spPr>
          <a:xfrm>
            <a:off x="660400" y="1366625"/>
            <a:ext cx="10858500" cy="4145366"/>
          </a:xfrm>
          <a:prstGeom prst="rect">
            <a:avLst/>
          </a:prstGeom>
          <a:noFill/>
        </p:spPr>
        <p:txBody>
          <a:bodyPr wrap="square">
            <a:spAutoFit/>
          </a:bodyPr>
          <a:lstStyle/>
          <a:p>
            <a:pPr algn="just" fontAlgn="base">
              <a:lnSpc>
                <a:spcPct val="130000"/>
              </a:lnSpc>
              <a:spcBef>
                <a:spcPts val="1200"/>
              </a:spcBef>
            </a:pPr>
            <a:r>
              <a:rPr lang="vi-VN" sz="2800" b="1" kern="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 số 5:</a:t>
            </a:r>
            <a:r>
              <a:rPr lang="vi-VN"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Đọc VB sau:</a:t>
            </a:r>
            <a:endParaRPr lang="en-US" sz="2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fontAlgn="base">
              <a:lnSpc>
                <a:spcPct val="130000"/>
              </a:lnSpc>
              <a:spcBef>
                <a:spcPts val="1200"/>
              </a:spcBef>
            </a:pPr>
            <a:r>
              <a:rPr lang="vi-VN" sz="28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 CHỢ PHIÊN NGÀY TẾT</a:t>
            </a:r>
            <a:endParaRPr lang="en-US" sz="2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fontAlgn="base">
              <a:lnSpc>
                <a:spcPct val="130000"/>
              </a:lnSpc>
              <a:spcBef>
                <a:spcPts val="200"/>
              </a:spcBef>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ngõ</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giăng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quất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bập</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lùa</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ậm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ò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cọ</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sừng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ngăn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chuồng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8390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2B66FA9-0DA6-C963-3680-E15FB65C81EE}"/>
              </a:ext>
            </a:extLst>
          </p:cNvPr>
          <p:cNvSpPr txBox="1"/>
          <p:nvPr/>
        </p:nvSpPr>
        <p:spPr>
          <a:xfrm>
            <a:off x="660400" y="1130300"/>
            <a:ext cx="10858500" cy="5262979"/>
          </a:xfrm>
          <a:prstGeom prst="rect">
            <a:avLst/>
          </a:prstGeom>
          <a:noFill/>
        </p:spPr>
        <p:txBody>
          <a:bodyPr wrap="square">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sớm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bởi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dậy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vọng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dưới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nằm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soạn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mủng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hai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mẩy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phẩm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thiếu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quen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ruộng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góp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chuẩn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rón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rén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xòa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chiếc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quẩy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đứa</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5252135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D03EEE8-FA2F-6944-1CFE-BB6026332913}"/>
              </a:ext>
            </a:extLst>
          </p:cNvPr>
          <p:cNvSpPr txBox="1"/>
          <p:nvPr/>
        </p:nvSpPr>
        <p:spPr>
          <a:xfrm>
            <a:off x="660400" y="1130300"/>
            <a:ext cx="10858500" cy="5086136"/>
          </a:xfrm>
          <a:prstGeom prst="rect">
            <a:avLst/>
          </a:prstGeom>
          <a:noFill/>
        </p:spPr>
        <p:txBody>
          <a:bodyPr wrap="square">
            <a:spAutoFit/>
          </a:bodyPr>
          <a:lstStyle/>
          <a:p>
            <a:pPr algn="just">
              <a:lnSpc>
                <a:spcPct val="130000"/>
              </a:lnSpc>
            </a:pP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vi-VN" sz="2800" i="1" dirty="0">
                <a:solidFill>
                  <a:srgbClr val="000000"/>
                </a:solidFill>
                <a:effectLst/>
                <a:latin typeface="Times New Roman" panose="02020603050405020304" pitchFamily="18" charset="0"/>
                <a:ea typeface="Times New Roman" panose="02020603050405020304" pitchFamily="18" charset="0"/>
              </a:rPr>
              <a:t> n</a:t>
            </a:r>
            <a:r>
              <a:rPr lang="en-US" sz="2800" i="1" dirty="0" err="1">
                <a:solidFill>
                  <a:srgbClr val="000000"/>
                </a:solidFill>
                <a:effectLst/>
                <a:latin typeface="Times New Roman" panose="02020603050405020304" pitchFamily="18" charset="0"/>
                <a:ea typeface="Times New Roman" panose="02020603050405020304" pitchFamily="18" charset="0"/>
              </a:rPr>
              <a:t>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mẹt</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gắp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đũa</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thèm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thèm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chừng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chịu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30000"/>
              </a:lnSpc>
            </a:pP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gắp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xen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dỗ</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khứu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tỏa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bay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360013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61CC4EB-2118-BCD5-99CD-9BE692676C1D}"/>
              </a:ext>
            </a:extLst>
          </p:cNvPr>
          <p:cNvSpPr txBox="1"/>
          <p:nvPr/>
        </p:nvSpPr>
        <p:spPr>
          <a:xfrm>
            <a:off x="666750" y="1051652"/>
            <a:ext cx="10858500" cy="5184048"/>
          </a:xfrm>
          <a:prstGeom prst="rect">
            <a:avLst/>
          </a:prstGeom>
          <a:noFill/>
        </p:spPr>
        <p:txBody>
          <a:bodyPr wrap="square">
            <a:spAutoFit/>
          </a:bodyPr>
          <a:lstStyle/>
          <a:p>
            <a:pPr>
              <a:lnSpc>
                <a:spcPct val="150000"/>
              </a:lnSpc>
            </a:pPr>
            <a:r>
              <a:rPr lang="vi-VN"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quê</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họp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vui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vẫn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phiên</a:t>
            </a:r>
            <a:r>
              <a:rPr lang="en-US" sz="3200" i="1" dirty="0">
                <a:solidFill>
                  <a:srgbClr val="000000"/>
                </a:solidFill>
                <a:effectLst/>
                <a:latin typeface="Times New Roman" panose="02020603050405020304" pitchFamily="18" charset="0"/>
                <a:ea typeface="Times New Roman" panose="02020603050405020304" pitchFamily="18" charset="0"/>
              </a:rPr>
              <a:t> 28 </a:t>
            </a:r>
            <a:r>
              <a:rPr lang="en-US" sz="3200" i="1" dirty="0" err="1">
                <a:solidFill>
                  <a:srgbClr val="000000"/>
                </a:solidFill>
                <a:effectLst/>
                <a:latin typeface="Times New Roman" panose="02020603050405020304" pitchFamily="18" charset="0"/>
                <a:ea typeface="Times New Roman" panose="02020603050405020304" pitchFamily="18" charset="0"/>
              </a:rPr>
              <a:t>Tết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kẻ</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khắp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đổ</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về</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nghịt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Thóc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gạo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quê</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sẵn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vải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vóc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Hiệp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lụa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tằm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Vọng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Nguyệt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về</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tre</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đan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Giới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Tế</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Yên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mang</a:t>
            </a:r>
            <a:r>
              <a:rPr lang="en-US" sz="3200" i="1" dirty="0">
                <a:solidFill>
                  <a:srgbClr val="000000"/>
                </a:solidFill>
                <a:effectLst/>
                <a:latin typeface="Times New Roman" panose="02020603050405020304" pitchFamily="18" charset="0"/>
                <a:ea typeface="Times New Roman" panose="02020603050405020304" pitchFamily="18" charset="0"/>
              </a:rPr>
              <a:t> sang, </a:t>
            </a:r>
            <a:r>
              <a:rPr lang="en-US" sz="3200" i="1" dirty="0" err="1">
                <a:solidFill>
                  <a:srgbClr val="000000"/>
                </a:solidFill>
                <a:effectLst/>
                <a:latin typeface="Times New Roman" panose="02020603050405020304" pitchFamily="18" charset="0"/>
                <a:ea typeface="Times New Roman" panose="02020603050405020304" pitchFamily="18" charset="0"/>
              </a:rPr>
              <a:t>tranh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Hồ</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bên</a:t>
            </a:r>
            <a:r>
              <a:rPr lang="en-US" sz="3200" i="1" dirty="0">
                <a:solidFill>
                  <a:srgbClr val="000000"/>
                </a:solidFill>
                <a:effectLst/>
                <a:latin typeface="Times New Roman" panose="02020603050405020304" pitchFamily="18" charset="0"/>
                <a:ea typeface="Times New Roman" panose="02020603050405020304" pitchFamily="18" charset="0"/>
              </a:rPr>
              <a:t> kia </a:t>
            </a:r>
            <a:r>
              <a:rPr lang="en-US" sz="3200" i="1" dirty="0" err="1">
                <a:solidFill>
                  <a:srgbClr val="000000"/>
                </a:solidFill>
                <a:effectLst/>
                <a:latin typeface="Times New Roman" panose="02020603050405020304" pitchFamily="18" charset="0"/>
                <a:ea typeface="Times New Roman" panose="02020603050405020304" pitchFamily="18" charset="0"/>
              </a:rPr>
              <a:t>sông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kịp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góp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mặt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quê</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vui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hội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dường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như</a:t>
            </a:r>
            <a:r>
              <a:rPr lang="en-US" sz="3200" i="1" dirty="0">
                <a:solidFill>
                  <a:srgbClr val="000000"/>
                </a:solidFill>
                <a:effectLst/>
                <a:latin typeface="Times New Roman" panose="02020603050405020304" pitchFamily="18" charset="0"/>
                <a:ea typeface="Times New Roman" panose="02020603050405020304" pitchFamily="18" charset="0"/>
              </a:rPr>
              <a:t> ai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muốn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góp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mặt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tận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hưởng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khí</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đang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về</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7058666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3D93F13-379F-D1EC-6349-A541FCCE57A9}"/>
              </a:ext>
            </a:extLst>
          </p:cNvPr>
          <p:cNvSpPr txBox="1"/>
          <p:nvPr/>
        </p:nvSpPr>
        <p:spPr>
          <a:xfrm>
            <a:off x="660400" y="1431598"/>
            <a:ext cx="10858500" cy="4401205"/>
          </a:xfrm>
          <a:prstGeom prst="rect">
            <a:avLst/>
          </a:prstGeom>
          <a:noFill/>
        </p:spPr>
        <p:txBody>
          <a:bodyPr wrap="square">
            <a:spAutoFit/>
          </a:bodyPr>
          <a:lstStyle/>
          <a:p>
            <a:pPr algn="just" fontAlgn="base"/>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hai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phụ</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sẵn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mẩy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khắp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mấy</a:t>
            </a:r>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quan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chèo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kéo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nghe</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ngọt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hỏi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hai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mèn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34289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8875362-D8E3-3EE2-62E1-DCBE035EE3F0}"/>
              </a:ext>
            </a:extLst>
          </p:cNvPr>
          <p:cNvSpPr txBox="1"/>
          <p:nvPr/>
        </p:nvSpPr>
        <p:spPr>
          <a:xfrm>
            <a:off x="660400" y="1130300"/>
            <a:ext cx="10858500" cy="5077800"/>
          </a:xfrm>
          <a:prstGeom prst="rect">
            <a:avLst/>
          </a:prstGeom>
          <a:noFill/>
        </p:spPr>
        <p:txBody>
          <a:bodyPr wrap="square">
            <a:spAutoFit/>
          </a:bodyPr>
          <a:lstStyle/>
          <a:p>
            <a:pPr algn="just" fontAlgn="base">
              <a:lnSpc>
                <a:spcPct val="130000"/>
              </a:lnSpc>
            </a:pP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í </a:t>
            </a:r>
            <a:r>
              <a:rPr lang="en-US" sz="2800" i="1" dirty="0" err="1">
                <a:solidFill>
                  <a:srgbClr val="000000"/>
                </a:solidFill>
                <a:effectLst/>
                <a:latin typeface="Times New Roman" panose="02020603050405020304" pitchFamily="18" charset="0"/>
                <a:ea typeface="Times New Roman" panose="02020603050405020304" pitchFamily="18" charset="0"/>
              </a:rPr>
              <a:t>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kéo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chỗ</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nặn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tò</a:t>
            </a:r>
            <a:r>
              <a:rPr lang="en-US" sz="2800" i="1" dirty="0">
                <a:solidFill>
                  <a:srgbClr val="000000"/>
                </a:solidFill>
                <a:effectLst/>
                <a:latin typeface="Times New Roman" panose="02020603050405020304" pitchFamily="18" charset="0"/>
                <a:ea typeface="Times New Roman" panose="02020603050405020304" pitchFamily="18" charset="0"/>
              </a:rPr>
              <a:t> he. </a:t>
            </a:r>
            <a:r>
              <a:rPr lang="en-US" sz="2800" i="1" dirty="0" err="1">
                <a:solidFill>
                  <a:srgbClr val="000000"/>
                </a:solidFill>
                <a:effectLst/>
                <a:latin typeface="Times New Roman" panose="02020603050405020304" pitchFamily="18" charset="0"/>
                <a:ea typeface="Times New Roman" panose="02020603050405020304" pitchFamily="18" charset="0"/>
              </a:rPr>
              <a:t>Bàn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nặn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gườm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gườm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dằn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sẵn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bừng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điệp</a:t>
            </a:r>
            <a:r>
              <a:rPr lang="en-US" sz="2800" i="1" dirty="0">
                <a:solidFill>
                  <a:srgbClr val="000000"/>
                </a:solidFill>
                <a:effectLst/>
                <a:latin typeface="Times New Roman" panose="02020603050405020304" pitchFamily="18" charset="0"/>
                <a:ea typeface="Times New Roman" panose="02020603050405020304" pitchFamily="18" charset="0"/>
              </a:rPr>
              <a:t>” kia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vọng</a:t>
            </a:r>
            <a:r>
              <a:rPr lang="en-US" sz="2800" i="1" dirty="0">
                <a:solidFill>
                  <a:srgbClr val="000000"/>
                </a:solidFill>
                <a:effectLst/>
                <a:latin typeface="Times New Roman" panose="02020603050405020304" pitchFamily="18" charset="0"/>
                <a:ea typeface="Times New Roman" panose="02020603050405020304" pitchFamily="18" charset="0"/>
              </a:rPr>
              <a:t> no </a:t>
            </a:r>
            <a:r>
              <a:rPr lang="en-US" sz="2800" i="1" dirty="0" err="1">
                <a:solidFill>
                  <a:srgbClr val="000000"/>
                </a:solidFill>
                <a:effectLst/>
                <a:latin typeface="Times New Roman" panose="02020603050405020304" pitchFamily="18" charset="0"/>
                <a:ea typeface="Times New Roman" panose="02020603050405020304" pitchFamily="18" charset="0"/>
              </a:rPr>
              <a:t>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60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4B4E0DF-B2AA-FCC5-2B6A-2756208D1C3C}"/>
              </a:ext>
            </a:extLst>
          </p:cNvPr>
          <p:cNvSpPr txBox="1"/>
          <p:nvPr/>
        </p:nvSpPr>
        <p:spPr>
          <a:xfrm>
            <a:off x="660400" y="1616264"/>
            <a:ext cx="10858500" cy="4031873"/>
          </a:xfrm>
          <a:prstGeom prst="rect">
            <a:avLst/>
          </a:prstGeom>
          <a:noFill/>
        </p:spPr>
        <p:txBody>
          <a:bodyPr wrap="square">
            <a:spAutoFit/>
          </a:bodyPr>
          <a:lstStyle/>
          <a:p>
            <a:r>
              <a:rPr lang="vi-VN"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Phiên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dân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khắp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đổ</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về</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dân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quê</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quanh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năm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chỉ</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đồng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ruộng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lũy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tre</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làng</a:t>
            </a:r>
            <a:r>
              <a:rPr lang="en-US" sz="3200" i="1" dirty="0">
                <a:solidFill>
                  <a:srgbClr val="000000"/>
                </a:solidFill>
                <a:effectLst/>
                <a:latin typeface="Times New Roman" panose="02020603050405020304" pitchFamily="18" charset="0"/>
                <a:ea typeface="Times New Roman" panose="02020603050405020304" pitchFamily="18" charset="0"/>
              </a:rPr>
              <a:t> nay </a:t>
            </a:r>
            <a:r>
              <a:rPr lang="en-US" sz="3200" i="1" dirty="0" err="1">
                <a:solidFill>
                  <a:srgbClr val="000000"/>
                </a:solidFill>
                <a:effectLst/>
                <a:latin typeface="Times New Roman" panose="02020603050405020304" pitchFamily="18" charset="0"/>
                <a:ea typeface="Times New Roman" panose="02020603050405020304" pitchFamily="18" charset="0"/>
              </a:rPr>
              <a:t>gặp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gỡ</a:t>
            </a:r>
            <a:r>
              <a:rPr lang="en-US" sz="3200" i="1" dirty="0">
                <a:solidFill>
                  <a:srgbClr val="000000"/>
                </a:solidFill>
                <a:effectLst/>
                <a:latin typeface="Times New Roman" panose="02020603050405020304" pitchFamily="18" charset="0"/>
                <a:ea typeface="Times New Roman" panose="02020603050405020304" pitchFamily="18" charset="0"/>
              </a:rPr>
              <a:t> bao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thành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cớ</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ta </a:t>
            </a:r>
            <a:r>
              <a:rPr lang="en-US" sz="3200" i="1" dirty="0" err="1">
                <a:solidFill>
                  <a:srgbClr val="000000"/>
                </a:solidFill>
                <a:effectLst/>
                <a:latin typeface="Times New Roman" panose="02020603050405020304" pitchFamily="18" charset="0"/>
                <a:ea typeface="Times New Roman" panose="02020603050405020304" pitchFamily="18" charset="0"/>
              </a:rPr>
              <a:t>thăm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hỏi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nhau</a:t>
            </a:r>
            <a:r>
              <a:rPr lang="en-US" sz="3200" i="1" dirty="0">
                <a:solidFill>
                  <a:srgbClr val="000000"/>
                </a:solidFill>
                <a:effectLst/>
                <a:latin typeface="Times New Roman" panose="02020603050405020304" pitchFamily="18" charset="0"/>
                <a:ea typeface="Times New Roman" panose="02020603050405020304" pitchFamily="18" charset="0"/>
              </a:rPr>
              <a:t>. “Tay </a:t>
            </a:r>
            <a:r>
              <a:rPr lang="en-US" sz="3200" i="1" dirty="0" err="1">
                <a:solidFill>
                  <a:srgbClr val="000000"/>
                </a:solidFill>
                <a:effectLst/>
                <a:latin typeface="Times New Roman" panose="02020603050405020304" pitchFamily="18" charset="0"/>
                <a:ea typeface="Times New Roman" panose="02020603050405020304" pitchFamily="18" charset="0"/>
              </a:rPr>
              <a:t>bắt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mặt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mừng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vùng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năm</a:t>
            </a:r>
            <a:r>
              <a:rPr lang="en-US" sz="3200" i="1" dirty="0">
                <a:solidFill>
                  <a:srgbClr val="000000"/>
                </a:solidFill>
                <a:effectLst/>
                <a:latin typeface="Times New Roman" panose="02020603050405020304" pitchFamily="18" charset="0"/>
                <a:ea typeface="Times New Roman" panose="02020603050405020304" pitchFamily="18" charset="0"/>
              </a:rPr>
              <a:t> nay </a:t>
            </a:r>
            <a:r>
              <a:rPr lang="en-US" sz="3200" i="1" dirty="0" err="1">
                <a:solidFill>
                  <a:srgbClr val="000000"/>
                </a:solidFill>
                <a:effectLst/>
                <a:latin typeface="Times New Roman" panose="02020603050405020304" pitchFamily="18" charset="0"/>
                <a:ea typeface="Times New Roman" panose="02020603050405020304" pitchFamily="18" charset="0"/>
              </a:rPr>
              <a:t>làm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rồi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chau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trầm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vùng</a:t>
            </a:r>
            <a:r>
              <a:rPr lang="en-US" sz="3200" i="1" dirty="0">
                <a:solidFill>
                  <a:srgbClr val="000000"/>
                </a:solidFill>
                <a:effectLst/>
                <a:latin typeface="Times New Roman" panose="02020603050405020304" pitchFamily="18" charset="0"/>
                <a:ea typeface="Times New Roman" panose="02020603050405020304" pitchFamily="18" charset="0"/>
              </a:rPr>
              <a:t> kia </a:t>
            </a:r>
            <a:r>
              <a:rPr lang="en-US" sz="3200" i="1" dirty="0" err="1">
                <a:solidFill>
                  <a:srgbClr val="000000"/>
                </a:solidFill>
                <a:effectLst/>
                <a:latin typeface="Times New Roman" panose="02020603050405020304" pitchFamily="18" charset="0"/>
                <a:ea typeface="Times New Roman" panose="02020603050405020304" pitchFamily="18" charset="0"/>
              </a:rPr>
              <a:t>còn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hỏi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thăm</a:t>
            </a:r>
            <a:r>
              <a:rPr lang="en-US" sz="3200" i="1" dirty="0">
                <a:solidFill>
                  <a:srgbClr val="000000"/>
                </a:solidFill>
                <a:effectLst/>
                <a:latin typeface="Times New Roman" panose="02020603050405020304" pitchFamily="18" charset="0"/>
                <a:ea typeface="Times New Roman" panose="02020603050405020304" pitchFamily="18" charset="0"/>
              </a:rPr>
              <a:t>, chia </a:t>
            </a:r>
            <a:r>
              <a:rPr lang="en-US" sz="3200" i="1" dirty="0" err="1">
                <a:solidFill>
                  <a:srgbClr val="000000"/>
                </a:solidFill>
                <a:effectLst/>
                <a:latin typeface="Times New Roman" panose="02020603050405020304" pitchFamily="18" charset="0"/>
                <a:ea typeface="Times New Roman" panose="02020603050405020304" pitchFamily="18" charset="0"/>
              </a:rPr>
              <a:t>sẻ</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quan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lẫn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nhau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khiến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quê</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nên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gũi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áp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giữa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ngày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giá</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36060469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E774BDB-AFE4-302A-136B-9ECD5B8406D0}"/>
              </a:ext>
            </a:extLst>
          </p:cNvPr>
          <p:cNvSpPr txBox="1"/>
          <p:nvPr/>
        </p:nvSpPr>
        <p:spPr>
          <a:xfrm>
            <a:off x="666750" y="1373376"/>
            <a:ext cx="10858500" cy="4517647"/>
          </a:xfrm>
          <a:prstGeom prst="rect">
            <a:avLst/>
          </a:prstGeom>
          <a:noFill/>
        </p:spPr>
        <p:txBody>
          <a:bodyPr wrap="square">
            <a:spAutoFit/>
          </a:bodyPr>
          <a:lstStyle/>
          <a:p>
            <a:pPr algn="just" fontAlgn="base">
              <a:lnSpc>
                <a:spcPct val="130000"/>
              </a:lnSpc>
            </a:pPr>
            <a:r>
              <a:rPr lang="en-US" sz="2800" i="1" dirty="0" err="1">
                <a:solidFill>
                  <a:srgbClr val="000000"/>
                </a:solidFill>
                <a:effectLst/>
                <a:latin typeface="Times New Roman" panose="02020603050405020304" pitchFamily="18" charset="0"/>
                <a:ea typeface="Times New Roman" panose="02020603050405020304" pitchFamily="18" charset="0"/>
              </a:rPr>
              <a:t>Trời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góp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rôm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nhộn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nhịp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tò</a:t>
            </a:r>
            <a:r>
              <a:rPr lang="en-US" sz="2800" i="1" dirty="0">
                <a:solidFill>
                  <a:srgbClr val="000000"/>
                </a:solidFill>
                <a:effectLst/>
                <a:latin typeface="Times New Roman" panose="02020603050405020304" pitchFamily="18" charset="0"/>
                <a:ea typeface="Times New Roman" panose="02020603050405020304" pitchFamily="18" charset="0"/>
              </a:rPr>
              <a:t> he </a:t>
            </a:r>
            <a:r>
              <a:rPr lang="en-US" sz="2800" i="1" dirty="0" err="1">
                <a:solidFill>
                  <a:srgbClr val="000000"/>
                </a:solidFill>
                <a:effectLst/>
                <a:latin typeface="Times New Roman" panose="02020603050405020304" pitchFamily="18" charset="0"/>
                <a:ea typeface="Times New Roman" panose="02020603050405020304" pitchFamily="18" charset="0"/>
              </a:rPr>
              <a:t>đứng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chuẩn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quẩy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fontAlgn="base">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rPr>
              <a:t>(Nguyên Đức, </a:t>
            </a:r>
            <a:r>
              <a:rPr lang="vi-VN" sz="2800" u="sng" dirty="0">
                <a:solidFill>
                  <a:srgbClr val="000000"/>
                </a:solidFill>
                <a:effectLst/>
                <a:latin typeface="Times New Roman" panose="02020603050405020304" pitchFamily="18" charset="0"/>
                <a:ea typeface="Times New Roman" panose="02020603050405020304" pitchFamily="18" charset="0"/>
                <a:hlinkClick r:id="rId2"/>
              </a:rPr>
              <a:t>https://www.qdnd.vn/van-hoa/van-hoc-nghe-thuat/nho-cho-phien-ngay-tet</a:t>
            </a:r>
            <a:r>
              <a:rPr lang="vi-VN" sz="2800" b="1" dirty="0">
                <a:solidFill>
                  <a:srgbClr val="000000"/>
                </a:solidFill>
                <a:effectLst/>
                <a:latin typeface="Times New Roman" panose="02020603050405020304" pitchFamily="18" charset="0"/>
                <a:ea typeface="Times New Roman" panose="02020603050405020304" pitchFamily="18" charset="0"/>
              </a:rPr>
              <a:t>, 2021)</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0634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48B61E-6017-2CD5-A307-229E071C0F28}"/>
              </a:ext>
            </a:extLst>
          </p:cNvPr>
          <p:cNvSpPr txBox="1"/>
          <p:nvPr/>
        </p:nvSpPr>
        <p:spPr>
          <a:xfrm>
            <a:off x="660400" y="1130300"/>
            <a:ext cx="10858500" cy="5016758"/>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lại chữ cái đứng trước phương án trả lời mà em lựa chọn cho các câu hỏi từ câu 1 đến câu 8 vào bài làm. Với câu 9, 10 các em tự viết phần trả lời vào bài.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Quê hương ngày Tết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Phiên chợ quê ngày Tết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Mâm cơm ngày Tết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Trò chơi ngày Tết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536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155725B-157C-A747-2478-A79F474B7FB6}"/>
              </a:ext>
            </a:extLst>
          </p:cNvPr>
          <p:cNvSpPr txBox="1"/>
          <p:nvPr/>
        </p:nvSpPr>
        <p:spPr>
          <a:xfrm>
            <a:off x="660400" y="1130300"/>
            <a:ext cx="10858500" cy="5186356"/>
          </a:xfrm>
          <a:prstGeom prst="rect">
            <a:avLst/>
          </a:prstGeom>
          <a:noFill/>
        </p:spPr>
        <p:txBody>
          <a:bodyPr wrap="square">
            <a:spAutoFit/>
          </a:bodyPr>
          <a:lstStyle/>
          <a:p>
            <a:pPr algn="just">
              <a:lnSpc>
                <a:spcPct val="13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Theo đoạn trích: Phiên chợ họp đông vui nhất vào ngày nào?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Ngày 26 Tết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Ngày 27 Tết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Ngày 28 Tết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Ngày 29 Tết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Câu 4: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Theo đoạn trích, những đứa trẻ con đi chợ ngày Tết háo hức nhất với điều gì?</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Đến chỗ bán những thức quà quê</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Đến chỗ mua quần áo mới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Đến chỗ mua đồ chơi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Đến chỗ ông lão nặn tò he.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8912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648BB2-CD02-9554-820B-8B8D2B0C1F75}"/>
              </a:ext>
            </a:extLst>
          </p:cNvPr>
          <p:cNvSpPr txBox="1"/>
          <p:nvPr/>
        </p:nvSpPr>
        <p:spPr>
          <a:xfrm>
            <a:off x="660400" y="1218719"/>
            <a:ext cx="10858500" cy="4826962"/>
          </a:xfrm>
          <a:prstGeom prst="rect">
            <a:avLst/>
          </a:prstGeom>
          <a:noFill/>
        </p:spPr>
        <p:txBody>
          <a:bodyPr wrap="square">
            <a:spAutoFit/>
          </a:bodyPr>
          <a:lstStyle/>
          <a:p>
            <a:pPr algn="just">
              <a:spcAft>
                <a:spcPts val="800"/>
              </a:spcAft>
            </a:pP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 sao mỗi người dân quê, khi đi chợ Tết,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mua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vi-VN"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mj-lt"/>
              <a:buAutoNum type="alphaUcPeriod"/>
            </a:pPr>
            <a:r>
              <a:rPr lang="vi-VN"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khi Tết đến xuân về, ai cũng muốn nhà cửa được trang hoàng đẹp đẽ</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buFont typeface="+mj-lt"/>
              <a:buAutoNum type="alphaUcPeriod"/>
            </a:pPr>
            <a:r>
              <a:rPr lang="vi-VN" sz="2600" dirty="0">
                <a:solidFill>
                  <a:srgbClr val="000000"/>
                </a:solidFill>
                <a:effectLst/>
                <a:latin typeface="Times New Roman" panose="02020603050405020304" pitchFamily="18" charset="0"/>
                <a:ea typeface="Times New Roman" panose="02020603050405020304" pitchFamily="18" charset="0"/>
              </a:rPr>
              <a:t>Vì trong tâm niệm của họ những bức tranh ấy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mang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đến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vọng</a:t>
            </a:r>
            <a:r>
              <a:rPr lang="en-US" sz="2600" dirty="0">
                <a:solidFill>
                  <a:srgbClr val="000000"/>
                </a:solidFill>
                <a:effectLst/>
                <a:latin typeface="Times New Roman" panose="02020603050405020304" pitchFamily="18" charset="0"/>
                <a:ea typeface="Times New Roman" panose="02020603050405020304" pitchFamily="18" charset="0"/>
              </a:rPr>
              <a:t> no </a:t>
            </a:r>
            <a:r>
              <a:rPr lang="en-US" sz="2600" dirty="0" err="1">
                <a:solidFill>
                  <a:srgbClr val="000000"/>
                </a:solidFill>
                <a:effectLst/>
                <a:latin typeface="Times New Roman" panose="02020603050405020304" pitchFamily="18" charset="0"/>
                <a:ea typeface="Times New Roman" panose="02020603050405020304" pitchFamily="18" charset="0"/>
              </a:rPr>
              <a:t>ấm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đủ</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đầy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hơn</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marL="342900" lvl="0" indent="-342900" algn="just" fontAlgn="base">
              <a:buFont typeface="+mj-lt"/>
              <a:buAutoNum type="alphaUcPeriod"/>
            </a:pPr>
            <a:r>
              <a:rPr lang="vi-VN" sz="2600" dirty="0">
                <a:solidFill>
                  <a:srgbClr val="000000"/>
                </a:solidFill>
                <a:effectLst/>
                <a:latin typeface="Times New Roman" panose="02020603050405020304" pitchFamily="18" charset="0"/>
                <a:ea typeface="Times New Roman" panose="02020603050405020304" pitchFamily="18" charset="0"/>
              </a:rPr>
              <a:t>Vì họ muốn phát triển tranh truyền thống Đông Hồ</a:t>
            </a:r>
            <a:endParaRPr lang="en-US" sz="2600" dirty="0">
              <a:effectLst/>
              <a:latin typeface="Times New Roman" panose="02020603050405020304" pitchFamily="18" charset="0"/>
              <a:ea typeface="Times New Roman" panose="02020603050405020304" pitchFamily="18" charset="0"/>
            </a:endParaRPr>
          </a:p>
          <a:p>
            <a:pPr marL="342900" lvl="0" indent="-342900" algn="just" fontAlgn="base">
              <a:buFont typeface="+mj-lt"/>
              <a:buAutoNum type="alphaUcPeriod"/>
            </a:pPr>
            <a:r>
              <a:rPr lang="vi-VN" sz="2600" dirty="0">
                <a:solidFill>
                  <a:srgbClr val="000000"/>
                </a:solidFill>
                <a:effectLst/>
                <a:latin typeface="Times New Roman" panose="02020603050405020304" pitchFamily="18" charset="0"/>
                <a:ea typeface="Times New Roman" panose="02020603050405020304" pitchFamily="18" charset="0"/>
              </a:rPr>
              <a:t>Vì đó là tục lệ ngày Tết, không thể thiếu</a:t>
            </a:r>
            <a:endParaRPr lang="en-US" sz="2600" dirty="0">
              <a:effectLst/>
              <a:latin typeface="Times New Roman" panose="02020603050405020304" pitchFamily="18" charset="0"/>
              <a:ea typeface="Times New Roman" panose="02020603050405020304" pitchFamily="18" charset="0"/>
            </a:endParaRPr>
          </a:p>
          <a:p>
            <a:pPr algn="just">
              <a:spcAft>
                <a:spcPts val="800"/>
              </a:spcAft>
            </a:pP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văn: </a:t>
            </a:r>
            <a:r>
              <a:rPr lang="vi-VN" sz="26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Thóc</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vóc</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Ninh</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lụa</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tơ</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tằm</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tre</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đan</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rau</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Lã</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kia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kịp</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6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 sử dụng biện pháp tu từ gì?</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Ẩn dụ</a:t>
            </a:r>
            <a:r>
              <a:rPr lang="en-US" sz="2600" dirty="0">
                <a:latin typeface="Calibri" panose="020F0502020204030204" pitchFamily="34" charset="0"/>
                <a:ea typeface="Times New Roman" panose="02020603050405020304" pitchFamily="18" charset="0"/>
                <a:cs typeface="Times New Roman" panose="02020603050405020304" pitchFamily="18" charset="0"/>
              </a:rPr>
              <a:t>	B.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Hoán dụ</a:t>
            </a:r>
            <a:r>
              <a:rPr lang="en-US" sz="2600" dirty="0">
                <a:latin typeface="Calibri" panose="020F0502020204030204" pitchFamily="34" charset="0"/>
                <a:ea typeface="Times New Roman" panose="02020603050405020304" pitchFamily="18" charset="0"/>
                <a:cs typeface="Times New Roman" panose="02020603050405020304" pitchFamily="18" charset="0"/>
              </a:rPr>
              <a:t>		C.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Liệt kê</a:t>
            </a:r>
            <a:r>
              <a:rPr lang="en-US" sz="2600" dirty="0">
                <a:latin typeface="Calibri" panose="020F0502020204030204" pitchFamily="34" charset="0"/>
                <a:ea typeface="Times New Roman" panose="02020603050405020304" pitchFamily="18" charset="0"/>
                <a:cs typeface="Times New Roman" panose="02020603050405020304" pitchFamily="18" charset="0"/>
              </a:rPr>
              <a:t>		D.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Hoán dụ</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428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49D46DC-3B4F-D476-B53E-E554E19CD139}"/>
              </a:ext>
            </a:extLst>
          </p:cNvPr>
          <p:cNvSpPr txBox="1"/>
          <p:nvPr/>
        </p:nvSpPr>
        <p:spPr>
          <a:xfrm>
            <a:off x="660400" y="1195636"/>
            <a:ext cx="10858500" cy="4873129"/>
          </a:xfrm>
          <a:prstGeom prst="rect">
            <a:avLst/>
          </a:prstGeom>
          <a:noFill/>
        </p:spPr>
        <p:txBody>
          <a:bodyPr wrap="square">
            <a:spAutoFit/>
          </a:bodyPr>
          <a:lstStyle/>
          <a:p>
            <a:pPr algn="just">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4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B. </a:t>
            </a:r>
            <a:r>
              <a:rPr lang="en-US" sz="24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Nuối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 gì khiến phiên chợ quê trở nên gần gũi, ấm áp hơn giữa ngày đông lạnh giá:</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Những lời hỏi thăm, chia sẻ, quan tâm lẫn nhau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 món ăn thơm ngon, nóng hổi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Những chiếc áo ấm giữa mùa đông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Tình yêu thương, bao bọc, che chở giữa con người với nhau.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Chỉ ra chất trữ tình biểu hiện trong văn bản trên.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Em hãy viết đoạn văn 5 – 7 câu bày tỏ cảm xúc của mình về ngày Tết quê 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6525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40FC2C-BEE5-6E74-E021-B40491CC7D26}"/>
              </a:ext>
            </a:extLst>
          </p:cNvPr>
          <p:cNvGraphicFramePr>
            <a:graphicFrameLocks noGrp="1"/>
          </p:cNvGraphicFramePr>
          <p:nvPr>
            <p:extLst>
              <p:ext uri="{D42A27DB-BD31-4B8C-83A1-F6EECF244321}">
                <p14:modId xmlns:p14="http://schemas.microsoft.com/office/powerpoint/2010/main" val="307098133"/>
              </p:ext>
            </p:extLst>
          </p:nvPr>
        </p:nvGraphicFramePr>
        <p:xfrm>
          <a:off x="2336793" y="2224691"/>
          <a:ext cx="9240840" cy="870332"/>
        </p:xfrm>
        <a:graphic>
          <a:graphicData uri="http://schemas.openxmlformats.org/drawingml/2006/table">
            <a:tbl>
              <a:tblPr firstRow="1" firstCol="1" bandRow="1"/>
              <a:tblGrid>
                <a:gridCol w="1024929">
                  <a:extLst>
                    <a:ext uri="{9D8B030D-6E8A-4147-A177-3AD203B41FA5}">
                      <a16:colId xmlns:a16="http://schemas.microsoft.com/office/drawing/2014/main" val="3908004455"/>
                    </a:ext>
                  </a:extLst>
                </a:gridCol>
                <a:gridCol w="1354413">
                  <a:extLst>
                    <a:ext uri="{9D8B030D-6E8A-4147-A177-3AD203B41FA5}">
                      <a16:colId xmlns:a16="http://schemas.microsoft.com/office/drawing/2014/main" val="1013813844"/>
                    </a:ext>
                  </a:extLst>
                </a:gridCol>
                <a:gridCol w="947266">
                  <a:extLst>
                    <a:ext uri="{9D8B030D-6E8A-4147-A177-3AD203B41FA5}">
                      <a16:colId xmlns:a16="http://schemas.microsoft.com/office/drawing/2014/main" val="901539804"/>
                    </a:ext>
                  </a:extLst>
                </a:gridCol>
                <a:gridCol w="1247331">
                  <a:extLst>
                    <a:ext uri="{9D8B030D-6E8A-4147-A177-3AD203B41FA5}">
                      <a16:colId xmlns:a16="http://schemas.microsoft.com/office/drawing/2014/main" val="3082503003"/>
                    </a:ext>
                  </a:extLst>
                </a:gridCol>
                <a:gridCol w="1097887">
                  <a:extLst>
                    <a:ext uri="{9D8B030D-6E8A-4147-A177-3AD203B41FA5}">
                      <a16:colId xmlns:a16="http://schemas.microsoft.com/office/drawing/2014/main" val="1772350142"/>
                    </a:ext>
                  </a:extLst>
                </a:gridCol>
                <a:gridCol w="1097887">
                  <a:extLst>
                    <a:ext uri="{9D8B030D-6E8A-4147-A177-3AD203B41FA5}">
                      <a16:colId xmlns:a16="http://schemas.microsoft.com/office/drawing/2014/main" val="3613798510"/>
                    </a:ext>
                  </a:extLst>
                </a:gridCol>
                <a:gridCol w="1247331">
                  <a:extLst>
                    <a:ext uri="{9D8B030D-6E8A-4147-A177-3AD203B41FA5}">
                      <a16:colId xmlns:a16="http://schemas.microsoft.com/office/drawing/2014/main" val="3818641054"/>
                    </a:ext>
                  </a:extLst>
                </a:gridCol>
                <a:gridCol w="1223796">
                  <a:extLst>
                    <a:ext uri="{9D8B030D-6E8A-4147-A177-3AD203B41FA5}">
                      <a16:colId xmlns:a16="http://schemas.microsoft.com/office/drawing/2014/main" val="1235993098"/>
                    </a:ext>
                  </a:extLst>
                </a:gridCol>
              </a:tblGrid>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728669"/>
                  </a:ext>
                </a:extLst>
              </a:tr>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    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299217"/>
                  </a:ext>
                </a:extLst>
              </a:tr>
            </a:tbl>
          </a:graphicData>
        </a:graphic>
      </p:graphicFrame>
      <p:graphicFrame>
        <p:nvGraphicFramePr>
          <p:cNvPr id="5" name="Table 4">
            <a:extLst>
              <a:ext uri="{FF2B5EF4-FFF2-40B4-BE49-F238E27FC236}">
                <a16:creationId xmlns:a16="http://schemas.microsoft.com/office/drawing/2014/main" id="{4C9A3140-8AD5-E9A2-452B-F464AF5563EF}"/>
              </a:ext>
            </a:extLst>
          </p:cNvPr>
          <p:cNvGraphicFramePr>
            <a:graphicFrameLocks noGrp="1"/>
          </p:cNvGraphicFramePr>
          <p:nvPr>
            <p:extLst>
              <p:ext uri="{D42A27DB-BD31-4B8C-83A1-F6EECF244321}">
                <p14:modId xmlns:p14="http://schemas.microsoft.com/office/powerpoint/2010/main" val="672943488"/>
              </p:ext>
            </p:extLst>
          </p:nvPr>
        </p:nvGraphicFramePr>
        <p:xfrm>
          <a:off x="790573" y="1438720"/>
          <a:ext cx="10858500" cy="1886522"/>
        </p:xfrm>
        <a:graphic>
          <a:graphicData uri="http://schemas.openxmlformats.org/drawingml/2006/table">
            <a:tbl>
              <a:tblPr firstRow="1" firstCol="1" bandRow="1"/>
              <a:tblGrid>
                <a:gridCol w="1476059">
                  <a:extLst>
                    <a:ext uri="{9D8B030D-6E8A-4147-A177-3AD203B41FA5}">
                      <a16:colId xmlns:a16="http://schemas.microsoft.com/office/drawing/2014/main" val="1100962005"/>
                    </a:ext>
                  </a:extLst>
                </a:gridCol>
                <a:gridCol w="9382441">
                  <a:extLst>
                    <a:ext uri="{9D8B030D-6E8A-4147-A177-3AD203B41FA5}">
                      <a16:colId xmlns:a16="http://schemas.microsoft.com/office/drawing/2014/main" val="800099053"/>
                    </a:ext>
                  </a:extLst>
                </a:gridCol>
              </a:tblGrid>
              <a:tr h="0">
                <a:tc>
                  <a:txBody>
                    <a:bodyPr/>
                    <a:lstStyle/>
                    <a:p>
                      <a:pPr algn="just" fontAlgn="base">
                        <a:lnSpc>
                          <a:spcPct val="13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Đáp án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691755"/>
                  </a:ext>
                </a:extLst>
              </a:tr>
              <a:tr h="0">
                <a:tc>
                  <a:txBody>
                    <a:bodyPr/>
                    <a:lstStyle/>
                    <a:p>
                      <a:pPr algn="ctr" fontAlgn="base">
                        <a:lnSpc>
                          <a:spcPct val="130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1-8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30000"/>
                        </a:lnSpc>
                        <a:spcAft>
                          <a:spcPts val="800"/>
                        </a:spcAft>
                      </a:pP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446282"/>
                  </a:ext>
                </a:extLst>
              </a:tr>
            </a:tbl>
          </a:graphicData>
        </a:graphic>
      </p:graphicFrame>
    </p:spTree>
    <p:extLst>
      <p:ext uri="{BB962C8B-B14F-4D97-AF65-F5344CB8AC3E}">
        <p14:creationId xmlns:p14="http://schemas.microsoft.com/office/powerpoint/2010/main" val="35774294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135200F-A9DE-2E56-22A5-0A517AEC2C67}"/>
              </a:ext>
            </a:extLst>
          </p:cNvPr>
          <p:cNvSpPr txBox="1"/>
          <p:nvPr/>
        </p:nvSpPr>
        <p:spPr>
          <a:xfrm>
            <a:off x="660400" y="1028699"/>
            <a:ext cx="10858500" cy="5637954"/>
          </a:xfrm>
          <a:prstGeom prst="rect">
            <a:avLst/>
          </a:prstGeom>
          <a:noFill/>
        </p:spPr>
        <p:txBody>
          <a:bodyPr wrap="square">
            <a:spAutoFit/>
          </a:bodyPr>
          <a:lstStyle/>
          <a:p>
            <a:pPr algn="just">
              <a:lnSpc>
                <a:spcPct val="130000"/>
              </a:lnSpc>
            </a:pPr>
            <a:r>
              <a:rPr lang="en-US" sz="2700" i="1" dirty="0" err="1">
                <a:solidFill>
                  <a:srgbClr val="000000"/>
                </a:solidFill>
                <a:effectLst/>
                <a:latin typeface="Times New Roman" panose="02020603050405020304" pitchFamily="18" charset="0"/>
                <a:ea typeface="Times New Roman" panose="02020603050405020304" pitchFamily="18" charset="0"/>
              </a:rPr>
              <a:t>Ngồi</a:t>
            </a:r>
            <a:r>
              <a:rPr lang="en-US" sz="2700" i="1" dirty="0">
                <a:solidFill>
                  <a:srgbClr val="000000"/>
                </a:solidFill>
                <a:effectLst/>
                <a:latin typeface="Times New Roman" panose="02020603050405020304" pitchFamily="18" charset="0"/>
                <a:ea typeface="Times New Roman" panose="02020603050405020304" pitchFamily="18" charset="0"/>
              </a:rPr>
              <a:t> ở </a:t>
            </a:r>
            <a:r>
              <a:rPr lang="en-US" sz="2700" i="1" dirty="0" err="1">
                <a:solidFill>
                  <a:srgbClr val="000000"/>
                </a:solidFill>
                <a:effectLst/>
                <a:latin typeface="Times New Roman" panose="02020603050405020304" pitchFamily="18" charset="0"/>
                <a:ea typeface="Times New Roman" panose="02020603050405020304" pitchFamily="18" charset="0"/>
              </a:rPr>
              <a:t>trong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nhà</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giữa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phố</a:t>
            </a:r>
            <a:r>
              <a:rPr lang="en-US" sz="2700" i="1" dirty="0">
                <a:solidFill>
                  <a:srgbClr val="000000"/>
                </a:solidFill>
                <a:effectLst/>
                <a:latin typeface="Times New Roman" panose="02020603050405020304" pitchFamily="18" charset="0"/>
                <a:ea typeface="Times New Roman" panose="02020603050405020304" pitchFamily="18" charset="0"/>
              </a:rPr>
              <a:t>, ta </a:t>
            </a:r>
            <a:r>
              <a:rPr lang="en-US" sz="2700" i="1" dirty="0" err="1">
                <a:solidFill>
                  <a:srgbClr val="000000"/>
                </a:solidFill>
                <a:effectLst/>
                <a:latin typeface="Times New Roman" panose="02020603050405020304" pitchFamily="18" charset="0"/>
                <a:ea typeface="Times New Roman" panose="02020603050405020304" pitchFamily="18" charset="0"/>
              </a:rPr>
              <a:t>có</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thể</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ngửi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thấy</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mùi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thơm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những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gắp</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chả</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của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hàng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bún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đỗ</a:t>
            </a:r>
            <a:r>
              <a:rPr lang="en-US" sz="2700" i="1" dirty="0">
                <a:solidFill>
                  <a:srgbClr val="000000"/>
                </a:solidFill>
                <a:effectLst/>
                <a:latin typeface="Times New Roman" panose="02020603050405020304" pitchFamily="18" charset="0"/>
                <a:ea typeface="Times New Roman" panose="02020603050405020304" pitchFamily="18" charset="0"/>
              </a:rPr>
              <a:t> ở </a:t>
            </a:r>
            <a:r>
              <a:rPr lang="en-US" sz="2700" i="1" dirty="0" err="1">
                <a:solidFill>
                  <a:srgbClr val="000000"/>
                </a:solidFill>
                <a:effectLst/>
                <a:latin typeface="Times New Roman" panose="02020603050405020304" pitchFamily="18" charset="0"/>
                <a:ea typeface="Times New Roman" panose="02020603050405020304" pitchFamily="18" charset="0"/>
              </a:rPr>
              <a:t>cuối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phố</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nó</a:t>
            </a:r>
            <a:r>
              <a:rPr lang="en-US" sz="2700" i="1" dirty="0">
                <a:solidFill>
                  <a:srgbClr val="000000"/>
                </a:solidFill>
                <a:effectLst/>
                <a:latin typeface="Times New Roman" panose="02020603050405020304" pitchFamily="18" charset="0"/>
                <a:ea typeface="Times New Roman" panose="02020603050405020304" pitchFamily="18" charset="0"/>
              </a:rPr>
              <a:t> bay </a:t>
            </a:r>
            <a:r>
              <a:rPr lang="en-US" sz="2700" i="1" dirty="0" err="1">
                <a:solidFill>
                  <a:srgbClr val="000000"/>
                </a:solidFill>
                <a:effectLst/>
                <a:latin typeface="Times New Roman" panose="02020603050405020304" pitchFamily="18" charset="0"/>
                <a:ea typeface="Times New Roman" panose="02020603050405020304" pitchFamily="18" charset="0"/>
              </a:rPr>
              <a:t>đến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nịnh</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nọt</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và</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khiêu</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khích</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những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vị</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dịch</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tuyến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của</a:t>
            </a:r>
            <a:r>
              <a:rPr lang="en-US" sz="2700" i="1" dirty="0">
                <a:solidFill>
                  <a:srgbClr val="000000"/>
                </a:solidFill>
                <a:effectLst/>
                <a:latin typeface="Times New Roman" panose="02020603050405020304" pitchFamily="18" charset="0"/>
                <a:ea typeface="Times New Roman" panose="02020603050405020304" pitchFamily="18" charset="0"/>
              </a:rPr>
              <a:t> ta.</a:t>
            </a:r>
            <a:endParaRPr lang="en-US" sz="2700" dirty="0">
              <a:effectLst/>
              <a:latin typeface="Times New Roman" panose="02020603050405020304" pitchFamily="18" charset="0"/>
              <a:ea typeface="Times New Roman" panose="02020603050405020304" pitchFamily="18" charset="0"/>
            </a:endParaRPr>
          </a:p>
          <a:p>
            <a:pPr algn="just">
              <a:lnSpc>
                <a:spcPct val="130000"/>
              </a:lnSpc>
            </a:pPr>
            <a:r>
              <a:rPr lang="vi-VN"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Mùi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thơm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quái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ác</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mùi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thơm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huyền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ảo</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nó</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làm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cho</a:t>
            </a:r>
            <a:r>
              <a:rPr lang="en-US" sz="2700" i="1" dirty="0">
                <a:solidFill>
                  <a:srgbClr val="000000"/>
                </a:solidFill>
                <a:effectLst/>
                <a:latin typeface="Times New Roman" panose="02020603050405020304" pitchFamily="18" charset="0"/>
                <a:ea typeface="Times New Roman" panose="02020603050405020304" pitchFamily="18" charset="0"/>
              </a:rPr>
              <a:t> ta </a:t>
            </a:r>
            <a:r>
              <a:rPr lang="en-US" sz="2700" i="1" dirty="0" err="1">
                <a:solidFill>
                  <a:srgbClr val="000000"/>
                </a:solidFill>
                <a:effectLst/>
                <a:latin typeface="Times New Roman" panose="02020603050405020304" pitchFamily="18" charset="0"/>
                <a:ea typeface="Times New Roman" panose="02020603050405020304" pitchFamily="18" charset="0"/>
              </a:rPr>
              <a:t>nhớ</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đến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nhiều</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kỷ</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niệm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thiếu</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thời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lúc</a:t>
            </a:r>
            <a:r>
              <a:rPr lang="en-US" sz="2700" i="1" dirty="0">
                <a:solidFill>
                  <a:srgbClr val="000000"/>
                </a:solidFill>
                <a:effectLst/>
                <a:latin typeface="Times New Roman" panose="02020603050405020304" pitchFamily="18" charset="0"/>
                <a:ea typeface="Times New Roman" panose="02020603050405020304" pitchFamily="18" charset="0"/>
              </a:rPr>
              <a:t> ta </a:t>
            </a:r>
            <a:r>
              <a:rPr lang="en-US" sz="2700" i="1" dirty="0" err="1">
                <a:solidFill>
                  <a:srgbClr val="000000"/>
                </a:solidFill>
                <a:effectLst/>
                <a:latin typeface="Times New Roman" panose="02020603050405020304" pitchFamily="18" charset="0"/>
                <a:ea typeface="Times New Roman" panose="02020603050405020304" pitchFamily="18" charset="0"/>
              </a:rPr>
              <a:t>hãy</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còn</a:t>
            </a:r>
            <a:r>
              <a:rPr lang="en-US" sz="2700" i="1" dirty="0">
                <a:solidFill>
                  <a:srgbClr val="000000"/>
                </a:solidFill>
                <a:effectLst/>
                <a:latin typeface="Times New Roman" panose="02020603050405020304" pitchFamily="18" charset="0"/>
                <a:ea typeface="Times New Roman" panose="02020603050405020304" pitchFamily="18" charset="0"/>
              </a:rPr>
              <a:t> ở </a:t>
            </a:r>
            <a:r>
              <a:rPr lang="en-US" sz="2700" i="1" dirty="0" err="1">
                <a:solidFill>
                  <a:srgbClr val="000000"/>
                </a:solidFill>
                <a:effectLst/>
                <a:latin typeface="Times New Roman" panose="02020603050405020304" pitchFamily="18" charset="0"/>
                <a:ea typeface="Times New Roman" panose="02020603050405020304" pitchFamily="18" charset="0"/>
              </a:rPr>
              <a:t>trong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những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căn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nhà</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cổ</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tối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tăm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như</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hũ</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thì</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mẹ</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lại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gọi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hàng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bún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chả</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quen</a:t>
            </a:r>
            <a:r>
              <a:rPr lang="en-US" sz="2700" i="1" dirty="0">
                <a:solidFill>
                  <a:srgbClr val="000000"/>
                </a:solidFill>
                <a:effectLst/>
                <a:latin typeface="Times New Roman" panose="02020603050405020304" pitchFamily="18" charset="0"/>
                <a:ea typeface="Times New Roman" panose="02020603050405020304" pitchFamily="18" charset="0"/>
              </a:rPr>
              <a:t> ở </a:t>
            </a:r>
            <a:r>
              <a:rPr lang="en-US" sz="2700" i="1" dirty="0" err="1">
                <a:solidFill>
                  <a:srgbClr val="000000"/>
                </a:solidFill>
                <a:effectLst/>
                <a:latin typeface="Times New Roman" panose="02020603050405020304" pitchFamily="18" charset="0"/>
                <a:ea typeface="Times New Roman" panose="02020603050405020304" pitchFamily="18" charset="0"/>
              </a:rPr>
              <a:t>hàng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Bông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Nệm</a:t>
            </a:r>
            <a:r>
              <a:rPr lang="en-US" sz="2700" i="1" dirty="0">
                <a:solidFill>
                  <a:srgbClr val="000000"/>
                </a:solidFill>
                <a:effectLst/>
                <a:latin typeface="Times New Roman" panose="02020603050405020304" pitchFamily="18" charset="0"/>
                <a:ea typeface="Times New Roman" panose="02020603050405020304" pitchFamily="18" charset="0"/>
              </a:rPr>
              <a:t> hay ở </a:t>
            </a:r>
            <a:r>
              <a:rPr lang="en-US" sz="2700" i="1" dirty="0" err="1">
                <a:solidFill>
                  <a:srgbClr val="000000"/>
                </a:solidFill>
                <a:effectLst/>
                <a:latin typeface="Times New Roman" panose="02020603050405020304" pitchFamily="18" charset="0"/>
                <a:ea typeface="Times New Roman" panose="02020603050405020304" pitchFamily="18" charset="0"/>
              </a:rPr>
              <a:t>đầu</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ngõ</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Tô</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Tịch</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lại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để</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cho</a:t>
            </a:r>
            <a:r>
              <a:rPr lang="en-US" sz="2700" i="1" dirty="0">
                <a:solidFill>
                  <a:srgbClr val="000000"/>
                </a:solidFill>
                <a:effectLst/>
                <a:latin typeface="Times New Roman" panose="02020603050405020304" pitchFamily="18" charset="0"/>
                <a:ea typeface="Times New Roman" panose="02020603050405020304" pitchFamily="18" charset="0"/>
              </a:rPr>
              <a:t> con </a:t>
            </a:r>
            <a:r>
              <a:rPr lang="en-US" sz="2700" i="1" dirty="0" err="1">
                <a:solidFill>
                  <a:srgbClr val="000000"/>
                </a:solidFill>
                <a:effectLst/>
                <a:latin typeface="Times New Roman" panose="02020603050405020304" pitchFamily="18" charset="0"/>
                <a:ea typeface="Times New Roman" panose="02020603050405020304" pitchFamily="18" charset="0"/>
              </a:rPr>
              <a:t>mỗi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đứa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một</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mẹt</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hai</a:t>
            </a:r>
            <a:r>
              <a:rPr lang="en-US" sz="2700" i="1" dirty="0">
                <a:solidFill>
                  <a:srgbClr val="000000"/>
                </a:solidFill>
                <a:effectLst/>
                <a:latin typeface="Times New Roman" panose="02020603050405020304" pitchFamily="18" charset="0"/>
                <a:ea typeface="Times New Roman" panose="02020603050405020304" pitchFamily="18" charset="0"/>
              </a:rPr>
              <a:t> xu.</a:t>
            </a:r>
            <a:endParaRPr lang="en-US" sz="2700" dirty="0">
              <a:effectLst/>
              <a:latin typeface="Times New Roman" panose="02020603050405020304" pitchFamily="18" charset="0"/>
              <a:ea typeface="Times New Roman" panose="02020603050405020304" pitchFamily="18" charset="0"/>
            </a:endParaRPr>
          </a:p>
          <a:p>
            <a:pPr algn="just">
              <a:lnSpc>
                <a:spcPct val="130000"/>
              </a:lnSpc>
            </a:pPr>
            <a:r>
              <a:rPr lang="vi-VN"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Thời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kỳ</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đó</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xa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xôi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lắm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rồi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nhưng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vị</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ngon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của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bún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thì</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không</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sao</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quên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được</a:t>
            </a:r>
            <a:r>
              <a:rPr lang="en-US" sz="2700" i="1" dirty="0">
                <a:solidFill>
                  <a:srgbClr val="000000"/>
                </a:solidFill>
                <a:effectLst/>
                <a:latin typeface="Times New Roman" panose="02020603050405020304" pitchFamily="18" charset="0"/>
                <a:ea typeface="Times New Roman" panose="02020603050405020304" pitchFamily="18" charset="0"/>
              </a:rPr>
              <a:t>. Bao </a:t>
            </a:r>
            <a:r>
              <a:rPr lang="en-US" sz="2700" i="1" dirty="0" err="1">
                <a:solidFill>
                  <a:srgbClr val="000000"/>
                </a:solidFill>
                <a:effectLst/>
                <a:latin typeface="Times New Roman" panose="02020603050405020304" pitchFamily="18" charset="0"/>
                <a:ea typeface="Times New Roman" panose="02020603050405020304" pitchFamily="18" charset="0"/>
              </a:rPr>
              <a:t>nhiêu</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năm</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đã</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trôi</a:t>
            </a:r>
            <a:r>
              <a:rPr lang="en-US" sz="2700" i="1" dirty="0">
                <a:solidFill>
                  <a:srgbClr val="000000"/>
                </a:solidFill>
                <a:effectLst/>
                <a:latin typeface="Times New Roman" panose="02020603050405020304" pitchFamily="18" charset="0"/>
                <a:ea typeface="Times New Roman" panose="02020603050405020304" pitchFamily="18" charset="0"/>
              </a:rPr>
              <a:t> qua? </a:t>
            </a:r>
            <a:r>
              <a:rPr lang="en-US" sz="2700" i="1" dirty="0" err="1">
                <a:solidFill>
                  <a:srgbClr val="000000"/>
                </a:solidFill>
                <a:effectLst/>
                <a:latin typeface="Times New Roman" panose="02020603050405020304" pitchFamily="18" charset="0"/>
                <a:ea typeface="Times New Roman" panose="02020603050405020304" pitchFamily="18" charset="0"/>
              </a:rPr>
              <a:t>Đời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người</a:t>
            </a:r>
            <a:r>
              <a:rPr lang="en-US" sz="2700" i="1" dirty="0">
                <a:solidFill>
                  <a:srgbClr val="000000"/>
                </a:solidFill>
                <a:effectLst/>
                <a:latin typeface="Times New Roman" panose="02020603050405020304" pitchFamily="18" charset="0"/>
                <a:ea typeface="Times New Roman" panose="02020603050405020304" pitchFamily="18" charset="0"/>
              </a:rPr>
              <a:t> ta </a:t>
            </a:r>
            <a:r>
              <a:rPr lang="en-US" sz="2700" i="1" dirty="0" err="1">
                <a:solidFill>
                  <a:srgbClr val="000000"/>
                </a:solidFill>
                <a:effectLst/>
                <a:latin typeface="Times New Roman" panose="02020603050405020304" pitchFamily="18" charset="0"/>
                <a:ea typeface="Times New Roman" panose="02020603050405020304" pitchFamily="18" charset="0"/>
              </a:rPr>
              <a:t>đã</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ăn</a:t>
            </a:r>
            <a:r>
              <a:rPr lang="en-US" sz="2700" i="1" dirty="0">
                <a:solidFill>
                  <a:srgbClr val="000000"/>
                </a:solidFill>
                <a:effectLst/>
                <a:latin typeface="Times New Roman" panose="02020603050405020304" pitchFamily="18" charset="0"/>
                <a:ea typeface="Times New Roman" panose="02020603050405020304" pitchFamily="18" charset="0"/>
              </a:rPr>
              <a:t> bao </a:t>
            </a:r>
            <a:r>
              <a:rPr lang="en-US" sz="2700" i="1" dirty="0" err="1">
                <a:solidFill>
                  <a:srgbClr val="000000"/>
                </a:solidFill>
                <a:effectLst/>
                <a:latin typeface="Times New Roman" panose="02020603050405020304" pitchFamily="18" charset="0"/>
                <a:ea typeface="Times New Roman" panose="02020603050405020304" pitchFamily="18" charset="0"/>
              </a:rPr>
              <a:t>nhiêu</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ngàn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vạn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mẹt</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bún</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chả</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rồi</a:t>
            </a:r>
            <a:r>
              <a:rPr lang="en-US" sz="2700" i="1"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40229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3498FBB-6FFD-D747-034D-05E27E8B5993}"/>
              </a:ext>
            </a:extLst>
          </p:cNvPr>
          <p:cNvGraphicFramePr>
            <a:graphicFrameLocks noGrp="1"/>
          </p:cNvGraphicFramePr>
          <p:nvPr>
            <p:extLst>
              <p:ext uri="{D42A27DB-BD31-4B8C-83A1-F6EECF244321}">
                <p14:modId xmlns:p14="http://schemas.microsoft.com/office/powerpoint/2010/main" val="3464759801"/>
              </p:ext>
            </p:extLst>
          </p:nvPr>
        </p:nvGraphicFramePr>
        <p:xfrm>
          <a:off x="660400" y="1254760"/>
          <a:ext cx="10858500" cy="4754880"/>
        </p:xfrm>
        <a:graphic>
          <a:graphicData uri="http://schemas.openxmlformats.org/drawingml/2006/table">
            <a:tbl>
              <a:tblPr firstRow="1" firstCol="1" bandRow="1"/>
              <a:tblGrid>
                <a:gridCol w="1476059">
                  <a:extLst>
                    <a:ext uri="{9D8B030D-6E8A-4147-A177-3AD203B41FA5}">
                      <a16:colId xmlns:a16="http://schemas.microsoft.com/office/drawing/2014/main" val="1758456442"/>
                    </a:ext>
                  </a:extLst>
                </a:gridCol>
                <a:gridCol w="9382441">
                  <a:extLst>
                    <a:ext uri="{9D8B030D-6E8A-4147-A177-3AD203B41FA5}">
                      <a16:colId xmlns:a16="http://schemas.microsoft.com/office/drawing/2014/main" val="3513378090"/>
                    </a:ext>
                  </a:extLst>
                </a:gridCol>
              </a:tblGrid>
              <a:tr h="0">
                <a:tc>
                  <a:txBody>
                    <a:bodyPr/>
                    <a:lstStyle/>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 đẹp yên ả, bình dị của một làng quê gần những ngày giáp Tết: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ngõ</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quất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trong cảm xúc hào hứng, vui mừng của tác giả khi theo mẹ đi chợ Tết</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trong những câu chuyện về người bán hàng trong phiên chợ Tết: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mèn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200626"/>
                  </a:ext>
                </a:extLst>
              </a:tr>
            </a:tbl>
          </a:graphicData>
        </a:graphic>
      </p:graphicFrame>
    </p:spTree>
    <p:extLst>
      <p:ext uri="{BB962C8B-B14F-4D97-AF65-F5344CB8AC3E}">
        <p14:creationId xmlns:p14="http://schemas.microsoft.com/office/powerpoint/2010/main" val="28126078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578A6D9-DF77-D4EA-CA4A-AE3E48FF252B}"/>
              </a:ext>
            </a:extLst>
          </p:cNvPr>
          <p:cNvGraphicFramePr>
            <a:graphicFrameLocks noGrp="1"/>
          </p:cNvGraphicFramePr>
          <p:nvPr>
            <p:extLst>
              <p:ext uri="{D42A27DB-BD31-4B8C-83A1-F6EECF244321}">
                <p14:modId xmlns:p14="http://schemas.microsoft.com/office/powerpoint/2010/main" val="2517359121"/>
              </p:ext>
            </p:extLst>
          </p:nvPr>
        </p:nvGraphicFramePr>
        <p:xfrm>
          <a:off x="660400" y="1130300"/>
          <a:ext cx="10858500" cy="5182934"/>
        </p:xfrm>
        <a:graphic>
          <a:graphicData uri="http://schemas.openxmlformats.org/drawingml/2006/table">
            <a:tbl>
              <a:tblPr firstRow="1" firstCol="1" bandRow="1"/>
              <a:tblGrid>
                <a:gridCol w="1476059">
                  <a:extLst>
                    <a:ext uri="{9D8B030D-6E8A-4147-A177-3AD203B41FA5}">
                      <a16:colId xmlns:a16="http://schemas.microsoft.com/office/drawing/2014/main" val="770303231"/>
                    </a:ext>
                  </a:extLst>
                </a:gridCol>
                <a:gridCol w="9382441">
                  <a:extLst>
                    <a:ext uri="{9D8B030D-6E8A-4147-A177-3AD203B41FA5}">
                      <a16:colId xmlns:a16="http://schemas.microsoft.com/office/drawing/2014/main" val="3745297518"/>
                    </a:ext>
                  </a:extLst>
                </a:gridCol>
              </a:tblGrid>
              <a:tr h="0">
                <a:tc>
                  <a:txBody>
                    <a:bodyPr/>
                    <a:lstStyle/>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gợi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Ngày Tết quê em thường đông vui vào những khoảng thời gian nào?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Ngày Tết quê em có những gì thú vị?</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Điều gì làm em thích thú và hào hứng nhất trong phiên chợ Tết quê mình?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Ý nghĩa của phiên chợ Tết với quê em nói chung và bản thân em nói riêng.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367409"/>
                  </a:ext>
                </a:extLst>
              </a:tr>
            </a:tbl>
          </a:graphicData>
        </a:graphic>
      </p:graphicFrame>
    </p:spTree>
    <p:extLst>
      <p:ext uri="{BB962C8B-B14F-4D97-AF65-F5344CB8AC3E}">
        <p14:creationId xmlns:p14="http://schemas.microsoft.com/office/powerpoint/2010/main" val="45726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5435E7B-46B8-8AF2-14CE-0EAA88C08D61}"/>
              </a:ext>
            </a:extLst>
          </p:cNvPr>
          <p:cNvSpPr txBox="1"/>
          <p:nvPr/>
        </p:nvSpPr>
        <p:spPr>
          <a:xfrm>
            <a:off x="660400" y="1094926"/>
            <a:ext cx="10858500" cy="5364610"/>
          </a:xfrm>
          <a:prstGeom prst="rect">
            <a:avLst/>
          </a:prstGeom>
          <a:noFill/>
        </p:spPr>
        <p:txBody>
          <a:bodyPr wrap="square">
            <a:spAutoFit/>
          </a:bodyPr>
          <a:lstStyle/>
          <a:p>
            <a:pPr algn="just">
              <a:lnSpc>
                <a:spcPct val="130000"/>
              </a:lnSpc>
              <a:spcAft>
                <a:spcPts val="800"/>
              </a:spcAft>
            </a:pPr>
            <a:r>
              <a:rPr lang="vi-VN" sz="32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 số 6:</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Đọc VB sau: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MÙA ĐÔNG ƠI ĐỪNG RÉT!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M</a:t>
            </a:r>
            <a:r>
              <a:rPr lang="en-US" sz="3200" i="1"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hlinkClick r:id="rId2"/>
              </a:rPr>
              <a:t>ùa</a:t>
            </a:r>
            <a:r>
              <a:rPr lang="en-US" sz="32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3200" i="1"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hlinkClick r:id="rId2"/>
              </a:rPr>
              <a:t>đông</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rét</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rét</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rét</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khoải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nhung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diết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cồn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cào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2101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C913148-4299-FA89-F52C-8C0A7FFCD3C7}"/>
              </a:ext>
            </a:extLst>
          </p:cNvPr>
          <p:cNvSpPr txBox="1"/>
          <p:nvPr/>
        </p:nvSpPr>
        <p:spPr>
          <a:xfrm>
            <a:off x="660400" y="949415"/>
            <a:ext cx="10858500" cy="5365571"/>
          </a:xfrm>
          <a:prstGeom prst="rect">
            <a:avLst/>
          </a:prstGeom>
          <a:noFill/>
        </p:spPr>
        <p:txBody>
          <a:bodyPr wrap="square">
            <a:spAutoFit/>
          </a:bodyPr>
          <a:lstStyle/>
          <a:p>
            <a:pPr algn="just">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hắc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hẳn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thốn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bực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bội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Thậm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Chạp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thở</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lùng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nực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kề</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hỏng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ó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bức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bí</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vẩn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lẩn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quất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khoác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len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giầy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bốt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thừa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thãi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nướng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ngào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Mùi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nướng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thơm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níu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6883780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594C634-682E-BB27-12FF-A810821C3F22}"/>
              </a:ext>
            </a:extLst>
          </p:cNvPr>
          <p:cNvSpPr txBox="1"/>
          <p:nvPr/>
        </p:nvSpPr>
        <p:spPr>
          <a:xfrm>
            <a:off x="660400" y="1164858"/>
            <a:ext cx="10858500" cy="4934684"/>
          </a:xfrm>
          <a:prstGeom prst="rect">
            <a:avLst/>
          </a:prstGeom>
          <a:noFill/>
        </p:spPr>
        <p:txBody>
          <a:bodyPr wrap="square">
            <a:spAutoFit/>
          </a:bodyPr>
          <a:lstStyle/>
          <a:p>
            <a:pPr algn="just">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len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lỏi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ngóc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ngách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hè</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bức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kín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bưng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kín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bít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hun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luồn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run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rẩy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tê</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chẹp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xuýt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xoa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nhung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lùng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bàng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ứa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lăng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lốm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xen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lẫn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gầy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guộc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run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phùn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giăng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giăng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6517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C790DB8-7A6C-027F-BDFA-3DDD008318C9}"/>
              </a:ext>
            </a:extLst>
          </p:cNvPr>
          <p:cNvSpPr txBox="1"/>
          <p:nvPr/>
        </p:nvSpPr>
        <p:spPr>
          <a:xfrm>
            <a:off x="660400" y="1016000"/>
            <a:ext cx="10858500" cy="5435655"/>
          </a:xfrm>
          <a:prstGeom prst="rect">
            <a:avLst/>
          </a:prstGeom>
          <a:noFill/>
        </p:spPr>
        <p:txBody>
          <a:bodyPr wrap="square">
            <a:spAutoFit/>
          </a:bodyPr>
          <a:lstStyle/>
          <a:p>
            <a:pPr algn="just">
              <a:lnSpc>
                <a:spcPct val="130000"/>
              </a:lnSpc>
              <a:spcAft>
                <a:spcPts val="800"/>
              </a:spcAft>
            </a:pPr>
            <a:r>
              <a:rPr lang="vi-VN"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ũng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bụi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dáng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phùn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lùng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đục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kia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hay do ô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Ôi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li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bụi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mịn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gột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rửa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tôi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lãng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run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rẩy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chứ</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chát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mù</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bụi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ăm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đợt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thở</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phả</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mỏng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manh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cuộn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phả</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quên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phơi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băn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khoăn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2172107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5C205AA-0F10-F1AC-BE36-BCC37C4D7AAB}"/>
              </a:ext>
            </a:extLst>
          </p:cNvPr>
          <p:cNvSpPr txBox="1"/>
          <p:nvPr/>
        </p:nvSpPr>
        <p:spPr>
          <a:xfrm>
            <a:off x="660400" y="1130300"/>
            <a:ext cx="10858500" cy="5188728"/>
          </a:xfrm>
          <a:prstGeom prst="rect">
            <a:avLst/>
          </a:prstGeom>
          <a:noFill/>
        </p:spPr>
        <p:txBody>
          <a:bodyPr wrap="square">
            <a:spAutoFit/>
          </a:bodyPr>
          <a:lstStyle/>
          <a:p>
            <a:pPr algn="just">
              <a:lnSpc>
                <a:spcPct val="130000"/>
              </a:lnSpc>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y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sổ</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rụng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thưa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thớt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phiến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gân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rớt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vỉa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hè</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loang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vội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T</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vẹn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gân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dọc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ngang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kiệt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-men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O’Hen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24721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130E82-2D51-A1AD-E4CA-2171CCEECCEF}"/>
              </a:ext>
            </a:extLst>
          </p:cNvPr>
          <p:cNvSpPr txBox="1"/>
          <p:nvPr/>
        </p:nvSpPr>
        <p:spPr>
          <a:xfrm>
            <a:off x="660400" y="1130300"/>
            <a:ext cx="10858500" cy="5291320"/>
          </a:xfrm>
          <a:prstGeom prst="rect">
            <a:avLst/>
          </a:prstGeom>
          <a:noFill/>
        </p:spPr>
        <p:txBody>
          <a:bodyPr wrap="square">
            <a:spAutoFit/>
          </a:bodyPr>
          <a:lstStyle/>
          <a:p>
            <a:pPr algn="just">
              <a:lnSpc>
                <a:spcPct val="130000"/>
              </a:lnSpc>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T</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ao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kia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lìa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Dẫu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cội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úa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tàn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chợt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ho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lưng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khe</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(Phương Thảo, https://tanvanhay.vn/mua-dong-oi-dung-ret)</a:t>
            </a:r>
            <a:endParaRPr lang="en-US" sz="2800" dirty="0"/>
          </a:p>
        </p:txBody>
      </p:sp>
    </p:spTree>
    <p:extLst>
      <p:ext uri="{BB962C8B-B14F-4D97-AF65-F5344CB8AC3E}">
        <p14:creationId xmlns:p14="http://schemas.microsoft.com/office/powerpoint/2010/main" val="6512085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4CB082C-E9AD-BD5E-4D49-D6A94D88A637}"/>
              </a:ext>
            </a:extLst>
          </p:cNvPr>
          <p:cNvSpPr txBox="1"/>
          <p:nvPr/>
        </p:nvSpPr>
        <p:spPr>
          <a:xfrm>
            <a:off x="660400" y="1339265"/>
            <a:ext cx="10858500" cy="4585871"/>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lại chữ cái đứng trước phương án trả lời mà em lựa chọn cho các câu hỏi từ câu 1 đến câu 8 vào bài làm. Với câu 9, 10 các em tự viết phần trả lời vào bài.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Đặc trưng của mùa đông được tác giả nói đến trong VB là:</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Gió mùa đông bắc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Những chiếc lá lìa cành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Cái rét của mùa đông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Những làn mưa xuân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391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9ECDFA3-1C1D-13AC-B642-E08DA5398EE5}"/>
              </a:ext>
            </a:extLst>
          </p:cNvPr>
          <p:cNvSpPr txBox="1"/>
          <p:nvPr/>
        </p:nvSpPr>
        <p:spPr>
          <a:xfrm>
            <a:off x="660400" y="1597989"/>
            <a:ext cx="10858500" cy="4068421"/>
          </a:xfrm>
          <a:prstGeom prst="rect">
            <a:avLst/>
          </a:prstGeom>
          <a:noFill/>
        </p:spPr>
        <p:txBody>
          <a:bodyPr wrap="square">
            <a:spAutoFit/>
          </a:bodyPr>
          <a:lstStyle/>
          <a:p>
            <a:pPr algn="just">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Theo tác giả, khi mùa đông về mà rét chưa tới thì mọi người sẽ cảm thấy như thế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Cảm thấy vui mừng vì không phải lo áo ấm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Cảm thấy hồi hộp, lo lắng vì thời tiết không theo quy luật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Cảm xúc khó tả, vừa cảm thấy thiếu vắng, nhớ nhung vừa khóc chịu, bực bội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Cảm xúc dửng dưng, không quan tâm.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36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0ED1985-D0E6-3AE2-1AB7-2D6DD89A77AA}"/>
              </a:ext>
            </a:extLst>
          </p:cNvPr>
          <p:cNvSpPr txBox="1"/>
          <p:nvPr/>
        </p:nvSpPr>
        <p:spPr>
          <a:xfrm>
            <a:off x="660400" y="1370043"/>
            <a:ext cx="10858500" cy="4524315"/>
          </a:xfrm>
          <a:prstGeom prst="rect">
            <a:avLst/>
          </a:prstGeom>
          <a:noFill/>
        </p:spPr>
        <p:txBody>
          <a:bodyPr wrap="square">
            <a:spAutoFit/>
          </a:bodyPr>
          <a:lstStyle/>
          <a:p>
            <a:pPr algn="just"/>
            <a:r>
              <a:rPr lang="vi-VN"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tận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hồ</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ngửi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mùi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thơm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đường</a:t>
            </a:r>
            <a:r>
              <a:rPr lang="en-US" sz="2400" i="1" dirty="0">
                <a:solidFill>
                  <a:srgbClr val="000000"/>
                </a:solidFill>
                <a:effectLst/>
                <a:latin typeface="Times New Roman" panose="02020603050405020304" pitchFamily="18" charset="0"/>
                <a:ea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rPr>
              <a:t>trông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mẹt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bún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óng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mềm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giữa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chén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mươi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miếng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vẫn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thèm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nhịn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hữu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bảo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mẹt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thỏa</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rPr>
              <a:t>Bún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nhỏ</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rửa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chấm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rắc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chút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tiêu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ớt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nổi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hẳn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đúng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miếng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vặn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tình</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Muốn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riêng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chén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mắm</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dễ</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toàn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thơm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mềm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miếng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sậm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sựt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tạo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sự</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nhịp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khẩu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ngồ</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ngộ</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nản</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9292915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9ECDFA3-1C1D-13AC-B642-E08DA5398EE5}"/>
              </a:ext>
            </a:extLst>
          </p:cNvPr>
          <p:cNvSpPr txBox="1"/>
          <p:nvPr/>
        </p:nvSpPr>
        <p:spPr>
          <a:xfrm>
            <a:off x="660400" y="1317913"/>
            <a:ext cx="10858500" cy="4628575"/>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4: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đoạn trích, cái rét đến sao lại khiến nhiều người thích thú, mong đợi?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0"/>
              </a:spcAft>
              <a:buClrTx/>
              <a:buSzTx/>
              <a:buFont typeface="+mj-lt"/>
              <a:buAutoNum type="alphaUcPeriod"/>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 nếu rét không đến thì không có không khí Tết, Tết hỏng hết đồ ăn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0"/>
              </a:spcAft>
              <a:buClrTx/>
              <a:buSzTx/>
              <a:buFont typeface="+mj-lt"/>
              <a:buAutoNum type="alphaUcPeriod"/>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 nếu không có rét thì sẽ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len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giầy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thừa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0"/>
              </a:spcAft>
              <a:buClrTx/>
              <a:buSzTx/>
              <a:buFont typeface="+mj-lt"/>
              <a:buAutoNum type="alphaUcPeriod"/>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 nếu không có rét thì b</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1000"/>
              </a:spcAft>
              <a:buClrTx/>
              <a:buSzTx/>
              <a:buFont typeface="+mj-lt"/>
              <a:buAutoNum type="alphaUcPeriod"/>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 3 đáp án trên đều đúng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3348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6957B5-911C-2C8B-7A10-1065CC8EF50C}"/>
              </a:ext>
            </a:extLst>
          </p:cNvPr>
          <p:cNvSpPr txBox="1"/>
          <p:nvPr/>
        </p:nvSpPr>
        <p:spPr>
          <a:xfrm>
            <a:off x="660400" y="1321278"/>
            <a:ext cx="10858500" cy="4621843"/>
          </a:xfrm>
          <a:prstGeom prst="rect">
            <a:avLst/>
          </a:prstGeom>
          <a:noFill/>
        </p:spPr>
        <p:txBody>
          <a:bodyPr wrap="square">
            <a:spAutoFit/>
          </a:bodyPr>
          <a:lstStyle/>
          <a:p>
            <a:pPr algn="just">
              <a:lnSpc>
                <a:spcPct val="130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 gì khiến tác giả ước mình biến thành trẻ con: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 con không cần đi làm vào mùa đông rét mướt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 con không cần quan tâm đến thời tiết nóng nực hay rét mướt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 con háo hức mong Tết về nên mong mùa đông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 con tận hưởng sự thích thú của mình mà không cần băn khoăn trước những nỗi niềm, dù là nỗi niềm trời đất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7500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E43D36-5EA4-8208-A8D8-452410017391}"/>
              </a:ext>
            </a:extLst>
          </p:cNvPr>
          <p:cNvSpPr txBox="1"/>
          <p:nvPr/>
        </p:nvSpPr>
        <p:spPr>
          <a:xfrm>
            <a:off x="660400" y="1130300"/>
            <a:ext cx="10858500" cy="5175199"/>
          </a:xfrm>
          <a:prstGeom prst="rect">
            <a:avLst/>
          </a:prstGeom>
          <a:noFill/>
        </p:spPr>
        <p:txBody>
          <a:bodyPr wrap="square">
            <a:spAutoFit/>
          </a:bodyPr>
          <a:lstStyle/>
          <a:p>
            <a:pPr algn="just">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 điểm nào khiến tác giả ước mình biến thành trẻ con: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Khi thấy mình ngày càng già đi</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Khi nhìn ra cửa sổ, thấy những chiếc là bằng lăng rụng bớt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Khi mùa đông đến mà không thấy rét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Khi thấy làn mưa xuân lất phất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5275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C737027-CC00-9A6E-35C7-F1A7398825A0}"/>
              </a:ext>
            </a:extLst>
          </p:cNvPr>
          <p:cNvSpPr txBox="1"/>
          <p:nvPr/>
        </p:nvSpPr>
        <p:spPr>
          <a:xfrm>
            <a:off x="660400" y="1764798"/>
            <a:ext cx="10858500" cy="3734805"/>
          </a:xfrm>
          <a:prstGeom prst="rect">
            <a:avLst/>
          </a:prstGeom>
          <a:noFill/>
        </p:spPr>
        <p:txBody>
          <a:bodyPr wrap="square">
            <a:spAutoFit/>
          </a:bodyPr>
          <a:lstStyle/>
          <a:p>
            <a:pPr algn="just">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7: </a:t>
            </a:r>
            <a:r>
              <a:rPr lang="vi-VN"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Tại sao tác giả lại ích kỉ mong trời đừng rét nữa?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vi-VN"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những đứa trẻ không có đủ áo ấm để mặc</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những người già không chịu được cái rét tê tái</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vi-VN"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những loài động vật sẽ chết khi trời quá rét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vi-VN"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mong chiếc lá còn trên cây bằng lăng sẽ ở lại</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368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425BCE-36F1-B234-04D4-189A50261EF4}"/>
              </a:ext>
            </a:extLst>
          </p:cNvPr>
          <p:cNvSpPr txBox="1"/>
          <p:nvPr/>
        </p:nvSpPr>
        <p:spPr>
          <a:xfrm>
            <a:off x="660400" y="1487478"/>
            <a:ext cx="10858500" cy="4289444"/>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8: </a:t>
            </a: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Từ “ra rét” trong câu: “Hai đợt rét “ra rét”,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nỗi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nhìn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nghĩa là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A. Rét đậm, rét hại, rét thấu xương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Rét đến rồi qua nhanh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 Những đợt rét còn sót lại của mùa đông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D. Rét nhẹ nhàng, không đáng kể.</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0947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425BCE-36F1-B234-04D4-189A50261EF4}"/>
              </a:ext>
            </a:extLst>
          </p:cNvPr>
          <p:cNvSpPr txBox="1"/>
          <p:nvPr/>
        </p:nvSpPr>
        <p:spPr>
          <a:xfrm>
            <a:off x="660400" y="1641366"/>
            <a:ext cx="10858500" cy="3981667"/>
          </a:xfrm>
          <a:prstGeom prst="rect">
            <a:avLst/>
          </a:prstGeom>
          <a:noFill/>
        </p:spPr>
        <p:txBody>
          <a:bodyPr wrap="square">
            <a:spAutoFit/>
          </a:bodyPr>
          <a:lstStyle/>
          <a:p>
            <a:pPr algn="just">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 ảnh chiếc lá lìa cành trong VB khiến em liên tưởng đến điều gì trong cuộc sống? Hình ảnh “chiếc lá của tôi” ở cuối VB tượng trưng cho điều gì? Việc tác giả mong trời đừng rét nữa thể hiện tác giả là người như thế nào?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Em hãy viết đoạn văn 5 – 7 câu bày tỏ cảm xúc của mình về mùa đông trong em.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1848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7BE95AE-1247-EBD5-C61C-4628D1A66924}"/>
              </a:ext>
            </a:extLst>
          </p:cNvPr>
          <p:cNvGraphicFramePr>
            <a:graphicFrameLocks noGrp="1"/>
          </p:cNvGraphicFramePr>
          <p:nvPr>
            <p:extLst>
              <p:ext uri="{D42A27DB-BD31-4B8C-83A1-F6EECF244321}">
                <p14:modId xmlns:p14="http://schemas.microsoft.com/office/powerpoint/2010/main" val="3064152482"/>
              </p:ext>
            </p:extLst>
          </p:nvPr>
        </p:nvGraphicFramePr>
        <p:xfrm>
          <a:off x="660400" y="1130300"/>
          <a:ext cx="10858500" cy="5212907"/>
        </p:xfrm>
        <a:graphic>
          <a:graphicData uri="http://schemas.openxmlformats.org/drawingml/2006/table">
            <a:tbl>
              <a:tblPr firstRow="1" firstCol="1" bandRow="1"/>
              <a:tblGrid>
                <a:gridCol w="1476059">
                  <a:extLst>
                    <a:ext uri="{9D8B030D-6E8A-4147-A177-3AD203B41FA5}">
                      <a16:colId xmlns:a16="http://schemas.microsoft.com/office/drawing/2014/main" val="1562231547"/>
                    </a:ext>
                  </a:extLst>
                </a:gridCol>
                <a:gridCol w="9382441">
                  <a:extLst>
                    <a:ext uri="{9D8B030D-6E8A-4147-A177-3AD203B41FA5}">
                      <a16:colId xmlns:a16="http://schemas.microsoft.com/office/drawing/2014/main" val="1580336957"/>
                    </a:ext>
                  </a:extLst>
                </a:gridCol>
              </a:tblGrid>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Đáp án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845241"/>
                  </a:ext>
                </a:extLst>
              </a:tr>
              <a:tr h="0">
                <a:tc>
                  <a:txBody>
                    <a:bodyPr/>
                    <a:lstStyle/>
                    <a:p>
                      <a:pPr algn="ctr"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30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479961"/>
                  </a:ext>
                </a:extLst>
              </a:tr>
              <a:tr h="0">
                <a:tc>
                  <a:txBody>
                    <a:bodyPr/>
                    <a:lstStyle/>
                    <a:p>
                      <a:pPr algn="ctr"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pPr>
                      <a:r>
                        <a:rPr lang="vi-VN" sz="2400" dirty="0">
                          <a:solidFill>
                            <a:srgbClr val="000000"/>
                          </a:solidFill>
                          <a:effectLst/>
                          <a:latin typeface="+mj-lt"/>
                          <a:ea typeface="Times New Roman" panose="02020603050405020304" pitchFamily="18" charset="0"/>
                          <a:cs typeface="Times New Roman" panose="02020603050405020304" pitchFamily="18" charset="0"/>
                        </a:rPr>
                        <a:t>- Trong cuộc sống, hình ảnh chiếc lá lìa cành thường ẩn dụ cho sự ra đi mãi mãi của một con người; con người sẽ mãi mãi rời khỏi cuộc sống trần thế.</a:t>
                      </a:r>
                      <a:endParaRPr lang="en-US" sz="2400" dirty="0">
                        <a:effectLst/>
                        <a:latin typeface="+mj-lt"/>
                        <a:ea typeface="Times New Roman" panose="02020603050405020304" pitchFamily="18" charset="0"/>
                        <a:cs typeface="Times New Roman" panose="02020603050405020304" pitchFamily="18" charset="0"/>
                      </a:endParaRPr>
                    </a:p>
                    <a:p>
                      <a:pPr algn="just" fontAlgn="base">
                        <a:lnSpc>
                          <a:spcPct val="130000"/>
                        </a:lnSpc>
                      </a:pPr>
                      <a:r>
                        <a:rPr lang="vi-VN" sz="2400" dirty="0">
                          <a:solidFill>
                            <a:srgbClr val="000000"/>
                          </a:solidFill>
                          <a:effectLst/>
                          <a:latin typeface="+mj-lt"/>
                          <a:ea typeface="Times New Roman" panose="02020603050405020304" pitchFamily="18" charset="0"/>
                          <a:cs typeface="Times New Roman" panose="02020603050405020304" pitchFamily="18" charset="0"/>
                        </a:rPr>
                        <a:t>- Trong VB, hình ảnh “chiếc lá của tôi” ẩn dụ cho người mẹ. Khi nghe tiếng mẹ ho, rên khe khẽ, tác giả mong trời đừng rét nữa để cho mẹ mãi khỏe mạnh, mãi ở bên mình, không rời xa mãi mãi</a:t>
                      </a:r>
                      <a:endParaRPr lang="en-US" sz="2400" dirty="0">
                        <a:effectLst/>
                        <a:latin typeface="+mj-lt"/>
                        <a:ea typeface="Times New Roman" panose="02020603050405020304" pitchFamily="18" charset="0"/>
                        <a:cs typeface="Times New Roman" panose="02020603050405020304" pitchFamily="18" charset="0"/>
                      </a:endParaRPr>
                    </a:p>
                    <a:p>
                      <a:pPr algn="just" fontAlgn="base">
                        <a:lnSpc>
                          <a:spcPct val="130000"/>
                        </a:lnSpc>
                      </a:pPr>
                      <a:r>
                        <a:rPr lang="vi-VN" sz="2400" dirty="0">
                          <a:solidFill>
                            <a:srgbClr val="000000"/>
                          </a:solidFill>
                          <a:effectLst/>
                          <a:latin typeface="+mj-lt"/>
                          <a:ea typeface="Times New Roman" panose="02020603050405020304" pitchFamily="18" charset="0"/>
                          <a:cs typeface="Times New Roman" panose="02020603050405020304" pitchFamily="18" charset="0"/>
                        </a:rPr>
                        <a:t>=&gt; Tác giả là người hiếu thảo, yêu thương mẹ, đồng thời là người nặng nỗi niềm, suy tư không chỉ là nỗi niềm của trời đất mà là nỗi niềm của đời người.</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278151"/>
                  </a:ext>
                </a:extLst>
              </a:tr>
            </a:tbl>
          </a:graphicData>
        </a:graphic>
      </p:graphicFrame>
      <p:graphicFrame>
        <p:nvGraphicFramePr>
          <p:cNvPr id="5" name="Table 4">
            <a:extLst>
              <a:ext uri="{FF2B5EF4-FFF2-40B4-BE49-F238E27FC236}">
                <a16:creationId xmlns:a16="http://schemas.microsoft.com/office/drawing/2014/main" id="{0C62B866-4CD5-E195-14F3-DAE51CAEE00C}"/>
              </a:ext>
            </a:extLst>
          </p:cNvPr>
          <p:cNvGraphicFramePr>
            <a:graphicFrameLocks noGrp="1"/>
          </p:cNvGraphicFramePr>
          <p:nvPr>
            <p:extLst>
              <p:ext uri="{D42A27DB-BD31-4B8C-83A1-F6EECF244321}">
                <p14:modId xmlns:p14="http://schemas.microsoft.com/office/powerpoint/2010/main" val="1296835476"/>
              </p:ext>
            </p:extLst>
          </p:nvPr>
        </p:nvGraphicFramePr>
        <p:xfrm>
          <a:off x="3631247" y="1636808"/>
          <a:ext cx="6541453" cy="870332"/>
        </p:xfrm>
        <a:graphic>
          <a:graphicData uri="http://schemas.openxmlformats.org/drawingml/2006/table">
            <a:tbl>
              <a:tblPr firstRow="1" firstCol="1" bandRow="1"/>
              <a:tblGrid>
                <a:gridCol w="725532">
                  <a:extLst>
                    <a:ext uri="{9D8B030D-6E8A-4147-A177-3AD203B41FA5}">
                      <a16:colId xmlns:a16="http://schemas.microsoft.com/office/drawing/2014/main" val="2937487728"/>
                    </a:ext>
                  </a:extLst>
                </a:gridCol>
                <a:gridCol w="958769">
                  <a:extLst>
                    <a:ext uri="{9D8B030D-6E8A-4147-A177-3AD203B41FA5}">
                      <a16:colId xmlns:a16="http://schemas.microsoft.com/office/drawing/2014/main" val="146399935"/>
                    </a:ext>
                  </a:extLst>
                </a:gridCol>
                <a:gridCol w="670555">
                  <a:extLst>
                    <a:ext uri="{9D8B030D-6E8A-4147-A177-3AD203B41FA5}">
                      <a16:colId xmlns:a16="http://schemas.microsoft.com/office/drawing/2014/main" val="855165982"/>
                    </a:ext>
                  </a:extLst>
                </a:gridCol>
                <a:gridCol w="882967">
                  <a:extLst>
                    <a:ext uri="{9D8B030D-6E8A-4147-A177-3AD203B41FA5}">
                      <a16:colId xmlns:a16="http://schemas.microsoft.com/office/drawing/2014/main" val="3335007913"/>
                    </a:ext>
                  </a:extLst>
                </a:gridCol>
                <a:gridCol w="777178">
                  <a:extLst>
                    <a:ext uri="{9D8B030D-6E8A-4147-A177-3AD203B41FA5}">
                      <a16:colId xmlns:a16="http://schemas.microsoft.com/office/drawing/2014/main" val="869717843"/>
                    </a:ext>
                  </a:extLst>
                </a:gridCol>
                <a:gridCol w="777178">
                  <a:extLst>
                    <a:ext uri="{9D8B030D-6E8A-4147-A177-3AD203B41FA5}">
                      <a16:colId xmlns:a16="http://schemas.microsoft.com/office/drawing/2014/main" val="2071161222"/>
                    </a:ext>
                  </a:extLst>
                </a:gridCol>
                <a:gridCol w="882967">
                  <a:extLst>
                    <a:ext uri="{9D8B030D-6E8A-4147-A177-3AD203B41FA5}">
                      <a16:colId xmlns:a16="http://schemas.microsoft.com/office/drawing/2014/main" val="2885063809"/>
                    </a:ext>
                  </a:extLst>
                </a:gridCol>
                <a:gridCol w="866307">
                  <a:extLst>
                    <a:ext uri="{9D8B030D-6E8A-4147-A177-3AD203B41FA5}">
                      <a16:colId xmlns:a16="http://schemas.microsoft.com/office/drawing/2014/main" val="3817205079"/>
                    </a:ext>
                  </a:extLst>
                </a:gridCol>
              </a:tblGrid>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043413"/>
                  </a:ext>
                </a:extLst>
              </a:tr>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    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77399"/>
                  </a:ext>
                </a:extLst>
              </a:tr>
            </a:tbl>
          </a:graphicData>
        </a:graphic>
      </p:graphicFrame>
    </p:spTree>
    <p:extLst>
      <p:ext uri="{BB962C8B-B14F-4D97-AF65-F5344CB8AC3E}">
        <p14:creationId xmlns:p14="http://schemas.microsoft.com/office/powerpoint/2010/main" val="28916373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FF19BBC-1AD0-F6FD-4C8B-77E4ADED92A8}"/>
              </a:ext>
            </a:extLst>
          </p:cNvPr>
          <p:cNvGraphicFramePr>
            <a:graphicFrameLocks noGrp="1"/>
          </p:cNvGraphicFramePr>
          <p:nvPr>
            <p:extLst>
              <p:ext uri="{D42A27DB-BD31-4B8C-83A1-F6EECF244321}">
                <p14:modId xmlns:p14="http://schemas.microsoft.com/office/powerpoint/2010/main" val="3053825545"/>
              </p:ext>
            </p:extLst>
          </p:nvPr>
        </p:nvGraphicFramePr>
        <p:xfrm>
          <a:off x="660400" y="1305560"/>
          <a:ext cx="10858500" cy="4653280"/>
        </p:xfrm>
        <a:graphic>
          <a:graphicData uri="http://schemas.openxmlformats.org/drawingml/2006/table">
            <a:tbl>
              <a:tblPr firstRow="1" firstCol="1" bandRow="1"/>
              <a:tblGrid>
                <a:gridCol w="1476059">
                  <a:extLst>
                    <a:ext uri="{9D8B030D-6E8A-4147-A177-3AD203B41FA5}">
                      <a16:colId xmlns:a16="http://schemas.microsoft.com/office/drawing/2014/main" val="1633814463"/>
                    </a:ext>
                  </a:extLst>
                </a:gridCol>
                <a:gridCol w="9382441">
                  <a:extLst>
                    <a:ext uri="{9D8B030D-6E8A-4147-A177-3AD203B41FA5}">
                      <a16:colId xmlns:a16="http://schemas.microsoft.com/office/drawing/2014/main" val="977695464"/>
                    </a:ext>
                  </a:extLst>
                </a:gridCol>
              </a:tblGrid>
              <a:tr h="0">
                <a:tc>
                  <a:txBody>
                    <a:bodyPr/>
                    <a:lstStyle/>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ase">
                        <a:lnSpc>
                          <a:spcPct val="10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gợi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Bản thân em có thích mùa đông không?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Những hình ảnh ấn tượng của em về mùa đông.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Những hình ảnh đó gắn liền với những kỉ niệm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Cảm xúc của em trước những hình ảnh 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33193"/>
                  </a:ext>
                </a:extLst>
              </a:tr>
            </a:tbl>
          </a:graphicData>
        </a:graphic>
      </p:graphicFrame>
    </p:spTree>
    <p:extLst>
      <p:ext uri="{BB962C8B-B14F-4D97-AF65-F5344CB8AC3E}">
        <p14:creationId xmlns:p14="http://schemas.microsoft.com/office/powerpoint/2010/main" val="13913393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0ADD10-04BF-1625-EB1C-8934B9FADCF7}"/>
              </a:ext>
            </a:extLst>
          </p:cNvPr>
          <p:cNvSpPr txBox="1"/>
          <p:nvPr/>
        </p:nvSpPr>
        <p:spPr>
          <a:xfrm>
            <a:off x="660400" y="1130300"/>
            <a:ext cx="10858500" cy="5037276"/>
          </a:xfrm>
          <a:prstGeom prst="rect">
            <a:avLst/>
          </a:prstGeom>
          <a:noFill/>
        </p:spPr>
        <p:txBody>
          <a:bodyPr wrap="square">
            <a:spAutoFit/>
          </a:bodyPr>
          <a:lstStyle/>
          <a:p>
            <a:pPr algn="just">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 số 7:</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Đọc đoạn trích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BÀ CỤ BÁN XÔI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quà</a:t>
            </a:r>
            <a:r>
              <a:rPr lang="en-US" sz="2800" i="1" dirty="0">
                <a:solidFill>
                  <a:srgbClr val="000000"/>
                </a:solidFill>
                <a:effectLst/>
                <a:latin typeface="Times New Roman" panose="02020603050405020304" pitchFamily="18" charset="0"/>
                <a:ea typeface="Times New Roman" panose="02020603050405020304" pitchFamily="18" charset="0"/>
              </a:rPr>
              <a:t> no,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cụ</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Khoai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bùi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béo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đỗ</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đậm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vừa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miệng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bốc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phức...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đậu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vuông</a:t>
            </a:r>
            <a:r>
              <a:rPr lang="en-US" sz="2800" i="1" dirty="0">
                <a:solidFill>
                  <a:srgbClr val="000000"/>
                </a:solidFill>
                <a:effectLst/>
                <a:latin typeface="Times New Roman" panose="02020603050405020304" pitchFamily="18" charset="0"/>
                <a:ea typeface="Times New Roman" panose="02020603050405020304" pitchFamily="18" charset="0"/>
              </a:rPr>
              <a:t> to, </a:t>
            </a:r>
            <a:r>
              <a:rPr lang="en-US" sz="2800" i="1" dirty="0" err="1">
                <a:solidFill>
                  <a:srgbClr val="000000"/>
                </a:solidFill>
                <a:effectLst/>
                <a:latin typeface="Times New Roman" panose="02020603050405020304" pitchFamily="18" charset="0"/>
                <a:ea typeface="Times New Roman" panose="02020603050405020304" pitchFamily="18" charset="0"/>
              </a:rPr>
              <a:t>rán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sẵn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sàng</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nghèo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18896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BD01700-90C2-4516-899D-E993FAAE0BF0}"/>
              </a:ext>
            </a:extLst>
          </p:cNvPr>
          <p:cNvSpPr txBox="1"/>
          <p:nvPr/>
        </p:nvSpPr>
        <p:spPr>
          <a:xfrm>
            <a:off x="660400" y="1209325"/>
            <a:ext cx="10858500" cy="4845750"/>
          </a:xfrm>
          <a:prstGeom prst="rect">
            <a:avLst/>
          </a:prstGeom>
          <a:noFill/>
        </p:spPr>
        <p:txBody>
          <a:bodyPr wrap="square">
            <a:spAutoFit/>
          </a:bodyPr>
          <a:lstStyle/>
          <a:p>
            <a:pPr algn="just">
              <a:lnSpc>
                <a:spcPct val="130000"/>
              </a:lnSpc>
            </a:pPr>
            <a:r>
              <a:rPr lang="en-US" sz="2400" i="1" dirty="0">
                <a:solidFill>
                  <a:srgbClr val="000000"/>
                </a:solidFill>
                <a:effectLst/>
                <a:latin typeface="Times New Roman" panose="02020603050405020304" pitchFamily="18" charset="0"/>
                <a:ea typeface="Times New Roman" panose="02020603050405020304" pitchFamily="18" charset="0"/>
              </a:rPr>
              <a:t>Khi </a:t>
            </a:r>
            <a:r>
              <a:rPr lang="en-US" sz="2400" i="1" dirty="0" err="1">
                <a:solidFill>
                  <a:srgbClr val="000000"/>
                </a:solidFill>
                <a:effectLst/>
                <a:latin typeface="Times New Roman" panose="02020603050405020304" pitchFamily="18" charset="0"/>
                <a:ea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đồ</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chừng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rồi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cơm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riếc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lét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vịt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bò</a:t>
            </a:r>
            <a:r>
              <a:rPr lang="en-US" sz="2400" i="1" dirty="0">
                <a:solidFill>
                  <a:srgbClr val="000000"/>
                </a:solidFill>
                <a:effectLst/>
                <a:latin typeface="Times New Roman" panose="02020603050405020304" pitchFamily="18" charset="0"/>
                <a:ea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rPr>
              <a:t>giò</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lợn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nồi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quánh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keo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béo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ngậy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thịt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đông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400" i="1"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rPr>
              <a:t>Ở </a:t>
            </a:r>
            <a:r>
              <a:rPr lang="en-US" sz="2400" i="1" dirty="0" err="1">
                <a:solidFill>
                  <a:srgbClr val="000000"/>
                </a:solidFill>
                <a:effectLst/>
                <a:latin typeface="Times New Roman" panose="02020603050405020304" pitchFamily="18" charset="0"/>
                <a:ea typeface="Times New Roman" panose="02020603050405020304" pitchFamily="18" charset="0"/>
              </a:rPr>
              <a:t>đây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quyến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sành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thưởng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xe</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ngồi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hiểu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bậc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nào</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Nhắp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chén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rượu</a:t>
            </a:r>
            <a:r>
              <a:rPr lang="en-US" sz="2400" i="1" dirty="0">
                <a:solidFill>
                  <a:srgbClr val="000000"/>
                </a:solidFill>
                <a:effectLst/>
                <a:latin typeface="Times New Roman" panose="02020603050405020304" pitchFamily="18" charset="0"/>
                <a:ea typeface="Times New Roman" panose="02020603050405020304" pitchFamily="18" charset="0"/>
              </a:rPr>
              <a:t>, thong </a:t>
            </a:r>
            <a:r>
              <a:rPr lang="en-US" sz="2400" i="1" dirty="0" err="1">
                <a:solidFill>
                  <a:srgbClr val="000000"/>
                </a:solidFill>
                <a:effectLst/>
                <a:latin typeface="Times New Roman" panose="02020603050405020304" pitchFamily="18" charset="0"/>
                <a:ea typeface="Times New Roman" panose="02020603050405020304" pitchFamily="18" charset="0"/>
              </a:rPr>
              <a:t>thả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gặm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mảnh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bò</a:t>
            </a:r>
            <a:r>
              <a:rPr lang="en-US" sz="2400" i="1" dirty="0">
                <a:solidFill>
                  <a:srgbClr val="000000"/>
                </a:solidFill>
                <a:effectLst/>
                <a:latin typeface="Times New Roman" panose="02020603050405020304" pitchFamily="18" charset="0"/>
                <a:ea typeface="Times New Roman" panose="02020603050405020304" pitchFamily="18" charset="0"/>
              </a:rPr>
              <a:t> may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thịt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tròn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nắm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miệng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sung </a:t>
            </a:r>
            <a:r>
              <a:rPr lang="en-US" sz="2400" i="1" dirty="0" err="1">
                <a:solidFill>
                  <a:srgbClr val="000000"/>
                </a:solidFill>
                <a:effectLst/>
                <a:latin typeface="Times New Roman" panose="02020603050405020304" pitchFamily="18" charset="0"/>
                <a:ea typeface="Times New Roman" panose="02020603050405020304" pitchFamily="18" charset="0"/>
              </a:rPr>
              <a:t>sướng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nghệ</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thưởng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văn</a:t>
            </a:r>
            <a:r>
              <a:rPr lang="en-US" sz="2400" i="1" dirty="0">
                <a:solidFill>
                  <a:srgbClr val="000000"/>
                </a:solidFill>
                <a:effectLst/>
                <a:latin typeface="Times New Roman" panose="02020603050405020304" pitchFamily="18" charset="0"/>
                <a:ea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nghệ</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buổi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xe</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thú</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thực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tận</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5163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833B3D9-56BA-1B80-1157-FB3B5F1A7943}"/>
              </a:ext>
            </a:extLst>
          </p:cNvPr>
          <p:cNvSpPr txBox="1"/>
          <p:nvPr/>
        </p:nvSpPr>
        <p:spPr>
          <a:xfrm>
            <a:off x="660400" y="1216154"/>
            <a:ext cx="10858500" cy="4832092"/>
          </a:xfrm>
          <a:prstGeom prst="rect">
            <a:avLst/>
          </a:prstGeom>
          <a:noFill/>
        </p:spPr>
        <p:txBody>
          <a:bodyPr wrap="square">
            <a:spAutoFit/>
          </a:bodyPr>
          <a:lstStyle/>
          <a:p>
            <a:pPr algn="just"/>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nghi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đoán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gắp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a:t>
            </a:r>
            <a:r>
              <a:rPr lang="en-US" sz="2800" i="1" dirty="0">
                <a:solidFill>
                  <a:srgbClr val="000000"/>
                </a:solidFill>
                <a:effectLst/>
                <a:latin typeface="Times New Roman" panose="02020603050405020304" pitchFamily="18" charset="0"/>
                <a:ea typeface="Times New Roman" panose="02020603050405020304" pitchFamily="18" charset="0"/>
              </a:rPr>
              <a:t> than </a:t>
            </a:r>
            <a:r>
              <a:rPr lang="en-US" sz="2800" i="1" dirty="0" err="1">
                <a:solidFill>
                  <a:srgbClr val="000000"/>
                </a:solidFill>
                <a:effectLst/>
                <a:latin typeface="Times New Roman" panose="02020603050405020304" pitchFamily="18" charset="0"/>
                <a:ea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Theo </a:t>
            </a:r>
            <a:r>
              <a:rPr lang="en-US" sz="2800" i="1" dirty="0" err="1">
                <a:solidFill>
                  <a:srgbClr val="000000"/>
                </a:solidFill>
                <a:effectLst/>
                <a:latin typeface="Times New Roman" panose="02020603050405020304" pitchFamily="18" charset="0"/>
                <a:ea typeface="Times New Roman" panose="02020603050405020304" pitchFamily="18" charset="0"/>
              </a:rPr>
              <a:t>lời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nướng</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nướng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than </a:t>
            </a:r>
            <a:r>
              <a:rPr lang="en-US" sz="2800" i="1" dirty="0" err="1">
                <a:solidFill>
                  <a:srgbClr val="000000"/>
                </a:solidFill>
                <a:effectLst/>
                <a:latin typeface="Times New Roman" panose="02020603050405020304" pitchFamily="18" charset="0"/>
                <a:ea typeface="Times New Roman" panose="02020603050405020304" pitchFamily="18" charset="0"/>
              </a:rPr>
              <a:t>hồng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mỡ</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gắp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xuống</a:t>
            </a:r>
            <a:r>
              <a:rPr lang="en-US" sz="2800" i="1" dirty="0">
                <a:solidFill>
                  <a:srgbClr val="000000"/>
                </a:solidFill>
                <a:effectLst/>
                <a:latin typeface="Times New Roman" panose="02020603050405020304" pitchFamily="18" charset="0"/>
                <a:ea typeface="Times New Roman" panose="02020603050405020304" pitchFamily="18" charset="0"/>
              </a:rPr>
              <a:t> than,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bốc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thịt</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bún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hộp</a:t>
            </a:r>
            <a:r>
              <a:rPr lang="en-US" sz="2800" i="1" dirty="0">
                <a:solidFill>
                  <a:srgbClr val="000000"/>
                </a:solidFill>
                <a:effectLst/>
                <a:latin typeface="Times New Roman" panose="02020603050405020304" pitchFamily="18" charset="0"/>
                <a:ea typeface="Times New Roman" panose="02020603050405020304" pitchFamily="18" charset="0"/>
              </a:rPr>
              <a:t> bánh qui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chút</a:t>
            </a:r>
            <a:r>
              <a:rPr lang="en-US" sz="2800" i="1" dirty="0">
                <a:solidFill>
                  <a:srgbClr val="000000"/>
                </a:solidFill>
                <a:effectLst/>
                <a:latin typeface="Times New Roman" panose="02020603050405020304" pitchFamily="18" charset="0"/>
                <a:ea typeface="Times New Roman" panose="02020603050405020304" pitchFamily="18" charset="0"/>
              </a:rPr>
              <a:t> than </a:t>
            </a:r>
            <a:r>
              <a:rPr lang="en-US" sz="2800" i="1" dirty="0" err="1">
                <a:solidFill>
                  <a:srgbClr val="000000"/>
                </a:solidFill>
                <a:effectLst/>
                <a:latin typeface="Times New Roman" panose="02020603050405020304" pitchFamily="18" charset="0"/>
                <a:ea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4560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72E1839-2DCB-92B3-98BD-3471AABCC4A3}"/>
              </a:ext>
            </a:extLst>
          </p:cNvPr>
          <p:cNvSpPr txBox="1"/>
          <p:nvPr/>
        </p:nvSpPr>
        <p:spPr>
          <a:xfrm>
            <a:off x="660400" y="1130300"/>
            <a:ext cx="10858500" cy="5262979"/>
          </a:xfrm>
          <a:prstGeom prst="rect">
            <a:avLst/>
          </a:prstGeom>
          <a:noFill/>
        </p:spPr>
        <p:txBody>
          <a:bodyPr wrap="square">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Cho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cụ</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Khoai</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hai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Thỉnh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thoảng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rưới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sang </a:t>
            </a:r>
            <a:r>
              <a:rPr lang="en-US" sz="2800" i="1" dirty="0" err="1">
                <a:solidFill>
                  <a:srgbClr val="000000"/>
                </a:solidFill>
                <a:effectLst/>
                <a:latin typeface="Times New Roman" panose="02020603050405020304" pitchFamily="18" charset="0"/>
                <a:ea typeface="Times New Roman" panose="02020603050405020304" pitchFamily="18" charset="0"/>
              </a:rPr>
              <a:t>trọng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kia.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nghèo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miếng giò lợn lên ngắm một cách âu yếm và </a:t>
            </a:r>
            <a:r>
              <a:rPr lang="en-US" sz="2800" i="1" dirty="0" err="1">
                <a:solidFill>
                  <a:srgbClr val="000000"/>
                </a:solidFill>
                <a:effectLst/>
                <a:latin typeface="Times New Roman" panose="02020603050405020304" pitchFamily="18" charset="0"/>
                <a:ea typeface="Times New Roman" panose="02020603050405020304" pitchFamily="18" charset="0"/>
              </a:rPr>
              <a:t>tha</a:t>
            </a:r>
            <a:r>
              <a:rPr lang="vi-VN" sz="2800" i="1" dirty="0">
                <a:solidFill>
                  <a:srgbClr val="000000"/>
                </a:solidFill>
                <a:effectLst/>
                <a:latin typeface="Times New Roman" panose="02020603050405020304" pitchFamily="18" charset="0"/>
                <a:ea typeface="Times New Roman" panose="02020603050405020304" pitchFamily="18" charset="0"/>
              </a:rPr>
              <a:t> thiết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hớp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rượu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đen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véo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chắt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kia;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xu, </a:t>
            </a:r>
            <a:r>
              <a:rPr lang="en-US" sz="2800" i="1" dirty="0" err="1">
                <a:solidFill>
                  <a:srgbClr val="000000"/>
                </a:solidFill>
                <a:effectLst/>
                <a:latin typeface="Times New Roman" panose="02020603050405020304" pitchFamily="18" charset="0"/>
                <a:ea typeface="Times New Roman" panose="02020603050405020304" pitchFamily="18" charset="0"/>
              </a:rPr>
              <a:t>thêm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bớt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khoanh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ngẫm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miệng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đớn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9728146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4BEC204-AAD8-1BFB-30B4-00C545CB5E36}"/>
              </a:ext>
            </a:extLst>
          </p:cNvPr>
          <p:cNvSpPr txBox="1"/>
          <p:nvPr/>
        </p:nvSpPr>
        <p:spPr>
          <a:xfrm>
            <a:off x="660400" y="1185376"/>
            <a:ext cx="10858500" cy="4893647"/>
          </a:xfrm>
          <a:prstGeom prst="rect">
            <a:avLst/>
          </a:prstGeom>
          <a:noFill/>
        </p:spPr>
        <p:txBody>
          <a:bodyPr wrap="square">
            <a:spAutoFit/>
          </a:bodyPr>
          <a:lstStyle/>
          <a:p>
            <a:pPr algn="just"/>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dễ</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lây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lắm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theo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thưởng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rót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chén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rượu</a:t>
            </a:r>
            <a:r>
              <a:rPr lang="en-US" sz="2400" i="1" dirty="0">
                <a:solidFill>
                  <a:srgbClr val="000000"/>
                </a:solidFill>
                <a:effectLst/>
                <a:latin typeface="Times New Roman" panose="02020603050405020304" pitchFamily="18" charset="0"/>
                <a:ea typeface="Times New Roman" panose="02020603050405020304" pitchFamily="18" charset="0"/>
              </a:rPr>
              <a:t> to </a:t>
            </a:r>
            <a:r>
              <a:rPr lang="en-US" sz="2400" i="1" dirty="0" err="1">
                <a:solidFill>
                  <a:srgbClr val="000000"/>
                </a:solidFill>
                <a:effectLst/>
                <a:latin typeface="Times New Roman" panose="02020603050405020304" pitchFamily="18" charset="0"/>
                <a:ea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cạnh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thong </a:t>
            </a:r>
            <a:r>
              <a:rPr lang="en-US" sz="2400" i="1" dirty="0" err="1">
                <a:solidFill>
                  <a:srgbClr val="000000"/>
                </a:solidFill>
                <a:effectLst/>
                <a:latin typeface="Times New Roman" panose="02020603050405020304" pitchFamily="18" charset="0"/>
                <a:ea typeface="Times New Roman" panose="02020603050405020304" pitchFamily="18" charset="0"/>
              </a:rPr>
              <a:t>thả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tự</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nhắm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tự</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mắt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mờ</a:t>
            </a:r>
            <a:r>
              <a:rPr lang="en-US" sz="2400" i="1" dirty="0">
                <a:solidFill>
                  <a:srgbClr val="000000"/>
                </a:solidFill>
                <a:effectLst/>
                <a:latin typeface="Times New Roman" panose="02020603050405020304" pitchFamily="18" charset="0"/>
                <a:ea typeface="Times New Roman" panose="02020603050405020304" pitchFamily="18" charset="0"/>
              </a:rPr>
              <a:t> say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thúng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xương</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ra</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đâu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mua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tri </a:t>
            </a:r>
            <a:r>
              <a:rPr lang="en-US" sz="2400" i="1" dirty="0" err="1">
                <a:solidFill>
                  <a:srgbClr val="000000"/>
                </a:solidFill>
                <a:effectLst/>
                <a:latin typeface="Times New Roman" panose="02020603050405020304" pitchFamily="18" charset="0"/>
                <a:ea typeface="Times New Roman" panose="02020603050405020304" pitchFamily="18" charset="0"/>
              </a:rPr>
              <a:t>kỷ</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hiểu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thấu</a:t>
            </a: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đ</a:t>
            </a:r>
            <a:r>
              <a:rPr lang="en-US" sz="2400" i="1" dirty="0" err="1">
                <a:solidFill>
                  <a:srgbClr val="000000"/>
                </a:solidFill>
                <a:effectLst/>
                <a:latin typeface="Times New Roman" panose="02020603050405020304" pitchFamily="18" charset="0"/>
                <a:ea typeface="Times New Roman" panose="02020603050405020304" pitchFamily="18" charset="0"/>
              </a:rPr>
              <a:t>áo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xôi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giò</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dễ</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phục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lẫn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nhau</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đâu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chốn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mươi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sáu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phường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no </a:t>
            </a:r>
            <a:r>
              <a:rPr lang="en-US" sz="2400" i="1" dirty="0" err="1">
                <a:solidFill>
                  <a:srgbClr val="000000"/>
                </a:solidFill>
                <a:effectLst/>
                <a:latin typeface="Times New Roman" panose="02020603050405020304" pitchFamily="18" charset="0"/>
                <a:ea typeface="Times New Roman" panose="02020603050405020304" pitchFamily="18" charset="0"/>
              </a:rPr>
              <a:t>rồi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rượu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cháy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gì</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chén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chè</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nóng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trầu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tươi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thuốc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lào</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rõ</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kêu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xin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rPr>
              <a:t> sang </a:t>
            </a:r>
            <a:r>
              <a:rPr lang="en-US" sz="2400" i="1" dirty="0" err="1">
                <a:solidFill>
                  <a:srgbClr val="000000"/>
                </a:solidFill>
                <a:effectLst/>
                <a:latin typeface="Times New Roman" panose="02020603050405020304" pitchFamily="18" charset="0"/>
                <a:ea typeface="Times New Roman" panose="02020603050405020304" pitchFamily="18" charset="0"/>
              </a:rPr>
              <a:t>bên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Dần</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rPr>
              <a:t>(Thạch Lam, trích </a:t>
            </a:r>
            <a:r>
              <a:rPr lang="vi-VN" sz="2400" i="1" dirty="0">
                <a:solidFill>
                  <a:srgbClr val="000000"/>
                </a:solidFill>
                <a:effectLst/>
                <a:latin typeface="Times New Roman" panose="02020603050405020304" pitchFamily="18" charset="0"/>
                <a:ea typeface="Times New Roman" panose="02020603050405020304" pitchFamily="18" charset="0"/>
              </a:rPr>
              <a:t>Hà Nội băm mươi sáu phố phường </a:t>
            </a:r>
            <a:r>
              <a:rPr lang="vi-VN" sz="2400" dirty="0">
                <a:solidFill>
                  <a:srgbClr val="000000"/>
                </a:solidFill>
                <a:effectLst/>
                <a:latin typeface="Times New Roman" panose="02020603050405020304" pitchFamily="18" charset="0"/>
                <a:ea typeface="Times New Roman" panose="02020603050405020304" pitchFamily="18" charset="0"/>
              </a:rPr>
              <a:t>trong </a:t>
            </a:r>
            <a:r>
              <a:rPr lang="vi-VN" sz="2400" i="1" dirty="0">
                <a:solidFill>
                  <a:srgbClr val="000000"/>
                </a:solidFill>
                <a:effectLst/>
                <a:latin typeface="Times New Roman" panose="02020603050405020304" pitchFamily="18" charset="0"/>
                <a:ea typeface="Times New Roman" panose="02020603050405020304" pitchFamily="18" charset="0"/>
              </a:rPr>
              <a:t>Thạch Lam tuyển tập, </a:t>
            </a:r>
            <a:r>
              <a:rPr lang="vi-VN" sz="2400" dirty="0">
                <a:solidFill>
                  <a:srgbClr val="000000"/>
                </a:solidFill>
                <a:effectLst/>
                <a:latin typeface="Times New Roman" panose="02020603050405020304" pitchFamily="18" charset="0"/>
                <a:ea typeface="Times New Roman" panose="02020603050405020304" pitchFamily="18" charset="0"/>
              </a:rPr>
              <a:t>NXB Văn học)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05848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FCF6EB-F66E-419E-203C-1E0720662C82}"/>
              </a:ext>
            </a:extLst>
          </p:cNvPr>
          <p:cNvSpPr txBox="1"/>
          <p:nvPr/>
        </p:nvSpPr>
        <p:spPr>
          <a:xfrm>
            <a:off x="660400" y="1339265"/>
            <a:ext cx="10858500" cy="4585871"/>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 lại chữ cái đứng trước phương án trả lời mà em lựa chọn cho các câu hỏi từ câu 1 đến câu 7 vào bài làm. Với câu 8, 9, 10 các em tự viết phần trả lời vào bài.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trích tập trung vào vẻ đẹp của món ẩm thực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Phở Hà Nội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Bánh cuốn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571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loại xôi                                                    D. Các món cơm bình dân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8445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477FDD3-72DD-8076-451A-1B7F2E6329A5}"/>
              </a:ext>
            </a:extLst>
          </p:cNvPr>
          <p:cNvSpPr txBox="1"/>
          <p:nvPr/>
        </p:nvSpPr>
        <p:spPr>
          <a:xfrm>
            <a:off x="660400" y="1234107"/>
            <a:ext cx="10858500" cy="4796185"/>
          </a:xfrm>
          <a:prstGeom prst="rect">
            <a:avLst/>
          </a:prstGeom>
          <a:noFill/>
        </p:spPr>
        <p:txBody>
          <a:bodyPr wrap="square">
            <a:spAutoFit/>
          </a:bodyPr>
          <a:lstStyle/>
          <a:p>
            <a:pPr algn="just">
              <a:spcAft>
                <a:spcPts val="800"/>
              </a:spcAft>
              <a:tabLst>
                <a:tab pos="57150" algn="l"/>
              </a:tabLs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nào nói </a:t>
            </a: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 nhất</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các phương thức biểu đạt được sử dụng trong đoạn trích?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 sự, miêu tả, biểu cảm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 cảm, miêu tả, nghị luận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miêu tả, biểu cảm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mj-lt"/>
              <a:buAutoNum type="alphaUcPeriod"/>
              <a:tabLst>
                <a:tab pos="57150" algn="l"/>
              </a:tabLs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 tự sự, biểu cảm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00"/>
              </a:spcAft>
              <a:tabLst>
                <a:tab pos="57150"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 hàng chủ yếu của bà cụ được nhắc đến trong đoạn trích 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800"/>
              </a:spcAft>
              <a:tabLst>
                <a:tab pos="571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người sang trọng, nhiều tiền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800"/>
              </a:spcAft>
              <a:tabLst>
                <a:tab pos="571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người lao động nghèo như bác trông xe, bác phu,...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800"/>
              </a:spcAft>
              <a:tabLst>
                <a:tab pos="571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người nghệ sĩ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800"/>
              </a:spcAft>
              <a:tabLst>
                <a:tab pos="571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phân biệt khách hàng nào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3969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91CB2D5-991D-B6B7-1F43-C663D612DF7B}"/>
              </a:ext>
            </a:extLst>
          </p:cNvPr>
          <p:cNvSpPr txBox="1"/>
          <p:nvPr/>
        </p:nvSpPr>
        <p:spPr>
          <a:xfrm>
            <a:off x="660400" y="1317913"/>
            <a:ext cx="10858500" cy="4628575"/>
          </a:xfrm>
          <a:prstGeom prst="rect">
            <a:avLst/>
          </a:prstGeom>
          <a:noFill/>
        </p:spPr>
        <p:txBody>
          <a:bodyPr wrap="square">
            <a:spAutoFit/>
          </a:bodyPr>
          <a:lstStyle/>
          <a:p>
            <a:pPr algn="just">
              <a:lnSpc>
                <a:spcPct val="130000"/>
              </a:lnSpc>
              <a:spcAft>
                <a:spcPts val="800"/>
              </a:spcAft>
              <a:tabLst>
                <a:tab pos="571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thưởng thức xôi ngon lành mà nhà văn nhắc đến của các bác trông xe, bác phu trong đoạn trích là:</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 nhiều loại xôi để nhận thấy sự tổng hòa của các hương vị</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tabLst>
                <a:tab pos="5715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 xôi xong thì uống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lào.</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2083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92DF953-8ED9-B297-4BCD-85D03B7AA801}"/>
              </a:ext>
            </a:extLst>
          </p:cNvPr>
          <p:cNvSpPr txBox="1"/>
          <p:nvPr/>
        </p:nvSpPr>
        <p:spPr>
          <a:xfrm>
            <a:off x="660400" y="1130300"/>
            <a:ext cx="10858500" cy="5188728"/>
          </a:xfrm>
          <a:prstGeom prst="rect">
            <a:avLst/>
          </a:prstGeom>
          <a:noFill/>
        </p:spPr>
        <p:txBody>
          <a:bodyPr wrap="square">
            <a:spAutoFit/>
          </a:bodyPr>
          <a:lstStyle/>
          <a:p>
            <a:pPr algn="just">
              <a:lnSpc>
                <a:spcPct val="130000"/>
              </a:lnSpc>
              <a:spcAft>
                <a:spcPts val="800"/>
              </a:spcAft>
              <a:tabLst>
                <a:tab pos="57150" algn="l"/>
              </a:tabLs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 tác giả, tại sao món xôi ấy lại không dành cho người sành ăn thưởng thức?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đây là món ăn bình dân, không có gì đặc biệt, nguyên liệu bình thường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đây là món ăn ai cũng có thể thưởng thức được, không cần là người sành ăn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tabLst>
                <a:tab pos="571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 có những người quen ăn như bác trông xe, bác phu mới thưởng thức được cái ngon lành của các món xôi ấy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tabLst>
                <a:tab pos="571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bà bán xôi không bán cho những người sành ăn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5831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985BB0-8387-CC3F-AEB0-6240176E6C8A}"/>
              </a:ext>
            </a:extLst>
          </p:cNvPr>
          <p:cNvSpPr txBox="1"/>
          <p:nvPr/>
        </p:nvSpPr>
        <p:spPr>
          <a:xfrm>
            <a:off x="660400" y="1961454"/>
            <a:ext cx="10858500" cy="3341492"/>
          </a:xfrm>
          <a:prstGeom prst="rect">
            <a:avLst/>
          </a:prstGeom>
          <a:noFill/>
        </p:spPr>
        <p:txBody>
          <a:bodyPr wrap="square">
            <a:spAutoFit/>
          </a:bodyPr>
          <a:lstStyle/>
          <a:p>
            <a:pPr algn="just">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 bài viết, người bán với người mua được coi là:</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bán coi khách hàng là thượng đế.</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bán và khách hàng xa lạ, mối quan hệ xã giao</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bán và người mua như người một nhà</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bán và người mua là tri kỉ</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4933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008629E-C1B7-7ADF-C758-C3A5AE4BFB64}"/>
              </a:ext>
            </a:extLst>
          </p:cNvPr>
          <p:cNvSpPr txBox="1"/>
          <p:nvPr/>
        </p:nvSpPr>
        <p:spPr>
          <a:xfrm>
            <a:off x="660400" y="1546693"/>
            <a:ext cx="10858500" cy="4171014"/>
          </a:xfrm>
          <a:prstGeom prst="rect">
            <a:avLst/>
          </a:prstGeom>
          <a:noFill/>
        </p:spPr>
        <p:txBody>
          <a:bodyPr wrap="square">
            <a:spAutoFit/>
          </a:bodyPr>
          <a:lstStyle/>
          <a:p>
            <a:pPr algn="just">
              <a:lnSpc>
                <a:spcPct val="130000"/>
              </a:lnSpc>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8.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 định và nêu hiệu quả của biện pháp tu từ trong câu văn: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Nhắp</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thong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vó</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bò</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may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dính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xôi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 Lam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 5 câu bày tỏ suy nghĩ về một thức quà quê sáng mà em ấn tượng.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3111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8BF0BBC-5213-AE2C-5E59-CC2B52EFFE56}"/>
              </a:ext>
            </a:extLst>
          </p:cNvPr>
          <p:cNvGraphicFramePr>
            <a:graphicFrameLocks noGrp="1"/>
          </p:cNvGraphicFramePr>
          <p:nvPr>
            <p:extLst>
              <p:ext uri="{D42A27DB-BD31-4B8C-83A1-F6EECF244321}">
                <p14:modId xmlns:p14="http://schemas.microsoft.com/office/powerpoint/2010/main" val="644565535"/>
              </p:ext>
            </p:extLst>
          </p:nvPr>
        </p:nvGraphicFramePr>
        <p:xfrm>
          <a:off x="660400" y="1130300"/>
          <a:ext cx="10858500" cy="5163566"/>
        </p:xfrm>
        <a:graphic>
          <a:graphicData uri="http://schemas.openxmlformats.org/drawingml/2006/table">
            <a:tbl>
              <a:tblPr firstRow="1" firstCol="1" bandRow="1"/>
              <a:tblGrid>
                <a:gridCol w="1476059">
                  <a:extLst>
                    <a:ext uri="{9D8B030D-6E8A-4147-A177-3AD203B41FA5}">
                      <a16:colId xmlns:a16="http://schemas.microsoft.com/office/drawing/2014/main" val="3409262485"/>
                    </a:ext>
                  </a:extLst>
                </a:gridCol>
                <a:gridCol w="9382441">
                  <a:extLst>
                    <a:ext uri="{9D8B030D-6E8A-4147-A177-3AD203B41FA5}">
                      <a16:colId xmlns:a16="http://schemas.microsoft.com/office/drawing/2014/main" val="3664993053"/>
                    </a:ext>
                  </a:extLst>
                </a:gridCol>
              </a:tblGrid>
              <a:tr h="0">
                <a:tc>
                  <a:txBody>
                    <a:bodyPr/>
                    <a:lstStyle/>
                    <a:p>
                      <a:pPr algn="ctr"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Đáp án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920166"/>
                  </a:ext>
                </a:extLst>
              </a:tr>
              <a:tr h="0">
                <a:tc>
                  <a:txBody>
                    <a:bodyPr/>
                    <a:lstStyle/>
                    <a:p>
                      <a:pPr algn="ctr"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834167"/>
                  </a:ext>
                </a:extLst>
              </a:tr>
              <a:tr h="0">
                <a:tc>
                  <a:txBody>
                    <a:bodyPr/>
                    <a:lstStyle/>
                    <a:p>
                      <a:pPr algn="ctr" fontAlgn="base">
                        <a:lnSpc>
                          <a:spcPct val="130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Nghệ thuật liệt kê:</a:t>
                      </a:r>
                      <a:r>
                        <a:rPr lang="vi-VN"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Nhắp</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vài</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thong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gặm</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vó</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bò</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may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dính</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xôi</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=&gt;Liệt kê các hành động liên tiếp trong cách thưởng thức xôi ngon lành của các bác xe, người phu.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So sánh: Cái sung sướng của việc thưởng thức xôi ngon lành của các bác xe, người phu giống như cái sung sướng của người nghệ sĩ thưởng thức áng văn hay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=&gt;Tác dụng: + Làm cho câu văn giàu hình ảnh, sinh động.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Cụ thể hóa niềm vui sướng của bác xe, người phu khi được thưởng thức món ăn ngon theo cách của mình.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144059"/>
                  </a:ext>
                </a:extLst>
              </a:tr>
            </a:tbl>
          </a:graphicData>
        </a:graphic>
      </p:graphicFrame>
      <p:graphicFrame>
        <p:nvGraphicFramePr>
          <p:cNvPr id="6" name="Table 5">
            <a:extLst>
              <a:ext uri="{FF2B5EF4-FFF2-40B4-BE49-F238E27FC236}">
                <a16:creationId xmlns:a16="http://schemas.microsoft.com/office/drawing/2014/main" id="{8513D6D2-0745-D3CD-8964-276BAF7964EF}"/>
              </a:ext>
            </a:extLst>
          </p:cNvPr>
          <p:cNvGraphicFramePr>
            <a:graphicFrameLocks noGrp="1"/>
          </p:cNvGraphicFramePr>
          <p:nvPr>
            <p:extLst>
              <p:ext uri="{D42A27DB-BD31-4B8C-83A1-F6EECF244321}">
                <p14:modId xmlns:p14="http://schemas.microsoft.com/office/powerpoint/2010/main" val="2672302759"/>
              </p:ext>
            </p:extLst>
          </p:nvPr>
        </p:nvGraphicFramePr>
        <p:xfrm>
          <a:off x="3372167" y="1493933"/>
          <a:ext cx="6729095" cy="870332"/>
        </p:xfrm>
        <a:graphic>
          <a:graphicData uri="http://schemas.openxmlformats.org/drawingml/2006/table">
            <a:tbl>
              <a:tblPr firstRow="1" firstCol="1" bandRow="1"/>
              <a:tblGrid>
                <a:gridCol w="854782">
                  <a:extLst>
                    <a:ext uri="{9D8B030D-6E8A-4147-A177-3AD203B41FA5}">
                      <a16:colId xmlns:a16="http://schemas.microsoft.com/office/drawing/2014/main" val="3561621304"/>
                    </a:ext>
                  </a:extLst>
                </a:gridCol>
                <a:gridCol w="1142485">
                  <a:extLst>
                    <a:ext uri="{9D8B030D-6E8A-4147-A177-3AD203B41FA5}">
                      <a16:colId xmlns:a16="http://schemas.microsoft.com/office/drawing/2014/main" val="3231556970"/>
                    </a:ext>
                  </a:extLst>
                </a:gridCol>
                <a:gridCol w="787250">
                  <a:extLst>
                    <a:ext uri="{9D8B030D-6E8A-4147-A177-3AD203B41FA5}">
                      <a16:colId xmlns:a16="http://schemas.microsoft.com/office/drawing/2014/main" val="1812708684"/>
                    </a:ext>
                  </a:extLst>
                </a:gridCol>
                <a:gridCol w="1054601">
                  <a:extLst>
                    <a:ext uri="{9D8B030D-6E8A-4147-A177-3AD203B41FA5}">
                      <a16:colId xmlns:a16="http://schemas.microsoft.com/office/drawing/2014/main" val="237219719"/>
                    </a:ext>
                  </a:extLst>
                </a:gridCol>
                <a:gridCol w="917688">
                  <a:extLst>
                    <a:ext uri="{9D8B030D-6E8A-4147-A177-3AD203B41FA5}">
                      <a16:colId xmlns:a16="http://schemas.microsoft.com/office/drawing/2014/main" val="1875914270"/>
                    </a:ext>
                  </a:extLst>
                </a:gridCol>
                <a:gridCol w="917688">
                  <a:extLst>
                    <a:ext uri="{9D8B030D-6E8A-4147-A177-3AD203B41FA5}">
                      <a16:colId xmlns:a16="http://schemas.microsoft.com/office/drawing/2014/main" val="715854778"/>
                    </a:ext>
                  </a:extLst>
                </a:gridCol>
                <a:gridCol w="1054601">
                  <a:extLst>
                    <a:ext uri="{9D8B030D-6E8A-4147-A177-3AD203B41FA5}">
                      <a16:colId xmlns:a16="http://schemas.microsoft.com/office/drawing/2014/main" val="1945939264"/>
                    </a:ext>
                  </a:extLst>
                </a:gridCol>
              </a:tblGrid>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386363"/>
                  </a:ext>
                </a:extLst>
              </a:tr>
              <a:tr h="0">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332404"/>
                  </a:ext>
                </a:extLst>
              </a:tr>
            </a:tbl>
          </a:graphicData>
        </a:graphic>
      </p:graphicFrame>
    </p:spTree>
    <p:extLst>
      <p:ext uri="{BB962C8B-B14F-4D97-AF65-F5344CB8AC3E}">
        <p14:creationId xmlns:p14="http://schemas.microsoft.com/office/powerpoint/2010/main" val="16123224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ACD4-C51C-A862-F7B7-CF5B17CDAB12}"/>
              </a:ext>
            </a:extLst>
          </p:cNvPr>
          <p:cNvSpPr/>
          <p:nvPr/>
        </p:nvSpPr>
        <p:spPr>
          <a:xfrm>
            <a:off x="503238" y="1028699"/>
            <a:ext cx="11172824" cy="540067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03CA9E0-08C8-FEA4-5043-BFDE44BBAE2A}"/>
              </a:ext>
            </a:extLst>
          </p:cNvPr>
          <p:cNvSpPr txBox="1"/>
          <p:nvPr/>
        </p:nvSpPr>
        <p:spPr>
          <a:xfrm>
            <a:off x="660400" y="263484"/>
            <a:ext cx="10858500" cy="60490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LUYỆN ĐỀ ĐỌC HIỂU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C679042-590B-6563-8F35-00B54F5D6D8D}"/>
              </a:ext>
            </a:extLst>
          </p:cNvPr>
          <p:cNvGraphicFramePr>
            <a:graphicFrameLocks noGrp="1"/>
          </p:cNvGraphicFramePr>
          <p:nvPr>
            <p:extLst>
              <p:ext uri="{D42A27DB-BD31-4B8C-83A1-F6EECF244321}">
                <p14:modId xmlns:p14="http://schemas.microsoft.com/office/powerpoint/2010/main" val="496187008"/>
              </p:ext>
            </p:extLst>
          </p:nvPr>
        </p:nvGraphicFramePr>
        <p:xfrm>
          <a:off x="660400" y="1436814"/>
          <a:ext cx="10858500" cy="4390771"/>
        </p:xfrm>
        <a:graphic>
          <a:graphicData uri="http://schemas.openxmlformats.org/drawingml/2006/table">
            <a:tbl>
              <a:tblPr firstRow="1" firstCol="1" bandRow="1"/>
              <a:tblGrid>
                <a:gridCol w="1476059">
                  <a:extLst>
                    <a:ext uri="{9D8B030D-6E8A-4147-A177-3AD203B41FA5}">
                      <a16:colId xmlns:a16="http://schemas.microsoft.com/office/drawing/2014/main" val="2533118909"/>
                    </a:ext>
                  </a:extLst>
                </a:gridCol>
                <a:gridCol w="9382441">
                  <a:extLst>
                    <a:ext uri="{9D8B030D-6E8A-4147-A177-3AD203B41FA5}">
                      <a16:colId xmlns:a16="http://schemas.microsoft.com/office/drawing/2014/main" val="3997256940"/>
                    </a:ext>
                  </a:extLst>
                </a:gridCol>
              </a:tblGrid>
              <a:tr h="0">
                <a:tc>
                  <a:txBody>
                    <a:bodyPr/>
                    <a:lstStyle/>
                    <a:p>
                      <a:pPr algn="ctr" fontAlgn="base">
                        <a:lnSpc>
                          <a:spcPct val="130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 Lam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món xôi, bà cụ bán xôi và khách hàng của bà cụ bán xôi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 qua phần chú thích trong dấu ngoặc 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xôi, cách thưởng thức xôi của các khách hàng quen thuộc và qua cách miêu tả bà cụ bán xôi.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823906"/>
                  </a:ext>
                </a:extLst>
              </a:tr>
            </a:tbl>
          </a:graphicData>
        </a:graphic>
      </p:graphicFrame>
    </p:spTree>
    <p:extLst>
      <p:ext uri="{BB962C8B-B14F-4D97-AF65-F5344CB8AC3E}">
        <p14:creationId xmlns:p14="http://schemas.microsoft.com/office/powerpoint/2010/main" val="1018680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13427</Words>
  <PresentationFormat>Widescreen</PresentationFormat>
  <Paragraphs>714</Paragraphs>
  <Slides>100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100</vt:i4>
      </vt:variant>
    </vt:vector>
  </HeadingPairs>
  <TitlesOfParts>
    <vt:vector size="107" baseType="lpstr">
      <vt:lpstr>Arial</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2023-06-01T21:27:49Z</dcterms:created>
  <dcterms:modified xsi:type="dcterms:W3CDTF">2023-06-01T22:51:32Z</dcterms:modified>
</cp:coreProperties>
</file>