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0"/>
  </p:notesMasterIdLst>
  <p:sldIdLst>
    <p:sldId id="266" r:id="rId2"/>
    <p:sldId id="296" r:id="rId3"/>
    <p:sldId id="257" r:id="rId4"/>
    <p:sldId id="264" r:id="rId5"/>
    <p:sldId id="297" r:id="rId6"/>
    <p:sldId id="298" r:id="rId7"/>
    <p:sldId id="299" r:id="rId8"/>
    <p:sldId id="300" r:id="rId9"/>
    <p:sldId id="301" r:id="rId10"/>
    <p:sldId id="293" r:id="rId11"/>
    <p:sldId id="260" r:id="rId12"/>
    <p:sldId id="302" r:id="rId13"/>
    <p:sldId id="261" r:id="rId14"/>
    <p:sldId id="294" r:id="rId15"/>
    <p:sldId id="262" r:id="rId16"/>
    <p:sldId id="295" r:id="rId17"/>
    <p:sldId id="303" r:id="rId18"/>
    <p:sldId id="271" r:id="rId1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62C8CE"/>
    <a:srgbClr val="C0E6EA"/>
    <a:srgbClr val="CB2027"/>
    <a:srgbClr val="97E4FF"/>
    <a:srgbClr val="00A1DA"/>
    <a:srgbClr val="00B0F0"/>
    <a:srgbClr val="B7ECFF"/>
    <a:srgbClr val="61D6FF"/>
    <a:srgbClr val="1DC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15" autoAdjust="0"/>
    <p:restoredTop sz="94660"/>
  </p:normalViewPr>
  <p:slideViewPr>
    <p:cSldViewPr snapToGrid="0" showGuides="1">
      <p:cViewPr varScale="1">
        <p:scale>
          <a:sx n="109" d="100"/>
          <a:sy n="109" d="100"/>
        </p:scale>
        <p:origin x="1596" y="108"/>
      </p:cViewPr>
      <p:guideLst>
        <p:guide orient="horz" pos="2112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3CF1FC7-70F6-402D-BECA-107FEE17B525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589326-CA7F-4AC7-A28A-D38F40EC3D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9532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9672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09870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9126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589326-CA7F-4AC7-A28A-D38F40EC3D3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87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.pn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13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7032" y="3352800"/>
            <a:ext cx="8629936" cy="1641382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180752" y="1833511"/>
            <a:ext cx="44608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77323" y="3558194"/>
            <a:ext cx="730736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</a:t>
            </a:r>
            <a:r>
              <a:rPr lang="en-US" sz="2600"/>
              <a:t> for things that are good to do.</a:t>
            </a:r>
          </a:p>
          <a:p>
            <a:pPr algn="just">
              <a:lnSpc>
                <a:spcPct val="150000"/>
              </a:lnSpc>
            </a:pPr>
            <a:r>
              <a:rPr lang="en-US" sz="2600"/>
              <a:t>We use </a:t>
            </a:r>
            <a:r>
              <a:rPr lang="en-US" sz="2600" i="1"/>
              <a:t>shouldn’t</a:t>
            </a:r>
            <a:r>
              <a:rPr lang="en-US" sz="2600"/>
              <a:t> for things that are not good to do.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4326" y="2610400"/>
            <a:ext cx="3703791" cy="947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341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61832" y="1152802"/>
            <a:ext cx="2963014" cy="2888407"/>
            <a:chOff x="561832" y="1251955"/>
            <a:chExt cx="2963014" cy="2888407"/>
          </a:xfrm>
        </p:grpSpPr>
        <p:grpSp>
          <p:nvGrpSpPr>
            <p:cNvPr id="5" name="Group 4"/>
            <p:cNvGrpSpPr/>
            <p:nvPr/>
          </p:nvGrpSpPr>
          <p:grpSpPr>
            <a:xfrm>
              <a:off x="561832" y="1251955"/>
              <a:ext cx="2754217" cy="2306493"/>
              <a:chOff x="627961" y="1251955"/>
              <a:chExt cx="2754217" cy="2306493"/>
            </a:xfrm>
          </p:grpSpPr>
          <p:pic>
            <p:nvPicPr>
              <p:cNvPr id="2" name="Picture 1"/>
              <p:cNvPicPr>
                <a:picLocks noChangeAspect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519" t="14111" r="14324" b="17645"/>
              <a:stretch/>
            </p:blipFill>
            <p:spPr>
              <a:xfrm>
                <a:off x="627961" y="1516758"/>
                <a:ext cx="2754217" cy="2041690"/>
              </a:xfrm>
              <a:prstGeom prst="roundRect">
                <a:avLst>
                  <a:gd name="adj" fmla="val 7695"/>
                </a:avLst>
              </a:prstGeom>
              <a:ln>
                <a:solidFill>
                  <a:srgbClr val="F16649"/>
                </a:solidFill>
                <a:prstDash val="dash"/>
              </a:ln>
            </p:spPr>
          </p:pic>
          <p:sp>
            <p:nvSpPr>
              <p:cNvPr id="3" name="Oval Callout 2"/>
              <p:cNvSpPr/>
              <p:nvPr/>
            </p:nvSpPr>
            <p:spPr>
              <a:xfrm>
                <a:off x="1784733" y="1251955"/>
                <a:ext cx="1453675" cy="479631"/>
              </a:xfrm>
              <a:prstGeom prst="wedgeEllipseCallout">
                <a:avLst>
                  <a:gd name="adj1" fmla="val 9419"/>
                  <a:gd name="adj2" fmla="val 9326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TextBox 3"/>
              <p:cNvSpPr txBox="1"/>
              <p:nvPr/>
            </p:nvSpPr>
            <p:spPr>
              <a:xfrm>
                <a:off x="1817784" y="1308977"/>
                <a:ext cx="14710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>
                    <a:solidFill>
                      <a:srgbClr val="002060"/>
                    </a:solidFill>
                    <a:latin typeface="Comic Sans MS" panose="030F0702030302020204" pitchFamily="66" charset="0"/>
                  </a:rPr>
                  <a:t>Thank you.</a:t>
                </a:r>
              </a:p>
            </p:txBody>
          </p:sp>
        </p:grpSp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behave well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126457" y="1417605"/>
            <a:ext cx="3092123" cy="2623604"/>
            <a:chOff x="600360" y="1516758"/>
            <a:chExt cx="3092123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473" t="-540" r="-6078" b="540"/>
            <a:stretch/>
          </p:blipFill>
          <p:spPr>
            <a:xfrm>
              <a:off x="670117" y="1516758"/>
              <a:ext cx="2779998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600360" y="3670568"/>
              <a:ext cx="3092123" cy="469794"/>
              <a:chOff x="286380" y="3670568"/>
              <a:chExt cx="3092123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286380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761210" y="3670568"/>
                <a:ext cx="261729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eat lots of sweets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plant trees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5197758" y="4234396"/>
            <a:ext cx="2853185" cy="2623604"/>
            <a:chOff x="671661" y="1516758"/>
            <a:chExt cx="2853185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809683" y="3670568"/>
              <a:ext cx="2258515" cy="469794"/>
              <a:chOff x="495703" y="3670568"/>
              <a:chExt cx="2258515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495703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970534" y="3670568"/>
                <a:ext cx="1783684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break things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D03BB2-D0F5-4ECA-90FD-03612CD038D4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1F20EE9-9F4B-4CBF-BF32-41ABC5AA1046}"/>
              </a:ext>
            </a:extLst>
          </p:cNvPr>
          <p:cNvSpPr txBox="1"/>
          <p:nvPr/>
        </p:nvSpPr>
        <p:spPr>
          <a:xfrm>
            <a:off x="7703695" y="3058468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0CC8804-DA42-4799-BCBB-4E8CB3DCB8E5}"/>
              </a:ext>
            </a:extLst>
          </p:cNvPr>
          <p:cNvSpPr txBox="1"/>
          <p:nvPr/>
        </p:nvSpPr>
        <p:spPr>
          <a:xfrm>
            <a:off x="3038551" y="592229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FC95A52-41C7-44A1-96E0-E4D5192F1C33}"/>
              </a:ext>
            </a:extLst>
          </p:cNvPr>
          <p:cNvSpPr txBox="1"/>
          <p:nvPr/>
        </p:nvSpPr>
        <p:spPr>
          <a:xfrm>
            <a:off x="7563307" y="587855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33" grpId="0"/>
      <p:bldP spid="34" grpId="0"/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69730" cy="11848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9776" y="67133"/>
            <a:ext cx="8120112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501207" y="1543620"/>
            <a:ext cx="3024186" cy="2497589"/>
            <a:chOff x="501207" y="1642773"/>
            <a:chExt cx="3024186" cy="249758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832" y="1642773"/>
              <a:ext cx="2754217" cy="178965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10" name="Rectangle 9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01207" y="3670568"/>
              <a:ext cx="3024186" cy="469794"/>
              <a:chOff x="187227" y="3670568"/>
              <a:chExt cx="3024186" cy="469794"/>
            </a:xfrm>
          </p:grpSpPr>
          <p:sp>
            <p:nvSpPr>
              <p:cNvPr id="61" name="TextBox 60"/>
              <p:cNvSpPr txBox="1"/>
              <p:nvPr/>
            </p:nvSpPr>
            <p:spPr>
              <a:xfrm>
                <a:off x="187227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629007" y="3670568"/>
                <a:ext cx="258240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go out with friends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66" name="Group 65"/>
          <p:cNvGrpSpPr/>
          <p:nvPr/>
        </p:nvGrpSpPr>
        <p:grpSpPr>
          <a:xfrm>
            <a:off x="5316848" y="1417605"/>
            <a:ext cx="2855282" cy="2623604"/>
            <a:chOff x="790751" y="1516758"/>
            <a:chExt cx="2855282" cy="2623604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0751" y="1516758"/>
              <a:ext cx="2538730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68" name="Rectangle 67"/>
            <p:cNvSpPr/>
            <p:nvPr/>
          </p:nvSpPr>
          <p:spPr>
            <a:xfrm>
              <a:off x="3188833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9" name="Group 68"/>
            <p:cNvGrpSpPr/>
            <p:nvPr/>
          </p:nvGrpSpPr>
          <p:grpSpPr>
            <a:xfrm>
              <a:off x="1052056" y="3670568"/>
              <a:ext cx="2302580" cy="469794"/>
              <a:chOff x="738076" y="3670568"/>
              <a:chExt cx="2302580" cy="469794"/>
            </a:xfrm>
          </p:grpSpPr>
          <p:sp>
            <p:nvSpPr>
              <p:cNvPr id="70" name="TextBox 69"/>
              <p:cNvSpPr txBox="1"/>
              <p:nvPr/>
            </p:nvSpPr>
            <p:spPr>
              <a:xfrm>
                <a:off x="738076" y="3678697"/>
                <a:ext cx="47483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1179856" y="3670568"/>
                <a:ext cx="18608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make a wish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75" name="Group 74"/>
          <p:cNvGrpSpPr/>
          <p:nvPr/>
        </p:nvGrpSpPr>
        <p:grpSpPr>
          <a:xfrm>
            <a:off x="671661" y="4234396"/>
            <a:ext cx="2853185" cy="2623604"/>
            <a:chOff x="671661" y="1516758"/>
            <a:chExt cx="2853185" cy="2623604"/>
          </a:xfrm>
        </p:grpSpPr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661" y="1516758"/>
              <a:ext cx="2534559" cy="2041689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77" name="Rectangle 76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78" name="Group 77"/>
            <p:cNvGrpSpPr/>
            <p:nvPr/>
          </p:nvGrpSpPr>
          <p:grpSpPr>
            <a:xfrm>
              <a:off x="1173241" y="3670568"/>
              <a:ext cx="1393690" cy="469794"/>
              <a:chOff x="859261" y="3670568"/>
              <a:chExt cx="1393690" cy="469794"/>
            </a:xfrm>
          </p:grpSpPr>
          <p:sp>
            <p:nvSpPr>
              <p:cNvPr id="79" name="TextBox 78"/>
              <p:cNvSpPr txBox="1"/>
              <p:nvPr/>
            </p:nvSpPr>
            <p:spPr>
              <a:xfrm>
                <a:off x="859261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1334092" y="3670568"/>
                <a:ext cx="91885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fight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grpSp>
        <p:nvGrpSpPr>
          <p:cNvPr id="84" name="Group 83"/>
          <p:cNvGrpSpPr/>
          <p:nvPr/>
        </p:nvGrpSpPr>
        <p:grpSpPr>
          <a:xfrm>
            <a:off x="4851036" y="4234396"/>
            <a:ext cx="3422629" cy="2623604"/>
            <a:chOff x="324939" y="1516758"/>
            <a:chExt cx="3422629" cy="2623604"/>
          </a:xfrm>
        </p:grpSpPr>
        <p:pic>
          <p:nvPicPr>
            <p:cNvPr id="90" name="Picture 8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45" r="2745"/>
            <a:stretch/>
          </p:blipFill>
          <p:spPr>
            <a:xfrm>
              <a:off x="671661" y="1516758"/>
              <a:ext cx="2534559" cy="2041690"/>
            </a:xfrm>
            <a:prstGeom prst="roundRect">
              <a:avLst>
                <a:gd name="adj" fmla="val 7695"/>
              </a:avLst>
            </a:prstGeom>
            <a:ln>
              <a:solidFill>
                <a:srgbClr val="F16649"/>
              </a:solidFill>
              <a:prstDash val="dash"/>
            </a:ln>
          </p:spPr>
        </p:pic>
        <p:sp>
          <p:nvSpPr>
            <p:cNvPr id="86" name="Rectangle 85"/>
            <p:cNvSpPr/>
            <p:nvPr/>
          </p:nvSpPr>
          <p:spPr>
            <a:xfrm>
              <a:off x="3067646" y="3275682"/>
              <a:ext cx="4572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7" name="Group 86"/>
            <p:cNvGrpSpPr/>
            <p:nvPr/>
          </p:nvGrpSpPr>
          <p:grpSpPr>
            <a:xfrm>
              <a:off x="324939" y="3670568"/>
              <a:ext cx="3422629" cy="469794"/>
              <a:chOff x="10959" y="3670568"/>
              <a:chExt cx="3422629" cy="469794"/>
            </a:xfrm>
          </p:grpSpPr>
          <p:sp>
            <p:nvSpPr>
              <p:cNvPr id="88" name="TextBox 87"/>
              <p:cNvSpPr txBox="1"/>
              <p:nvPr/>
            </p:nvSpPr>
            <p:spPr>
              <a:xfrm>
                <a:off x="10959" y="3678697"/>
                <a:ext cx="47483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sp>
            <p:nvSpPr>
              <p:cNvPr id="89" name="TextBox 88"/>
              <p:cNvSpPr txBox="1"/>
              <p:nvPr/>
            </p:nvSpPr>
            <p:spPr>
              <a:xfrm>
                <a:off x="485789" y="3670568"/>
                <a:ext cx="294779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/>
                  <a:t>help with housework</a:t>
                </a:r>
                <a:endParaRPr lang="en-US" sz="2400" b="1" dirty="0">
                  <a:solidFill>
                    <a:srgbClr val="0070C0"/>
                  </a:solidFill>
                </a:endParaRPr>
              </a:p>
            </p:txBody>
          </p:sp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E22B1D02-1CC6-46DD-827A-093D798A5399}"/>
              </a:ext>
            </a:extLst>
          </p:cNvPr>
          <p:cNvSpPr txBox="1"/>
          <p:nvPr/>
        </p:nvSpPr>
        <p:spPr>
          <a:xfrm>
            <a:off x="3027348" y="3105352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83E6392-E9E1-42FC-8976-E361DF881704}"/>
              </a:ext>
            </a:extLst>
          </p:cNvPr>
          <p:cNvSpPr txBox="1"/>
          <p:nvPr/>
        </p:nvSpPr>
        <p:spPr>
          <a:xfrm>
            <a:off x="7664367" y="3087964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92EC358-B040-43BF-86AA-FDF3190C176D}"/>
              </a:ext>
            </a:extLst>
          </p:cNvPr>
          <p:cNvSpPr txBox="1"/>
          <p:nvPr/>
        </p:nvSpPr>
        <p:spPr>
          <a:xfrm>
            <a:off x="3038551" y="5922292"/>
            <a:ext cx="51488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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E5FCFD8-DA6D-4C85-A421-2D1CAFF108ED}"/>
              </a:ext>
            </a:extLst>
          </p:cNvPr>
          <p:cNvSpPr txBox="1"/>
          <p:nvPr/>
        </p:nvSpPr>
        <p:spPr>
          <a:xfrm>
            <a:off x="7553475" y="5908048"/>
            <a:ext cx="57740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00B050"/>
                </a:solidFill>
                <a:sym typeface="Wingdings 2" panose="05020102010507070707" pitchFamily="18" charset="2"/>
              </a:rPr>
              <a:t></a:t>
            </a:r>
            <a:endParaRPr lang="en-US" sz="4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45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1" grpId="0"/>
      <p:bldP spid="3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246870" cy="11870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9297"/>
            <a:ext cx="8336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sz="2400" b="1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205721" y="2319132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443210" y="2842352"/>
            <a:ext cx="6147412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 behave well.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2800"/>
              <a:t>Children shouldn’t eat lots of sweets.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170126"/>
            <a:ext cx="9144000" cy="2996786"/>
          </a:xfrm>
          <a:prstGeom prst="rect">
            <a:avLst/>
          </a:prstGeom>
          <a:solidFill>
            <a:srgbClr val="FDE1D8"/>
          </a:solidFill>
          <a:ln>
            <a:solidFill>
              <a:srgbClr val="FDE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71228" y="960331"/>
            <a:ext cx="1909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6" name="Rectangle 5"/>
          <p:cNvSpPr/>
          <p:nvPr/>
        </p:nvSpPr>
        <p:spPr>
          <a:xfrm>
            <a:off x="2555326" y="993670"/>
            <a:ext cx="37080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Some / any </a:t>
            </a:r>
            <a:r>
              <a:rPr lang="en-US" sz="2800" b="1"/>
              <a:t>for amount </a:t>
            </a:r>
            <a:endParaRPr lang="en-US" sz="2800" b="1" i="1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427" y="1443970"/>
            <a:ext cx="3703791" cy="94779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2881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Some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72000" y="2644048"/>
            <a:ext cx="1465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/>
              <a:t>any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907" y="3619718"/>
            <a:ext cx="45651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(+) My mother bought </a:t>
            </a:r>
            <a:r>
              <a:rPr lang="en-US" sz="2400" b="1"/>
              <a:t>some fruits</a:t>
            </a:r>
            <a:r>
              <a:rPr lang="en-US" sz="2400"/>
              <a:t>. </a:t>
            </a:r>
          </a:p>
          <a:p>
            <a:pPr>
              <a:lnSpc>
                <a:spcPct val="150000"/>
              </a:lnSpc>
            </a:pPr>
            <a:r>
              <a:rPr lang="en-US" sz="2400"/>
              <a:t>(+) I need </a:t>
            </a:r>
            <a:r>
              <a:rPr lang="en-US" sz="2400" b="1"/>
              <a:t>some milk </a:t>
            </a:r>
            <a:r>
              <a:rPr lang="en-US" sz="2400"/>
              <a:t>for the cake.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54693" y="3619718"/>
            <a:ext cx="4565177" cy="1143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/>
              <a:t>(-) I can’t answer </a:t>
            </a:r>
            <a:r>
              <a:rPr lang="en-US" sz="2400" b="1"/>
              <a:t>any questions</a:t>
            </a:r>
            <a:r>
              <a:rPr lang="en-US" sz="2400"/>
              <a:t>.</a:t>
            </a:r>
          </a:p>
          <a:p>
            <a:pPr>
              <a:lnSpc>
                <a:spcPct val="150000"/>
              </a:lnSpc>
            </a:pPr>
            <a:r>
              <a:rPr lang="en-US" sz="2400"/>
              <a:t>(?) Do you have </a:t>
            </a:r>
            <a:r>
              <a:rPr lang="en-US" sz="2400" b="1"/>
              <a:t>any sugar</a:t>
            </a:r>
            <a:r>
              <a:rPr lang="en-US" sz="240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54788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67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1745" y="225326"/>
            <a:ext cx="789649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6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3" t="8937" r="5400" b="9831"/>
          <a:stretch/>
        </p:blipFill>
        <p:spPr>
          <a:xfrm rot="497610">
            <a:off x="6385027" y="4653757"/>
            <a:ext cx="2448570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4" t="10265" r="5742" b="8501"/>
          <a:stretch/>
        </p:blipFill>
        <p:spPr>
          <a:xfrm rot="20700000">
            <a:off x="6271677" y="2585019"/>
            <a:ext cx="2486828" cy="18268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8" name="TextBox 27"/>
          <p:cNvSpPr txBox="1"/>
          <p:nvPr/>
        </p:nvSpPr>
        <p:spPr>
          <a:xfrm>
            <a:off x="132146" y="1730098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06976" y="1710952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What do you need to decorate your room?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I need             </a:t>
            </a:r>
            <a:r>
              <a:rPr lang="en-US" sz="2400" dirty="0" err="1"/>
              <a:t>colour</a:t>
            </a:r>
            <a:r>
              <a:rPr lang="en-US" sz="2400" dirty="0"/>
              <a:t> paper and             pictures.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1825767" y="2419795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4838524" y="2414043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105437" y="302792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80267" y="3008781"/>
            <a:ext cx="69505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 dirty="0"/>
              <a:t>Do you have             free time for </a:t>
            </a:r>
            <a:r>
              <a:rPr lang="en-US" sz="2400" dirty="0" err="1"/>
              <a:t>spotrs</a:t>
            </a:r>
            <a:r>
              <a:rPr lang="en-US" sz="2400" dirty="0"/>
              <a:t>?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Yes, I do.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2592272" y="3365084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105437" y="436989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80266" y="4350750"/>
            <a:ext cx="55131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400"/>
              <a:t>Are there             interesting activities here during Tet?</a:t>
            </a:r>
          </a:p>
          <a:p>
            <a:pPr marL="342900" indent="-342900">
              <a:buFontTx/>
              <a:buChar char="-"/>
            </a:pPr>
            <a:r>
              <a:rPr lang="en-US" sz="2400"/>
              <a:t>Yes, there are              traditional games like human chess, running and cooking.</a:t>
            </a:r>
            <a:endParaRPr lang="en-US" sz="2400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206679" y="4696036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2771113" y="5432330"/>
            <a:ext cx="82296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F713E253-A895-4392-9552-FC539351E60E}"/>
              </a:ext>
            </a:extLst>
          </p:cNvPr>
          <p:cNvSpPr txBox="1"/>
          <p:nvPr/>
        </p:nvSpPr>
        <p:spPr>
          <a:xfrm>
            <a:off x="1825767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E445152-0260-42A2-8A99-B4F0237120BB}"/>
              </a:ext>
            </a:extLst>
          </p:cNvPr>
          <p:cNvSpPr txBox="1"/>
          <p:nvPr/>
        </p:nvSpPr>
        <p:spPr>
          <a:xfrm>
            <a:off x="2689851" y="3005981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5F9973A-BA19-4D4D-A324-9DB4BCAD98A3}"/>
              </a:ext>
            </a:extLst>
          </p:cNvPr>
          <p:cNvSpPr txBox="1"/>
          <p:nvPr/>
        </p:nvSpPr>
        <p:spPr>
          <a:xfrm>
            <a:off x="4817032" y="2080462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3B59EC4-4F79-4B1D-AA5D-79A2C7588FC3}"/>
              </a:ext>
            </a:extLst>
          </p:cNvPr>
          <p:cNvSpPr txBox="1"/>
          <p:nvPr/>
        </p:nvSpPr>
        <p:spPr>
          <a:xfrm>
            <a:off x="2278371" y="4354672"/>
            <a:ext cx="6278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any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593BF6F-9D37-4DA4-B24F-C1C9003F998C}"/>
              </a:ext>
            </a:extLst>
          </p:cNvPr>
          <p:cNvSpPr txBox="1"/>
          <p:nvPr/>
        </p:nvSpPr>
        <p:spPr>
          <a:xfrm>
            <a:off x="2749621" y="5075866"/>
            <a:ext cx="8659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some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3" grpId="0"/>
      <p:bldP spid="24" grpId="0"/>
      <p:bldP spid="2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69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42229"/>
            <a:ext cx="8052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4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249" y="1670978"/>
            <a:ext cx="4745751" cy="518702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219994" y="1670978"/>
            <a:ext cx="15850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5392" y="2280492"/>
            <a:ext cx="1425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ice cream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9995" y="2897436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is not any ice cream.</a:t>
            </a:r>
          </a:p>
        </p:txBody>
      </p:sp>
      <p:cxnSp>
        <p:nvCxnSpPr>
          <p:cNvPr id="10" name="Straight Arrow Connector 9"/>
          <p:cNvCxnSpPr>
            <a:endCxn id="4" idx="1"/>
          </p:cNvCxnSpPr>
          <p:nvPr/>
        </p:nvCxnSpPr>
        <p:spPr>
          <a:xfrm flipV="1">
            <a:off x="315392" y="3128269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15392" y="3824694"/>
            <a:ext cx="16786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F16649"/>
                </a:solidFill>
              </a:rPr>
              <a:t>cucumbers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49995" y="4441638"/>
            <a:ext cx="37482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There are some cucumbers.</a:t>
            </a:r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 flipV="1">
            <a:off x="315392" y="4672471"/>
            <a:ext cx="334603" cy="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4509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604" y="1420197"/>
            <a:ext cx="4975198" cy="5437803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0153" y="423178"/>
            <a:ext cx="1388339" cy="470318"/>
            <a:chOff x="363373" y="1262747"/>
            <a:chExt cx="1388339" cy="470318"/>
          </a:xfrm>
        </p:grpSpPr>
        <p:sp>
          <p:nvSpPr>
            <p:cNvPr id="7" name="TextBox 6"/>
            <p:cNvSpPr txBox="1"/>
            <p:nvPr/>
          </p:nvSpPr>
          <p:spPr>
            <a:xfrm>
              <a:off x="363373" y="126274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827313" y="1271400"/>
              <a:ext cx="92439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eggs</a:t>
              </a:r>
              <a:endParaRPr lang="en-US" sz="2400" i="1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50153" y="1420197"/>
            <a:ext cx="2122117" cy="461665"/>
            <a:chOff x="369902" y="2142097"/>
            <a:chExt cx="2122117" cy="461665"/>
          </a:xfrm>
        </p:grpSpPr>
        <p:sp>
          <p:nvSpPr>
            <p:cNvPr id="10" name="TextBox 9"/>
            <p:cNvSpPr txBox="1"/>
            <p:nvPr/>
          </p:nvSpPr>
          <p:spPr>
            <a:xfrm>
              <a:off x="369902" y="2142097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4732" y="2142097"/>
              <a:ext cx="164728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fruit juice</a:t>
              </a:r>
              <a:endParaRPr lang="en-US" sz="2400" dirty="0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50153" y="2408563"/>
            <a:ext cx="1670563" cy="470318"/>
            <a:chOff x="363373" y="4026312"/>
            <a:chExt cx="1670563" cy="470318"/>
          </a:xfrm>
        </p:grpSpPr>
        <p:sp>
          <p:nvSpPr>
            <p:cNvPr id="13" name="TextBox 12"/>
            <p:cNvSpPr txBox="1"/>
            <p:nvPr/>
          </p:nvSpPr>
          <p:spPr>
            <a:xfrm>
              <a:off x="363373" y="403496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38204" y="4026312"/>
              <a:ext cx="11957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apples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0153" y="3396929"/>
            <a:ext cx="1896339" cy="470318"/>
            <a:chOff x="363373" y="3312302"/>
            <a:chExt cx="1896339" cy="470318"/>
          </a:xfrm>
        </p:grpSpPr>
        <p:sp>
          <p:nvSpPr>
            <p:cNvPr id="16" name="TextBox 15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38204" y="3312302"/>
              <a:ext cx="14215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bread</a:t>
              </a:r>
            </a:p>
          </p:txBody>
        </p:sp>
      </p:grpSp>
      <p:cxnSp>
        <p:nvCxnSpPr>
          <p:cNvPr id="18" name="Straight Connector 17"/>
          <p:cNvCxnSpPr/>
          <p:nvPr/>
        </p:nvCxnSpPr>
        <p:spPr>
          <a:xfrm flipV="1">
            <a:off x="351114" y="12613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361505" y="2328182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V="1">
            <a:off x="365630" y="3335801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365630" y="4236345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/>
          <p:cNvGrpSpPr/>
          <p:nvPr/>
        </p:nvGrpSpPr>
        <p:grpSpPr>
          <a:xfrm>
            <a:off x="349959" y="4499532"/>
            <a:ext cx="2032000" cy="470318"/>
            <a:chOff x="363373" y="3312302"/>
            <a:chExt cx="2032000" cy="470318"/>
          </a:xfrm>
        </p:grpSpPr>
        <p:sp>
          <p:nvSpPr>
            <p:cNvPr id="23" name="TextBox 22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bananas</a:t>
              </a:r>
            </a:p>
          </p:txBody>
        </p:sp>
      </p:grpSp>
      <p:cxnSp>
        <p:nvCxnSpPr>
          <p:cNvPr id="25" name="Straight Connector 24"/>
          <p:cNvCxnSpPr/>
          <p:nvPr/>
        </p:nvCxnSpPr>
        <p:spPr>
          <a:xfrm flipV="1">
            <a:off x="365436" y="5338948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/>
          <p:cNvGrpSpPr/>
          <p:nvPr/>
        </p:nvGrpSpPr>
        <p:grpSpPr>
          <a:xfrm>
            <a:off x="342107" y="5500830"/>
            <a:ext cx="2032000" cy="470318"/>
            <a:chOff x="363373" y="3312302"/>
            <a:chExt cx="2032000" cy="470318"/>
          </a:xfrm>
        </p:grpSpPr>
        <p:sp>
          <p:nvSpPr>
            <p:cNvPr id="27" name="TextBox 26"/>
            <p:cNvSpPr txBox="1"/>
            <p:nvPr/>
          </p:nvSpPr>
          <p:spPr>
            <a:xfrm>
              <a:off x="363373" y="3320955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838204" y="3312302"/>
              <a:ext cx="155716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cheese</a:t>
              </a:r>
            </a:p>
          </p:txBody>
        </p:sp>
      </p:grpSp>
      <p:cxnSp>
        <p:nvCxnSpPr>
          <p:cNvPr id="29" name="Straight Connector 28"/>
          <p:cNvCxnSpPr/>
          <p:nvPr/>
        </p:nvCxnSpPr>
        <p:spPr>
          <a:xfrm flipV="1">
            <a:off x="357584" y="6340246"/>
            <a:ext cx="3657600" cy="0"/>
          </a:xfrm>
          <a:prstGeom prst="line">
            <a:avLst/>
          </a:prstGeom>
          <a:ln w="28575">
            <a:solidFill>
              <a:schemeClr val="tx1">
                <a:lumMod val="50000"/>
                <a:lumOff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EF4C9E3-58E0-45BD-AA96-93B69FE7213F}"/>
              </a:ext>
            </a:extLst>
          </p:cNvPr>
          <p:cNvCxnSpPr/>
          <p:nvPr/>
        </p:nvCxnSpPr>
        <p:spPr>
          <a:xfrm flipV="1">
            <a:off x="342107" y="113232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ABEED7C5-C692-44F2-A0BC-F7F475035123}"/>
              </a:ext>
            </a:extLst>
          </p:cNvPr>
          <p:cNvCxnSpPr/>
          <p:nvPr/>
        </p:nvCxnSpPr>
        <p:spPr>
          <a:xfrm flipV="1">
            <a:off x="342107" y="221387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7015BC88-CF7F-4C72-90EF-72EBEBE67829}"/>
              </a:ext>
            </a:extLst>
          </p:cNvPr>
          <p:cNvCxnSpPr/>
          <p:nvPr/>
        </p:nvCxnSpPr>
        <p:spPr>
          <a:xfrm flipV="1">
            <a:off x="342107" y="3216760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511B6B8C-51C7-4E3E-B913-F6AD857A3260}"/>
              </a:ext>
            </a:extLst>
          </p:cNvPr>
          <p:cNvCxnSpPr/>
          <p:nvPr/>
        </p:nvCxnSpPr>
        <p:spPr>
          <a:xfrm flipV="1">
            <a:off x="342107" y="414099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C1524E2-DAA5-4074-A9D4-7029B2ED8248}"/>
              </a:ext>
            </a:extLst>
          </p:cNvPr>
          <p:cNvCxnSpPr/>
          <p:nvPr/>
        </p:nvCxnSpPr>
        <p:spPr>
          <a:xfrm flipV="1">
            <a:off x="342107" y="5222541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6FE5E4BC-CAF2-4D8D-829A-3A0ABB04556E}"/>
              </a:ext>
            </a:extLst>
          </p:cNvPr>
          <p:cNvCxnSpPr/>
          <p:nvPr/>
        </p:nvCxnSpPr>
        <p:spPr>
          <a:xfrm flipV="1">
            <a:off x="342107" y="6245102"/>
            <a:ext cx="334603" cy="0"/>
          </a:xfrm>
          <a:prstGeom prst="straightConnector1">
            <a:avLst/>
          </a:prstGeom>
          <a:ln w="381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378486D-6089-4B47-A3E8-599211BE31B9}"/>
              </a:ext>
            </a:extLst>
          </p:cNvPr>
          <p:cNvSpPr txBox="1"/>
          <p:nvPr/>
        </p:nvSpPr>
        <p:spPr>
          <a:xfrm>
            <a:off x="676710" y="856859"/>
            <a:ext cx="46172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eggs (in the fridge).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A2CFE52-CF5F-4ABF-90DD-C297FED066D8}"/>
              </a:ext>
            </a:extLst>
          </p:cNvPr>
          <p:cNvSpPr txBox="1"/>
          <p:nvPr/>
        </p:nvSpPr>
        <p:spPr>
          <a:xfrm>
            <a:off x="676710" y="1925412"/>
            <a:ext cx="32599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fruit juice.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5B79989-34CB-45A7-A14E-94BB486773DE}"/>
              </a:ext>
            </a:extLst>
          </p:cNvPr>
          <p:cNvSpPr txBox="1"/>
          <p:nvPr/>
        </p:nvSpPr>
        <p:spPr>
          <a:xfrm>
            <a:off x="676710" y="2951356"/>
            <a:ext cx="3197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aren’t any apples.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5250D2F-1AD3-4B03-A0BF-06A1DC8F15A6}"/>
              </a:ext>
            </a:extLst>
          </p:cNvPr>
          <p:cNvSpPr txBox="1"/>
          <p:nvPr/>
        </p:nvSpPr>
        <p:spPr>
          <a:xfrm>
            <a:off x="676710" y="3854411"/>
            <a:ext cx="28959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isn’t any bread.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A6D9D5A-1959-40B4-9A9C-00A212FFB126}"/>
              </a:ext>
            </a:extLst>
          </p:cNvPr>
          <p:cNvSpPr txBox="1"/>
          <p:nvPr/>
        </p:nvSpPr>
        <p:spPr>
          <a:xfrm>
            <a:off x="676710" y="4953898"/>
            <a:ext cx="33264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are some bananas.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E2E7B6D-F2BE-463D-914D-011E99CDD8F5}"/>
              </a:ext>
            </a:extLst>
          </p:cNvPr>
          <p:cNvSpPr txBox="1"/>
          <p:nvPr/>
        </p:nvSpPr>
        <p:spPr>
          <a:xfrm>
            <a:off x="676710" y="5957279"/>
            <a:ext cx="29377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There is some cheese.</a:t>
            </a:r>
          </a:p>
        </p:txBody>
      </p:sp>
    </p:spTree>
    <p:extLst>
      <p:ext uri="{BB962C8B-B14F-4D97-AF65-F5344CB8AC3E}">
        <p14:creationId xmlns:p14="http://schemas.microsoft.com/office/powerpoint/2010/main" val="672175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64873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3648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47068"/>
            <a:ext cx="8533559" cy="280428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0982"/>
            <a:ext cx="7252855" cy="40521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4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551409"/>
            <a:ext cx="4176100" cy="7205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21" y="4009433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5" y="4947062"/>
            <a:ext cx="375944" cy="3725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871394"/>
            <a:ext cx="369047" cy="3905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089" y="4353053"/>
            <a:ext cx="351213" cy="3613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02065" y="4000662"/>
            <a:ext cx="39262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4188" y="4893662"/>
            <a:ext cx="38954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Tick (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  <a:sym typeface="Wingdings 2" panose="05020102010507070707" pitchFamily="18" charset="2"/>
              </a:rPr>
              <a:t>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) the activities children should do at Tet and cross (×) the ones they shouldn’t.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2865" y="5871394"/>
            <a:ext cx="41503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activities in </a:t>
            </a:r>
            <a:r>
              <a:rPr lang="en-US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 Take turns to say what you think children should / shouldn’t do.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270562" y="4353053"/>
            <a:ext cx="3933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Complete the sentences with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378152" y="2669269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3" name="Rectangle 2"/>
          <p:cNvSpPr/>
          <p:nvPr/>
        </p:nvSpPr>
        <p:spPr>
          <a:xfrm>
            <a:off x="126121" y="3475921"/>
            <a:ext cx="387651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Should / shouldn’t </a:t>
            </a:r>
            <a:r>
              <a:rPr lang="en-US" sz="2400" b="1"/>
              <a:t>for advice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9065" y="5311335"/>
            <a:ext cx="351213" cy="331143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87538" y="5296234"/>
            <a:ext cx="36912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Look at the fridge. Make sentences with the words / phrases provided, using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any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ectangle 21"/>
          <p:cNvSpPr/>
          <p:nvPr/>
        </p:nvSpPr>
        <p:spPr>
          <a:xfrm>
            <a:off x="5037695" y="3489339"/>
            <a:ext cx="320600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/>
              <a:t>Some / any </a:t>
            </a:r>
            <a:r>
              <a:rPr lang="en-US" sz="2400" b="1"/>
              <a:t>for amount </a:t>
            </a:r>
            <a:endParaRPr lang="en-US" sz="2400" b="1" i="1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327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14" y="178323"/>
            <a:ext cx="4176100" cy="7205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99" y="168988"/>
            <a:ext cx="961782" cy="7776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71228" y="960331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sp>
        <p:nvSpPr>
          <p:cNvPr id="7" name="Rectangle 6"/>
          <p:cNvSpPr/>
          <p:nvPr/>
        </p:nvSpPr>
        <p:spPr>
          <a:xfrm>
            <a:off x="2180752" y="1021832"/>
            <a:ext cx="449289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/>
              <a:t>Should / shouldn’t </a:t>
            </a:r>
            <a:r>
              <a:rPr lang="en-US" sz="2800" b="1"/>
              <a:t>for advice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6" t="15118" r="1170" b="11468"/>
          <a:stretch/>
        </p:blipFill>
        <p:spPr>
          <a:xfrm>
            <a:off x="1170961" y="2455649"/>
            <a:ext cx="7006728" cy="4484698"/>
          </a:xfrm>
          <a:prstGeom prst="rect">
            <a:avLst/>
          </a:prstGeom>
        </p:spPr>
      </p:pic>
      <p:sp>
        <p:nvSpPr>
          <p:cNvPr id="8" name="Oval Callout 7"/>
          <p:cNvSpPr/>
          <p:nvPr/>
        </p:nvSpPr>
        <p:spPr>
          <a:xfrm>
            <a:off x="2842352" y="2236424"/>
            <a:ext cx="3459296" cy="1337061"/>
          </a:xfrm>
          <a:prstGeom prst="wedgeEllipseCallout">
            <a:avLst>
              <a:gd name="adj1" fmla="val 21591"/>
              <a:gd name="adj2" fmla="val 91508"/>
            </a:avLst>
          </a:prstGeom>
          <a:solidFill>
            <a:schemeClr val="bg1"/>
          </a:solidFill>
          <a:ln>
            <a:solidFill>
              <a:srgbClr val="97E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324758" y="2406041"/>
            <a:ext cx="269913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>
                <a:solidFill>
                  <a:srgbClr val="002060"/>
                </a:solidFill>
                <a:latin typeface="Comic Sans MS" panose="030F0702030302020204" pitchFamily="66" charset="0"/>
              </a:rPr>
              <a:t>Nam, you shouldn't come in with your  raincoat on.</a:t>
            </a:r>
          </a:p>
        </p:txBody>
      </p:sp>
    </p:spTree>
    <p:extLst>
      <p:ext uri="{BB962C8B-B14F-4D97-AF65-F5344CB8AC3E}">
        <p14:creationId xmlns:p14="http://schemas.microsoft.com/office/powerpoint/2010/main" val="39742463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2634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89291" y="74839"/>
            <a:ext cx="825470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Look at the signs at the library and complete the sentences with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or </a:t>
            </a:r>
            <a:r>
              <a:rPr lang="en-US" sz="2500" b="1" i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shouldn’t</a:t>
            </a:r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068096" y="1751682"/>
            <a:ext cx="2080994" cy="2080985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449" y="1751682"/>
            <a:ext cx="2145362" cy="21453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068096" y="4320886"/>
            <a:ext cx="2050031" cy="1983037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grpSp>
        <p:nvGrpSpPr>
          <p:cNvPr id="13" name="Group 12"/>
          <p:cNvGrpSpPr/>
          <p:nvPr/>
        </p:nvGrpSpPr>
        <p:grpSpPr>
          <a:xfrm>
            <a:off x="4814370" y="4320886"/>
            <a:ext cx="2127317" cy="2058864"/>
            <a:chOff x="4814370" y="4320886"/>
            <a:chExt cx="2127317" cy="20588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8" name="Straight Connector 7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8807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9"/>
          <a:stretch/>
        </p:blipFill>
        <p:spPr>
          <a:xfrm>
            <a:off x="2820310" y="440675"/>
            <a:ext cx="3503379" cy="3503364"/>
          </a:xfrm>
          <a:prstGeom prst="ellipse">
            <a:avLst/>
          </a:prstGeom>
          <a:ln w="127000">
            <a:solidFill>
              <a:srgbClr val="CB2027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2577890" y="4866650"/>
            <a:ext cx="5175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052720" y="4857997"/>
            <a:ext cx="44296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keep quiet.</a:t>
            </a:r>
            <a:endParaRPr lang="en-US" sz="3200" b="1" dirty="0">
              <a:solidFill>
                <a:srgbClr val="0070C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3782914" y="5249363"/>
            <a:ext cx="11959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933EF860-517A-45A0-ADAE-A15FE9D04833}"/>
              </a:ext>
            </a:extLst>
          </p:cNvPr>
          <p:cNvSpPr txBox="1"/>
          <p:nvPr/>
        </p:nvSpPr>
        <p:spPr>
          <a:xfrm>
            <a:off x="3782914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111807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124688" y="4866650"/>
            <a:ext cx="516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99518" y="4857997"/>
            <a:ext cx="13432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3377250" y="5278859"/>
            <a:ext cx="1193293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636" y="433703"/>
            <a:ext cx="3716729" cy="371672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7B7B90-3300-449B-90A5-22D49C8B4C93}"/>
              </a:ext>
            </a:extLst>
          </p:cNvPr>
          <p:cNvSpPr txBox="1"/>
          <p:nvPr/>
        </p:nvSpPr>
        <p:spPr>
          <a:xfrm>
            <a:off x="3294177" y="4866650"/>
            <a:ext cx="3895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eat or drink.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0C0F6F7-0A4E-444F-9DCA-7FC1F4EFF932}"/>
              </a:ext>
            </a:extLst>
          </p:cNvPr>
          <p:cNvSpPr txBox="1"/>
          <p:nvPr/>
        </p:nvSpPr>
        <p:spPr>
          <a:xfrm>
            <a:off x="4570543" y="4866650"/>
            <a:ext cx="2284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eat or drink.</a:t>
            </a:r>
          </a:p>
        </p:txBody>
      </p:sp>
    </p:spTree>
    <p:extLst>
      <p:ext uri="{BB962C8B-B14F-4D97-AF65-F5344CB8AC3E}">
        <p14:creationId xmlns:p14="http://schemas.microsoft.com/office/powerpoint/2010/main" val="3122140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253111" y="4866650"/>
            <a:ext cx="542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27941" y="4857997"/>
            <a:ext cx="61629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You               knock before you enter.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2492871" y="5249363"/>
            <a:ext cx="125283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t="7475" r="7131" b="7414"/>
          <a:stretch/>
        </p:blipFill>
        <p:spPr>
          <a:xfrm>
            <a:off x="2761767" y="512791"/>
            <a:ext cx="3620467" cy="3502152"/>
          </a:xfrm>
          <a:prstGeom prst="ellipse">
            <a:avLst/>
          </a:prstGeom>
          <a:ln w="76200">
            <a:solidFill>
              <a:srgbClr val="CB2027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AED75E-4720-4A87-9B2F-E00526AB3F54}"/>
              </a:ext>
            </a:extLst>
          </p:cNvPr>
          <p:cNvSpPr txBox="1"/>
          <p:nvPr/>
        </p:nvSpPr>
        <p:spPr>
          <a:xfrm>
            <a:off x="2460207" y="4857996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</a:t>
            </a:r>
          </a:p>
        </p:txBody>
      </p:sp>
    </p:spTree>
    <p:extLst>
      <p:ext uri="{BB962C8B-B14F-4D97-AF65-F5344CB8AC3E}">
        <p14:creationId xmlns:p14="http://schemas.microsoft.com/office/powerpoint/2010/main" val="957156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0" y="4560983"/>
            <a:ext cx="9144000" cy="1079653"/>
          </a:xfrm>
          <a:prstGeom prst="roundRect">
            <a:avLst>
              <a:gd name="adj" fmla="val 340"/>
            </a:avLst>
          </a:prstGeom>
          <a:gradFill flip="none" rotWithShape="1">
            <a:gsLst>
              <a:gs pos="0">
                <a:srgbClr val="62C8CE">
                  <a:tint val="66000"/>
                  <a:satMod val="160000"/>
                </a:srgbClr>
              </a:gs>
              <a:gs pos="50000">
                <a:srgbClr val="62C8CE">
                  <a:tint val="44500"/>
                  <a:satMod val="160000"/>
                </a:srgbClr>
              </a:gs>
              <a:gs pos="100000">
                <a:srgbClr val="62C8CE">
                  <a:tint val="23500"/>
                  <a:satMod val="160000"/>
                </a:srgb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05304" y="4866650"/>
            <a:ext cx="531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257579" y="4857997"/>
            <a:ext cx="1314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You</a:t>
            </a:r>
            <a:endParaRPr lang="en-US" sz="3200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4007617" y="5249363"/>
            <a:ext cx="1228449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/>
          <p:cNvGrpSpPr/>
          <p:nvPr/>
        </p:nvGrpSpPr>
        <p:grpSpPr>
          <a:xfrm>
            <a:off x="2736053" y="608200"/>
            <a:ext cx="3671894" cy="3553740"/>
            <a:chOff x="4814370" y="4320886"/>
            <a:chExt cx="2127317" cy="205886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3862" t="-11602" r="-10665" b="-4059"/>
            <a:stretch/>
          </p:blipFill>
          <p:spPr>
            <a:xfrm>
              <a:off x="4814370" y="4320886"/>
              <a:ext cx="2127317" cy="2058864"/>
            </a:xfrm>
            <a:prstGeom prst="ellipse">
              <a:avLst/>
            </a:prstGeom>
            <a:ln w="139700">
              <a:solidFill>
                <a:srgbClr val="CB2027"/>
              </a:solidFill>
            </a:ln>
          </p:spPr>
        </p:pic>
        <p:cxnSp>
          <p:nvCxnSpPr>
            <p:cNvPr id="15" name="Straight Connector 14"/>
            <p:cNvCxnSpPr/>
            <p:nvPr/>
          </p:nvCxnSpPr>
          <p:spPr>
            <a:xfrm>
              <a:off x="5103874" y="4611383"/>
              <a:ext cx="1536192" cy="1455836"/>
            </a:xfrm>
            <a:prstGeom prst="line">
              <a:avLst/>
            </a:prstGeom>
            <a:ln w="152400">
              <a:solidFill>
                <a:srgbClr val="CB202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1C885D4-3DAD-4646-8302-5A548E713127}"/>
              </a:ext>
            </a:extLst>
          </p:cNvPr>
          <p:cNvSpPr txBox="1"/>
          <p:nvPr/>
        </p:nvSpPr>
        <p:spPr>
          <a:xfrm>
            <a:off x="5189552" y="4857996"/>
            <a:ext cx="105089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run.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0009E30-DB1B-4A31-A182-EA5F12EFDF23}"/>
              </a:ext>
            </a:extLst>
          </p:cNvPr>
          <p:cNvSpPr txBox="1"/>
          <p:nvPr/>
        </p:nvSpPr>
        <p:spPr>
          <a:xfrm>
            <a:off x="3968732" y="4857996"/>
            <a:ext cx="253466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shouldn’t </a:t>
            </a:r>
            <a:r>
              <a:rPr lang="en-US" sz="3200" dirty="0"/>
              <a:t>run.</a:t>
            </a:r>
          </a:p>
        </p:txBody>
      </p:sp>
    </p:spTree>
    <p:extLst>
      <p:ext uri="{BB962C8B-B14F-4D97-AF65-F5344CB8AC3E}">
        <p14:creationId xmlns:p14="http://schemas.microsoft.com/office/powerpoint/2010/main" val="304629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1883</TotalTime>
  <Words>536</Words>
  <Application>Microsoft Office PowerPoint</Application>
  <PresentationFormat>On-screen Show (4:3)</PresentationFormat>
  <Paragraphs>114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102</cp:revision>
  <dcterms:created xsi:type="dcterms:W3CDTF">2020-12-09T02:04:09Z</dcterms:created>
  <dcterms:modified xsi:type="dcterms:W3CDTF">2023-07-07T10:06:55Z</dcterms:modified>
</cp:coreProperties>
</file>