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crdownload"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8" r:id="rId4"/>
    <p:sldId id="269" r:id="rId5"/>
    <p:sldId id="256" r:id="rId6"/>
    <p:sldId id="270" r:id="rId7"/>
    <p:sldId id="271" r:id="rId8"/>
    <p:sldId id="260" r:id="rId9"/>
    <p:sldId id="272" r:id="rId10"/>
    <p:sldId id="273" r:id="rId11"/>
    <p:sldId id="274" r:id="rId12"/>
    <p:sldId id="262" r:id="rId13"/>
    <p:sldId id="275" r:id="rId14"/>
    <p:sldId id="259" r:id="rId15"/>
    <p:sldId id="276" r:id="rId16"/>
    <p:sldId id="278" r:id="rId17"/>
    <p:sldId id="277" r:id="rId18"/>
    <p:sldId id="263" r:id="rId19"/>
    <p:sldId id="279" r:id="rId20"/>
    <p:sldId id="264" r:id="rId21"/>
    <p:sldId id="280" r:id="rId22"/>
    <p:sldId id="281" r:id="rId23"/>
    <p:sldId id="282" r:id="rId24"/>
    <p:sldId id="284" r:id="rId25"/>
    <p:sldId id="283" r:id="rId26"/>
    <p:sldId id="285" r:id="rId27"/>
    <p:sldId id="261" r:id="rId28"/>
    <p:sldId id="265" r:id="rId29"/>
    <p:sldId id="286" r:id="rId30"/>
    <p:sldId id="287" r:id="rId31"/>
    <p:sldId id="288" r:id="rId32"/>
    <p:sldId id="289" r:id="rId33"/>
    <p:sldId id="290" r:id="rId34"/>
    <p:sldId id="291" r:id="rId35"/>
    <p:sldId id="292" r:id="rId36"/>
    <p:sldId id="293" r:id="rId37"/>
    <p:sldId id="294" r:id="rId38"/>
    <p:sldId id="295" r:id="rId39"/>
    <p:sldId id="266" r:id="rId40"/>
    <p:sldId id="267" r:id="rId41"/>
    <p:sldId id="296" r:id="rId42"/>
  </p:sldIdLst>
  <p:sldSz cx="18288000" cy="10287000"/>
  <p:notesSz cx="6858000" cy="9144000"/>
  <p:embeddedFontLst>
    <p:embeddedFont>
      <p:font typeface="Cambria Math" panose="02040503050406030204" pitchFamily="18" charset="0"/>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6" Type="http://schemas.openxmlformats.org/officeDocument/2006/relationships/image" Target="../media/image13.png"/><Relationship Id="rId3" Type="http://schemas.openxmlformats.org/officeDocument/2006/relationships/image" Target="../media/image39.png"/><Relationship Id="rId25" Type="http://schemas.openxmlformats.org/officeDocument/2006/relationships/image" Target="../media/image45.svg"/><Relationship Id="rId2" Type="http://schemas.openxmlformats.org/officeDocument/2006/relationships/image" Target="../media/image10.png"/><Relationship Id="rId1" Type="http://schemas.openxmlformats.org/officeDocument/2006/relationships/slideLayout" Target="../slideLayouts/slideLayout7.xml"/><Relationship Id="rId24" Type="http://schemas.openxmlformats.org/officeDocument/2006/relationships/image" Target="../media/image42.png"/><Relationship Id="rId23" Type="http://schemas.openxmlformats.org/officeDocument/2006/relationships/image" Target="../media/image43.svg"/><Relationship Id="rId4" Type="http://schemas.openxmlformats.org/officeDocument/2006/relationships/image" Target="../media/image41.png"/><Relationship Id="rId27"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5"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1.pn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57.png"/><Relationship Id="rId3" Type="http://schemas.openxmlformats.org/officeDocument/2006/relationships/image" Target="../media/image53.png"/><Relationship Id="rId38" Type="http://schemas.openxmlformats.org/officeDocument/2006/relationships/image" Target="../media/image37.svg"/><Relationship Id="rId2" Type="http://schemas.openxmlformats.org/officeDocument/2006/relationships/image" Target="../media/image10.png"/><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5.png"/><Relationship Id="rId40" Type="http://schemas.openxmlformats.org/officeDocument/2006/relationships/image" Target="../media/image58.png"/><Relationship Id="rId5" Type="http://schemas.openxmlformats.org/officeDocument/2006/relationships/image" Target="../media/image54.png"/><Relationship Id="rId4" Type="http://schemas.microsoft.com/office/2007/relationships/hdphoto" Target="../media/hdphoto2.wdp"/><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1"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23" Type="http://schemas.openxmlformats.org/officeDocument/2006/relationships/image" Target="../media/image29.png"/><Relationship Id="rId4" Type="http://schemas.openxmlformats.org/officeDocument/2006/relationships/image" Target="../media/image61.png"/><Relationship Id="rId22"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34"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37" Type="http://schemas.openxmlformats.org/officeDocument/2006/relationships/image" Target="../media/image66.png"/><Relationship Id="rId36" Type="http://schemas.openxmlformats.org/officeDocument/2006/relationships/image" Target="../media/image65.png"/><Relationship Id="rId35"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67.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1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77.png"/><Relationship Id="rId27"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3.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5.png"/><Relationship Id="rId5" Type="http://schemas.openxmlformats.org/officeDocument/2006/relationships/image" Target="../media/image83.png"/><Relationship Id="rId10" Type="http://schemas.openxmlformats.org/officeDocument/2006/relationships/image" Target="../media/image37.png"/><Relationship Id="rId4" Type="http://schemas.openxmlformats.org/officeDocument/2006/relationships/image" Target="../media/image2.sv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NULL"/><Relationship Id="rId3" Type="http://schemas.openxmlformats.org/officeDocument/2006/relationships/image" Target="../media/image86.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8.png"/><Relationship Id="rId19" Type="http://schemas.openxmlformats.org/officeDocument/2006/relationships/image" Target="NULL"/><Relationship Id="rId4" Type="http://schemas.openxmlformats.org/officeDocument/2006/relationships/image" Target="../media/image87.pn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21"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image" Target="../media/image92.png"/><Relationship Id="rId22"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g"/></Relationships>
</file>

<file path=ppt/slides/_rels/slide2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9.png"/><Relationship Id="rId21" Type="http://schemas.openxmlformats.org/officeDocument/2006/relationships/image" Target="../media/image96.jpg"/><Relationship Id="rId2" Type="http://schemas.openxmlformats.org/officeDocument/2006/relationships/image" Target="../media/image1.png"/><Relationship Id="rId20" Type="http://schemas.openxmlformats.org/officeDocument/2006/relationships/image" Target="../media/image98.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9.png"/><Relationship Id="rId21" Type="http://schemas.openxmlformats.org/officeDocument/2006/relationships/image" Target="../media/image96.jpg"/><Relationship Id="rId2" Type="http://schemas.openxmlformats.org/officeDocument/2006/relationships/image" Target="../media/image1.png"/><Relationship Id="rId20" Type="http://schemas.openxmlformats.org/officeDocument/2006/relationships/image" Target="../media/image99.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crdownload"/><Relationship Id="rId5" Type="http://schemas.openxmlformats.org/officeDocument/2006/relationships/image" Target="../media/image10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5.png"/><Relationship Id="rId7"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1.crdownload"/></Relationships>
</file>

<file path=ppt/slides/_rels/slide33.xml.rels><?xml version="1.0" encoding="UTF-8" standalone="yes"?>
<Relationships xmlns="http://schemas.openxmlformats.org/package/2006/relationships"><Relationship Id="rId13" Type="http://schemas.openxmlformats.org/officeDocument/2006/relationships/image" Target="NULL"/><Relationship Id="rId8" Type="http://schemas.openxmlformats.org/officeDocument/2006/relationships/image" Target="NULL"/><Relationship Id="rId3" Type="http://schemas.openxmlformats.org/officeDocument/2006/relationships/image" Target="../media/image106.png"/><Relationship Id="rId21" Type="http://schemas.openxmlformats.org/officeDocument/2006/relationships/image" Target="../media/image109.png"/><Relationship Id="rId2" Type="http://schemas.openxmlformats.org/officeDocument/2006/relationships/image" Target="../media/image10.png"/><Relationship Id="rId20" Type="http://schemas.openxmlformats.org/officeDocument/2006/relationships/image" Target="../media/image108.png"/><Relationship Id="rId1" Type="http://schemas.openxmlformats.org/officeDocument/2006/relationships/slideLayout" Target="../slideLayouts/slideLayout7.xml"/><Relationship Id="rId19" Type="http://schemas.openxmlformats.org/officeDocument/2006/relationships/image" Target="NULL"/><Relationship Id="rId10" Type="http://schemas.openxmlformats.org/officeDocument/2006/relationships/image" Target="NULL"/><Relationship Id="rId14" Type="http://schemas.openxmlformats.org/officeDocument/2006/relationships/image" Target="../media/image107.png"/><Relationship Id="rId22"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2.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0.png"/><Relationship Id="rId7"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69.png"/><Relationship Id="rId4" Type="http://schemas.openxmlformats.org/officeDocument/2006/relationships/image" Target="../media/image116.jp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06.png"/><Relationship Id="rId2" Type="http://schemas.openxmlformats.org/officeDocument/2006/relationships/image" Target="../media/image10.png"/><Relationship Id="rId20" Type="http://schemas.openxmlformats.org/officeDocument/2006/relationships/image" Target="../media/image125.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4.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20.png"/><Relationship Id="rId3"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Layout" Target="../slideLayouts/slideLayout7.xml"/><Relationship Id="rId15" Type="http://schemas.openxmlformats.org/officeDocument/2006/relationships/image" Target="../media/image18.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6.sv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9" name="TextBox 9"/>
          <p:cNvSpPr txBox="1"/>
          <p:nvPr/>
        </p:nvSpPr>
        <p:spPr>
          <a:xfrm>
            <a:off x="1293890" y="3030674"/>
            <a:ext cx="15493737" cy="3323987"/>
          </a:xfrm>
          <a:prstGeom prst="rect">
            <a:avLst/>
          </a:prstGeom>
        </p:spPr>
        <p:txBody>
          <a:bodyPr wrap="square" lIns="0" tIns="0" rIns="0" bIns="0" rtlCol="0" anchor="t">
            <a:spAutoFit/>
          </a:bodyPr>
          <a:lstStyle/>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NHIỆT LIỆT CHÀO MỪNG </a:t>
            </a:r>
          </a:p>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CÁC EM ĐẾN VỚI BÀI HỌC MỚI!</a:t>
            </a:r>
            <a:endParaRPr lang="en-US" sz="7200" b="1" dirty="0">
              <a:solidFill>
                <a:schemeClr val="tx2">
                  <a:lumMod val="75000"/>
                </a:schemeClr>
              </a:solidFill>
              <a:latin typeface="Arial" panose="020B0604020202020204" pitchFamily="34" charset="0"/>
              <a:cs typeface="Arial" panose="020B0604020202020204" pitchFamily="34" charset="0"/>
            </a:endParaRPr>
          </a:p>
        </p:txBody>
      </p:sp>
      <p:pic>
        <p:nvPicPr>
          <p:cNvPr id="11"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486588" y="6712411"/>
            <a:ext cx="1677959" cy="2172114"/>
          </a:xfrm>
          <a:prstGeom prst="rect">
            <a:avLst/>
          </a:prstGeom>
        </p:spPr>
      </p:pic>
      <p:sp>
        <p:nvSpPr>
          <p:cNvPr id="12" name="AutoShape 21"/>
          <p:cNvSpPr/>
          <p:nvPr/>
        </p:nvSpPr>
        <p:spPr>
          <a:xfrm>
            <a:off x="1084341" y="2205378"/>
            <a:ext cx="15912837" cy="1"/>
          </a:xfrm>
          <a:prstGeom prst="line">
            <a:avLst/>
          </a:prstGeom>
          <a:ln w="38100" cap="rnd">
            <a:solidFill>
              <a:srgbClr val="100F0D"/>
            </a:solidFill>
            <a:prstDash val="solid"/>
            <a:headEnd type="none" w="sm" len="sm"/>
            <a:tailEnd type="none" w="sm" len="sm"/>
          </a:ln>
        </p:spPr>
      </p:sp>
      <p:grpSp>
        <p:nvGrpSpPr>
          <p:cNvPr id="13" name="Group 23"/>
          <p:cNvGrpSpPr>
            <a:grpSpLocks noChangeAspect="1"/>
          </p:cNvGrpSpPr>
          <p:nvPr/>
        </p:nvGrpSpPr>
        <p:grpSpPr>
          <a:xfrm>
            <a:off x="3796918" y="1288781"/>
            <a:ext cx="565220" cy="565220"/>
            <a:chOff x="0" y="0"/>
            <a:chExt cx="495300" cy="495300"/>
          </a:xfrm>
        </p:grpSpPr>
        <p:sp>
          <p:nvSpPr>
            <p:cNvPr id="1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6" name="Group 29"/>
          <p:cNvGrpSpPr>
            <a:grpSpLocks noChangeAspect="1"/>
          </p:cNvGrpSpPr>
          <p:nvPr/>
        </p:nvGrpSpPr>
        <p:grpSpPr>
          <a:xfrm>
            <a:off x="2786252" y="1288781"/>
            <a:ext cx="565220" cy="565220"/>
            <a:chOff x="0" y="0"/>
            <a:chExt cx="495300" cy="495300"/>
          </a:xfrm>
        </p:grpSpPr>
        <p:sp>
          <p:nvSpPr>
            <p:cNvPr id="17"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9" name="Group 35"/>
          <p:cNvGrpSpPr>
            <a:grpSpLocks noChangeAspect="1"/>
          </p:cNvGrpSpPr>
          <p:nvPr/>
        </p:nvGrpSpPr>
        <p:grpSpPr>
          <a:xfrm>
            <a:off x="1781214" y="1288781"/>
            <a:ext cx="565220" cy="565220"/>
            <a:chOff x="0" y="0"/>
            <a:chExt cx="495300" cy="495300"/>
          </a:xfrm>
        </p:grpSpPr>
        <p:sp>
          <p:nvSpPr>
            <p:cNvPr id="20"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6" name="Rounded Rectangle 5"/>
          <p:cNvSpPr/>
          <p:nvPr/>
        </p:nvSpPr>
        <p:spPr>
          <a:xfrm>
            <a:off x="1777225" y="1427256"/>
            <a:ext cx="2357895" cy="1219200"/>
          </a:xfrm>
          <a:prstGeom prst="roundRect">
            <a:avLst/>
          </a:prstGeom>
          <a:solidFill>
            <a:schemeClr val="accent4">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4724400" y="1104900"/>
                <a:ext cx="11841895"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ACBD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cạnh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𝐶𝐴</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724400" y="1104900"/>
                <a:ext cx="11841895" cy="2057102"/>
              </a:xfrm>
              <a:prstGeom prst="rect">
                <a:avLst/>
              </a:prstGeom>
              <a:blipFill rotWithShape="0">
                <a:blip r:embed="rId3"/>
                <a:stretch>
                  <a:fillRect l="-1801" r="-1801" b="-4734"/>
                </a:stretch>
              </a:blipFill>
            </p:spPr>
            <p:txBody>
              <a:bodyPr/>
              <a:lstStyle/>
              <a:p>
                <a:r>
                  <a:rPr lang="en-US">
                    <a:noFill/>
                  </a:rPr>
                  <a:t> </a:t>
                </a:r>
              </a:p>
            </p:txBody>
          </p:sp>
        </mc:Fallback>
      </mc:AlternateContent>
      <p:grpSp>
        <p:nvGrpSpPr>
          <p:cNvPr id="25" name="Group 24"/>
          <p:cNvGrpSpPr/>
          <p:nvPr/>
        </p:nvGrpSpPr>
        <p:grpSpPr>
          <a:xfrm>
            <a:off x="1756905" y="3315585"/>
            <a:ext cx="14813937" cy="4933173"/>
            <a:chOff x="1756905" y="3315585"/>
            <a:chExt cx="14813937" cy="4933173"/>
          </a:xfrm>
        </p:grpSpPr>
        <p:grpSp>
          <p:nvGrpSpPr>
            <p:cNvPr id="19" name="Group 18"/>
            <p:cNvGrpSpPr/>
            <p:nvPr/>
          </p:nvGrpSpPr>
          <p:grpSpPr>
            <a:xfrm>
              <a:off x="12860825" y="3315585"/>
              <a:ext cx="3710017" cy="3491026"/>
              <a:chOff x="13103120" y="2646456"/>
              <a:chExt cx="3710017" cy="3491026"/>
            </a:xfrm>
          </p:grpSpPr>
          <p:grpSp>
            <p:nvGrpSpPr>
              <p:cNvPr id="13" name="Group 12"/>
              <p:cNvGrpSpPr/>
              <p:nvPr/>
            </p:nvGrpSpPr>
            <p:grpSpPr>
              <a:xfrm>
                <a:off x="13629226" y="3162002"/>
                <a:ext cx="2590800" cy="2591098"/>
                <a:chOff x="13629226" y="3162002"/>
                <a:chExt cx="2590800" cy="2591098"/>
              </a:xfrm>
            </p:grpSpPr>
            <p:sp>
              <p:nvSpPr>
                <p:cNvPr id="8" name="Rectangle 7"/>
                <p:cNvSpPr/>
                <p:nvPr/>
              </p:nvSpPr>
              <p:spPr>
                <a:xfrm>
                  <a:off x="13629226" y="3162002"/>
                  <a:ext cx="2590800" cy="2590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3639800" y="3162002"/>
                  <a:ext cx="2580226" cy="25910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629226" y="3172567"/>
                  <a:ext cx="2580225" cy="25802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3103120" y="5429596"/>
                <a:ext cx="526106" cy="707886"/>
              </a:xfrm>
              <a:prstGeom prst="rect">
                <a:avLst/>
              </a:prstGeom>
              <a:noFill/>
            </p:spPr>
            <p:txBody>
              <a:bodyPr wrap="non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13113694" y="2646456"/>
                <a:ext cx="526106"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6247362" y="2646456"/>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18" name="TextBox 17"/>
              <p:cNvSpPr txBox="1"/>
              <p:nvPr/>
            </p:nvSpPr>
            <p:spPr>
              <a:xfrm>
                <a:off x="16258177" y="5398859"/>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sp>
          <p:nvSpPr>
            <p:cNvPr id="20" name="TextBox 19"/>
            <p:cNvSpPr txBox="1"/>
            <p:nvPr/>
          </p:nvSpPr>
          <p:spPr>
            <a:xfrm>
              <a:off x="1777225" y="3404881"/>
              <a:ext cx="14478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1" name="TextBox 20"/>
                <p:cNvSpPr txBox="1"/>
                <p:nvPr/>
              </p:nvSpPr>
              <p:spPr>
                <a:xfrm>
                  <a:off x="1777225" y="4307365"/>
                  <a:ext cx="10338575" cy="2952347"/>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Vì </a:t>
                  </a:r>
                  <a:r>
                    <a:rPr lang="en-US" sz="4000" dirty="0" err="1" smtClean="0">
                      <a:latin typeface="Arial" panose="020B0604020202020204" pitchFamily="34" charset="0"/>
                      <a:cs typeface="Arial" panose="020B0604020202020204" pitchFamily="34" charset="0"/>
                    </a:rPr>
                    <a:t>cạnh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chéo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777225" y="4307365"/>
                  <a:ext cx="10338575" cy="2952347"/>
                </a:xfrm>
                <a:prstGeom prst="rect">
                  <a:avLst/>
                </a:prstGeom>
                <a:blipFill rotWithShape="0">
                  <a:blip r:embed="rId4"/>
                  <a:stretch>
                    <a:fillRect l="-2123" r="-2064" b="-33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1756905" y="7454310"/>
                  <a:ext cx="12395975" cy="794448"/>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Vậy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CA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 BD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1756905" y="7454310"/>
                  <a:ext cx="12395975" cy="794448"/>
                </a:xfrm>
                <a:prstGeom prst="rect">
                  <a:avLst/>
                </a:prstGeom>
                <a:blipFill rotWithShape="0">
                  <a:blip r:embed="rId5"/>
                  <a:stretch>
                    <a:fillRect l="-1721" t="-3846" b="-31538"/>
                  </a:stretch>
                </a:blipFill>
              </p:spPr>
              <p:txBody>
                <a:bodyPr/>
                <a:lstStyle/>
                <a:p>
                  <a:r>
                    <a:rPr lang="en-US">
                      <a:noFill/>
                    </a:rPr>
                    <a:t> </a:t>
                  </a:r>
                </a:p>
              </p:txBody>
            </p:sp>
          </mc:Fallback>
        </mc:AlternateContent>
      </p:gr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25" y="8416733"/>
            <a:ext cx="2903949" cy="203189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440840">
            <a:off x="15901463" y="-670196"/>
            <a:ext cx="3206774" cy="2810500"/>
          </a:xfrm>
          <a:prstGeom prst="rect">
            <a:avLst/>
          </a:prstGeom>
        </p:spPr>
      </p:pic>
    </p:spTree>
    <p:extLst>
      <p:ext uri="{BB962C8B-B14F-4D97-AF65-F5344CB8AC3E}">
        <p14:creationId xmlns:p14="http://schemas.microsoft.com/office/powerpoint/2010/main" val="88925511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anim calcmode="lin" valueType="num">
                                      <p:cBhvr>
                                        <p:cTn id="16" dur="750" fill="hold"/>
                                        <p:tgtEl>
                                          <p:spTgt spid="25"/>
                                        </p:tgtEl>
                                        <p:attrNameLst>
                                          <p:attrName>ppt_x</p:attrName>
                                        </p:attrNameLst>
                                      </p:cBhvr>
                                      <p:tavLst>
                                        <p:tav tm="0">
                                          <p:val>
                                            <p:strVal val="#ppt_x"/>
                                          </p:val>
                                        </p:tav>
                                        <p:tav tm="100000">
                                          <p:val>
                                            <p:strVal val="#ppt_x"/>
                                          </p:val>
                                        </p:tav>
                                      </p:tavLst>
                                    </p:anim>
                                    <p:anim calcmode="lin" valueType="num">
                                      <p:cBhvr>
                                        <p:cTn id="17"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7" name="Group 3"/>
          <p:cNvGrpSpPr/>
          <p:nvPr/>
        </p:nvGrpSpPr>
        <p:grpSpPr>
          <a:xfrm>
            <a:off x="1344211" y="1127962"/>
            <a:ext cx="15962714" cy="8495538"/>
            <a:chOff x="0" y="0"/>
            <a:chExt cx="25239089" cy="13432531"/>
          </a:xfrm>
        </p:grpSpPr>
        <p:sp>
          <p:nvSpPr>
            <p:cNvPr id="8"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rgbClr val="EBADB1"/>
            </a:solidFill>
          </p:spPr>
        </p:sp>
        <p:sp>
          <p:nvSpPr>
            <p:cNvPr id="9"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10" name="Group 6"/>
          <p:cNvGrpSpPr/>
          <p:nvPr/>
        </p:nvGrpSpPr>
        <p:grpSpPr>
          <a:xfrm>
            <a:off x="1028700" y="777799"/>
            <a:ext cx="15988558" cy="8544732"/>
            <a:chOff x="0" y="0"/>
            <a:chExt cx="25279951" cy="13510312"/>
          </a:xfrm>
        </p:grpSpPr>
        <p:sp>
          <p:nvSpPr>
            <p:cNvPr id="11"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12"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6" name="Rectangle 5"/>
          <p:cNvSpPr/>
          <p:nvPr/>
        </p:nvSpPr>
        <p:spPr>
          <a:xfrm>
            <a:off x="2514600" y="1127962"/>
            <a:ext cx="13258800" cy="2862322"/>
          </a:xfrm>
          <a:prstGeom prst="rect">
            <a:avLst/>
          </a:prstGeom>
        </p:spPr>
        <p:txBody>
          <a:bodyPr wrap="square">
            <a:spAutoFit/>
          </a:bodyPr>
          <a:lstStyle/>
          <a:p>
            <a:pPr algn="just">
              <a:lnSpc>
                <a:spcPct val="150000"/>
              </a:lnSpc>
            </a:pPr>
            <a:r>
              <a:rPr lang="en-US" sz="4000" b="1" u="sng" dirty="0" err="1">
                <a:solidFill>
                  <a:schemeClr val="accent3">
                    <a:lumMod val="50000"/>
                  </a:schemeClr>
                </a:solidFill>
                <a:latin typeface="Arial" panose="020B0604020202020204" pitchFamily="34" charset="0"/>
                <a:cs typeface="Arial" panose="020B0604020202020204" pitchFamily="34" charset="0"/>
              </a:rPr>
              <a:t>Luyện</a:t>
            </a:r>
            <a:r>
              <a:rPr lang="en-US" sz="4000" b="1" u="sng" dirty="0">
                <a:solidFill>
                  <a:schemeClr val="accent3">
                    <a:lumMod val="50000"/>
                  </a:schemeClr>
                </a:solidFill>
                <a:latin typeface="Arial" panose="020B0604020202020204" pitchFamily="34" charset="0"/>
                <a:cs typeface="Arial" panose="020B0604020202020204" pitchFamily="34" charset="0"/>
              </a:rPr>
              <a:t> </a:t>
            </a:r>
            <a:r>
              <a:rPr lang="en-US" sz="4000" b="1" u="sng" dirty="0" err="1">
                <a:solidFill>
                  <a:schemeClr val="accent3">
                    <a:lumMod val="50000"/>
                  </a:schemeClr>
                </a:solidFill>
                <a:latin typeface="Arial" panose="020B0604020202020204" pitchFamily="34" charset="0"/>
                <a:cs typeface="Arial" panose="020B0604020202020204" pitchFamily="34" charset="0"/>
              </a:rPr>
              <a:t>tập</a:t>
            </a:r>
            <a:r>
              <a:rPr lang="en-US" sz="4000" b="1" u="sng" dirty="0">
                <a:solidFill>
                  <a:schemeClr val="accent3">
                    <a:lumMod val="50000"/>
                  </a:schemeClr>
                </a:solidFill>
                <a:latin typeface="Arial" panose="020B0604020202020204" pitchFamily="34" charset="0"/>
                <a:cs typeface="Arial" panose="020B0604020202020204" pitchFamily="34" charset="0"/>
              </a:rPr>
              <a:t> 1:</a:t>
            </a:r>
            <a:r>
              <a:rPr lang="en-US" sz="4000" b="1" dirty="0">
                <a:solidFill>
                  <a:schemeClr val="accent3">
                    <a:lumMod val="50000"/>
                  </a:schemeClr>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ABC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a:t>
            </a:r>
          </a:p>
        </p:txBody>
      </p:sp>
      <p:grpSp>
        <p:nvGrpSpPr>
          <p:cNvPr id="17" name="Group 16"/>
          <p:cNvGrpSpPr/>
          <p:nvPr/>
        </p:nvGrpSpPr>
        <p:grpSpPr>
          <a:xfrm>
            <a:off x="1935241" y="4394910"/>
            <a:ext cx="5221223" cy="4437854"/>
            <a:chOff x="1935241" y="4394910"/>
            <a:chExt cx="5221223" cy="4437854"/>
          </a:xfrm>
        </p:grpSpPr>
        <p:sp>
          <p:nvSpPr>
            <p:cNvPr id="13" name="Isosceles Triangle 12"/>
            <p:cNvSpPr/>
            <p:nvPr/>
          </p:nvSpPr>
          <p:spPr>
            <a:xfrm>
              <a:off x="2514600" y="5049821"/>
              <a:ext cx="3977640" cy="3429000"/>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40367" y="4394910"/>
              <a:ext cx="526106" cy="707886"/>
            </a:xfrm>
            <a:prstGeom prst="rect">
              <a:avLst/>
            </a:prstGeom>
            <a:noFill/>
          </p:spPr>
          <p:txBody>
            <a:bodyPr wrap="non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15" name="TextBox 14"/>
            <p:cNvSpPr txBox="1"/>
            <p:nvPr/>
          </p:nvSpPr>
          <p:spPr>
            <a:xfrm>
              <a:off x="1935241" y="8124878"/>
              <a:ext cx="526106"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6601504" y="8124878"/>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grpSp>
      <p:sp>
        <p:nvSpPr>
          <p:cNvPr id="18" name="Oval Callout 17"/>
          <p:cNvSpPr/>
          <p:nvPr/>
        </p:nvSpPr>
        <p:spPr>
          <a:xfrm>
            <a:off x="10591800" y="4161380"/>
            <a:ext cx="1825480" cy="1263794"/>
          </a:xfrm>
          <a:prstGeom prst="wedgeEllipse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18"/>
              <p:cNvSpPr/>
              <p:nvPr/>
            </p:nvSpPr>
            <p:spPr>
              <a:xfrm>
                <a:off x="7119181" y="5670193"/>
                <a:ext cx="9144000" cy="2980431"/>
              </a:xfrm>
              <a:prstGeom prst="rect">
                <a:avLst/>
              </a:prstGeom>
            </p:spPr>
            <p:txBody>
              <a:bodyPr>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Các vectơ có độ dài bằng a và có điểm đầu, điểm cuối là các đỉnh của tam giác ABC là</a:t>
                </a:r>
                <a:r>
                  <a:rPr lang="nl-NL" sz="4000" dirty="0" smtClean="0">
                    <a:latin typeface="Arial" panose="020B0604020202020204" pitchFamily="34" charset="0"/>
                    <a:ea typeface="Calibri" panose="020F0502020204030204" pitchFamily="34" charset="0"/>
                    <a:cs typeface="Arial" panose="020B0604020202020204" pitchFamily="34" charset="0"/>
                  </a:rPr>
                  <a:t>:</a:t>
                </a:r>
                <a:r>
                  <a:rPr lang="en-US"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7119181" y="5670193"/>
                <a:ext cx="9144000" cy="2980431"/>
              </a:xfrm>
              <a:prstGeom prst="rect">
                <a:avLst/>
              </a:prstGeom>
              <a:blipFill rotWithShape="0">
                <a:blip r:embed="rId3"/>
                <a:stretch>
                  <a:fillRect l="-2400" r="-3200" b="-3067"/>
                </a:stretch>
              </a:blipFill>
            </p:spPr>
            <p:txBody>
              <a:bodyPr/>
              <a:lstStyle/>
              <a:p>
                <a:r>
                  <a:rPr lang="en-US">
                    <a:noFill/>
                  </a:rPr>
                  <a:t> </a:t>
                </a:r>
              </a:p>
            </p:txBody>
          </p:sp>
        </mc:Fallback>
      </mc:AlternateContent>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6" y="134379"/>
            <a:ext cx="2591982" cy="341383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8957" y="7708636"/>
            <a:ext cx="2798307" cy="2700762"/>
          </a:xfrm>
          <a:prstGeom prst="rect">
            <a:avLst/>
          </a:prstGeom>
        </p:spPr>
      </p:pic>
    </p:spTree>
    <p:extLst>
      <p:ext uri="{BB962C8B-B14F-4D97-AF65-F5344CB8AC3E}">
        <p14:creationId xmlns:p14="http://schemas.microsoft.com/office/powerpoint/2010/main" val="2133538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anim calcmode="lin" valueType="num">
                                      <p:cBhvr>
                                        <p:cTn id="13" dur="750" fill="hold"/>
                                        <p:tgtEl>
                                          <p:spTgt spid="19"/>
                                        </p:tgtEl>
                                        <p:attrNameLst>
                                          <p:attrName>ppt_x</p:attrName>
                                        </p:attrNameLst>
                                      </p:cBhvr>
                                      <p:tavLst>
                                        <p:tav tm="0">
                                          <p:val>
                                            <p:strVal val="#ppt_x"/>
                                          </p:val>
                                        </p:tav>
                                        <p:tav tm="100000">
                                          <p:val>
                                            <p:strVal val="#ppt_x"/>
                                          </p:val>
                                        </p:tav>
                                      </p:tavLst>
                                    </p:anim>
                                    <p:anim calcmode="lin" valueType="num">
                                      <p:cBhvr>
                                        <p:cTn id="14" dur="75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750"/>
                                        <p:tgtEl>
                                          <p:spTgt spid="18"/>
                                        </p:tgtEl>
                                      </p:cBhvr>
                                    </p:animEffect>
                                    <p:anim calcmode="lin" valueType="num">
                                      <p:cBhvr>
                                        <p:cTn id="18" dur="750" fill="hold"/>
                                        <p:tgtEl>
                                          <p:spTgt spid="18"/>
                                        </p:tgtEl>
                                        <p:attrNameLst>
                                          <p:attrName>ppt_x</p:attrName>
                                        </p:attrNameLst>
                                      </p:cBhvr>
                                      <p:tavLst>
                                        <p:tav tm="0">
                                          <p:val>
                                            <p:strVal val="#ppt_x"/>
                                          </p:val>
                                        </p:tav>
                                        <p:tav tm="100000">
                                          <p:val>
                                            <p:strVal val="#ppt_x"/>
                                          </p:val>
                                        </p:tav>
                                      </p:tavLst>
                                    </p:anim>
                                    <p:anim calcmode="lin" valueType="num">
                                      <p:cBhvr>
                                        <p:cTn id="19" dur="75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ppt_x</p:attrName>
                                        </p:attrNameLst>
                                      </p:cBhvr>
                                      <p:tavLst>
                                        <p:tav tm="0">
                                          <p:val>
                                            <p:strVal val="#ppt_x"/>
                                          </p:val>
                                        </p:tav>
                                        <p:tav tm="100000">
                                          <p:val>
                                            <p:strVal val="#ppt_x"/>
                                          </p:val>
                                        </p:tav>
                                      </p:tavLst>
                                    </p:anim>
                                    <p:anim calcmode="lin" valueType="num">
                                      <p:cBhvr>
                                        <p:cTn id="2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2" name="Group 31"/>
          <p:cNvGrpSpPr/>
          <p:nvPr/>
        </p:nvGrpSpPr>
        <p:grpSpPr>
          <a:xfrm>
            <a:off x="11609433" y="2177377"/>
            <a:ext cx="5887992" cy="7055044"/>
            <a:chOff x="11609433" y="932309"/>
            <a:chExt cx="5887992" cy="8300111"/>
          </a:xfrm>
        </p:grpSpPr>
        <p:grpSp>
          <p:nvGrpSpPr>
            <p:cNvPr id="9" name="Group 9"/>
            <p:cNvGrpSpPr/>
            <p:nvPr/>
          </p:nvGrpSpPr>
          <p:grpSpPr>
            <a:xfrm>
              <a:off x="11887200" y="1305034"/>
              <a:ext cx="5610225" cy="7927386"/>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1609433" y="932309"/>
              <a:ext cx="5636425" cy="8013226"/>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grpSp>
      <p:sp>
        <p:nvSpPr>
          <p:cNvPr id="15" name="AutoShape 15"/>
          <p:cNvSpPr/>
          <p:nvPr/>
        </p:nvSpPr>
        <p:spPr>
          <a:xfrm flipV="1">
            <a:off x="999316" y="1684289"/>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734745"/>
            <a:ext cx="13693279"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2.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vectơ</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hướng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nhau</a:t>
            </a:r>
            <a:endParaRPr lang="en-US" sz="4000" b="1" dirty="0">
              <a:solidFill>
                <a:srgbClr val="C00000"/>
              </a:solidFill>
              <a:latin typeface="Arial" panose="020B0604020202020204" pitchFamily="34" charset="0"/>
              <a:cs typeface="Arial" panose="020B0604020202020204" pitchFamily="34" charset="0"/>
            </a:endParaRPr>
          </a:p>
        </p:txBody>
      </p:sp>
      <p:grpSp>
        <p:nvGrpSpPr>
          <p:cNvPr id="35" name="Group 34"/>
          <p:cNvGrpSpPr/>
          <p:nvPr/>
        </p:nvGrpSpPr>
        <p:grpSpPr>
          <a:xfrm>
            <a:off x="968187" y="2161136"/>
            <a:ext cx="10128438" cy="7097163"/>
            <a:chOff x="968187" y="2161136"/>
            <a:chExt cx="10128438" cy="7097163"/>
          </a:xfrm>
        </p:grpSpPr>
        <p:grpSp>
          <p:nvGrpSpPr>
            <p:cNvPr id="30" name="Group 29"/>
            <p:cNvGrpSpPr/>
            <p:nvPr/>
          </p:nvGrpSpPr>
          <p:grpSpPr>
            <a:xfrm>
              <a:off x="968187" y="2161136"/>
              <a:ext cx="10128438" cy="7097163"/>
              <a:chOff x="1114425" y="1876196"/>
              <a:chExt cx="7444803" cy="6177211"/>
            </a:xfrm>
          </p:grpSpPr>
          <p:grpSp>
            <p:nvGrpSpPr>
              <p:cNvPr id="3" name="Group 3"/>
              <p:cNvGrpSpPr/>
              <p:nvPr/>
            </p:nvGrpSpPr>
            <p:grpSpPr>
              <a:xfrm>
                <a:off x="1371640" y="2172722"/>
                <a:ext cx="7187588" cy="5880685"/>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1114425" y="1876196"/>
                <a:ext cx="7241326" cy="5937641"/>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sp>
          <p:nvSpPr>
            <p:cNvPr id="33" name="Rounded Rectangle 32"/>
            <p:cNvSpPr/>
            <p:nvPr/>
          </p:nvSpPr>
          <p:spPr>
            <a:xfrm>
              <a:off x="1639238" y="2407095"/>
              <a:ext cx="1676400" cy="11430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4" name="Rectangle 33"/>
            <p:cNvSpPr/>
            <p:nvPr/>
          </p:nvSpPr>
          <p:spPr>
            <a:xfrm>
              <a:off x="1639238" y="2742472"/>
              <a:ext cx="8691890" cy="5909310"/>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Quan </a:t>
              </a:r>
              <a:r>
                <a:rPr lang="vi-VN" sz="3600" dirty="0">
                  <a:latin typeface="Arial" panose="020B0604020202020204" pitchFamily="34" charset="0"/>
                  <a:cs typeface="Arial" panose="020B0604020202020204" pitchFamily="34" charset="0"/>
                </a:rPr>
                <a:t>sát các làn đường trong Hình 4.5 và cho biết những nhận xét nào sau đây là đúng:</a:t>
              </a: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làn đường song song với nhau.</a:t>
              </a: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xe chạy theo cùng một hướng.</a:t>
              </a:r>
            </a:p>
            <a:p>
              <a:pPr algn="just">
                <a:lnSpc>
                  <a:spcPct val="150000"/>
                </a:lnSpc>
              </a:pP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Hai xe bất kì đều chạy theo cùng một hướng hoặc hai hướng ngược nhau.</a:t>
              </a:r>
              <a:endParaRPr lang="vi-VN" sz="3600" b="0" i="0" dirty="0">
                <a:effectLst/>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4593" y="2710846"/>
            <a:ext cx="5006103" cy="6019242"/>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316" y="4789733"/>
            <a:ext cx="1195809" cy="120673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400" y="7211803"/>
            <a:ext cx="1195809" cy="120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ppt_x</p:attrName>
                                        </p:attrNameLst>
                                      </p:cBhvr>
                                      <p:tavLst>
                                        <p:tav tm="0">
                                          <p:val>
                                            <p:strVal val="#ppt_x-#ppt_w*1.125000"/>
                                          </p:val>
                                        </p:tav>
                                        <p:tav tm="100000">
                                          <p:val>
                                            <p:strVal val="#ppt_x"/>
                                          </p:val>
                                        </p:tav>
                                      </p:tavLst>
                                    </p:anim>
                                    <p:animEffect transition="in" filter="wipe(righ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p:tgtEl>
                                          <p:spTgt spid="38"/>
                                        </p:tgtEl>
                                        <p:attrNameLst>
                                          <p:attrName>ppt_x</p:attrName>
                                        </p:attrNameLst>
                                      </p:cBhvr>
                                      <p:tavLst>
                                        <p:tav tm="0">
                                          <p:val>
                                            <p:strVal val="#ppt_x-#ppt_w*1.125000"/>
                                          </p:val>
                                        </p:tav>
                                        <p:tav tm="100000">
                                          <p:val>
                                            <p:strVal val="#ppt_x"/>
                                          </p:val>
                                        </p:tav>
                                      </p:tavLst>
                                    </p:anim>
                                    <p:animEffect transition="in" filter="wipe(right)">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2" name="Group 31"/>
          <p:cNvGrpSpPr/>
          <p:nvPr/>
        </p:nvGrpSpPr>
        <p:grpSpPr>
          <a:xfrm>
            <a:off x="11609433" y="2177377"/>
            <a:ext cx="5887992" cy="7055044"/>
            <a:chOff x="11609433" y="932309"/>
            <a:chExt cx="5887992" cy="8300111"/>
          </a:xfrm>
        </p:grpSpPr>
        <p:grpSp>
          <p:nvGrpSpPr>
            <p:cNvPr id="9" name="Group 9"/>
            <p:cNvGrpSpPr/>
            <p:nvPr/>
          </p:nvGrpSpPr>
          <p:grpSpPr>
            <a:xfrm>
              <a:off x="11887200" y="1305034"/>
              <a:ext cx="5610225" cy="7927386"/>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1609433" y="932309"/>
              <a:ext cx="5636425" cy="8013226"/>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grpSp>
      <p:sp>
        <p:nvSpPr>
          <p:cNvPr id="31" name="TextBox 30"/>
          <p:cNvSpPr txBox="1"/>
          <p:nvPr/>
        </p:nvSpPr>
        <p:spPr>
          <a:xfrm>
            <a:off x="937706" y="734745"/>
            <a:ext cx="13693279"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2.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vectơ</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hướng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nhau</a:t>
            </a:r>
            <a:endParaRPr lang="en-US" sz="40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968187" y="2161136"/>
            <a:ext cx="10128438" cy="7097163"/>
            <a:chOff x="1114425" y="1876196"/>
            <a:chExt cx="7444803" cy="6177211"/>
          </a:xfrm>
        </p:grpSpPr>
        <p:grpSp>
          <p:nvGrpSpPr>
            <p:cNvPr id="3" name="Group 3"/>
            <p:cNvGrpSpPr/>
            <p:nvPr/>
          </p:nvGrpSpPr>
          <p:grpSpPr>
            <a:xfrm>
              <a:off x="1371640" y="2172722"/>
              <a:ext cx="7187588" cy="5880685"/>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1114425" y="1876196"/>
              <a:ext cx="7241326" cy="5937641"/>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4593" y="2710846"/>
            <a:ext cx="5006103" cy="6019242"/>
          </a:xfrm>
          <a:prstGeom prst="rect">
            <a:avLst/>
          </a:prstGeom>
        </p:spPr>
      </p:pic>
      <p:grpSp>
        <p:nvGrpSpPr>
          <p:cNvPr id="25" name="Group 26"/>
          <p:cNvGrpSpPr/>
          <p:nvPr/>
        </p:nvGrpSpPr>
        <p:grpSpPr>
          <a:xfrm>
            <a:off x="1116208" y="5303501"/>
            <a:ext cx="3352600" cy="3637212"/>
            <a:chOff x="0" y="0"/>
            <a:chExt cx="2619072" cy="3112435"/>
          </a:xfrm>
        </p:grpSpPr>
        <p:pic>
          <p:nvPicPr>
            <p:cNvPr id="26"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79416" y="0"/>
              <a:ext cx="1340182" cy="2125197"/>
            </a:xfrm>
            <a:prstGeom prst="rect">
              <a:avLst/>
            </a:prstGeom>
          </p:spPr>
        </p:pic>
        <p:pic>
          <p:nvPicPr>
            <p:cNvPr id="27" name="Picture 2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b="40310"/>
            <a:stretch>
              <a:fillRect/>
            </a:stretch>
          </p:blipFill>
          <p:spPr>
            <a:xfrm>
              <a:off x="0" y="1480642"/>
              <a:ext cx="2619072" cy="1631793"/>
            </a:xfrm>
            <a:prstGeom prst="rect">
              <a:avLst/>
            </a:prstGeom>
          </p:spPr>
        </p:pic>
      </p:grpSp>
      <p:grpSp>
        <p:nvGrpSpPr>
          <p:cNvPr id="18" name="Group 17"/>
          <p:cNvGrpSpPr/>
          <p:nvPr/>
        </p:nvGrpSpPr>
        <p:grpSpPr>
          <a:xfrm>
            <a:off x="3658115" y="1895597"/>
            <a:ext cx="7290690" cy="6240223"/>
            <a:chOff x="3658115" y="1895597"/>
            <a:chExt cx="7290690" cy="6240223"/>
          </a:xfrm>
        </p:grpSpPr>
        <p:pic>
          <p:nvPicPr>
            <p:cNvPr id="29" name="Picture 2"/>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658115" y="1895597"/>
              <a:ext cx="7290690" cy="6240223"/>
            </a:xfrm>
            <a:prstGeom prst="rect">
              <a:avLst/>
            </a:prstGeom>
          </p:spPr>
        </p:pic>
        <p:sp>
          <p:nvSpPr>
            <p:cNvPr id="17" name="Rectangle 16"/>
            <p:cNvSpPr/>
            <p:nvPr/>
          </p:nvSpPr>
          <p:spPr>
            <a:xfrm rot="21339930">
              <a:off x="4256635" y="2596034"/>
              <a:ext cx="6296351" cy="3416320"/>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Chỉ khi hai xe di chuyển trên hai làn đường song song ta mới xét tới sự cùng hướng hay ngược hướng của chúng.</a:t>
              </a:r>
              <a:endParaRPr lang="en-US" sz="3600" dirty="0">
                <a:solidFill>
                  <a:srgbClr val="002060"/>
                </a:solidFill>
                <a:latin typeface="Arial" panose="020B0604020202020204" pitchFamily="34" charset="0"/>
                <a:cs typeface="Arial" panose="020B0604020202020204" pitchFamily="34" charset="0"/>
              </a:endParaRPr>
            </a:p>
          </p:txBody>
        </p:sp>
      </p:grpSp>
      <p:sp>
        <p:nvSpPr>
          <p:cNvPr id="39" name="AutoShape 15"/>
          <p:cNvSpPr/>
          <p:nvPr/>
        </p:nvSpPr>
        <p:spPr>
          <a:xfrm flipV="1">
            <a:off x="999316" y="1684289"/>
            <a:ext cx="16458334" cy="5853"/>
          </a:xfrm>
          <a:prstGeom prst="line">
            <a:avLst/>
          </a:prstGeom>
          <a:ln w="38100" cap="rnd">
            <a:solidFill>
              <a:srgbClr val="100F0D"/>
            </a:solidFill>
            <a:prstDash val="solid"/>
            <a:headEnd type="none" w="sm" len="sm"/>
            <a:tailEnd type="none" w="sm" len="sm"/>
          </a:ln>
        </p:spPr>
      </p:sp>
    </p:spTree>
    <p:extLst>
      <p:ext uri="{BB962C8B-B14F-4D97-AF65-F5344CB8AC3E}">
        <p14:creationId xmlns:p14="http://schemas.microsoft.com/office/powerpoint/2010/main" val="22249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45" name="Group 44"/>
          <p:cNvGrpSpPr/>
          <p:nvPr/>
        </p:nvGrpSpPr>
        <p:grpSpPr>
          <a:xfrm>
            <a:off x="9448800" y="682889"/>
            <a:ext cx="8124825" cy="8921222"/>
            <a:chOff x="9096375" y="701277"/>
            <a:chExt cx="8124825" cy="8921222"/>
          </a:xfrm>
        </p:grpSpPr>
        <p:grpSp>
          <p:nvGrpSpPr>
            <p:cNvPr id="15" name="Group 15"/>
            <p:cNvGrpSpPr/>
            <p:nvPr/>
          </p:nvGrpSpPr>
          <p:grpSpPr>
            <a:xfrm>
              <a:off x="9384540" y="1028700"/>
              <a:ext cx="7836660"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6">
                  <a:lumMod val="60000"/>
                  <a:lumOff val="40000"/>
                </a:schemeClr>
              </a:solidFill>
            </p:spPr>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18"/>
            <p:cNvGrpSpPr/>
            <p:nvPr/>
          </p:nvGrpSpPr>
          <p:grpSpPr>
            <a:xfrm>
              <a:off x="9096375" y="701277"/>
              <a:ext cx="7873258"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grpSp>
        <p:nvGrpSpPr>
          <p:cNvPr id="47" name="Group 46"/>
          <p:cNvGrpSpPr/>
          <p:nvPr/>
        </p:nvGrpSpPr>
        <p:grpSpPr>
          <a:xfrm>
            <a:off x="1024255" y="702970"/>
            <a:ext cx="8124825" cy="8921222"/>
            <a:chOff x="9096375" y="701277"/>
            <a:chExt cx="8124825" cy="8921222"/>
          </a:xfrm>
        </p:grpSpPr>
        <p:grpSp>
          <p:nvGrpSpPr>
            <p:cNvPr id="48" name="Group 15"/>
            <p:cNvGrpSpPr/>
            <p:nvPr/>
          </p:nvGrpSpPr>
          <p:grpSpPr>
            <a:xfrm>
              <a:off x="9384540" y="1028700"/>
              <a:ext cx="7836660" cy="8593799"/>
              <a:chOff x="0" y="0"/>
              <a:chExt cx="12390759" cy="13587893"/>
            </a:xfrm>
          </p:grpSpPr>
          <p:sp>
            <p:nvSpPr>
              <p:cNvPr id="52"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3">
                  <a:lumMod val="60000"/>
                  <a:lumOff val="40000"/>
                </a:schemeClr>
              </a:solidFill>
            </p:spPr>
          </p:sp>
          <p:sp>
            <p:nvSpPr>
              <p:cNvPr id="53"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49" name="Group 18"/>
            <p:cNvGrpSpPr/>
            <p:nvPr/>
          </p:nvGrpSpPr>
          <p:grpSpPr>
            <a:xfrm>
              <a:off x="9096375" y="701277"/>
              <a:ext cx="7873258" cy="8644729"/>
              <a:chOff x="0" y="0"/>
              <a:chExt cx="12448626" cy="13668419"/>
            </a:xfrm>
          </p:grpSpPr>
          <p:sp>
            <p:nvSpPr>
              <p:cNvPr id="50"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51"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sp>
        <p:nvSpPr>
          <p:cNvPr id="21" name="AutoShape 21"/>
          <p:cNvSpPr/>
          <p:nvPr/>
        </p:nvSpPr>
        <p:spPr>
          <a:xfrm>
            <a:off x="1913607" y="2087779"/>
            <a:ext cx="6061899" cy="0"/>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2948587" y="1531104"/>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2559704" y="1531104"/>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2170822" y="1531104"/>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54" name="TextBox 53"/>
          <p:cNvSpPr txBox="1"/>
          <p:nvPr/>
        </p:nvSpPr>
        <p:spPr>
          <a:xfrm>
            <a:off x="3284484" y="1146383"/>
            <a:ext cx="33528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Kết</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luận</a:t>
            </a:r>
            <a:endParaRPr lang="en-US" sz="4400" b="1" dirty="0">
              <a:solidFill>
                <a:srgbClr val="C00000"/>
              </a:solidFill>
              <a:latin typeface="Arial" panose="020B0604020202020204" pitchFamily="34" charset="0"/>
              <a:cs typeface="Arial" panose="020B0604020202020204" pitchFamily="34" charset="0"/>
            </a:endParaRPr>
          </a:p>
        </p:txBody>
      </p:sp>
      <p:sp>
        <p:nvSpPr>
          <p:cNvPr id="55" name="Rectangle 54"/>
          <p:cNvSpPr/>
          <p:nvPr/>
        </p:nvSpPr>
        <p:spPr>
          <a:xfrm>
            <a:off x="1317500" y="2382422"/>
            <a:ext cx="7134225"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Đường </a:t>
            </a:r>
            <a:r>
              <a:rPr lang="vi-VN" sz="4000" dirty="0">
                <a:latin typeface="Arial" panose="020B0604020202020204" pitchFamily="34" charset="0"/>
                <a:cs typeface="Arial" panose="020B0604020202020204" pitchFamily="34" charset="0"/>
              </a:rPr>
              <a:t>thẳng đi qua điểm đầu và điểm cuối của một vectơ được gọi là </a:t>
            </a:r>
            <a:r>
              <a:rPr lang="vi-VN" sz="4000" dirty="0">
                <a:solidFill>
                  <a:srgbClr val="C00000"/>
                </a:solidFill>
                <a:latin typeface="Arial" panose="020B0604020202020204" pitchFamily="34" charset="0"/>
                <a:cs typeface="Arial" panose="020B0604020202020204" pitchFamily="34" charset="0"/>
              </a:rPr>
              <a:t>giá</a:t>
            </a:r>
            <a:r>
              <a:rPr lang="vi-VN" sz="4000" dirty="0">
                <a:latin typeface="Arial" panose="020B0604020202020204" pitchFamily="34" charset="0"/>
                <a:cs typeface="Arial" panose="020B0604020202020204" pitchFamily="34" charset="0"/>
              </a:rPr>
              <a:t> của vectơ đó.</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Hai </a:t>
            </a:r>
            <a:r>
              <a:rPr lang="vi-VN" sz="4000" dirty="0">
                <a:latin typeface="Arial" panose="020B0604020202020204" pitchFamily="34" charset="0"/>
                <a:cs typeface="Arial" panose="020B0604020202020204" pitchFamily="34" charset="0"/>
              </a:rPr>
              <a:t>vectơ được gọi là </a:t>
            </a:r>
            <a:r>
              <a:rPr lang="vi-VN" sz="4000" dirty="0">
                <a:solidFill>
                  <a:srgbClr val="C00000"/>
                </a:solidFill>
                <a:latin typeface="Arial" panose="020B0604020202020204" pitchFamily="34" charset="0"/>
                <a:cs typeface="Arial" panose="020B0604020202020204" pitchFamily="34" charset="0"/>
              </a:rPr>
              <a:t>cùng phương</a:t>
            </a:r>
            <a:r>
              <a:rPr lang="vi-VN" sz="4000" dirty="0">
                <a:latin typeface="Arial" panose="020B0604020202020204" pitchFamily="34" charset="0"/>
                <a:cs typeface="Arial" panose="020B0604020202020204" pitchFamily="34" charset="0"/>
              </a:rPr>
              <a:t> nếu chúng có giá song song hoặc trùng nhau.</a:t>
            </a:r>
          </a:p>
        </p:txBody>
      </p:sp>
      <p:grpSp>
        <p:nvGrpSpPr>
          <p:cNvPr id="86" name="Group 85"/>
          <p:cNvGrpSpPr/>
          <p:nvPr/>
        </p:nvGrpSpPr>
        <p:grpSpPr>
          <a:xfrm>
            <a:off x="10274956" y="685167"/>
            <a:ext cx="6343874" cy="3556070"/>
            <a:chOff x="10189853" y="1751141"/>
            <a:chExt cx="6343874" cy="3556070"/>
          </a:xfrm>
        </p:grpSpPr>
        <p:cxnSp>
          <p:nvCxnSpPr>
            <p:cNvPr id="57" name="Straight Connector 56"/>
            <p:cNvCxnSpPr/>
            <p:nvPr/>
          </p:nvCxnSpPr>
          <p:spPr>
            <a:xfrm flipV="1">
              <a:off x="10189853" y="2087779"/>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0209933" y="3236807"/>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0237131" y="4374933"/>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2324213" y="2361160"/>
              <a:ext cx="2245360" cy="3415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10668000" y="3636849"/>
              <a:ext cx="2987295" cy="4328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14130566" y="3293438"/>
              <a:ext cx="1762811" cy="2752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1996617" y="4549334"/>
              <a:ext cx="3154552" cy="476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2" name="TextBox 81"/>
                <p:cNvSpPr txBox="1"/>
                <p:nvPr/>
              </p:nvSpPr>
              <p:spPr>
                <a:xfrm>
                  <a:off x="12719888" y="1751141"/>
                  <a:ext cx="1331082" cy="70788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𝑎</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2" name="TextBox 81"/>
                <p:cNvSpPr txBox="1">
                  <a:spLocks noRot="1" noChangeAspect="1" noMove="1" noResize="1" noEditPoints="1" noAdjustHandles="1" noChangeArrowheads="1" noChangeShapeType="1" noTextEdit="1"/>
                </p:cNvSpPr>
                <p:nvPr/>
              </p:nvSpPr>
              <p:spPr>
                <a:xfrm>
                  <a:off x="12719888" y="1751141"/>
                  <a:ext cx="1331082"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3" name="TextBox 82"/>
                <p:cNvSpPr txBox="1"/>
                <p:nvPr/>
              </p:nvSpPr>
              <p:spPr>
                <a:xfrm>
                  <a:off x="11331076" y="3145401"/>
                  <a:ext cx="1331082" cy="79887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𝑏</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3" name="TextBox 82"/>
                <p:cNvSpPr txBox="1">
                  <a:spLocks noRot="1" noChangeAspect="1" noMove="1" noResize="1" noEditPoints="1" noAdjustHandles="1" noChangeArrowheads="1" noChangeShapeType="1" noTextEdit="1"/>
                </p:cNvSpPr>
                <p:nvPr/>
              </p:nvSpPr>
              <p:spPr>
                <a:xfrm>
                  <a:off x="11331076" y="3145401"/>
                  <a:ext cx="1331082" cy="79887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TextBox 83"/>
                <p:cNvSpPr txBox="1"/>
                <p:nvPr/>
              </p:nvSpPr>
              <p:spPr>
                <a:xfrm>
                  <a:off x="14430366" y="2733647"/>
                  <a:ext cx="1331082" cy="70788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𝑐</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4" name="TextBox 83"/>
                <p:cNvSpPr txBox="1">
                  <a:spLocks noRot="1" noChangeAspect="1" noMove="1" noResize="1" noEditPoints="1" noAdjustHandles="1" noChangeArrowheads="1" noChangeShapeType="1" noTextEdit="1"/>
                </p:cNvSpPr>
                <p:nvPr/>
              </p:nvSpPr>
              <p:spPr>
                <a:xfrm>
                  <a:off x="14430366" y="2733647"/>
                  <a:ext cx="1331082" cy="7078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p:cNvSpPr txBox="1"/>
                <p:nvPr/>
              </p:nvSpPr>
              <p:spPr>
                <a:xfrm>
                  <a:off x="12921948" y="4033663"/>
                  <a:ext cx="1331082" cy="79887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𝑑</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5" name="TextBox 84"/>
                <p:cNvSpPr txBox="1">
                  <a:spLocks noRot="1" noChangeAspect="1" noMove="1" noResize="1" noEditPoints="1" noAdjustHandles="1" noChangeArrowheads="1" noChangeShapeType="1" noTextEdit="1"/>
                </p:cNvSpPr>
                <p:nvPr/>
              </p:nvSpPr>
              <p:spPr>
                <a:xfrm>
                  <a:off x="12921948" y="4033663"/>
                  <a:ext cx="1331082" cy="798873"/>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7" name="Rectangle 86"/>
              <p:cNvSpPr/>
              <p:nvPr/>
            </p:nvSpPr>
            <p:spPr>
              <a:xfrm>
                <a:off x="9615800" y="4710290"/>
                <a:ext cx="7614907" cy="1877630"/>
              </a:xfrm>
              <a:prstGeom prst="rect">
                <a:avLst/>
              </a:prstGeom>
            </p:spPr>
            <p:txBody>
              <a:bodyPr wrap="square">
                <a:spAutoFit/>
              </a:bodyPr>
              <a:lstStyle/>
              <a:p>
                <a:pPr algn="just">
                  <a:lnSpc>
                    <a:spcPct val="150000"/>
                  </a:lnSpc>
                  <a:spcAft>
                    <a:spcPts val="800"/>
                  </a:spcAft>
                </a:pPr>
                <a:r>
                  <a:rPr lang="en-US" sz="36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Ví</a:t>
                </a:r>
                <a:r>
                  <a:rPr lang="en-US" sz="36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2060"/>
                    </a:solidFill>
                    <a:latin typeface="Arial" panose="020B0604020202020204" pitchFamily="34" charset="0"/>
                    <a:ea typeface="Calibri" panose="020F0502020204030204" pitchFamily="34" charset="0"/>
                    <a:cs typeface="Arial" panose="020B0604020202020204" pitchFamily="34" charset="0"/>
                  </a:rPr>
                  <a:t>dụ</a:t>
                </a:r>
                <a:r>
                  <a:rPr lang="en-US" sz="36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cặp</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vectơ</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36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87" name="Rectangle 86"/>
              <p:cNvSpPr>
                <a:spLocks noRot="1" noChangeAspect="1" noMove="1" noResize="1" noEditPoints="1" noAdjustHandles="1" noChangeArrowheads="1" noChangeShapeType="1" noTextEdit="1"/>
              </p:cNvSpPr>
              <p:nvPr/>
            </p:nvSpPr>
            <p:spPr>
              <a:xfrm>
                <a:off x="9615800" y="4710290"/>
                <a:ext cx="7614907" cy="1877630"/>
              </a:xfrm>
              <a:prstGeom prst="rect">
                <a:avLst/>
              </a:prstGeom>
              <a:blipFill rotWithShape="0">
                <a:blip r:embed="rId7"/>
                <a:stretch>
                  <a:fillRect l="-2400" r="-2400" b="-4221"/>
                </a:stretch>
              </a:blipFill>
            </p:spPr>
            <p:txBody>
              <a:bodyPr/>
              <a:lstStyle/>
              <a:p>
                <a:r>
                  <a:rPr lang="en-US">
                    <a:noFill/>
                  </a:rPr>
                  <a:t> </a:t>
                </a:r>
              </a:p>
            </p:txBody>
          </p:sp>
        </mc:Fallback>
      </mc:AlternateContent>
      <p:sp>
        <p:nvSpPr>
          <p:cNvPr id="88" name="Rectangle 87"/>
          <p:cNvSpPr/>
          <p:nvPr/>
        </p:nvSpPr>
        <p:spPr>
          <a:xfrm>
            <a:off x="10827572" y="7176284"/>
            <a:ext cx="6315698" cy="1651671"/>
          </a:xfrm>
          <a:prstGeom prst="rect">
            <a:avLst/>
          </a:prstGeom>
        </p:spPr>
        <p:txBody>
          <a:bodyPr wrap="square">
            <a:spAutoFit/>
          </a:bodyPr>
          <a:lstStyle/>
          <a:p>
            <a:pPr algn="just">
              <a:lnSpc>
                <a:spcPct val="150000"/>
              </a:lnSpc>
            </a:pPr>
            <a:r>
              <a:rPr lang="en-US" sz="3600" i="1" dirty="0" err="1" smtClean="0">
                <a:latin typeface="Arial" panose="020B0604020202020204" pitchFamily="34" charset="0"/>
                <a:cs typeface="Arial" panose="020B0604020202020204" pitchFamily="34" charset="0"/>
              </a:rPr>
              <a:t>Em</a:t>
            </a:r>
            <a:r>
              <a:rPr lang="en-US" sz="3600" i="1" dirty="0" smtClean="0">
                <a:latin typeface="Arial" panose="020B0604020202020204" pitchFamily="34" charset="0"/>
                <a:cs typeface="Arial" panose="020B0604020202020204" pitchFamily="34" charset="0"/>
              </a:rPr>
              <a:t> </a:t>
            </a:r>
            <a:r>
              <a:rPr lang="vi-VN" sz="3600" i="1" dirty="0" smtClean="0">
                <a:latin typeface="Arial" panose="020B0604020202020204" pitchFamily="34" charset="0"/>
                <a:cs typeface="Arial" panose="020B0604020202020204" pitchFamily="34" charset="0"/>
              </a:rPr>
              <a:t>hãy </a:t>
            </a:r>
            <a:r>
              <a:rPr lang="vi-VN" sz="3600" i="1" dirty="0">
                <a:latin typeface="Arial" panose="020B0604020202020204" pitchFamily="34" charset="0"/>
                <a:cs typeface="Arial" panose="020B0604020202020204" pitchFamily="34" charset="0"/>
              </a:rPr>
              <a:t>kể tiếp các cặp vectơ cùng phương của hình trên.</a:t>
            </a:r>
            <a:endParaRPr lang="en-US" sz="3600" i="1" dirty="0">
              <a:latin typeface="Arial" panose="020B0604020202020204" pitchFamily="34" charset="0"/>
              <a:cs typeface="Arial" panose="020B0604020202020204" pitchFamily="34" charset="0"/>
            </a:endParaRPr>
          </a:p>
        </p:txBody>
      </p:sp>
      <p:pic>
        <p:nvPicPr>
          <p:cNvPr id="89"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9485398" y="7028973"/>
            <a:ext cx="1246688" cy="1746673"/>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wipe(left)">
                                      <p:cBhvr>
                                        <p:cTn id="14" dur="500"/>
                                        <p:tgtEl>
                                          <p:spTgt spid="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5">
                                            <p:txEl>
                                              <p:pRg st="1" end="1"/>
                                            </p:txEl>
                                          </p:spTgt>
                                        </p:tgtEl>
                                        <p:attrNameLst>
                                          <p:attrName>style.visibility</p:attrName>
                                        </p:attrNameLst>
                                      </p:cBhvr>
                                      <p:to>
                                        <p:strVal val="visible"/>
                                      </p:to>
                                    </p:set>
                                    <p:animEffect transition="in" filter="wipe(left)">
                                      <p:cBhvr>
                                        <p:cTn id="19" dur="500"/>
                                        <p:tgtEl>
                                          <p:spTgt spid="5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anim calcmode="lin" valueType="num">
                                      <p:cBhvr>
                                        <p:cTn id="30" dur="500" fill="hold"/>
                                        <p:tgtEl>
                                          <p:spTgt spid="87"/>
                                        </p:tgtEl>
                                        <p:attrNameLst>
                                          <p:attrName>ppt_x</p:attrName>
                                        </p:attrNameLst>
                                      </p:cBhvr>
                                      <p:tavLst>
                                        <p:tav tm="0">
                                          <p:val>
                                            <p:strVal val="#ppt_x"/>
                                          </p:val>
                                        </p:tav>
                                        <p:tav tm="100000">
                                          <p:val>
                                            <p:strVal val="#ppt_x"/>
                                          </p:val>
                                        </p:tav>
                                      </p:tavLst>
                                    </p:anim>
                                    <p:anim calcmode="lin" valueType="num">
                                      <p:cBhvr>
                                        <p:cTn id="31"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p:cTn id="39" dur="500" fill="hold"/>
                                        <p:tgtEl>
                                          <p:spTgt spid="88"/>
                                        </p:tgtEl>
                                        <p:attrNameLst>
                                          <p:attrName>ppt_w</p:attrName>
                                        </p:attrNameLst>
                                      </p:cBhvr>
                                      <p:tavLst>
                                        <p:tav tm="0">
                                          <p:val>
                                            <p:strVal val="#ppt_w+.3"/>
                                          </p:val>
                                        </p:tav>
                                        <p:tav tm="100000">
                                          <p:val>
                                            <p:strVal val="#ppt_w"/>
                                          </p:val>
                                        </p:tav>
                                      </p:tavLst>
                                    </p:anim>
                                    <p:anim calcmode="lin" valueType="num">
                                      <p:cBhvr>
                                        <p:cTn id="40" dur="500" fill="hold"/>
                                        <p:tgtEl>
                                          <p:spTgt spid="88"/>
                                        </p:tgtEl>
                                        <p:attrNameLst>
                                          <p:attrName>ppt_h</p:attrName>
                                        </p:attrNameLst>
                                      </p:cBhvr>
                                      <p:tavLst>
                                        <p:tav tm="0">
                                          <p:val>
                                            <p:strVal val="#ppt_h"/>
                                          </p:val>
                                        </p:tav>
                                        <p:tav tm="100000">
                                          <p:val>
                                            <p:strVal val="#ppt_h"/>
                                          </p:val>
                                        </p:tav>
                                      </p:tavLst>
                                    </p:anim>
                                    <p:animEffect transition="in" filter="fade">
                                      <p:cBhvr>
                                        <p:cTn id="4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7" name="Rounded Rectangle 6"/>
          <p:cNvSpPr/>
          <p:nvPr/>
        </p:nvSpPr>
        <p:spPr>
          <a:xfrm>
            <a:off x="1219200" y="1230926"/>
            <a:ext cx="1676400" cy="11430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3238500" y="982225"/>
                <a:ext cx="13487400" cy="390376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Xét các vectơ cùng phương trong Hình 4.7. Hai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cùng hướng, còn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ngược hướng. Hãy chỉ ra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cùng hướng với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ngược hướng với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238500" y="982225"/>
                <a:ext cx="13487400" cy="3903761"/>
              </a:xfrm>
              <a:prstGeom prst="rect">
                <a:avLst/>
              </a:prstGeom>
              <a:blipFill rotWithShape="0">
                <a:blip r:embed="rId3"/>
                <a:stretch>
                  <a:fillRect l="-1582" r="-1582" b="-2808"/>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960" y="4996011"/>
            <a:ext cx="4032504" cy="4446094"/>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831584" y="6550597"/>
                <a:ext cx="8509923" cy="2040239"/>
              </a:xfrm>
              <a:prstGeom prst="rect">
                <a:avLst/>
              </a:prstGeom>
            </p:spPr>
            <p:txBody>
              <a:bodyPr wrap="square">
                <a:spAutoFit/>
              </a:bodyPr>
              <a:lstStyle/>
              <a:p>
                <a:pPr>
                  <a:lnSpc>
                    <a:spcPct val="15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Vectơ cùng hướng với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𝑦</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Vectơ ngược hướng với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𝑥</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𝑧</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831584" y="6550597"/>
                <a:ext cx="8509923" cy="2040239"/>
              </a:xfrm>
              <a:prstGeom prst="rect">
                <a:avLst/>
              </a:prstGeom>
              <a:blipFill rotWithShape="0">
                <a:blip r:embed="rId5"/>
                <a:stretch>
                  <a:fillRect l="-2221" b="-5689"/>
                </a:stretch>
              </a:blipFill>
            </p:spPr>
            <p:txBody>
              <a:bodyPr/>
              <a:lstStyle/>
              <a:p>
                <a:r>
                  <a:rPr lang="en-US">
                    <a:noFill/>
                  </a:rPr>
                  <a:t> </a:t>
                </a:r>
              </a:p>
            </p:txBody>
          </p:sp>
        </mc:Fallback>
      </mc:AlternateContent>
      <p:sp>
        <p:nvSpPr>
          <p:cNvPr id="12" name="Oval Callout 11"/>
          <p:cNvSpPr/>
          <p:nvPr/>
        </p:nvSpPr>
        <p:spPr>
          <a:xfrm>
            <a:off x="10173805" y="5039191"/>
            <a:ext cx="1825480" cy="1263794"/>
          </a:xfrm>
          <a:prstGeom prst="wedgeEllipse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70044">
            <a:off x="16383054" y="6112345"/>
            <a:ext cx="1668590" cy="219765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9742" y="7939404"/>
            <a:ext cx="2513430" cy="2109260"/>
          </a:xfrm>
          <a:prstGeom prst="rect">
            <a:avLst/>
          </a:prstGeom>
        </p:spPr>
      </p:pic>
    </p:spTree>
    <p:extLst>
      <p:ext uri="{BB962C8B-B14F-4D97-AF65-F5344CB8AC3E}">
        <p14:creationId xmlns:p14="http://schemas.microsoft.com/office/powerpoint/2010/main" val="12996054"/>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10106" y="1940740"/>
            <a:ext cx="4543727" cy="341201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307242" y="2372327"/>
                <a:ext cx="10744199" cy="2980431"/>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ea typeface="Calibri" panose="020F0502020204030204" pitchFamily="34" charset="0"/>
                    <a:cs typeface="Arial" panose="020B0604020202020204" pitchFamily="34" charset="0"/>
                  </a:rPr>
                  <a:t>Em</a:t>
                </a:r>
                <a:r>
                  <a:rPr lang="en-US" sz="4000" i="1" dirty="0" smtClean="0">
                    <a:latin typeface="Arial" panose="020B0604020202020204" pitchFamily="34" charset="0"/>
                    <a:ea typeface="Calibri" panose="020F0502020204030204" pitchFamily="34" charset="0"/>
                    <a:cs typeface="Arial" panose="020B0604020202020204" pitchFamily="34" charset="0"/>
                  </a:rPr>
                  <a:t> </a:t>
                </a:r>
                <a:r>
                  <a:rPr lang="en-US" sz="4000" i="1" dirty="0" err="1" smtClean="0">
                    <a:latin typeface="Arial" panose="020B0604020202020204" pitchFamily="34" charset="0"/>
                    <a:ea typeface="Calibri" panose="020F0502020204030204" pitchFamily="34" charset="0"/>
                    <a:cs typeface="Arial" panose="020B0604020202020204" pitchFamily="34" charset="0"/>
                  </a:rPr>
                  <a:t>hãy</a:t>
                </a:r>
                <a:r>
                  <a:rPr lang="en-US" sz="4000" i="1" dirty="0" smtClean="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nhận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xét</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về</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độ</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dài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và</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phương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hướng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hai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và</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4000" i="1" dirty="0" smtClean="0">
                    <a:effectLst/>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Từ</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đó</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khái</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biểu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khái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niệm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nhau</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307242" y="2372327"/>
                <a:ext cx="10744199" cy="2980431"/>
              </a:xfrm>
              <a:prstGeom prst="rect">
                <a:avLst/>
              </a:prstGeom>
              <a:blipFill rotWithShape="0">
                <a:blip r:embed="rId5"/>
                <a:stretch>
                  <a:fillRect l="-2043" r="-1986" b="-4090"/>
                </a:stretch>
              </a:blipFill>
            </p:spPr>
            <p:txBody>
              <a:bodyPr/>
              <a:lstStyle/>
              <a:p>
                <a:r>
                  <a:rPr lang="en-US">
                    <a:noFill/>
                  </a:rPr>
                  <a:t> </a:t>
                </a:r>
              </a:p>
            </p:txBody>
          </p:sp>
        </mc:Fallback>
      </mc:AlternateContent>
      <p:pic>
        <p:nvPicPr>
          <p:cNvPr id="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320442" y="879584"/>
            <a:ext cx="2667000" cy="1433512"/>
          </a:xfrm>
          <a:prstGeom prst="rect">
            <a:avLst/>
          </a:prstGeom>
        </p:spPr>
      </p:pic>
      <p:pic>
        <p:nvPicPr>
          <p:cNvPr id="1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516799" y="6464569"/>
            <a:ext cx="2115591" cy="2764187"/>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4038600" y="6427071"/>
                <a:ext cx="12200135" cy="786626"/>
              </a:xfrm>
              <a:prstGeom prst="rect">
                <a:avLst/>
              </a:prstGeom>
            </p:spPr>
            <p:txBody>
              <a:bodyPr wrap="none">
                <a:spAutoFit/>
              </a:bodyPr>
              <a:lstStyle/>
              <a:p>
                <a:r>
                  <a:rPr lang="en-US" sz="4000" i="1" dirty="0" err="1">
                    <a:latin typeface="Arial" panose="020B0604020202020204" pitchFamily="34" charset="0"/>
                    <a:ea typeface="Calibri" panose="020F0502020204030204" pitchFamily="34" charset="0"/>
                    <a:cs typeface="Arial" panose="020B0604020202020204" pitchFamily="34" charset="0"/>
                  </a:rPr>
                  <a:t>Vậy</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hai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và</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có</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bằng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nhau</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không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Vì</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sao</a:t>
                </a:r>
                <a:r>
                  <a:rPr lang="en-US" sz="4000" i="1"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38600" y="6427071"/>
                <a:ext cx="12200135" cy="786626"/>
              </a:xfrm>
              <a:prstGeom prst="rect">
                <a:avLst/>
              </a:prstGeom>
              <a:blipFill rotWithShape="0">
                <a:blip r:embed="rId39"/>
                <a:stretch>
                  <a:fillRect l="-1799" t="-3876" r="-750" b="-32558"/>
                </a:stretch>
              </a:blipFill>
            </p:spPr>
            <p:txBody>
              <a:bodyPr/>
              <a:lstStyle/>
              <a:p>
                <a:r>
                  <a:rPr lang="en-US">
                    <a:noFill/>
                  </a:rPr>
                  <a:t> </a:t>
                </a:r>
              </a:p>
            </p:txBody>
          </p:sp>
        </mc:Fallback>
      </mc:AlternateContent>
      <p:sp>
        <p:nvSpPr>
          <p:cNvPr id="13" name="Rectangle 12"/>
          <p:cNvSpPr/>
          <p:nvPr/>
        </p:nvSpPr>
        <p:spPr>
          <a:xfrm>
            <a:off x="4953000" y="7583266"/>
            <a:ext cx="11783995" cy="707886"/>
          </a:xfrm>
          <a:prstGeom prst="rect">
            <a:avLst/>
          </a:prstGeom>
        </p:spPr>
        <p:txBody>
          <a:bodyPr wrap="none">
            <a:spAutoFit/>
          </a:bodyPr>
          <a:lstStyle/>
          <a:p>
            <a:r>
              <a:rPr lang="en-US" sz="4000" dirty="0" smtClean="0">
                <a:solidFill>
                  <a:srgbClr val="C00000"/>
                </a:solidFill>
                <a:latin typeface="Arial" panose="020B0604020202020204" pitchFamily="34" charset="0"/>
                <a:cs typeface="Arial" panose="020B0604020202020204" pitchFamily="34" charset="0"/>
              </a:rPr>
              <a:t>K</a:t>
            </a:r>
            <a:r>
              <a:rPr lang="vi-VN" sz="4000" dirty="0" smtClean="0">
                <a:solidFill>
                  <a:srgbClr val="C00000"/>
                </a:solidFill>
                <a:latin typeface="Arial" panose="020B0604020202020204" pitchFamily="34" charset="0"/>
                <a:cs typeface="Arial" panose="020B0604020202020204" pitchFamily="34" charset="0"/>
              </a:rPr>
              <a:t>hông </a:t>
            </a:r>
            <a:r>
              <a:rPr lang="vi-VN" sz="4000" dirty="0">
                <a:solidFill>
                  <a:srgbClr val="C00000"/>
                </a:solidFill>
                <a:latin typeface="Arial" panose="020B0604020202020204" pitchFamily="34" charset="0"/>
                <a:cs typeface="Arial" panose="020B0604020202020204" pitchFamily="34" charset="0"/>
              </a:rPr>
              <a:t>bằng nhau, vì hai vectơ không cùng </a:t>
            </a:r>
            <a:r>
              <a:rPr lang="vi-VN" sz="4000" dirty="0" smtClean="0">
                <a:solidFill>
                  <a:srgbClr val="C00000"/>
                </a:solidFill>
                <a:latin typeface="Arial" panose="020B0604020202020204" pitchFamily="34" charset="0"/>
                <a:cs typeface="Arial" panose="020B0604020202020204" pitchFamily="34" charset="0"/>
              </a:rPr>
              <a:t>hướng</a:t>
            </a:r>
            <a:r>
              <a:rPr lang="en-US" sz="4000"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3713418">
            <a:off x="16200976" y="7187015"/>
            <a:ext cx="1700931" cy="3176291"/>
          </a:xfrm>
          <a:prstGeom prst="rect">
            <a:avLst/>
          </a:prstGeom>
        </p:spPr>
      </p:pic>
      <p:pic>
        <p:nvPicPr>
          <p:cNvPr id="15" name="Picture 14"/>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19352902">
            <a:off x="-287857" y="-531845"/>
            <a:ext cx="3153622" cy="3084056"/>
          </a:xfrm>
          <a:prstGeom prst="rect">
            <a:avLst/>
          </a:prstGeom>
        </p:spPr>
      </p:pic>
    </p:spTree>
    <p:extLst>
      <p:ext uri="{BB962C8B-B14F-4D97-AF65-F5344CB8AC3E}">
        <p14:creationId xmlns:p14="http://schemas.microsoft.com/office/powerpoint/2010/main" val="2904213131"/>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ppt_w+.3"/>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3" name="Group 12"/>
          <p:cNvGrpSpPr/>
          <p:nvPr/>
        </p:nvGrpSpPr>
        <p:grpSpPr>
          <a:xfrm>
            <a:off x="9448800" y="682889"/>
            <a:ext cx="8124825" cy="8921222"/>
            <a:chOff x="9096375" y="701277"/>
            <a:chExt cx="8124825" cy="8921222"/>
          </a:xfrm>
        </p:grpSpPr>
        <p:grpSp>
          <p:nvGrpSpPr>
            <p:cNvPr id="16" name="Group 15"/>
            <p:cNvGrpSpPr/>
            <p:nvPr/>
          </p:nvGrpSpPr>
          <p:grpSpPr>
            <a:xfrm>
              <a:off x="9384540" y="1028700"/>
              <a:ext cx="7836660" cy="8593799"/>
              <a:chOff x="0" y="0"/>
              <a:chExt cx="12390759" cy="13587893"/>
            </a:xfrm>
          </p:grpSpPr>
          <p:sp>
            <p:nvSpPr>
              <p:cNvPr id="20"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5">
                  <a:lumMod val="60000"/>
                  <a:lumOff val="40000"/>
                </a:schemeClr>
              </a:solidFill>
            </p:spPr>
          </p:sp>
          <p:sp>
            <p:nvSpPr>
              <p:cNvPr id="21"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7" name="Group 18"/>
            <p:cNvGrpSpPr/>
            <p:nvPr/>
          </p:nvGrpSpPr>
          <p:grpSpPr>
            <a:xfrm>
              <a:off x="9096375" y="701277"/>
              <a:ext cx="7873258" cy="8644729"/>
              <a:chOff x="0" y="0"/>
              <a:chExt cx="12448626" cy="13668419"/>
            </a:xfrm>
          </p:grpSpPr>
          <p:sp>
            <p:nvSpPr>
              <p:cNvPr id="18"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19"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grpSp>
        <p:nvGrpSpPr>
          <p:cNvPr id="22" name="Group 21"/>
          <p:cNvGrpSpPr/>
          <p:nvPr/>
        </p:nvGrpSpPr>
        <p:grpSpPr>
          <a:xfrm>
            <a:off x="1024255" y="702970"/>
            <a:ext cx="8124825" cy="8921222"/>
            <a:chOff x="9096375" y="701277"/>
            <a:chExt cx="8124825" cy="8921222"/>
          </a:xfrm>
        </p:grpSpPr>
        <p:grpSp>
          <p:nvGrpSpPr>
            <p:cNvPr id="23" name="Group 15"/>
            <p:cNvGrpSpPr/>
            <p:nvPr/>
          </p:nvGrpSpPr>
          <p:grpSpPr>
            <a:xfrm>
              <a:off x="9384540" y="1028700"/>
              <a:ext cx="7836660" cy="8593799"/>
              <a:chOff x="0" y="0"/>
              <a:chExt cx="12390759" cy="13587893"/>
            </a:xfrm>
          </p:grpSpPr>
          <p:sp>
            <p:nvSpPr>
              <p:cNvPr id="27"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6">
                  <a:lumMod val="60000"/>
                  <a:lumOff val="40000"/>
                </a:schemeClr>
              </a:solidFill>
            </p:spPr>
          </p:sp>
          <p:sp>
            <p:nvSpPr>
              <p:cNvPr id="28"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24" name="Group 18"/>
            <p:cNvGrpSpPr/>
            <p:nvPr/>
          </p:nvGrpSpPr>
          <p:grpSpPr>
            <a:xfrm>
              <a:off x="9096375" y="701277"/>
              <a:ext cx="7873258" cy="8644729"/>
              <a:chOff x="0" y="0"/>
              <a:chExt cx="12448626" cy="13668419"/>
            </a:xfrm>
          </p:grpSpPr>
          <p:sp>
            <p:nvSpPr>
              <p:cNvPr id="25"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6"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sp>
        <p:nvSpPr>
          <p:cNvPr id="29" name="AutoShape 21"/>
          <p:cNvSpPr/>
          <p:nvPr/>
        </p:nvSpPr>
        <p:spPr>
          <a:xfrm>
            <a:off x="1913607" y="2087779"/>
            <a:ext cx="6061899" cy="0"/>
          </a:xfrm>
          <a:prstGeom prst="line">
            <a:avLst/>
          </a:prstGeom>
          <a:ln w="38100" cap="rnd">
            <a:solidFill>
              <a:srgbClr val="100F0D"/>
            </a:solidFill>
            <a:prstDash val="solid"/>
            <a:headEnd type="none" w="sm" len="sm"/>
            <a:tailEnd type="none" w="sm" len="sm"/>
          </a:ln>
        </p:spPr>
      </p:sp>
      <p:grpSp>
        <p:nvGrpSpPr>
          <p:cNvPr id="30" name="Group 23"/>
          <p:cNvGrpSpPr>
            <a:grpSpLocks noChangeAspect="1"/>
          </p:cNvGrpSpPr>
          <p:nvPr/>
        </p:nvGrpSpPr>
        <p:grpSpPr>
          <a:xfrm>
            <a:off x="2948587" y="1531104"/>
            <a:ext cx="238374" cy="238374"/>
            <a:chOff x="0" y="0"/>
            <a:chExt cx="495300" cy="495300"/>
          </a:xfrm>
        </p:grpSpPr>
        <p:sp>
          <p:nvSpPr>
            <p:cNvPr id="31"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2"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3" name="Group 29"/>
          <p:cNvGrpSpPr>
            <a:grpSpLocks noChangeAspect="1"/>
          </p:cNvGrpSpPr>
          <p:nvPr/>
        </p:nvGrpSpPr>
        <p:grpSpPr>
          <a:xfrm>
            <a:off x="2559704" y="1531104"/>
            <a:ext cx="238374" cy="238374"/>
            <a:chOff x="0" y="0"/>
            <a:chExt cx="495300" cy="495300"/>
          </a:xfrm>
        </p:grpSpPr>
        <p:sp>
          <p:nvSpPr>
            <p:cNvPr id="34"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5"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6" name="Group 35"/>
          <p:cNvGrpSpPr>
            <a:grpSpLocks noChangeAspect="1"/>
          </p:cNvGrpSpPr>
          <p:nvPr/>
        </p:nvGrpSpPr>
        <p:grpSpPr>
          <a:xfrm>
            <a:off x="2170822" y="1531104"/>
            <a:ext cx="238374" cy="238374"/>
            <a:chOff x="0" y="0"/>
            <a:chExt cx="495300" cy="495300"/>
          </a:xfrm>
        </p:grpSpPr>
        <p:sp>
          <p:nvSpPr>
            <p:cNvPr id="37"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8"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39" name="TextBox 38"/>
          <p:cNvSpPr txBox="1"/>
          <p:nvPr/>
        </p:nvSpPr>
        <p:spPr>
          <a:xfrm>
            <a:off x="3284484" y="1146383"/>
            <a:ext cx="33528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Kết</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luận</a:t>
            </a:r>
            <a:endParaRPr lang="en-US" sz="4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292340" y="2203599"/>
                <a:ext cx="7166958" cy="7008201"/>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Ø"/>
                </a:pPr>
                <a:r>
                  <a:rPr lang="nl-NL" sz="4000" dirty="0" smtClean="0">
                    <a:latin typeface="Arial" panose="020B0604020202020204" pitchFamily="34" charset="0"/>
                    <a:ea typeface="Calibri" panose="020F0502020204030204" pitchFamily="34" charset="0"/>
                    <a:cs typeface="Arial" panose="020B0604020202020204" pitchFamily="34" charset="0"/>
                  </a:rPr>
                  <a:t>Đối </a:t>
                </a:r>
                <a:r>
                  <a:rPr lang="nl-NL" sz="4000" dirty="0">
                    <a:latin typeface="Arial" panose="020B0604020202020204" pitchFamily="34" charset="0"/>
                    <a:ea typeface="Calibri" panose="020F0502020204030204" pitchFamily="34" charset="0"/>
                    <a:cs typeface="Arial" panose="020B0604020202020204" pitchFamily="34" charset="0"/>
                  </a:rPr>
                  <a:t>với hai vectơ cùng phương thì chúng cùng hướng hoặc ngược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Ø"/>
                </a:pPr>
                <a:r>
                  <a:rPr lang="nl-NL" sz="4000" dirty="0" smtClean="0">
                    <a:effectLst/>
                    <a:latin typeface="Arial" panose="020B0604020202020204" pitchFamily="34" charset="0"/>
                    <a:ea typeface="Calibri" panose="020F0502020204030204" pitchFamily="34" charset="0"/>
                    <a:cs typeface="Arial" panose="020B0604020202020204" pitchFamily="34" charset="0"/>
                  </a:rPr>
                  <a:t>Hai </a:t>
                </a:r>
                <a:r>
                  <a:rPr lang="nl-NL" sz="4000" dirty="0">
                    <a:effectLst/>
                    <a:latin typeface="Arial" panose="020B0604020202020204" pitchFamily="34" charset="0"/>
                    <a:ea typeface="Calibri" panose="020F0502020204030204" pitchFamily="34" charset="0"/>
                    <a:cs typeface="Arial" panose="020B0604020202020204" pitchFamily="34" charset="0"/>
                  </a:rPr>
                  <a:t>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được gọi là bằng nhau, kí hiệu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nếu chúng có cùng độ dài và cùng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92340" y="2203599"/>
                <a:ext cx="7166958" cy="7008201"/>
              </a:xfrm>
              <a:prstGeom prst="rect">
                <a:avLst/>
              </a:prstGeom>
              <a:blipFill rotWithShape="0">
                <a:blip r:embed="rId3"/>
                <a:stretch>
                  <a:fillRect l="-2721" r="-2976" b="-1130"/>
                </a:stretch>
              </a:blipFill>
            </p:spPr>
            <p:txBody>
              <a:bodyPr/>
              <a:lstStyle/>
              <a:p>
                <a:r>
                  <a:rPr lang="en-US">
                    <a:noFill/>
                  </a:rPr>
                  <a:t> </a:t>
                </a:r>
              </a:p>
            </p:txBody>
          </p:sp>
        </mc:Fallback>
      </mc:AlternateContent>
      <p:pic>
        <p:nvPicPr>
          <p:cNvPr id="4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95604" y="888742"/>
            <a:ext cx="2159372" cy="1724798"/>
          </a:xfrm>
          <a:prstGeom prst="rect">
            <a:avLst/>
          </a:prstGeom>
        </p:spPr>
      </p:pic>
      <p:grpSp>
        <p:nvGrpSpPr>
          <p:cNvPr id="44" name="Group 43"/>
          <p:cNvGrpSpPr/>
          <p:nvPr/>
        </p:nvGrpSpPr>
        <p:grpSpPr>
          <a:xfrm>
            <a:off x="11125200" y="2203691"/>
            <a:ext cx="5948178" cy="2366117"/>
            <a:chOff x="11244381" y="2009828"/>
            <a:chExt cx="5948178" cy="2366117"/>
          </a:xfrm>
        </p:grpSpPr>
        <p:pic>
          <p:nvPicPr>
            <p:cNvPr id="42" name="Picture 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1244381" y="2009828"/>
              <a:ext cx="5948178" cy="2366117"/>
            </a:xfrm>
            <a:prstGeom prst="rect">
              <a:avLst/>
            </a:prstGeom>
          </p:spPr>
        </p:pic>
        <p:sp>
          <p:nvSpPr>
            <p:cNvPr id="43" name="Rectangle 42"/>
            <p:cNvSpPr/>
            <p:nvPr/>
          </p:nvSpPr>
          <p:spPr>
            <a:xfrm>
              <a:off x="11244381" y="2333804"/>
              <a:ext cx="5948178" cy="1651671"/>
            </a:xfrm>
            <a:prstGeom prst="rect">
              <a:avLst/>
            </a:prstGeom>
          </p:spPr>
          <p:txBody>
            <a:bodyPr wrap="square">
              <a:spAutoFit/>
            </a:bodyPr>
            <a:lstStyle/>
            <a:p>
              <a:pPr algn="ctr">
                <a:lnSpc>
                  <a:spcPct val="150000"/>
                </a:lnSpc>
              </a:pPr>
              <a:r>
                <a:rPr lang="en-US" sz="3600" i="1" dirty="0" smtClean="0">
                  <a:solidFill>
                    <a:srgbClr val="002060"/>
                  </a:solidFill>
                  <a:latin typeface="Arial" panose="020B0604020202020204" pitchFamily="34" charset="0"/>
                  <a:cs typeface="Arial" panose="020B0604020202020204" pitchFamily="34" charset="0"/>
                </a:rPr>
                <a:t>T</a:t>
              </a:r>
              <a:r>
                <a:rPr lang="vi-VN" sz="3600" i="1" dirty="0" smtClean="0">
                  <a:solidFill>
                    <a:srgbClr val="002060"/>
                  </a:solidFill>
                  <a:latin typeface="Arial" panose="020B0604020202020204" pitchFamily="34" charset="0"/>
                  <a:cs typeface="Arial" panose="020B0604020202020204" pitchFamily="34" charset="0"/>
                </a:rPr>
                <a:t>a </a:t>
              </a:r>
              <a:r>
                <a:rPr lang="vi-VN" sz="3600" i="1" dirty="0">
                  <a:solidFill>
                    <a:srgbClr val="002060"/>
                  </a:solidFill>
                  <a:latin typeface="Arial" panose="020B0604020202020204" pitchFamily="34" charset="0"/>
                  <a:cs typeface="Arial" panose="020B0604020202020204" pitchFamily="34" charset="0"/>
                </a:rPr>
                <a:t>chỉ xét cùng hướng và ngược hướng khi nào?</a:t>
              </a:r>
              <a:endParaRPr lang="en-US" sz="3600" i="1" dirty="0">
                <a:solidFill>
                  <a:srgbClr val="002060"/>
                </a:solidFill>
                <a:latin typeface="Arial" panose="020B0604020202020204" pitchFamily="34" charset="0"/>
                <a:cs typeface="Arial" panose="020B0604020202020204" pitchFamily="34" charset="0"/>
              </a:endParaRPr>
            </a:p>
          </p:txBody>
        </p:sp>
      </p:grpSp>
      <p:sp>
        <p:nvSpPr>
          <p:cNvPr id="45" name="Rectangle 44"/>
          <p:cNvSpPr/>
          <p:nvPr/>
        </p:nvSpPr>
        <p:spPr>
          <a:xfrm>
            <a:off x="9842365" y="5599898"/>
            <a:ext cx="7249215" cy="2748253"/>
          </a:xfrm>
          <a:prstGeom prst="rect">
            <a:avLst/>
          </a:prstGeom>
        </p:spPr>
        <p:txBody>
          <a:bodyPr wrap="square">
            <a:spAutoFit/>
          </a:bodyPr>
          <a:lstStyle/>
          <a:p>
            <a:pPr algn="just">
              <a:lnSpc>
                <a:spcPct val="150000"/>
              </a:lnSpc>
            </a:pPr>
            <a:r>
              <a:rPr lang="en-US" sz="4000" dirty="0" smtClean="0">
                <a:solidFill>
                  <a:srgbClr val="C00000"/>
                </a:solidFill>
                <a:latin typeface="Arial" panose="020B0604020202020204" pitchFamily="34" charset="0"/>
                <a:cs typeface="Arial" panose="020B0604020202020204" pitchFamily="34" charset="0"/>
              </a:rPr>
              <a:t>C</a:t>
            </a:r>
            <a:r>
              <a:rPr lang="vi-VN" sz="4000" dirty="0" smtClean="0">
                <a:solidFill>
                  <a:srgbClr val="C00000"/>
                </a:solidFill>
                <a:latin typeface="Arial" panose="020B0604020202020204" pitchFamily="34" charset="0"/>
                <a:cs typeface="Arial" panose="020B0604020202020204" pitchFamily="34" charset="0"/>
              </a:rPr>
              <a:t>hỉ </a:t>
            </a:r>
            <a:r>
              <a:rPr lang="vi-VN" sz="4000" dirty="0">
                <a:solidFill>
                  <a:srgbClr val="C00000"/>
                </a:solidFill>
                <a:latin typeface="Arial" panose="020B0604020202020204" pitchFamily="34" charset="0"/>
                <a:cs typeface="Arial" panose="020B0604020202020204" pitchFamily="34" charset="0"/>
              </a:rPr>
              <a:t>khi hai vectơ cùng phương thì ta mới xét tới chúng cùng hướng hay ngược hướng. </a:t>
            </a:r>
            <a:endParaRPr lang="en-US" sz="4000" dirty="0">
              <a:solidFill>
                <a:srgbClr val="C00000"/>
              </a:solidFill>
              <a:latin typeface="Arial" panose="020B0604020202020204" pitchFamily="34" charset="0"/>
              <a:cs typeface="Arial" panose="020B0604020202020204" pitchFamily="34" charset="0"/>
            </a:endParaRPr>
          </a:p>
        </p:txBody>
      </p:sp>
      <p:pic>
        <p:nvPicPr>
          <p:cNvPr id="46" name="Picture 4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616606">
            <a:off x="13201342" y="4604388"/>
            <a:ext cx="491101" cy="1150211"/>
          </a:xfrm>
          <a:prstGeom prst="rect">
            <a:avLst/>
          </a:prstGeom>
        </p:spPr>
      </p:pic>
    </p:spTree>
    <p:extLst>
      <p:ext uri="{BB962C8B-B14F-4D97-AF65-F5344CB8AC3E}">
        <p14:creationId xmlns:p14="http://schemas.microsoft.com/office/powerpoint/2010/main" val="4107109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8" presetClass="entr" presetSubtype="6"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trips(downRight)">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strVal val="#ppt_w+.3"/>
                                          </p:val>
                                        </p:tav>
                                        <p:tav tm="100000">
                                          <p:val>
                                            <p:strVal val="#ppt_w"/>
                                          </p:val>
                                        </p:tav>
                                      </p:tavLst>
                                    </p:anim>
                                    <p:anim calcmode="lin" valueType="num">
                                      <p:cBhvr>
                                        <p:cTn id="39" dur="500" fill="hold"/>
                                        <p:tgtEl>
                                          <p:spTgt spid="45"/>
                                        </p:tgtEl>
                                        <p:attrNameLst>
                                          <p:attrName>ppt_h</p:attrName>
                                        </p:attrNameLst>
                                      </p:cBhvr>
                                      <p:tavLst>
                                        <p:tav tm="0">
                                          <p:val>
                                            <p:strVal val="#ppt_h"/>
                                          </p:val>
                                        </p:tav>
                                        <p:tav tm="100000">
                                          <p:val>
                                            <p:strVal val="#ppt_h"/>
                                          </p:val>
                                        </p:tav>
                                      </p:tavLst>
                                    </p:anim>
                                    <p:animEffect transition="in" filter="fade">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1538725" y="1099568"/>
            <a:ext cx="1676400" cy="1753098"/>
          </a:xfrm>
          <a:prstGeom prst="rect">
            <a:avLst/>
          </a:prstGeom>
        </p:spPr>
      </p:pic>
      <mc:AlternateContent xmlns:mc="http://schemas.openxmlformats.org/markup-compatibility/2006">
        <mc:Choice xmlns:a14="http://schemas.microsoft.com/office/drawing/2010/main" Requires="a14">
          <p:sp>
            <p:nvSpPr>
              <p:cNvPr id="20" name="Rectangle 19"/>
              <p:cNvSpPr/>
              <p:nvPr/>
            </p:nvSpPr>
            <p:spPr>
              <a:xfrm>
                <a:off x="3270226" y="1799901"/>
                <a:ext cx="13010733" cy="1913088"/>
              </a:xfrm>
              <a:prstGeom prst="rect">
                <a:avLst/>
              </a:prstGeom>
            </p:spPr>
            <p:txBody>
              <a:bodyPr wrap="square">
                <a:spAutoFit/>
              </a:bodyPr>
              <a:lstStyle/>
              <a:p>
                <a:pPr algn="just">
                  <a:lnSpc>
                    <a:spcPct val="150000"/>
                  </a:lnSpc>
                </a:pPr>
                <a:r>
                  <a:rPr lang="en-US" sz="40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Cho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vectơ</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O,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có</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nhiêu</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Vì</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270226" y="1799901"/>
                <a:ext cx="13010733" cy="1913088"/>
              </a:xfrm>
              <a:prstGeom prst="rect">
                <a:avLst/>
              </a:prstGeom>
              <a:blipFill rotWithShape="0">
                <a:blip r:embed="rId35"/>
                <a:stretch>
                  <a:fillRect l="-1639" r="-1639" b="-127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6858000" y="4490788"/>
                <a:ext cx="9144000" cy="3785652"/>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đề</a:t>
                </a:r>
                <a:r>
                  <a:rPr lang="en-US" sz="4000" dirty="0">
                    <a:latin typeface="Arial" panose="020B0604020202020204" pitchFamily="34" charset="0"/>
                    <a:ea typeface="Calibri" panose="020F0502020204030204" pitchFamily="34" charset="0"/>
                    <a:cs typeface="Arial" panose="020B0604020202020204" pitchFamily="34" charset="0"/>
                  </a:rPr>
                  <a:t> Euclid, qua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O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song </a:t>
                </a:r>
                <a:r>
                  <a:rPr lang="en-US" sz="4000" dirty="0" err="1">
                    <a:latin typeface="Arial" panose="020B0604020202020204" pitchFamily="34" charset="0"/>
                    <a:ea typeface="Calibri" panose="020F0502020204030204" pitchFamily="34" charset="0"/>
                    <a:cs typeface="Arial" panose="020B0604020202020204" pitchFamily="34" charset="0"/>
                  </a:rPr>
                  <a:t>song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858000" y="4490788"/>
                <a:ext cx="9144000" cy="3785652"/>
              </a:xfrm>
              <a:prstGeom prst="rect">
                <a:avLst/>
              </a:prstGeom>
              <a:blipFill rotWithShape="0">
                <a:blip r:embed="rId36"/>
                <a:stretch>
                  <a:fillRect l="-2333" r="-2333" b="-3060"/>
                </a:stretch>
              </a:blipFill>
            </p:spPr>
            <p:txBody>
              <a:bodyPr/>
              <a:lstStyle/>
              <a:p>
                <a:r>
                  <a:rPr lang="en-US">
                    <a:noFill/>
                  </a:rPr>
                  <a:t> </a:t>
                </a:r>
              </a:p>
            </p:txBody>
          </p:sp>
        </mc:Fallback>
      </mc:AlternateContent>
      <p:pic>
        <p:nvPicPr>
          <p:cNvPr id="22" name="Picture 2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5212" y="3727186"/>
            <a:ext cx="5561068" cy="5561068"/>
          </a:xfrm>
          <a:prstGeom prst="rect">
            <a:avLst/>
          </a:prstGeom>
          <a:ln>
            <a:noFill/>
          </a:ln>
          <a:effectLst>
            <a:outerShdw blurRad="190500" algn="tl" rotWithShape="0">
              <a:srgbClr val="000000">
                <a:alpha val="70000"/>
              </a:srgbClr>
            </a:outerShdw>
          </a:effec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anim calcmode="lin" valueType="num">
                                      <p:cBhvr>
                                        <p:cTn id="16" dur="750" fill="hold"/>
                                        <p:tgtEl>
                                          <p:spTgt spid="22"/>
                                        </p:tgtEl>
                                        <p:attrNameLst>
                                          <p:attrName>ppt_x</p:attrName>
                                        </p:attrNameLst>
                                      </p:cBhvr>
                                      <p:tavLst>
                                        <p:tav tm="0">
                                          <p:val>
                                            <p:strVal val="#ppt_x"/>
                                          </p:val>
                                        </p:tav>
                                        <p:tav tm="100000">
                                          <p:val>
                                            <p:strVal val="#ppt_x"/>
                                          </p:val>
                                        </p:tav>
                                      </p:tavLst>
                                    </p:anim>
                                    <p:anim calcmode="lin" valueType="num">
                                      <p:cBhvr>
                                        <p:cTn id="17" dur="75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750"/>
                                        <p:tgtEl>
                                          <p:spTgt spid="21"/>
                                        </p:tgtEl>
                                      </p:cBhvr>
                                    </p:animEffect>
                                    <p:anim calcmode="lin" valueType="num">
                                      <p:cBhvr>
                                        <p:cTn id="21" dur="750" fill="hold"/>
                                        <p:tgtEl>
                                          <p:spTgt spid="21"/>
                                        </p:tgtEl>
                                        <p:attrNameLst>
                                          <p:attrName>ppt_x</p:attrName>
                                        </p:attrNameLst>
                                      </p:cBhvr>
                                      <p:tavLst>
                                        <p:tav tm="0">
                                          <p:val>
                                            <p:strVal val="#ppt_x"/>
                                          </p:val>
                                        </p:tav>
                                        <p:tav tm="100000">
                                          <p:val>
                                            <p:strVal val="#ppt_x"/>
                                          </p:val>
                                        </p:tav>
                                      </p:tavLst>
                                    </p:anim>
                                    <p:anim calcmode="lin" valueType="num">
                                      <p:cBhvr>
                                        <p:cTn id="2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3" name="Group 12"/>
          <p:cNvGrpSpPr/>
          <p:nvPr/>
        </p:nvGrpSpPr>
        <p:grpSpPr>
          <a:xfrm>
            <a:off x="1389692" y="1148043"/>
            <a:ext cx="3152740" cy="2344598"/>
            <a:chOff x="1207364" y="668831"/>
            <a:chExt cx="3152740" cy="2344598"/>
          </a:xfrm>
        </p:grpSpPr>
        <p:pic>
          <p:nvPicPr>
            <p:cNvPr id="14" name="Picture 13"/>
            <p:cNvPicPr>
              <a:picLocks noChangeAspect="1"/>
            </p:cNvPicPr>
            <p:nvPr/>
          </p:nvPicPr>
          <p:blipFill>
            <a:blip r:embed="rId3"/>
            <a:srcRect/>
            <a:stretch>
              <a:fillRect/>
            </a:stretch>
          </p:blipFill>
          <p:spPr>
            <a:xfrm>
              <a:off x="1207364" y="668831"/>
              <a:ext cx="3152740" cy="2344598"/>
            </a:xfrm>
            <a:prstGeom prst="rect">
              <a:avLst/>
            </a:prstGeom>
          </p:spPr>
        </p:pic>
        <p:sp>
          <p:nvSpPr>
            <p:cNvPr id="15" name="TextBox 14"/>
            <p:cNvSpPr txBox="1"/>
            <p:nvPr/>
          </p:nvSpPr>
          <p:spPr>
            <a:xfrm rot="21021168">
              <a:off x="1640734" y="14748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Rectangle 9"/>
              <p:cNvSpPr/>
              <p:nvPr/>
            </p:nvSpPr>
            <p:spPr>
              <a:xfrm>
                <a:off x="5255051" y="1613783"/>
                <a:ext cx="11236857" cy="705943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Xét </a:t>
                </a:r>
                <a:r>
                  <a:rPr lang="vi-VN" sz="3600" dirty="0">
                    <a:latin typeface="Arial" panose="020B0604020202020204" pitchFamily="34" charset="0"/>
                    <a:cs typeface="Arial" panose="020B0604020202020204" pitchFamily="34" charset="0"/>
                  </a:rPr>
                  <a:t>các vectơ có điểm đầu và điểm cuối trùng nhau (ví dụ</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𝑀𝑀</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gọi là </a:t>
                </a:r>
                <a:r>
                  <a:rPr lang="vi-VN" sz="3600" dirty="0">
                    <a:solidFill>
                      <a:srgbClr val="FF0000"/>
                    </a:solidFill>
                    <a:latin typeface="Arial" panose="020B0604020202020204" pitchFamily="34" charset="0"/>
                    <a:cs typeface="Arial" panose="020B0604020202020204" pitchFamily="34" charset="0"/>
                  </a:rPr>
                  <a:t>vectơ-không</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Quy </a:t>
                </a:r>
                <a:r>
                  <a:rPr lang="vi-VN" sz="3600" dirty="0">
                    <a:latin typeface="Arial" panose="020B0604020202020204" pitchFamily="34" charset="0"/>
                    <a:cs typeface="Arial" panose="020B0604020202020204" pitchFamily="34" charset="0"/>
                  </a:rPr>
                  <a:t>ước vectơ không có độ dài bằng 0, cùng hướng, cùng phương với mọi vectơ.</a:t>
                </a: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Các </a:t>
                </a:r>
                <a:r>
                  <a:rPr lang="vi-VN" sz="3600" dirty="0">
                    <a:latin typeface="Arial" panose="020B0604020202020204" pitchFamily="34" charset="0"/>
                    <a:cs typeface="Arial" panose="020B0604020202020204" pitchFamily="34" charset="0"/>
                  </a:rPr>
                  <a:t>vectơ-không có cùng độ dài và cùng hướng nên bằng nhau và được kí hiệu chung là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Với </a:t>
                </a:r>
                <a:r>
                  <a:rPr lang="vi-VN" sz="3600" dirty="0">
                    <a:latin typeface="Arial" panose="020B0604020202020204" pitchFamily="34" charset="0"/>
                    <a:cs typeface="Arial" panose="020B0604020202020204" pitchFamily="34" charset="0"/>
                  </a:rPr>
                  <a:t>mỗi điểm O và vectơ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𝑎</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cho trước, có duy nhất điểm A sao cho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oMath>
                </a14:m>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𝑎</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255051" y="1613783"/>
                <a:ext cx="11236857" cy="7059433"/>
              </a:xfrm>
              <a:prstGeom prst="rect">
                <a:avLst/>
              </a:prstGeom>
              <a:blipFill rotWithShape="0">
                <a:blip r:embed="rId4"/>
                <a:stretch>
                  <a:fillRect l="-1465" r="-1682" b="-518"/>
                </a:stretch>
              </a:blipFill>
            </p:spPr>
            <p:txBody>
              <a:bodyPr/>
              <a:lstStyle/>
              <a:p>
                <a:r>
                  <a:rPr lang="en-US">
                    <a:noFill/>
                  </a:rPr>
                  <a:t> </a:t>
                </a:r>
              </a:p>
            </p:txBody>
          </p:sp>
        </mc:Fallback>
      </mc:AlternateContent>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451"/>
          <a:stretch/>
        </p:blipFill>
        <p:spPr>
          <a:xfrm>
            <a:off x="1143000" y="4200100"/>
            <a:ext cx="4017832" cy="31249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 y="6896413"/>
            <a:ext cx="3695700" cy="36957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87765" y="6644242"/>
            <a:ext cx="4305300" cy="43053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spTree>
    <p:extLst>
      <p:ext uri="{BB962C8B-B14F-4D97-AF65-F5344CB8AC3E}">
        <p14:creationId xmlns:p14="http://schemas.microsoft.com/office/powerpoint/2010/main" val="5813055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barn(inVertic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anim calcmode="lin" valueType="num">
                                      <p:cBhvr>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3" end="3"/>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51" name="Group 6"/>
          <p:cNvGrpSpPr/>
          <p:nvPr/>
        </p:nvGrpSpPr>
        <p:grpSpPr>
          <a:xfrm>
            <a:off x="457200" y="1485901"/>
            <a:ext cx="17373600" cy="8382000"/>
            <a:chOff x="0" y="0"/>
            <a:chExt cx="25279951" cy="13291911"/>
          </a:xfrm>
        </p:grpSpPr>
        <p:sp>
          <p:nvSpPr>
            <p:cNvPr id="52"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3"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50" name="Group 49"/>
          <p:cNvGrpSpPr/>
          <p:nvPr/>
        </p:nvGrpSpPr>
        <p:grpSpPr>
          <a:xfrm>
            <a:off x="5891193" y="431443"/>
            <a:ext cx="6248400" cy="1861422"/>
            <a:chOff x="5638800" y="691278"/>
            <a:chExt cx="6553200" cy="2013822"/>
          </a:xfrm>
        </p:grpSpPr>
        <p:grpSp>
          <p:nvGrpSpPr>
            <p:cNvPr id="27" name="Group 27"/>
            <p:cNvGrpSpPr/>
            <p:nvPr/>
          </p:nvGrpSpPr>
          <p:grpSpPr>
            <a:xfrm>
              <a:off x="5832534" y="1006855"/>
              <a:ext cx="6359466" cy="1698245"/>
              <a:chOff x="0" y="0"/>
              <a:chExt cx="18869706" cy="4685842"/>
            </a:xfrm>
          </p:grpSpPr>
          <p:sp>
            <p:nvSpPr>
              <p:cNvPr id="28" name="Freeform 28"/>
              <p:cNvSpPr/>
              <p:nvPr/>
            </p:nvSpPr>
            <p:spPr>
              <a:xfrm>
                <a:off x="31750" y="31750"/>
                <a:ext cx="18806206" cy="4622342"/>
              </a:xfrm>
              <a:custGeom>
                <a:avLst/>
                <a:gdLst/>
                <a:ahLst/>
                <a:cxnLst/>
                <a:rect l="l" t="t" r="r" b="b"/>
                <a:pathLst>
                  <a:path w="18806206" h="4622342">
                    <a:moveTo>
                      <a:pt x="18713497" y="4622342"/>
                    </a:moveTo>
                    <a:lnTo>
                      <a:pt x="92710" y="4622342"/>
                    </a:lnTo>
                    <a:cubicBezTo>
                      <a:pt x="41910" y="4622342"/>
                      <a:pt x="0" y="4580432"/>
                      <a:pt x="0" y="4529632"/>
                    </a:cubicBezTo>
                    <a:lnTo>
                      <a:pt x="0" y="92710"/>
                    </a:lnTo>
                    <a:cubicBezTo>
                      <a:pt x="0" y="41910"/>
                      <a:pt x="41910" y="0"/>
                      <a:pt x="92710" y="0"/>
                    </a:cubicBezTo>
                    <a:lnTo>
                      <a:pt x="18712225" y="0"/>
                    </a:lnTo>
                    <a:cubicBezTo>
                      <a:pt x="18763025" y="0"/>
                      <a:pt x="18804936" y="41910"/>
                      <a:pt x="18804936" y="92710"/>
                    </a:cubicBezTo>
                    <a:lnTo>
                      <a:pt x="18804936" y="4528362"/>
                    </a:lnTo>
                    <a:cubicBezTo>
                      <a:pt x="18806206" y="4580432"/>
                      <a:pt x="18764297" y="4622342"/>
                      <a:pt x="18713497" y="4622342"/>
                    </a:cubicBezTo>
                    <a:close/>
                  </a:path>
                </a:pathLst>
              </a:custGeom>
              <a:solidFill>
                <a:srgbClr val="B8A6C0"/>
              </a:solidFill>
            </p:spPr>
          </p:sp>
          <p:sp>
            <p:nvSpPr>
              <p:cNvPr id="29" name="Freeform 29"/>
              <p:cNvSpPr/>
              <p:nvPr/>
            </p:nvSpPr>
            <p:spPr>
              <a:xfrm>
                <a:off x="0" y="0"/>
                <a:ext cx="18869706" cy="4685842"/>
              </a:xfrm>
              <a:custGeom>
                <a:avLst/>
                <a:gdLst/>
                <a:ahLst/>
                <a:cxnLst/>
                <a:rect l="l" t="t" r="r" b="b"/>
                <a:pathLst>
                  <a:path w="18869706" h="4685842">
                    <a:moveTo>
                      <a:pt x="18745247" y="59690"/>
                    </a:moveTo>
                    <a:cubicBezTo>
                      <a:pt x="18780806" y="59690"/>
                      <a:pt x="18810016" y="88900"/>
                      <a:pt x="18810016" y="124460"/>
                    </a:cubicBezTo>
                    <a:lnTo>
                      <a:pt x="18810016" y="4561382"/>
                    </a:lnTo>
                    <a:cubicBezTo>
                      <a:pt x="18810016" y="4596942"/>
                      <a:pt x="18780806" y="4626152"/>
                      <a:pt x="18745247" y="4626152"/>
                    </a:cubicBezTo>
                    <a:lnTo>
                      <a:pt x="124460" y="4626152"/>
                    </a:lnTo>
                    <a:cubicBezTo>
                      <a:pt x="88900" y="4626152"/>
                      <a:pt x="59690" y="4596942"/>
                      <a:pt x="59690" y="4561382"/>
                    </a:cubicBezTo>
                    <a:lnTo>
                      <a:pt x="59690" y="124460"/>
                    </a:lnTo>
                    <a:cubicBezTo>
                      <a:pt x="59690" y="88900"/>
                      <a:pt x="88900" y="59690"/>
                      <a:pt x="124460" y="59690"/>
                    </a:cubicBezTo>
                    <a:lnTo>
                      <a:pt x="18745247" y="59690"/>
                    </a:lnTo>
                    <a:moveTo>
                      <a:pt x="18745247" y="0"/>
                    </a:moveTo>
                    <a:lnTo>
                      <a:pt x="124460" y="0"/>
                    </a:lnTo>
                    <a:cubicBezTo>
                      <a:pt x="55880" y="0"/>
                      <a:pt x="0" y="55880"/>
                      <a:pt x="0" y="124460"/>
                    </a:cubicBezTo>
                    <a:lnTo>
                      <a:pt x="0" y="4561382"/>
                    </a:lnTo>
                    <a:cubicBezTo>
                      <a:pt x="0" y="4629962"/>
                      <a:pt x="55880" y="4685842"/>
                      <a:pt x="124460" y="4685842"/>
                    </a:cubicBezTo>
                    <a:lnTo>
                      <a:pt x="18745247" y="4685842"/>
                    </a:lnTo>
                    <a:cubicBezTo>
                      <a:pt x="18813825" y="4685842"/>
                      <a:pt x="18869706" y="4629962"/>
                      <a:pt x="18869706" y="4561382"/>
                    </a:cubicBezTo>
                    <a:lnTo>
                      <a:pt x="18869706" y="124460"/>
                    </a:lnTo>
                    <a:cubicBezTo>
                      <a:pt x="18869706" y="55880"/>
                      <a:pt x="18813825" y="0"/>
                      <a:pt x="18745247" y="0"/>
                    </a:cubicBezTo>
                    <a:close/>
                  </a:path>
                </a:pathLst>
              </a:custGeom>
              <a:solidFill>
                <a:srgbClr val="100F0D"/>
              </a:solidFill>
            </p:spPr>
          </p:sp>
        </p:grpSp>
        <p:grpSp>
          <p:nvGrpSpPr>
            <p:cNvPr id="30" name="Group 30"/>
            <p:cNvGrpSpPr/>
            <p:nvPr/>
          </p:nvGrpSpPr>
          <p:grpSpPr>
            <a:xfrm>
              <a:off x="5638800" y="691278"/>
              <a:ext cx="6347566" cy="1747025"/>
              <a:chOff x="0" y="0"/>
              <a:chExt cx="18834397" cy="4820437"/>
            </a:xfrm>
          </p:grpSpPr>
          <p:sp>
            <p:nvSpPr>
              <p:cNvPr id="31" name="Freeform 31"/>
              <p:cNvSpPr/>
              <p:nvPr/>
            </p:nvSpPr>
            <p:spPr>
              <a:xfrm>
                <a:off x="31750" y="31750"/>
                <a:ext cx="18770898" cy="4756938"/>
              </a:xfrm>
              <a:custGeom>
                <a:avLst/>
                <a:gdLst/>
                <a:ahLst/>
                <a:cxnLst/>
                <a:rect l="l" t="t" r="r" b="b"/>
                <a:pathLst>
                  <a:path w="18770898" h="4756938">
                    <a:moveTo>
                      <a:pt x="18678187" y="4756938"/>
                    </a:moveTo>
                    <a:lnTo>
                      <a:pt x="92710" y="4756938"/>
                    </a:lnTo>
                    <a:cubicBezTo>
                      <a:pt x="41910" y="4756938"/>
                      <a:pt x="0" y="4715027"/>
                      <a:pt x="0" y="4664227"/>
                    </a:cubicBezTo>
                    <a:lnTo>
                      <a:pt x="0" y="92710"/>
                    </a:lnTo>
                    <a:cubicBezTo>
                      <a:pt x="0" y="41910"/>
                      <a:pt x="41910" y="0"/>
                      <a:pt x="92710" y="0"/>
                    </a:cubicBezTo>
                    <a:lnTo>
                      <a:pt x="18676917" y="0"/>
                    </a:lnTo>
                    <a:cubicBezTo>
                      <a:pt x="18727717" y="0"/>
                      <a:pt x="18769626" y="41910"/>
                      <a:pt x="18769626" y="92710"/>
                    </a:cubicBezTo>
                    <a:lnTo>
                      <a:pt x="18769626" y="4662957"/>
                    </a:lnTo>
                    <a:cubicBezTo>
                      <a:pt x="18770898" y="4715027"/>
                      <a:pt x="18728987" y="4756938"/>
                      <a:pt x="18678187" y="4756938"/>
                    </a:cubicBezTo>
                    <a:close/>
                  </a:path>
                </a:pathLst>
              </a:custGeom>
              <a:solidFill>
                <a:srgbClr val="FDF9F2"/>
              </a:solidFill>
            </p:spPr>
          </p:sp>
          <p:sp>
            <p:nvSpPr>
              <p:cNvPr id="32" name="Freeform 32"/>
              <p:cNvSpPr/>
              <p:nvPr/>
            </p:nvSpPr>
            <p:spPr>
              <a:xfrm>
                <a:off x="0" y="0"/>
                <a:ext cx="18834398" cy="4820438"/>
              </a:xfrm>
              <a:custGeom>
                <a:avLst/>
                <a:gdLst/>
                <a:ahLst/>
                <a:cxnLst/>
                <a:rect l="l" t="t" r="r" b="b"/>
                <a:pathLst>
                  <a:path w="18834398" h="4820438">
                    <a:moveTo>
                      <a:pt x="18709937" y="59690"/>
                    </a:moveTo>
                    <a:cubicBezTo>
                      <a:pt x="18745498" y="59690"/>
                      <a:pt x="18774707" y="88900"/>
                      <a:pt x="18774707" y="124460"/>
                    </a:cubicBezTo>
                    <a:lnTo>
                      <a:pt x="18774707" y="4695977"/>
                    </a:lnTo>
                    <a:cubicBezTo>
                      <a:pt x="18774707" y="4731538"/>
                      <a:pt x="18745498" y="4760747"/>
                      <a:pt x="18709937" y="4760747"/>
                    </a:cubicBezTo>
                    <a:lnTo>
                      <a:pt x="124460" y="4760747"/>
                    </a:lnTo>
                    <a:cubicBezTo>
                      <a:pt x="88900" y="4760747"/>
                      <a:pt x="59690" y="4731538"/>
                      <a:pt x="59690" y="4695977"/>
                    </a:cubicBezTo>
                    <a:lnTo>
                      <a:pt x="59690" y="124460"/>
                    </a:lnTo>
                    <a:cubicBezTo>
                      <a:pt x="59690" y="88900"/>
                      <a:pt x="88900" y="59690"/>
                      <a:pt x="124460" y="59690"/>
                    </a:cubicBezTo>
                    <a:lnTo>
                      <a:pt x="18709937" y="59690"/>
                    </a:lnTo>
                    <a:moveTo>
                      <a:pt x="18709937" y="0"/>
                    </a:moveTo>
                    <a:lnTo>
                      <a:pt x="124460" y="0"/>
                    </a:lnTo>
                    <a:cubicBezTo>
                      <a:pt x="55880" y="0"/>
                      <a:pt x="0" y="55880"/>
                      <a:pt x="0" y="124460"/>
                    </a:cubicBezTo>
                    <a:lnTo>
                      <a:pt x="0" y="4695977"/>
                    </a:lnTo>
                    <a:cubicBezTo>
                      <a:pt x="0" y="4764558"/>
                      <a:pt x="55880" y="4820438"/>
                      <a:pt x="124460" y="4820438"/>
                    </a:cubicBezTo>
                    <a:lnTo>
                      <a:pt x="18709937" y="4820438"/>
                    </a:lnTo>
                    <a:cubicBezTo>
                      <a:pt x="18778517" y="4820438"/>
                      <a:pt x="18834398" y="4764558"/>
                      <a:pt x="18834398" y="4695977"/>
                    </a:cubicBezTo>
                    <a:lnTo>
                      <a:pt x="18834398" y="124460"/>
                    </a:lnTo>
                    <a:cubicBezTo>
                      <a:pt x="18834398" y="55880"/>
                      <a:pt x="18778517" y="0"/>
                      <a:pt x="18709937" y="0"/>
                    </a:cubicBezTo>
                    <a:close/>
                  </a:path>
                </a:pathLst>
              </a:custGeom>
              <a:solidFill>
                <a:srgbClr val="100F0D"/>
              </a:solidFill>
            </p:spPr>
          </p:sp>
        </p:grpSp>
      </p:grpSp>
      <p:sp>
        <p:nvSpPr>
          <p:cNvPr id="49" name="TextBox 49"/>
          <p:cNvSpPr txBox="1"/>
          <p:nvPr/>
        </p:nvSpPr>
        <p:spPr>
          <a:xfrm>
            <a:off x="4090667" y="703116"/>
            <a:ext cx="10034174" cy="1040798"/>
          </a:xfrm>
          <a:prstGeom prst="rect">
            <a:avLst/>
          </a:prstGeom>
        </p:spPr>
        <p:txBody>
          <a:bodyPr lIns="0" tIns="0" rIns="0" bIns="0" rtlCol="0" anchor="t">
            <a:spAutoFit/>
          </a:bodyPr>
          <a:lstStyle/>
          <a:p>
            <a:pPr algn="ctr">
              <a:lnSpc>
                <a:spcPts val="9000"/>
              </a:lnSpc>
            </a:pPr>
            <a:r>
              <a:rPr lang="en-US" sz="5400" b="1" dirty="0" smtClean="0">
                <a:solidFill>
                  <a:schemeClr val="tx2">
                    <a:lumMod val="75000"/>
                  </a:schemeClr>
                </a:solidFill>
                <a:latin typeface="Arial" panose="020B0604020202020204" pitchFamily="34" charset="0"/>
                <a:cs typeface="Arial" panose="020B0604020202020204" pitchFamily="34" charset="0"/>
              </a:rPr>
              <a:t>KHỞI ĐỘNG</a:t>
            </a:r>
            <a:endParaRPr lang="en-US" sz="5400" b="1" dirty="0">
              <a:solidFill>
                <a:schemeClr val="tx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486827" y="2312887"/>
            <a:ext cx="15314346" cy="2862322"/>
          </a:xfrm>
          <a:prstGeom prst="rect">
            <a:avLst/>
          </a:prstGeom>
        </p:spPr>
        <p:txBody>
          <a:bodyPr wrap="square">
            <a:spAutoFit/>
          </a:bodyPr>
          <a:lstStyle/>
          <a:p>
            <a:pPr algn="just">
              <a:lnSpc>
                <a:spcPct val="150000"/>
              </a:lnSpc>
            </a:pPr>
            <a:r>
              <a:rPr lang="vi-VN" sz="4000" dirty="0"/>
              <a:t>Nhiệt độ và gió là hai yếu tố luôn cùng được đề cập trong các bản tin dự báo thời tiết. Tuy nhiên, nhiệt độ là đại lượng chỉ có độ lớn, còn gió có cả hướng và độ lớn. </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195231"/>
            <a:ext cx="6831293" cy="43891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4100" y="5175209"/>
            <a:ext cx="6528431" cy="4359541"/>
          </a:xfrm>
          <a:prstGeom prst="rect">
            <a:avLst/>
          </a:prstGeom>
        </p:spPr>
      </p:pic>
      <p:pic>
        <p:nvPicPr>
          <p:cNvPr id="1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741959">
            <a:off x="892887" y="1492196"/>
            <a:ext cx="1109697" cy="13326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64650" y="668831"/>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9" name="AutoShape 9"/>
          <p:cNvSpPr/>
          <p:nvPr/>
        </p:nvSpPr>
        <p:spPr>
          <a:xfrm>
            <a:off x="755625" y="1694578"/>
            <a:ext cx="16749225" cy="2542"/>
          </a:xfrm>
          <a:prstGeom prst="line">
            <a:avLst/>
          </a:prstGeom>
          <a:ln w="38100" cap="rnd">
            <a:solidFill>
              <a:srgbClr val="100F0D"/>
            </a:solidFill>
            <a:prstDash val="solid"/>
            <a:headEnd type="none" w="sm" len="sm"/>
            <a:tailEnd type="none" w="sm" len="sm"/>
          </a:ln>
        </p:spPr>
      </p:sp>
      <p:grpSp>
        <p:nvGrpSpPr>
          <p:cNvPr id="10" name="Group 10"/>
          <p:cNvGrpSpPr>
            <a:grpSpLocks noChangeAspect="1"/>
          </p:cNvGrpSpPr>
          <p:nvPr/>
        </p:nvGrpSpPr>
        <p:grpSpPr>
          <a:xfrm>
            <a:off x="2057010" y="1090664"/>
            <a:ext cx="238374" cy="238374"/>
            <a:chOff x="0" y="0"/>
            <a:chExt cx="495300" cy="495300"/>
          </a:xfrm>
        </p:grpSpPr>
        <p:sp>
          <p:nvSpPr>
            <p:cNvPr id="11" name="Freeform 1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2" name="Freeform 1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3" name="Group 13"/>
          <p:cNvGrpSpPr>
            <a:grpSpLocks noChangeAspect="1"/>
          </p:cNvGrpSpPr>
          <p:nvPr/>
        </p:nvGrpSpPr>
        <p:grpSpPr>
          <a:xfrm>
            <a:off x="1668127" y="1090664"/>
            <a:ext cx="238374" cy="238374"/>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6" name="Group 16"/>
          <p:cNvGrpSpPr>
            <a:grpSpLocks noChangeAspect="1"/>
          </p:cNvGrpSpPr>
          <p:nvPr/>
        </p:nvGrpSpPr>
        <p:grpSpPr>
          <a:xfrm>
            <a:off x="1279245" y="1090664"/>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8" name="TextBox 27"/>
          <p:cNvSpPr txBox="1"/>
          <p:nvPr/>
        </p:nvSpPr>
        <p:spPr>
          <a:xfrm>
            <a:off x="2461133" y="827762"/>
            <a:ext cx="2362200" cy="707886"/>
          </a:xfrm>
          <a:prstGeom prst="rect">
            <a:avLst/>
          </a:prstGeom>
          <a:noFill/>
        </p:spPr>
        <p:txBody>
          <a:bodyPr wrap="square" rtlCol="0">
            <a:spAutoFit/>
          </a:bodyPr>
          <a:lstStyle/>
          <a:p>
            <a:r>
              <a:rPr lang="en-US" sz="4000" b="1" dirty="0" err="1" smtClean="0">
                <a:solidFill>
                  <a:schemeClr val="accent2">
                    <a:lumMod val="50000"/>
                  </a:schemeClr>
                </a:solidFill>
                <a:latin typeface="Arial" panose="020B0604020202020204" pitchFamily="34" charset="0"/>
                <a:cs typeface="Arial" panose="020B0604020202020204" pitchFamily="34" charset="0"/>
              </a:rPr>
              <a:t>Ví</a:t>
            </a:r>
            <a:r>
              <a:rPr lang="en-US" sz="4000" b="1" dirty="0" smtClean="0">
                <a:solidFill>
                  <a:schemeClr val="accent2">
                    <a:lumMod val="50000"/>
                  </a:schemeClr>
                </a:solidFill>
                <a:latin typeface="Arial" panose="020B0604020202020204" pitchFamily="34" charset="0"/>
                <a:cs typeface="Arial" panose="020B0604020202020204" pitchFamily="34" charset="0"/>
              </a:rPr>
              <a:t> </a:t>
            </a:r>
            <a:r>
              <a:rPr lang="en-US" sz="4000" b="1" dirty="0" err="1" smtClean="0">
                <a:solidFill>
                  <a:schemeClr val="accent2">
                    <a:lumMod val="50000"/>
                  </a:schemeClr>
                </a:solidFill>
                <a:latin typeface="Arial" panose="020B0604020202020204" pitchFamily="34" charset="0"/>
                <a:cs typeface="Arial" panose="020B0604020202020204" pitchFamily="34" charset="0"/>
              </a:rPr>
              <a:t>dụ</a:t>
            </a:r>
            <a:r>
              <a:rPr lang="en-US" sz="4000" b="1" dirty="0" smtClean="0">
                <a:solidFill>
                  <a:schemeClr val="accent2">
                    <a:lumMod val="50000"/>
                  </a:schemeClr>
                </a:solidFill>
                <a:latin typeface="Arial" panose="020B0604020202020204" pitchFamily="34" charset="0"/>
                <a:cs typeface="Arial" panose="020B0604020202020204" pitchFamily="34" charset="0"/>
              </a:rPr>
              <a:t> 2:</a:t>
            </a:r>
            <a:endParaRPr lang="en-US" sz="4000" b="1" dirty="0">
              <a:solidFill>
                <a:schemeClr val="accent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9" name="TextBox 28"/>
              <p:cNvSpPr txBox="1"/>
              <p:nvPr/>
            </p:nvSpPr>
            <p:spPr>
              <a:xfrm>
                <a:off x="1499282" y="2178712"/>
                <a:ext cx="15240000" cy="309251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hướng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r>
                          <a:rPr lang="en-US" sz="4000" i="1">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1499282" y="2178712"/>
                <a:ext cx="15240000" cy="3092513"/>
              </a:xfrm>
              <a:prstGeom prst="rect">
                <a:avLst/>
              </a:prstGeom>
              <a:blipFill rotWithShape="0">
                <a:blip r:embed="rId3"/>
                <a:stretch>
                  <a:fillRect l="-1440" r="-1400" b="-2756"/>
                </a:stretch>
              </a:blipFill>
            </p:spPr>
            <p:txBody>
              <a:bodyPr/>
              <a:lstStyle/>
              <a:p>
                <a:r>
                  <a:rPr lang="en-US">
                    <a:noFill/>
                  </a:rPr>
                  <a:t> </a:t>
                </a:r>
              </a:p>
            </p:txBody>
          </p:sp>
        </mc:Fallback>
      </mc:AlternateContent>
      <p:grpSp>
        <p:nvGrpSpPr>
          <p:cNvPr id="52" name="Group 51"/>
          <p:cNvGrpSpPr/>
          <p:nvPr/>
        </p:nvGrpSpPr>
        <p:grpSpPr>
          <a:xfrm>
            <a:off x="2667000" y="5542936"/>
            <a:ext cx="7469649" cy="3824654"/>
            <a:chOff x="5252179" y="5439574"/>
            <a:chExt cx="7469649" cy="3824654"/>
          </a:xfrm>
        </p:grpSpPr>
        <p:cxnSp>
          <p:nvCxnSpPr>
            <p:cNvPr id="31" name="Straight Arrow Connector 30"/>
            <p:cNvCxnSpPr/>
            <p:nvPr/>
          </p:nvCxnSpPr>
          <p:spPr>
            <a:xfrm>
              <a:off x="5943600" y="59055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943600" y="88011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436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7348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943600" y="5926632"/>
              <a:ext cx="5791200" cy="28533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943600" y="5926632"/>
              <a:ext cx="5791200" cy="282684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52179" y="5439574"/>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11888494" y="5572689"/>
              <a:ext cx="815467" cy="707886"/>
            </a:xfrm>
            <a:prstGeom prst="rect">
              <a:avLst/>
            </a:prstGeom>
            <a:noFill/>
          </p:spPr>
          <p:txBody>
            <a:bodyPr wrap="squar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50" name="TextBox 49"/>
            <p:cNvSpPr txBox="1"/>
            <p:nvPr/>
          </p:nvSpPr>
          <p:spPr>
            <a:xfrm>
              <a:off x="11906361" y="8447493"/>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51" name="TextBox 50"/>
            <p:cNvSpPr txBox="1"/>
            <p:nvPr/>
          </p:nvSpPr>
          <p:spPr>
            <a:xfrm>
              <a:off x="5319627" y="8556342"/>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pic>
        <p:nvPicPr>
          <p:cNvPr id="53"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25200" y="5898597"/>
            <a:ext cx="5779355" cy="376183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ppt_w+.3"/>
                                          </p:val>
                                        </p:tav>
                                        <p:tav tm="100000">
                                          <p:val>
                                            <p:strVal val="#ppt_w"/>
                                          </p:val>
                                        </p:tav>
                                      </p:tavLst>
                                    </p:anim>
                                    <p:anim calcmode="lin" valueType="num">
                                      <p:cBhvr>
                                        <p:cTn id="15" dur="500" fill="hold"/>
                                        <p:tgtEl>
                                          <p:spTgt spid="29"/>
                                        </p:tgtEl>
                                        <p:attrNameLst>
                                          <p:attrName>ppt_h</p:attrName>
                                        </p:attrNameLst>
                                      </p:cBhvr>
                                      <p:tavLst>
                                        <p:tav tm="0">
                                          <p:val>
                                            <p:strVal val="#ppt_h"/>
                                          </p:val>
                                        </p:tav>
                                        <p:tav tm="100000">
                                          <p:val>
                                            <p:strVal val="#ppt_h"/>
                                          </p:val>
                                        </p:tav>
                                      </p:tavLst>
                                    </p:anim>
                                    <p:animEffect transition="in" filter="fade">
                                      <p:cBhvr>
                                        <p:cTn id="16" dur="500"/>
                                        <p:tgtEl>
                                          <p:spTgt spid="29"/>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strVal val="#ppt_w+.3"/>
                                          </p:val>
                                        </p:tav>
                                        <p:tav tm="100000">
                                          <p:val>
                                            <p:strVal val="#ppt_w"/>
                                          </p:val>
                                        </p:tav>
                                      </p:tavLst>
                                    </p:anim>
                                    <p:anim calcmode="lin" valueType="num">
                                      <p:cBhvr>
                                        <p:cTn id="20" dur="500" fill="hold"/>
                                        <p:tgtEl>
                                          <p:spTgt spid="52"/>
                                        </p:tgtEl>
                                        <p:attrNameLst>
                                          <p:attrName>ppt_h</p:attrName>
                                        </p:attrNameLst>
                                      </p:cBhvr>
                                      <p:tavLst>
                                        <p:tav tm="0">
                                          <p:val>
                                            <p:strVal val="#ppt_h"/>
                                          </p:val>
                                        </p:tav>
                                        <p:tav tm="100000">
                                          <p:val>
                                            <p:strVal val="#ppt_h"/>
                                          </p:val>
                                        </p:tav>
                                      </p:tavLst>
                                    </p:anim>
                                    <p:animEffect transition="in" filter="fade">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52" name="Group 51"/>
          <p:cNvGrpSpPr/>
          <p:nvPr/>
        </p:nvGrpSpPr>
        <p:grpSpPr>
          <a:xfrm>
            <a:off x="10059163" y="940641"/>
            <a:ext cx="7469649" cy="3824654"/>
            <a:chOff x="5252179" y="5439574"/>
            <a:chExt cx="7469649" cy="3824654"/>
          </a:xfrm>
        </p:grpSpPr>
        <p:cxnSp>
          <p:nvCxnSpPr>
            <p:cNvPr id="31" name="Straight Arrow Connector 30"/>
            <p:cNvCxnSpPr/>
            <p:nvPr/>
          </p:nvCxnSpPr>
          <p:spPr>
            <a:xfrm>
              <a:off x="5943600" y="59055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943600" y="88011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436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7348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943600" y="5926632"/>
              <a:ext cx="5791200" cy="28533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943600" y="5926632"/>
              <a:ext cx="5791200" cy="282684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52179" y="5439574"/>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11888494" y="5572689"/>
              <a:ext cx="815467" cy="707886"/>
            </a:xfrm>
            <a:prstGeom prst="rect">
              <a:avLst/>
            </a:prstGeom>
            <a:noFill/>
          </p:spPr>
          <p:txBody>
            <a:bodyPr wrap="squar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50" name="TextBox 49"/>
            <p:cNvSpPr txBox="1"/>
            <p:nvPr/>
          </p:nvSpPr>
          <p:spPr>
            <a:xfrm>
              <a:off x="11906361" y="8447493"/>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51" name="TextBox 50"/>
            <p:cNvSpPr txBox="1"/>
            <p:nvPr/>
          </p:nvSpPr>
          <p:spPr>
            <a:xfrm>
              <a:off x="5319627" y="8556342"/>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sp>
        <p:nvSpPr>
          <p:cNvPr id="30" name="Oval Callout 29"/>
          <p:cNvSpPr/>
          <p:nvPr/>
        </p:nvSpPr>
        <p:spPr>
          <a:xfrm>
            <a:off x="2241126" y="320392"/>
            <a:ext cx="1825480" cy="1263794"/>
          </a:xfrm>
          <a:prstGeom prst="wedgeEllipseCallout">
            <a:avLst>
              <a:gd name="adj1" fmla="val 39276"/>
              <a:gd name="adj2" fmla="val 4963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p:cNvSpPr txBox="1"/>
              <p:nvPr/>
            </p:nvSpPr>
            <p:spPr>
              <a:xfrm>
                <a:off x="1550498" y="1770524"/>
                <a:ext cx="8270550" cy="277479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𝐴𝐷</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p:txBody>
          </p:sp>
        </mc:Choice>
        <mc:Fallback>
          <p:sp>
            <p:nvSpPr>
              <p:cNvPr id="3" name="TextBox 2"/>
              <p:cNvSpPr txBox="1">
                <a:spLocks noRot="1" noChangeAspect="1" noMove="1" noResize="1" noEditPoints="1" noAdjustHandles="1" noChangeArrowheads="1" noChangeShapeType="1" noTextEdit="1"/>
              </p:cNvSpPr>
              <p:nvPr/>
            </p:nvSpPr>
            <p:spPr>
              <a:xfrm>
                <a:off x="1550498" y="1770524"/>
                <a:ext cx="8270550" cy="2774799"/>
              </a:xfrm>
              <a:prstGeom prst="rect">
                <a:avLst/>
              </a:prstGeom>
              <a:blipFill rotWithShape="0">
                <a:blip r:embed="rId3"/>
                <a:stretch>
                  <a:fillRect l="-1990" r="-2284" b="-72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p:cNvSpPr txBox="1"/>
              <p:nvPr/>
            </p:nvSpPr>
            <p:spPr>
              <a:xfrm>
                <a:off x="1515022" y="4594578"/>
                <a:ext cx="15325177" cy="477919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𝐶</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không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i="1">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đang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xét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p:txBody>
          </p:sp>
        </mc:Choice>
        <mc:Fallback>
          <p:sp>
            <p:nvSpPr>
              <p:cNvPr id="32" name="TextBox 31"/>
              <p:cNvSpPr txBox="1">
                <a:spLocks noRot="1" noChangeAspect="1" noMove="1" noResize="1" noEditPoints="1" noAdjustHandles="1" noChangeArrowheads="1" noChangeShapeType="1" noTextEdit="1"/>
              </p:cNvSpPr>
              <p:nvPr/>
            </p:nvSpPr>
            <p:spPr>
              <a:xfrm>
                <a:off x="1515022" y="4594578"/>
                <a:ext cx="15325177" cy="4779193"/>
              </a:xfrm>
              <a:prstGeom prst="rect">
                <a:avLst/>
              </a:prstGeom>
              <a:blipFill rotWithShape="0">
                <a:blip r:embed="rId4"/>
                <a:stretch>
                  <a:fillRect l="-1234" r="-1234" b="-1148"/>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1768" y="3327524"/>
            <a:ext cx="1550457" cy="5130035"/>
          </a:xfrm>
          <a:prstGeom prst="rect">
            <a:avLst/>
          </a:prstGeom>
        </p:spPr>
      </p:pic>
    </p:spTree>
    <p:extLst>
      <p:ext uri="{BB962C8B-B14F-4D97-AF65-F5344CB8AC3E}">
        <p14:creationId xmlns:p14="http://schemas.microsoft.com/office/powerpoint/2010/main" val="932985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anim calcmode="lin" valueType="num">
                                      <p:cBhvr>
                                        <p:cTn id="23" dur="500" fill="hold"/>
                                        <p:tgtEl>
                                          <p:spTgt spid="52"/>
                                        </p:tgtEl>
                                        <p:attrNameLst>
                                          <p:attrName>ppt_x</p:attrName>
                                        </p:attrNameLst>
                                      </p:cBhvr>
                                      <p:tavLst>
                                        <p:tav tm="0">
                                          <p:val>
                                            <p:strVal val="#ppt_x"/>
                                          </p:val>
                                        </p:tav>
                                        <p:tav tm="100000">
                                          <p:val>
                                            <p:strVal val="#ppt_x"/>
                                          </p:val>
                                        </p:tav>
                                      </p:tavLst>
                                    </p:anim>
                                    <p:anim calcmode="lin" valueType="num">
                                      <p:cBhvr>
                                        <p:cTn id="24" dur="5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8612" y="647699"/>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mc:AlternateContent xmlns:mc="http://schemas.openxmlformats.org/markup-compatibility/2006">
        <mc:Choice xmlns:a14="http://schemas.microsoft.com/office/drawing/2010/main" Requires="a14">
          <p:sp>
            <p:nvSpPr>
              <p:cNvPr id="6" name="Rectangle 5"/>
              <p:cNvSpPr/>
              <p:nvPr/>
            </p:nvSpPr>
            <p:spPr>
              <a:xfrm>
                <a:off x="1962150" y="2074529"/>
                <a:ext cx="14363700" cy="3869329"/>
              </a:xfrm>
              <a:prstGeom prst="rect">
                <a:avLst/>
              </a:prstGeom>
            </p:spPr>
            <p:txBody>
              <a:bodyPr wrap="square">
                <a:spAutoFit/>
              </a:bodyPr>
              <a:lstStyle/>
              <a:p>
                <a:pPr algn="just">
                  <a:lnSpc>
                    <a:spcPct val="150000"/>
                  </a:lnSpc>
                </a:pPr>
                <a:r>
                  <a:rPr lang="en-US" sz="4000" b="1" u="sng" dirty="0" smtClean="0">
                    <a:solidFill>
                      <a:srgbClr val="C00000"/>
                    </a:solidFill>
                    <a:latin typeface="Arial" panose="020B0604020202020204" pitchFamily="34" charset="0"/>
                    <a:cs typeface="Arial" panose="020B0604020202020204" pitchFamily="34" charset="0"/>
                  </a:rPr>
                  <a:t>Luyện </a:t>
                </a:r>
                <a:r>
                  <a:rPr lang="en-US" sz="4000" b="1" u="sng" dirty="0" err="1" smtClean="0">
                    <a:solidFill>
                      <a:srgbClr val="C00000"/>
                    </a:solidFill>
                    <a:latin typeface="Arial" panose="020B0604020202020204" pitchFamily="34" charset="0"/>
                    <a:cs typeface="Arial" panose="020B0604020202020204" pitchFamily="34" charset="0"/>
                  </a:rPr>
                  <a:t>tập</a:t>
                </a:r>
                <a:r>
                  <a:rPr lang="en-US" sz="4000" b="1" u="sng" dirty="0" smtClean="0">
                    <a:solidFill>
                      <a:srgbClr val="C00000"/>
                    </a:solidFill>
                    <a:latin typeface="Arial" panose="020B0604020202020204" pitchFamily="34" charset="0"/>
                    <a:cs typeface="Arial" panose="020B0604020202020204" pitchFamily="34" charset="0"/>
                  </a:rPr>
                  <a:t> 2</a:t>
                </a:r>
                <a:r>
                  <a:rPr lang="en-US" sz="4000" b="1" dirty="0" smtClean="0">
                    <a:solidFill>
                      <a:srgbClr val="C00000"/>
                    </a:solidFill>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Cho </a:t>
                </a:r>
                <a:r>
                  <a:rPr lang="vi-VN" sz="4000" dirty="0">
                    <a:latin typeface="Arial" panose="020B0604020202020204" pitchFamily="34" charset="0"/>
                    <a:cs typeface="Arial" panose="020B0604020202020204" pitchFamily="34" charset="0"/>
                  </a:rPr>
                  <a:t>hình thang cân ABCD với hai đáy AB, CD, AB </a:t>
                </a:r>
                <a:r>
                  <a:rPr lang="vi-VN" sz="4000" dirty="0" smtClean="0">
                    <a:latin typeface="Arial" panose="020B0604020202020204" pitchFamily="34" charset="0"/>
                    <a:cs typeface="Arial" panose="020B0604020202020204" pitchFamily="34" charset="0"/>
                  </a:rPr>
                  <a:t>&lt;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CD</a:t>
                </a:r>
                <a:r>
                  <a:rPr lang="vi-VN" sz="4000" dirty="0">
                    <a:latin typeface="Arial" panose="020B0604020202020204" pitchFamily="34" charset="0"/>
                    <a:cs typeface="Arial" panose="020B0604020202020204" pitchFamily="34" charset="0"/>
                  </a:rPr>
                  <a:t>. Hãy chỉ ra mối quan hệ về độ dài, phương, hướng giữa các cặp </a:t>
                </a:r>
                <a:r>
                  <a:rPr lang="vi-VN" sz="4000" dirty="0" smtClean="0">
                    <a:latin typeface="Arial" panose="020B0604020202020204" pitchFamily="34" charset="0"/>
                    <a:cs typeface="Arial" panose="020B0604020202020204" pitchFamily="34" charset="0"/>
                  </a:rPr>
                  <a:t>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vi-VN"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trong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trên bằng nhau không?</a:t>
                </a:r>
                <a:endParaRPr lang="en-US" sz="4000" dirty="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62150" y="2074529"/>
                <a:ext cx="14363700" cy="3869329"/>
              </a:xfrm>
              <a:prstGeom prst="rect">
                <a:avLst/>
              </a:prstGeom>
              <a:blipFill rotWithShape="0">
                <a:blip r:embed="rId3"/>
                <a:stretch>
                  <a:fillRect l="-1528" r="-1486" b="-3780"/>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391400" y="6098504"/>
            <a:ext cx="4241436" cy="335240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418" y="6042646"/>
            <a:ext cx="3922396" cy="4257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67235">
            <a:off x="16010077" y="4271964"/>
            <a:ext cx="1422633" cy="4581986"/>
          </a:xfrm>
          <a:prstGeom prst="rect">
            <a:avLst/>
          </a:prstGeom>
        </p:spPr>
      </p:pic>
      <p:pic>
        <p:nvPicPr>
          <p:cNvPr id="1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062855" y="761448"/>
            <a:ext cx="1330761" cy="1330761"/>
          </a:xfrm>
          <a:prstGeom prst="rect">
            <a:avLst/>
          </a:prstGeom>
        </p:spPr>
      </p:pic>
      <p:sp>
        <p:nvSpPr>
          <p:cNvPr id="12" name="TextBox 11"/>
          <p:cNvSpPr txBox="1"/>
          <p:nvPr/>
        </p:nvSpPr>
        <p:spPr>
          <a:xfrm>
            <a:off x="3565935" y="1122191"/>
            <a:ext cx="9407159"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Luyện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tập</a:t>
            </a:r>
            <a:r>
              <a:rPr lang="en-US" sz="4000" b="1" i="1" dirty="0" smtClean="0">
                <a:solidFill>
                  <a:srgbClr val="002060"/>
                </a:solidFill>
                <a:latin typeface="Arial" panose="020B0604020202020204" pitchFamily="34" charset="0"/>
                <a:cs typeface="Arial" panose="020B0604020202020204" pitchFamily="34" charset="0"/>
              </a:rPr>
              <a:t> 2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6631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8612" y="647699"/>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2305440" y="2347225"/>
            <a:ext cx="4241436" cy="3352401"/>
          </a:xfrm>
          <a:prstGeom prst="rect">
            <a:avLst/>
          </a:prstGeom>
        </p:spPr>
      </p:pic>
      <p:sp>
        <p:nvSpPr>
          <p:cNvPr id="11" name="Oval Callout 10"/>
          <p:cNvSpPr/>
          <p:nvPr/>
        </p:nvSpPr>
        <p:spPr>
          <a:xfrm>
            <a:off x="8195972" y="409884"/>
            <a:ext cx="1825480" cy="1263794"/>
          </a:xfrm>
          <a:prstGeom prst="wedgeEllipseCallout">
            <a:avLst>
              <a:gd name="adj1" fmla="val -37530"/>
              <a:gd name="adj2" fmla="val 54461"/>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732280" y="1922723"/>
            <a:ext cx="12517120" cy="7088646"/>
            <a:chOff x="1732280" y="1922723"/>
            <a:chExt cx="12517120" cy="7088646"/>
          </a:xfrm>
        </p:grpSpPr>
        <mc:AlternateContent xmlns:mc="http://schemas.openxmlformats.org/markup-compatibility/2006">
          <mc:Choice xmlns:a14="http://schemas.microsoft.com/office/drawing/2010/main" Requires="a14">
            <p:sp>
              <p:nvSpPr>
                <p:cNvPr id="8" name="Rectangle 7"/>
                <p:cNvSpPr/>
                <p:nvPr/>
              </p:nvSpPr>
              <p:spPr>
                <a:xfrm>
                  <a:off x="1732280" y="1922723"/>
                  <a:ext cx="10134600" cy="4201407"/>
                </a:xfrm>
                <a:prstGeom prst="rect">
                  <a:avLst/>
                </a:prstGeom>
              </p:spPr>
              <p:txBody>
                <a:bodyPr wrap="square">
                  <a:spAutoFit/>
                </a:bodyPr>
                <a:lstStyle/>
                <a:p>
                  <a:pPr marL="571500" indent="-571500">
                    <a:lnSpc>
                      <a:spcPct val="150000"/>
                    </a:lnSpc>
                    <a:spcBef>
                      <a:spcPts val="600"/>
                    </a:spcBef>
                    <a:spcAft>
                      <a:spcPts val="800"/>
                    </a:spcAft>
                    <a:buFont typeface="Arial" panose="020B0604020202020204" pitchFamily="34" charset="0"/>
                    <a:buChar char="•"/>
                  </a:pPr>
                  <a:r>
                    <a:rPr lang="nl-NL"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độ dài bằng nhau, không cùng phương, không cùng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độ dài khác nhau, AB &lt; CD, cùng phương, ngược hướng</a:t>
                  </a:r>
                  <a:r>
                    <a:rPr lang="nl-NL"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732280" y="1922723"/>
                  <a:ext cx="10134600" cy="4201407"/>
                </a:xfrm>
                <a:prstGeom prst="rect">
                  <a:avLst/>
                </a:prstGeom>
                <a:blipFill rotWithShape="0">
                  <a:blip r:embed="rId5"/>
                  <a:stretch>
                    <a:fillRect l="-1924" r="-2646" b="-24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732280" y="6236122"/>
                  <a:ext cx="12517120" cy="2775247"/>
                </a:xfrm>
                <a:prstGeom prst="rect">
                  <a:avLst/>
                </a:prstGeom>
              </p:spPr>
              <p:txBody>
                <a:bodyPr wrap="square">
                  <a:spAutoFit/>
                </a:bodyPr>
                <a:lstStyle/>
                <a:p>
                  <a:pPr marL="571500" lvl="0" indent="-571500">
                    <a:lnSpc>
                      <a:spcPct val="150000"/>
                    </a:lnSpc>
                    <a:spcBef>
                      <a:spcPts val="600"/>
                    </a:spcBef>
                    <a:spcAft>
                      <a:spcPts val="800"/>
                    </a:spcAft>
                    <a:buFont typeface="Arial" panose="020B0604020202020204" pitchFamily="34" charset="0"/>
                    <a:buChar char="•"/>
                  </a:pP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e>
                      </m:acc>
                    </m:oMath>
                  </a14:m>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độ dài bằng nhau, không cùng phương, không cùng hướng.</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Không cặp nào trong các cặp vectơ trên bằng nhau.</a:t>
                  </a:r>
                  <a:endParaRPr lang="en-US" sz="4000" dirty="0">
                    <a:solidFill>
                      <a:prstClr val="black"/>
                    </a:solidFill>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732280" y="6236122"/>
                  <a:ext cx="12517120" cy="2775247"/>
                </a:xfrm>
                <a:prstGeom prst="rect">
                  <a:avLst/>
                </a:prstGeom>
                <a:blipFill rotWithShape="0">
                  <a:blip r:embed="rId6"/>
                  <a:stretch>
                    <a:fillRect l="-1704" b="-8571"/>
                  </a:stretch>
                </a:blipFill>
              </p:spPr>
              <p:txBody>
                <a:bodyPr/>
                <a:lstStyle/>
                <a:p>
                  <a:r>
                    <a:rPr lang="en-US">
                      <a:noFill/>
                    </a:rPr>
                    <a:t> </a:t>
                  </a:r>
                </a:p>
              </p:txBody>
            </p:sp>
          </mc:Fallback>
        </mc:AlternateContent>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2550">
            <a:off x="289469" y="311640"/>
            <a:ext cx="1441204" cy="1968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97000" y="6131276"/>
            <a:ext cx="3569247" cy="4124237"/>
          </a:xfrm>
          <a:prstGeom prst="rect">
            <a:avLst/>
          </a:prstGeom>
        </p:spPr>
      </p:pic>
    </p:spTree>
    <p:extLst>
      <p:ext uri="{BB962C8B-B14F-4D97-AF65-F5344CB8AC3E}">
        <p14:creationId xmlns:p14="http://schemas.microsoft.com/office/powerpoint/2010/main" val="236694060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4">
                <a:lumMod val="40000"/>
                <a:lumOff val="6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20" name="Group 19"/>
          <p:cNvGrpSpPr/>
          <p:nvPr/>
        </p:nvGrpSpPr>
        <p:grpSpPr>
          <a:xfrm>
            <a:off x="15573666" y="220981"/>
            <a:ext cx="2554889" cy="2367280"/>
            <a:chOff x="15178083" y="33020"/>
            <a:chExt cx="3131546" cy="2505338"/>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178083" y="33020"/>
              <a:ext cx="3131546" cy="2505338"/>
            </a:xfrm>
            <a:prstGeom prst="rect">
              <a:avLst/>
            </a:prstGeom>
          </p:spPr>
        </p:pic>
        <p:sp>
          <p:nvSpPr>
            <p:cNvPr id="23" name="TextBox 22"/>
            <p:cNvSpPr txBox="1"/>
            <p:nvPr/>
          </p:nvSpPr>
          <p:spPr>
            <a:xfrm>
              <a:off x="15393962" y="585738"/>
              <a:ext cx="2819400" cy="814314"/>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Tiết</a:t>
              </a:r>
              <a:r>
                <a:rPr lang="en-US" sz="4400" b="1" dirty="0" smtClean="0">
                  <a:solidFill>
                    <a:srgbClr val="C00000"/>
                  </a:solidFill>
                  <a:latin typeface="Arial" panose="020B0604020202020204" pitchFamily="34" charset="0"/>
                  <a:cs typeface="Arial" panose="020B0604020202020204" pitchFamily="34" charset="0"/>
                </a:rPr>
                <a:t> 2</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4" name="Rounded Rectangle 23"/>
          <p:cNvSpPr/>
          <p:nvPr/>
        </p:nvSpPr>
        <p:spPr>
          <a:xfrm>
            <a:off x="1485214" y="1432375"/>
            <a:ext cx="2228710" cy="1219200"/>
          </a:xfrm>
          <a:prstGeom prst="round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3</a:t>
            </a:r>
            <a:endParaRPr lang="en-US" sz="3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3893377" y="1148043"/>
                <a:ext cx="11532574" cy="1639936"/>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Chứng minh </a:t>
                </a:r>
                <a:r>
                  <a:rPr lang="en-US" sz="3400" dirty="0" err="1" smtClean="0">
                    <a:latin typeface="Arial" panose="020B0604020202020204" pitchFamily="34" charset="0"/>
                    <a:cs typeface="Arial" panose="020B0604020202020204" pitchFamily="34" charset="0"/>
                  </a:rPr>
                  <a:t>rằng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phân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biệt</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và</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chỉ</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𝐴𝐵</m:t>
                        </m:r>
                      </m:e>
                    </m:acc>
                  </m:oMath>
                </a14:m>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𝐴𝐶</m:t>
                        </m:r>
                      </m:e>
                    </m:acc>
                    <m:r>
                      <a:rPr lang="en-US" sz="3400" b="0" i="1" smtClean="0">
                        <a:latin typeface="Cambria Math" panose="02040503050406030204" pitchFamily="18" charset="0"/>
                        <a:cs typeface="Arial" panose="020B0604020202020204" pitchFamily="34" charset="0"/>
                      </a:rPr>
                      <m:t> </m:t>
                    </m:r>
                  </m:oMath>
                </a14:m>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3893377" y="1148043"/>
                <a:ext cx="11532574" cy="1639936"/>
              </a:xfrm>
              <a:prstGeom prst="rect">
                <a:avLst/>
              </a:prstGeom>
              <a:blipFill rotWithShape="0">
                <a:blip r:embed="rId5"/>
                <a:stretch>
                  <a:fillRect l="-1480" r="-1480" b="-12268"/>
                </a:stretch>
              </a:blipFill>
            </p:spPr>
            <p:txBody>
              <a:bodyPr/>
              <a:lstStyle/>
              <a:p>
                <a:r>
                  <a:rPr lang="en-US">
                    <a:noFill/>
                  </a:rPr>
                  <a:t> </a:t>
                </a:r>
              </a:p>
            </p:txBody>
          </p:sp>
        </mc:Fallback>
      </mc:AlternateContent>
      <p:pic>
        <p:nvPicPr>
          <p:cNvPr id="25" name="Picture 4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66700" y="2463867"/>
            <a:ext cx="879088" cy="1137979"/>
          </a:xfrm>
          <a:prstGeom prst="rect">
            <a:avLst/>
          </a:prstGeom>
        </p:spPr>
      </p:pic>
      <p:sp>
        <p:nvSpPr>
          <p:cNvPr id="26" name="Oval Callout 25"/>
          <p:cNvSpPr/>
          <p:nvPr/>
        </p:nvSpPr>
        <p:spPr>
          <a:xfrm>
            <a:off x="8359314" y="3146664"/>
            <a:ext cx="1569372" cy="1213094"/>
          </a:xfrm>
          <a:prstGeom prst="wedgeEllipseCallout">
            <a:avLst>
              <a:gd name="adj1" fmla="val -37530"/>
              <a:gd name="adj2" fmla="val 54461"/>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smtClean="0">
                <a:solidFill>
                  <a:srgbClr val="C00000"/>
                </a:solidFill>
                <a:latin typeface="Arial" panose="020B0604020202020204" pitchFamily="34" charset="0"/>
                <a:cs typeface="Arial" panose="020B0604020202020204" pitchFamily="34" charset="0"/>
              </a:rPr>
              <a:t>Giải</a:t>
            </a:r>
            <a:endParaRPr lang="en-US" sz="3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1454082" y="4552118"/>
                <a:ext cx="15284740" cy="421718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400" dirty="0" err="1" smtClean="0">
                    <a:latin typeface="Arial" panose="020B0604020202020204" pitchFamily="34" charset="0"/>
                    <a:cs typeface="Arial" panose="020B0604020202020204" pitchFamily="34" charset="0"/>
                  </a:rPr>
                  <a:t>Giả</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sử</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thuộc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đường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d. </a:t>
                </a: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𝐴𝐵</m:t>
                        </m:r>
                      </m:e>
                    </m:acc>
                  </m:oMath>
                </a14:m>
                <a:r>
                  <a:rPr lang="en-US" sz="3400" dirty="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𝐴𝐶</m:t>
                        </m:r>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d. </a:t>
                </a:r>
                <a:r>
                  <a:rPr lang="en-US" sz="3400" dirty="0" err="1" smtClean="0">
                    <a:latin typeface="Arial" panose="020B0604020202020204" pitchFamily="34" charset="0"/>
                    <a:cs typeface="Arial" panose="020B0604020202020204" pitchFamily="34" charset="0"/>
                  </a:rPr>
                  <a:t>Suy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ra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3400" dirty="0" err="1" smtClean="0">
                    <a:latin typeface="Arial" panose="020B0604020202020204" pitchFamily="34" charset="0"/>
                    <a:cs typeface="Arial" panose="020B0604020202020204" pitchFamily="34" charset="0"/>
                  </a:rPr>
                  <a:t>Giả</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sử</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𝐴𝐵</m:t>
                        </m:r>
                      </m:e>
                    </m:acc>
                  </m:oMath>
                </a14:m>
                <a:r>
                  <a:rPr lang="en-US" sz="3400" dirty="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𝐴𝐶</m:t>
                        </m:r>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hoặc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song </a:t>
                </a:r>
                <a:r>
                  <a:rPr lang="en-US" sz="3400" dirty="0" err="1" smtClean="0">
                    <a:latin typeface="Arial" panose="020B0604020202020204" pitchFamily="34" charset="0"/>
                    <a:cs typeface="Arial" panose="020B0604020202020204" pitchFamily="34" charset="0"/>
                  </a:rPr>
                  <a:t>song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Mặt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khác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của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các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trên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đều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a:t>
                </a:r>
                <a:r>
                  <a:rPr lang="en-US" sz="3400" dirty="0" smtClean="0">
                    <a:latin typeface="Arial" panose="020B0604020202020204" pitchFamily="34" charset="0"/>
                    <a:cs typeface="Arial" panose="020B0604020202020204" pitchFamily="34" charset="0"/>
                  </a:rPr>
                  <a:t> qua A </a:t>
                </a:r>
                <a:r>
                  <a:rPr lang="en-US" sz="3400" dirty="0" err="1" smtClean="0">
                    <a:latin typeface="Arial" panose="020B0604020202020204" pitchFamily="34" charset="0"/>
                    <a:cs typeface="Arial" panose="020B0604020202020204" pitchFamily="34" charset="0"/>
                  </a:rPr>
                  <a:t>nên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trùng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454082" y="4552118"/>
                <a:ext cx="15284740" cy="4217180"/>
              </a:xfrm>
              <a:prstGeom prst="rect">
                <a:avLst/>
              </a:prstGeom>
              <a:blipFill rotWithShape="0">
                <a:blip r:embed="rId8"/>
                <a:stretch>
                  <a:fillRect l="-997" r="-1117" b="-1734"/>
                </a:stretch>
              </a:blipFill>
            </p:spPr>
            <p:txBody>
              <a:bodyPr/>
              <a:lstStyle/>
              <a:p>
                <a:r>
                  <a:rPr lang="en-US">
                    <a:noFill/>
                  </a:rPr>
                  <a:t> </a:t>
                </a:r>
              </a:p>
            </p:txBody>
          </p:sp>
        </mc:Fallback>
      </mc:AlternateContent>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826" y="7859341"/>
            <a:ext cx="3206774" cy="28105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00693">
            <a:off x="3039968" y="8012882"/>
            <a:ext cx="1609065" cy="2119258"/>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95233" y="8703632"/>
            <a:ext cx="2911342" cy="1569171"/>
          </a:xfrm>
          <a:prstGeom prst="rect">
            <a:avLst/>
          </a:prstGeom>
        </p:spPr>
      </p:pic>
    </p:spTree>
    <p:extLst>
      <p:ext uri="{BB962C8B-B14F-4D97-AF65-F5344CB8AC3E}">
        <p14:creationId xmlns:p14="http://schemas.microsoft.com/office/powerpoint/2010/main" val="2470187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strips(upRigh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5" name="AutoShape 21"/>
          <p:cNvSpPr/>
          <p:nvPr/>
        </p:nvSpPr>
        <p:spPr>
          <a:xfrm>
            <a:off x="555029" y="4152900"/>
            <a:ext cx="17177943" cy="0"/>
          </a:xfrm>
          <a:prstGeom prst="line">
            <a:avLst/>
          </a:prstGeom>
          <a:ln w="38100" cap="rnd">
            <a:solidFill>
              <a:srgbClr val="100F0D"/>
            </a:solidFill>
            <a:prstDash val="solid"/>
            <a:headEnd type="none" w="sm" len="sm"/>
            <a:tailEnd type="none" w="sm" len="sm"/>
          </a:ln>
        </p:spPr>
      </p:sp>
      <mc:AlternateContent xmlns:mc="http://schemas.openxmlformats.org/markup-compatibility/2006">
        <mc:Choice xmlns:a14="http://schemas.microsoft.com/office/drawing/2010/main" Requires="a14">
          <p:sp>
            <p:nvSpPr>
              <p:cNvPr id="6" name="TextBox 5"/>
              <p:cNvSpPr txBox="1"/>
              <p:nvPr/>
            </p:nvSpPr>
            <p:spPr>
              <a:xfrm>
                <a:off x="1143000" y="419100"/>
                <a:ext cx="16002000" cy="1943032"/>
              </a:xfrm>
              <a:prstGeom prst="rect">
                <a:avLst/>
              </a:prstGeom>
              <a:noFill/>
            </p:spPr>
            <p:txBody>
              <a:bodyPr wrap="square" rtlCol="0">
                <a:spAutoFit/>
              </a:bodyPr>
              <a:lstStyle/>
              <a:p>
                <a:pPr>
                  <a:lnSpc>
                    <a:spcPct val="150000"/>
                  </a:lnSpc>
                </a:pPr>
                <a:r>
                  <a:rPr lang="en-US" sz="4000" b="1" dirty="0" smtClean="0">
                    <a:solidFill>
                      <a:schemeClr val="accent6">
                        <a:lumMod val="75000"/>
                      </a:schemeClr>
                    </a:solidFill>
                    <a:latin typeface="Arial" panose="020B0604020202020204" pitchFamily="34" charset="0"/>
                    <a:cs typeface="Arial" panose="020B0604020202020204" pitchFamily="34" charset="0"/>
                  </a:rPr>
                  <a:t>Nhận </a:t>
                </a:r>
                <a:r>
                  <a:rPr lang="en-US" sz="4000" b="1" dirty="0" err="1" smtClean="0">
                    <a:solidFill>
                      <a:schemeClr val="accent6">
                        <a:lumMod val="75000"/>
                      </a:schemeClr>
                    </a:solidFill>
                    <a:latin typeface="Arial" panose="020B0604020202020204" pitchFamily="34" charset="0"/>
                    <a:cs typeface="Arial" panose="020B0604020202020204" pitchFamily="34" charset="0"/>
                  </a:rPr>
                  <a:t>xét</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Ba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biệt</a:t>
                </a:r>
                <a:r>
                  <a:rPr lang="en-US" sz="4000" dirty="0" smtClean="0">
                    <a:latin typeface="Arial" panose="020B0604020202020204" pitchFamily="34" charset="0"/>
                    <a:cs typeface="Arial" panose="020B0604020202020204" pitchFamily="34" charset="0"/>
                  </a:rPr>
                  <a:t> A, B, C </a:t>
                </a:r>
                <a:r>
                  <a:rPr lang="en-US" sz="4000" dirty="0" err="1" smtClean="0">
                    <a:latin typeface="Arial" panose="020B0604020202020204" pitchFamily="34" charset="0"/>
                    <a:cs typeface="Arial" panose="020B0604020202020204" pitchFamily="34" charset="0"/>
                  </a:rPr>
                  <a:t>thẳng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b="1" dirty="0" smtClean="0">
                    <a:solidFill>
                      <a:schemeClr val="accent5">
                        <a:lumMod val="50000"/>
                      </a:schemeClr>
                    </a:solidFill>
                    <a:latin typeface="Arial" panose="020B0604020202020204" pitchFamily="34" charset="0"/>
                    <a:cs typeface="Arial" panose="020B0604020202020204" pitchFamily="34" charset="0"/>
                  </a:rPr>
                  <a:t> </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143000" y="419100"/>
                <a:ext cx="16002000" cy="1943032"/>
              </a:xfrm>
              <a:prstGeom prst="rect">
                <a:avLst/>
              </a:prstGeom>
              <a:blipFill rotWithShape="0">
                <a:blip r:embed="rId3"/>
                <a:stretch>
                  <a:fillRect l="-1371" b="-12893"/>
                </a:stretch>
              </a:blipFill>
            </p:spPr>
            <p:txBody>
              <a:bodyPr/>
              <a:lstStyle/>
              <a:p>
                <a:r>
                  <a:rPr lang="en-US">
                    <a:noFill/>
                  </a:rPr>
                  <a:t> </a:t>
                </a:r>
              </a:p>
            </p:txBody>
          </p:sp>
        </mc:Fallback>
      </mc:AlternateContent>
      <p:grpSp>
        <p:nvGrpSpPr>
          <p:cNvPr id="22" name="Group 21"/>
          <p:cNvGrpSpPr/>
          <p:nvPr/>
        </p:nvGrpSpPr>
        <p:grpSpPr>
          <a:xfrm>
            <a:off x="6520835" y="1612915"/>
            <a:ext cx="7086600" cy="783490"/>
            <a:chOff x="7217412" y="1448249"/>
            <a:chExt cx="7086600" cy="783490"/>
          </a:xfrm>
        </p:grpSpPr>
        <p:grpSp>
          <p:nvGrpSpPr>
            <p:cNvPr id="18" name="Group 17"/>
            <p:cNvGrpSpPr/>
            <p:nvPr/>
          </p:nvGrpSpPr>
          <p:grpSpPr>
            <a:xfrm>
              <a:off x="7217412" y="2079305"/>
              <a:ext cx="7086600" cy="152434"/>
              <a:chOff x="7239000" y="1904966"/>
              <a:chExt cx="7086600" cy="152434"/>
            </a:xfrm>
          </p:grpSpPr>
          <p:cxnSp>
            <p:nvCxnSpPr>
              <p:cNvPr id="13" name="Straight Connector 12"/>
              <p:cNvCxnSpPr/>
              <p:nvPr/>
            </p:nvCxnSpPr>
            <p:spPr>
              <a:xfrm>
                <a:off x="7239000" y="1988820"/>
                <a:ext cx="7086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001000" y="19050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4874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5156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7227572" y="1516828"/>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9808212" y="1466682"/>
              <a:ext cx="1143000" cy="646331"/>
            </a:xfrm>
            <a:prstGeom prst="rect">
              <a:avLst/>
            </a:prstGeom>
            <a:noFill/>
          </p:spPr>
          <p:txBody>
            <a:bodyPr wrap="square" rtlCol="0">
              <a:spAutoFit/>
            </a:bodyPr>
            <a:lstStyle/>
            <a:p>
              <a:pPr algn="ctr"/>
              <a:r>
                <a:rPr lang="en-US" sz="3600" dirty="0">
                  <a:solidFill>
                    <a:srgbClr val="0070C0"/>
                  </a:solidFill>
                  <a:latin typeface="Arial" panose="020B0604020202020204" pitchFamily="34" charset="0"/>
                  <a:cs typeface="Arial" panose="020B0604020202020204" pitchFamily="34" charset="0"/>
                </a:rPr>
                <a:t>B</a:t>
              </a:r>
              <a:endParaRPr lang="en-US" sz="3600" dirty="0">
                <a:solidFill>
                  <a:srgbClr val="0070C0"/>
                </a:solidFill>
                <a:latin typeface="Arial" panose="020B0604020202020204" pitchFamily="34" charset="0"/>
                <a:cs typeface="Arial" panose="020B0604020202020204" pitchFamily="34" charset="0"/>
              </a:endParaRPr>
            </a:p>
          </p:txBody>
        </p:sp>
        <p:sp>
          <p:nvSpPr>
            <p:cNvPr id="21" name="TextBox 20"/>
            <p:cNvSpPr txBox="1"/>
            <p:nvPr/>
          </p:nvSpPr>
          <p:spPr>
            <a:xfrm>
              <a:off x="12675872" y="1448249"/>
              <a:ext cx="1143000" cy="646331"/>
            </a:xfrm>
            <a:prstGeom prst="rect">
              <a:avLst/>
            </a:prstGeom>
            <a:noFill/>
          </p:spPr>
          <p:txBody>
            <a:bodyPr wrap="square" rtlCol="0">
              <a:spAutoFit/>
            </a:bodyPr>
            <a:lstStyle/>
            <a:p>
              <a:pPr algn="ctr"/>
              <a:r>
                <a:rPr lang="en-US" sz="3600" dirty="0">
                  <a:solidFill>
                    <a:srgbClr val="0070C0"/>
                  </a:solidFill>
                  <a:latin typeface="Arial" panose="020B0604020202020204" pitchFamily="34" charset="0"/>
                  <a:cs typeface="Arial" panose="020B0604020202020204" pitchFamily="34" charset="0"/>
                </a:rPr>
                <a:t>C</a:t>
              </a:r>
              <a:endParaRPr lang="en-US" sz="3600" dirty="0">
                <a:solidFill>
                  <a:srgbClr val="0070C0"/>
                </a:solidFill>
                <a:latin typeface="Arial" panose="020B0604020202020204" pitchFamily="34" charset="0"/>
                <a:cs typeface="Arial" panose="020B0604020202020204" pitchFamily="34" charset="0"/>
              </a:endParaRPr>
            </a:p>
          </p:txBody>
        </p:sp>
      </p:grpSp>
      <p:grpSp>
        <p:nvGrpSpPr>
          <p:cNvPr id="24" name="Group 23"/>
          <p:cNvGrpSpPr/>
          <p:nvPr/>
        </p:nvGrpSpPr>
        <p:grpSpPr>
          <a:xfrm>
            <a:off x="6520835" y="2937596"/>
            <a:ext cx="7086600" cy="783490"/>
            <a:chOff x="7217412" y="1448249"/>
            <a:chExt cx="7086600" cy="783490"/>
          </a:xfrm>
        </p:grpSpPr>
        <p:grpSp>
          <p:nvGrpSpPr>
            <p:cNvPr id="25" name="Group 24"/>
            <p:cNvGrpSpPr/>
            <p:nvPr/>
          </p:nvGrpSpPr>
          <p:grpSpPr>
            <a:xfrm>
              <a:off x="7217412" y="2079305"/>
              <a:ext cx="7086600" cy="152434"/>
              <a:chOff x="7239000" y="1904966"/>
              <a:chExt cx="7086600" cy="152434"/>
            </a:xfrm>
          </p:grpSpPr>
          <p:cxnSp>
            <p:nvCxnSpPr>
              <p:cNvPr id="29" name="Straight Connector 28"/>
              <p:cNvCxnSpPr/>
              <p:nvPr/>
            </p:nvCxnSpPr>
            <p:spPr>
              <a:xfrm>
                <a:off x="7239000" y="1988820"/>
                <a:ext cx="7086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001000" y="19050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4874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5156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7227572" y="1516828"/>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7" name="TextBox 26"/>
            <p:cNvSpPr txBox="1"/>
            <p:nvPr/>
          </p:nvSpPr>
          <p:spPr>
            <a:xfrm>
              <a:off x="9808212" y="1466682"/>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C</a:t>
              </a:r>
              <a:endParaRPr lang="en-US" sz="36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12675872" y="1448249"/>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B</a:t>
              </a:r>
              <a:endParaRPr lang="en-US" sz="3600" dirty="0">
                <a:solidFill>
                  <a:srgbClr val="0070C0"/>
                </a:solidFill>
                <a:latin typeface="Arial" panose="020B0604020202020204" pitchFamily="34" charset="0"/>
                <a:cs typeface="Arial" panose="020B0604020202020204" pitchFamily="34" charset="0"/>
              </a:endParaRPr>
            </a:p>
          </p:txBody>
        </p:sp>
      </p:grpSp>
      <p:grpSp>
        <p:nvGrpSpPr>
          <p:cNvPr id="36" name="Group 35"/>
          <p:cNvGrpSpPr/>
          <p:nvPr/>
        </p:nvGrpSpPr>
        <p:grpSpPr>
          <a:xfrm>
            <a:off x="1110635" y="4653295"/>
            <a:ext cx="16002000" cy="4021870"/>
            <a:chOff x="1110635" y="4653295"/>
            <a:chExt cx="16002000" cy="4021870"/>
          </a:xfrm>
        </p:grpSpPr>
        <mc:AlternateContent xmlns:mc="http://schemas.openxmlformats.org/markup-compatibility/2006">
          <mc:Choice xmlns:a14="http://schemas.microsoft.com/office/drawing/2010/main" Requires="a14">
            <p:sp>
              <p:nvSpPr>
                <p:cNvPr id="33" name="Rectangle 32"/>
                <p:cNvSpPr/>
                <p:nvPr/>
              </p:nvSpPr>
              <p:spPr>
                <a:xfrm>
                  <a:off x="1110635" y="4653295"/>
                  <a:ext cx="16002000" cy="4021870"/>
                </a:xfrm>
                <a:prstGeom prst="rect">
                  <a:avLst/>
                </a:prstGeom>
              </p:spPr>
              <p:txBody>
                <a:bodyPr wrap="square">
                  <a:spAutoFit/>
                </a:bodyPr>
                <a:lstStyle/>
                <a:p>
                  <a:pPr algn="just">
                    <a:lnSpc>
                      <a:spcPct val="150000"/>
                    </a:lnSpc>
                  </a:pPr>
                  <a:r>
                    <a:rPr lang="vi-VN" sz="4000" b="1" u="sng" dirty="0" smtClean="0">
                      <a:solidFill>
                        <a:schemeClr val="accent3">
                          <a:lumMod val="75000"/>
                        </a:schemeClr>
                      </a:solidFill>
                      <a:latin typeface="Arial" panose="020B0604020202020204" pitchFamily="34" charset="0"/>
                      <a:cs typeface="Arial" panose="020B0604020202020204" pitchFamily="34" charset="0"/>
                    </a:rPr>
                    <a:t>Luyện tập 3</a:t>
                  </a:r>
                  <a:r>
                    <a:rPr lang="vi-VN" sz="4000" b="1" dirty="0" smtClean="0">
                      <a:solidFill>
                        <a:schemeClr val="accent3">
                          <a:lumMod val="75000"/>
                        </a:schemeClr>
                      </a:solidFill>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Trong các điều kiện dưới đây, chọn điều kiện cần và đủ để một điểm M, nằm giữa hai điểm phân biệt A và B.</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𝐴𝑀</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ngược </a:t>
                  </a:r>
                  <a:r>
                    <a:rPr lang="vi-VN" sz="4000" dirty="0">
                      <a:latin typeface="Arial" panose="020B0604020202020204" pitchFamily="34" charset="0"/>
                      <a:cs typeface="Arial" panose="020B0604020202020204" pitchFamily="34" charset="0"/>
                    </a:rPr>
                    <a:t>hướng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𝑀𝐴</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hướng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1110635" y="4653295"/>
                  <a:ext cx="16002000" cy="4021870"/>
                </a:xfrm>
                <a:prstGeom prst="rect">
                  <a:avLst/>
                </a:prstGeom>
                <a:blipFill rotWithShape="0">
                  <a:blip r:embed="rId4"/>
                  <a:stretch>
                    <a:fillRect l="-1333" r="-1371" b="-19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ectangle 34"/>
                <p:cNvSpPr/>
                <p:nvPr/>
              </p:nvSpPr>
              <p:spPr>
                <a:xfrm>
                  <a:off x="9196109" y="6462337"/>
                  <a:ext cx="6629277" cy="2175211"/>
                </a:xfrm>
                <a:prstGeom prst="rect">
                  <a:avLst/>
                </a:prstGeom>
              </p:spPr>
              <p:txBody>
                <a:bodyPr wrap="square">
                  <a:spAutoFit/>
                </a:bodyPr>
                <a:lstStyle/>
                <a:p>
                  <a:pPr lvl="0" algn="just">
                    <a:lnSpc>
                      <a:spcPct val="150000"/>
                    </a:lnSpc>
                  </a:pPr>
                  <a:r>
                    <a:rPr lang="vi-VN" sz="4000" dirty="0">
                      <a:solidFill>
                        <a:prstClr val="black"/>
                      </a:solidFill>
                      <a:cs typeface="Arial" panose="020B0604020202020204" pitchFamily="34" charset="0"/>
                    </a:rPr>
                    <a:t>c</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cs typeface="Arial" panose="020B0604020202020204" pitchFamily="34" charset="0"/>
                    </a:rPr>
                    <a:t>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𝐴𝐵</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và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𝐴𝑀</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cùng </a:t>
                  </a:r>
                  <a:r>
                    <a:rPr lang="vi-VN" sz="4000" dirty="0">
                      <a:solidFill>
                        <a:prstClr val="black"/>
                      </a:solidFill>
                      <a:cs typeface="Arial" panose="020B0604020202020204" pitchFamily="34" charset="0"/>
                    </a:rPr>
                    <a:t>hướng</a:t>
                  </a:r>
                  <a:r>
                    <a:rPr lang="vi-VN" sz="4000" dirty="0">
                      <a:solidFill>
                        <a:prstClr val="black"/>
                      </a:solidFill>
                      <a:cs typeface="Arial" panose="020B0604020202020204" pitchFamily="34" charset="0"/>
                    </a:rPr>
                    <a:t>.</a:t>
                  </a:r>
                  <a:endParaRPr lang="vi-VN" sz="4000" dirty="0">
                    <a:solidFill>
                      <a:prstClr val="black"/>
                    </a:solidFill>
                    <a:cs typeface="Arial" panose="020B0604020202020204" pitchFamily="34" charset="0"/>
                  </a:endParaRPr>
                </a:p>
                <a:p>
                  <a:pPr lvl="0" algn="just">
                    <a:lnSpc>
                      <a:spcPct val="150000"/>
                    </a:lnSpc>
                  </a:pPr>
                  <a:r>
                    <a:rPr lang="vi-VN" sz="4000" dirty="0">
                      <a:solidFill>
                        <a:prstClr val="black"/>
                      </a:solidFill>
                      <a:cs typeface="Arial" panose="020B0604020202020204" pitchFamily="34" charset="0"/>
                    </a:rPr>
                    <a:t>d</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cs typeface="Arial" panose="020B0604020202020204" pitchFamily="34" charset="0"/>
                    </a:rPr>
                    <a:t>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𝑀𝐴</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và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𝑀</m:t>
                          </m:r>
                          <m:r>
                            <a:rPr lang="en-US" sz="4000" i="1">
                              <a:solidFill>
                                <a:prstClr val="black"/>
                              </a:solidFill>
                              <a:latin typeface="Cambria Math" panose="02040503050406030204" pitchFamily="18" charset="0"/>
                              <a:cs typeface="Arial" panose="020B0604020202020204" pitchFamily="34" charset="0"/>
                            </a:rPr>
                            <m:t>𝐵</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ngược </a:t>
                  </a:r>
                  <a:r>
                    <a:rPr lang="vi-VN" sz="4000" dirty="0">
                      <a:solidFill>
                        <a:prstClr val="black"/>
                      </a:solidFill>
                      <a:cs typeface="Arial" panose="020B0604020202020204" pitchFamily="34" charset="0"/>
                    </a:rPr>
                    <a:t>hướng.</a:t>
                  </a:r>
                  <a:endParaRPr lang="en-US" sz="4000" dirty="0">
                    <a:solidFill>
                      <a:prstClr val="black"/>
                    </a:solidFill>
                    <a:latin typeface="Arial" panose="020B0604020202020204" pitchFamily="34" charset="0"/>
                    <a:cs typeface="Arial" panose="020B0604020202020204" pitchFamily="34"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9196109" y="6462337"/>
                  <a:ext cx="6629277" cy="2175211"/>
                </a:xfrm>
                <a:prstGeom prst="rect">
                  <a:avLst/>
                </a:prstGeom>
                <a:blipFill rotWithShape="0">
                  <a:blip r:embed="rId5"/>
                  <a:stretch>
                    <a:fillRect l="-3312" r="-2300" b="-4482"/>
                  </a:stretch>
                </a:blipFill>
              </p:spPr>
              <p:txBody>
                <a:bodyPr/>
                <a:lstStyle/>
                <a:p>
                  <a:r>
                    <a:rPr lang="en-US">
                      <a:noFill/>
                    </a:rPr>
                    <a:t> </a:t>
                  </a:r>
                </a:p>
              </p:txBody>
            </p:sp>
          </mc:Fallback>
        </mc:AlternateContent>
      </p:gr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8391" y="7226695"/>
            <a:ext cx="1272009" cy="1283626"/>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30" y="7162482"/>
            <a:ext cx="1700931" cy="3176291"/>
          </a:xfrm>
          <a:prstGeom prst="rect">
            <a:avLst/>
          </a:prstGeom>
        </p:spPr>
      </p:pic>
      <p:pic>
        <p:nvPicPr>
          <p:cNvPr id="38"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28976" y="2401155"/>
            <a:ext cx="1090917" cy="1719211"/>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Tree>
    <p:extLst>
      <p:ext uri="{BB962C8B-B14F-4D97-AF65-F5344CB8AC3E}">
        <p14:creationId xmlns:p14="http://schemas.microsoft.com/office/powerpoint/2010/main" val="15398449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anim calcmode="lin" valueType="num">
                                      <p:cBhvr>
                                        <p:cTn id="18" dur="750" fill="hold"/>
                                        <p:tgtEl>
                                          <p:spTgt spid="24"/>
                                        </p:tgtEl>
                                        <p:attrNameLst>
                                          <p:attrName>ppt_x</p:attrName>
                                        </p:attrNameLst>
                                      </p:cBhvr>
                                      <p:tavLst>
                                        <p:tav tm="0">
                                          <p:val>
                                            <p:strVal val="#ppt_x"/>
                                          </p:val>
                                        </p:tav>
                                        <p:tav tm="100000">
                                          <p:val>
                                            <p:strVal val="#ppt_x"/>
                                          </p:val>
                                        </p:tav>
                                      </p:tavLst>
                                    </p:anim>
                                    <p:anim calcmode="lin" valueType="num">
                                      <p:cBhvr>
                                        <p:cTn id="1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p:tgtEl>
                                          <p:spTgt spid="34"/>
                                        </p:tgtEl>
                                        <p:attrNameLst>
                                          <p:attrName>ppt_x</p:attrName>
                                        </p:attrNameLst>
                                      </p:cBhvr>
                                      <p:tavLst>
                                        <p:tav tm="0">
                                          <p:val>
                                            <p:strVal val="#ppt_x-#ppt_w*1.125000"/>
                                          </p:val>
                                        </p:tav>
                                        <p:tav tm="100000">
                                          <p:val>
                                            <p:strVal val="#ppt_x"/>
                                          </p:val>
                                        </p:tav>
                                      </p:tavLst>
                                    </p:anim>
                                    <p:animEffect transition="in" filter="wipe(righ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9" name="Group 6"/>
          <p:cNvGrpSpPr/>
          <p:nvPr/>
        </p:nvGrpSpPr>
        <p:grpSpPr>
          <a:xfrm>
            <a:off x="533400" y="457200"/>
            <a:ext cx="17221200" cy="9372600"/>
            <a:chOff x="0" y="0"/>
            <a:chExt cx="25279951" cy="13291911"/>
          </a:xfrm>
        </p:grpSpPr>
        <p:sp>
          <p:nvSpPr>
            <p:cNvPr id="20"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21"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234" y="2496759"/>
            <a:ext cx="8741966" cy="7239441"/>
          </a:xfrm>
          <a:prstGeom prst="rect">
            <a:avLst/>
          </a:prstGeom>
        </p:spPr>
      </p:pic>
      <p:grpSp>
        <p:nvGrpSpPr>
          <p:cNvPr id="26" name="Group 25"/>
          <p:cNvGrpSpPr/>
          <p:nvPr/>
        </p:nvGrpSpPr>
        <p:grpSpPr>
          <a:xfrm>
            <a:off x="1441382" y="64444"/>
            <a:ext cx="7391400" cy="5962396"/>
            <a:chOff x="1737360" y="266700"/>
            <a:chExt cx="7391400" cy="5962396"/>
          </a:xfrm>
        </p:grpSpPr>
        <p:pic>
          <p:nvPicPr>
            <p:cNvPr id="2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37360" y="266700"/>
              <a:ext cx="7391400" cy="5962396"/>
            </a:xfrm>
            <a:prstGeom prst="rect">
              <a:avLst/>
            </a:prstGeom>
          </p:spPr>
        </p:pic>
        <p:sp>
          <p:nvSpPr>
            <p:cNvPr id="25" name="Rectangle 24"/>
            <p:cNvSpPr/>
            <p:nvPr/>
          </p:nvSpPr>
          <p:spPr>
            <a:xfrm rot="21052091">
              <a:off x="2246386" y="1945452"/>
              <a:ext cx="6019800"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Trong vật lí, có đại lượng nào có độ lớn và hướng không? Cho ví dụ?</a:t>
              </a:r>
              <a:endParaRPr lang="en-US" sz="4000" dirty="0">
                <a:latin typeface="Arial" panose="020B0604020202020204" pitchFamily="34" charset="0"/>
                <a:cs typeface="Arial" panose="020B0604020202020204" pitchFamily="34" charset="0"/>
              </a:endParaRPr>
            </a:p>
          </p:txBody>
        </p:sp>
      </p:grpSp>
      <p:pic>
        <p:nvPicPr>
          <p:cNvPr id="27"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66800" y="6130508"/>
            <a:ext cx="5191989" cy="3699292"/>
          </a:xfrm>
          <a:prstGeom prst="rect">
            <a:avLst/>
          </a:prstGeom>
        </p:spPr>
      </p:pic>
      <p:sp>
        <p:nvSpPr>
          <p:cNvPr id="28" name="Rectangle 27"/>
          <p:cNvSpPr/>
          <p:nvPr/>
        </p:nvSpPr>
        <p:spPr>
          <a:xfrm>
            <a:off x="9865509" y="1531382"/>
            <a:ext cx="6856364" cy="707886"/>
          </a:xfrm>
          <a:prstGeom prst="rect">
            <a:avLst/>
          </a:prstGeom>
        </p:spPr>
        <p:txBody>
          <a:bodyPr wrap="none">
            <a:spAutoFit/>
          </a:bodyPr>
          <a:lstStyle/>
          <a:p>
            <a:r>
              <a:rPr lang="en-US" sz="4000" b="1" dirty="0" err="1">
                <a:latin typeface="Arial" panose="020B0604020202020204" pitchFamily="34" charset="0"/>
                <a:ea typeface="Calibri" panose="020F0502020204030204" pitchFamily="34" charset="0"/>
                <a:cs typeface="Arial" panose="020B0604020202020204" pitchFamily="34" charset="0"/>
              </a:rPr>
              <a:t>Ví</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dụ</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9" name="Right Arrow 28"/>
          <p:cNvSpPr/>
          <p:nvPr/>
        </p:nvSpPr>
        <p:spPr>
          <a:xfrm>
            <a:off x="8902195" y="1769521"/>
            <a:ext cx="685800" cy="38100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896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240800" y="1038286"/>
            <a:ext cx="7836660" cy="8593799"/>
            <a:chOff x="0" y="0"/>
            <a:chExt cx="12390759" cy="13587893"/>
          </a:xfrm>
        </p:grpSpPr>
        <p:sp>
          <p:nvSpPr>
            <p:cNvPr id="4" name="Freeform 4"/>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E9D7F"/>
            </a:solidFill>
          </p:spPr>
        </p:sp>
        <p:sp>
          <p:nvSpPr>
            <p:cNvPr id="5" name="Freeform 5"/>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6" name="Group 6"/>
          <p:cNvGrpSpPr/>
          <p:nvPr/>
        </p:nvGrpSpPr>
        <p:grpSpPr>
          <a:xfrm>
            <a:off x="952635" y="710863"/>
            <a:ext cx="7873258" cy="8644729"/>
            <a:chOff x="0" y="0"/>
            <a:chExt cx="12448626" cy="13668419"/>
          </a:xfrm>
        </p:grpSpPr>
        <p:sp>
          <p:nvSpPr>
            <p:cNvPr id="7" name="Freeform 7"/>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8" name="Freeform 8"/>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9" name="AutoShape 9"/>
          <p:cNvSpPr/>
          <p:nvPr/>
        </p:nvSpPr>
        <p:spPr>
          <a:xfrm>
            <a:off x="952635" y="1856542"/>
            <a:ext cx="7873258" cy="0"/>
          </a:xfrm>
          <a:prstGeom prst="line">
            <a:avLst/>
          </a:prstGeom>
          <a:ln w="38100" cap="rnd">
            <a:solidFill>
              <a:srgbClr val="100F0D"/>
            </a:solidFill>
            <a:prstDash val="solid"/>
            <a:headEnd type="none" w="sm" len="sm"/>
            <a:tailEnd type="none" w="sm" len="sm"/>
          </a:ln>
        </p:spPr>
      </p:sp>
      <p:grpSp>
        <p:nvGrpSpPr>
          <p:cNvPr id="10" name="Group 10"/>
          <p:cNvGrpSpPr>
            <a:grpSpLocks noChangeAspect="1"/>
          </p:cNvGrpSpPr>
          <p:nvPr/>
        </p:nvGrpSpPr>
        <p:grpSpPr>
          <a:xfrm>
            <a:off x="2221408" y="1186824"/>
            <a:ext cx="238374" cy="238374"/>
            <a:chOff x="0" y="0"/>
            <a:chExt cx="495300" cy="495300"/>
          </a:xfrm>
        </p:grpSpPr>
        <p:sp>
          <p:nvSpPr>
            <p:cNvPr id="11" name="Freeform 1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2" name="Freeform 1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3" name="Group 13"/>
          <p:cNvGrpSpPr>
            <a:grpSpLocks noChangeAspect="1"/>
          </p:cNvGrpSpPr>
          <p:nvPr/>
        </p:nvGrpSpPr>
        <p:grpSpPr>
          <a:xfrm>
            <a:off x="1832526" y="1186824"/>
            <a:ext cx="238374" cy="238374"/>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6" name="Group 16"/>
          <p:cNvGrpSpPr>
            <a:grpSpLocks noChangeAspect="1"/>
          </p:cNvGrpSpPr>
          <p:nvPr/>
        </p:nvGrpSpPr>
        <p:grpSpPr>
          <a:xfrm>
            <a:off x="1443643" y="1186824"/>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5" name="Rectangle 24"/>
          <p:cNvSpPr/>
          <p:nvPr/>
        </p:nvSpPr>
        <p:spPr>
          <a:xfrm>
            <a:off x="1413163" y="1856542"/>
            <a:ext cx="6952202" cy="7478970"/>
          </a:xfrm>
          <a:prstGeom prst="rect">
            <a:avLst/>
          </a:prstGeom>
        </p:spPr>
        <p:txBody>
          <a:bodyPr wrap="square">
            <a:spAutoFit/>
          </a:bodyPr>
          <a:lstStyle/>
          <a:p>
            <a:pPr algn="just">
              <a:lnSpc>
                <a:spcPct val="150000"/>
              </a:lnSpc>
            </a:pPr>
            <a:r>
              <a:rPr lang="vi-VN" sz="4000" dirty="0"/>
              <a:t>Ta có thể dùng vectơ để biểu diễn các đại lượng như lực, vận tốc, gia tốc. Hướng của vectơ chỉ hướng của đại lượng, độ dài của vectơ thể hiện cho độ lớn của đại lượng và được lấy tỉ lệ với độ lớn của đại lượng.</a:t>
            </a:r>
            <a:endParaRPr lang="en-US" sz="4000" dirty="0"/>
          </a:p>
        </p:txBody>
      </p:sp>
      <p:sp>
        <p:nvSpPr>
          <p:cNvPr id="26" name="TextBox 25"/>
          <p:cNvSpPr txBox="1"/>
          <p:nvPr/>
        </p:nvSpPr>
        <p:spPr>
          <a:xfrm>
            <a:off x="2841652" y="952500"/>
            <a:ext cx="20574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4695" t="740" r="5524" b="45579"/>
          <a:stretch/>
        </p:blipFill>
        <p:spPr>
          <a:xfrm>
            <a:off x="9525000" y="952500"/>
            <a:ext cx="7848601" cy="3886200"/>
          </a:xfrm>
          <a:prstGeom prst="rect">
            <a:avLst/>
          </a:prstGeom>
        </p:spPr>
      </p:pic>
      <mc:AlternateContent xmlns:mc="http://schemas.openxmlformats.org/markup-compatibility/2006">
        <mc:Choice xmlns:a14="http://schemas.microsoft.com/office/drawing/2010/main" Requires="a14">
          <p:sp>
            <p:nvSpPr>
              <p:cNvPr id="29" name="Rectangle 28"/>
              <p:cNvSpPr/>
              <p:nvPr/>
            </p:nvSpPr>
            <p:spPr>
              <a:xfrm>
                <a:off x="9375785" y="5287596"/>
                <a:ext cx="8383637" cy="4009816"/>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Arial" panose="020B0604020202020204" pitchFamily="34" charset="0"/>
                  </a:rPr>
                  <a:t>Ví</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dụ</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lực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là</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7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smtClean="0">
                    <a:effectLst/>
                    <a:latin typeface="Arial" panose="020B0604020202020204" pitchFamily="34" charset="0"/>
                    <a:ea typeface="Calibri" panose="020F0502020204030204" pitchFamily="34" charset="0"/>
                    <a:cs typeface="Arial" panose="020B0604020202020204" pitchFamily="34" charset="0"/>
                  </a:rPr>
                  <a:t>10,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thì</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7 : 10.</a:t>
                </a:r>
              </a:p>
            </p:txBody>
          </p:sp>
        </mc:Choice>
        <mc:Fallback>
          <p:sp>
            <p:nvSpPr>
              <p:cNvPr id="29" name="Rectangle 28"/>
              <p:cNvSpPr>
                <a:spLocks noRot="1" noChangeAspect="1" noMove="1" noResize="1" noEditPoints="1" noAdjustHandles="1" noChangeArrowheads="1" noChangeShapeType="1" noTextEdit="1"/>
              </p:cNvSpPr>
              <p:nvPr/>
            </p:nvSpPr>
            <p:spPr>
              <a:xfrm>
                <a:off x="9375785" y="5287596"/>
                <a:ext cx="8383637" cy="4009816"/>
              </a:xfrm>
              <a:prstGeom prst="rect">
                <a:avLst/>
              </a:prstGeom>
              <a:blipFill rotWithShape="0">
                <a:blip r:embed="rId4"/>
                <a:stretch>
                  <a:fillRect l="-2545" r="-2618" b="-197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7"/>
          <p:cNvGrpSpPr>
            <a:grpSpLocks noChangeAspect="1"/>
          </p:cNvGrpSpPr>
          <p:nvPr/>
        </p:nvGrpSpPr>
        <p:grpSpPr>
          <a:xfrm>
            <a:off x="9601200" y="350581"/>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0" name="Group 20"/>
          <p:cNvGrpSpPr>
            <a:grpSpLocks noChangeAspect="1"/>
          </p:cNvGrpSpPr>
          <p:nvPr/>
        </p:nvGrpSpPr>
        <p:grpSpPr>
          <a:xfrm>
            <a:off x="8929261" y="350581"/>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23" name="Group 23"/>
          <p:cNvGrpSpPr>
            <a:grpSpLocks noChangeAspect="1"/>
          </p:cNvGrpSpPr>
          <p:nvPr/>
        </p:nvGrpSpPr>
        <p:grpSpPr>
          <a:xfrm>
            <a:off x="8257322" y="350581"/>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mc:AlternateContent xmlns:mc="http://schemas.openxmlformats.org/markup-compatibility/2006">
        <mc:Choice xmlns:a14="http://schemas.microsoft.com/office/drawing/2010/main" Requires="a14">
          <p:sp>
            <p:nvSpPr>
              <p:cNvPr id="33" name="TextBox 32"/>
              <p:cNvSpPr txBox="1"/>
              <p:nvPr/>
            </p:nvSpPr>
            <p:spPr>
              <a:xfrm>
                <a:off x="1752600" y="1066259"/>
                <a:ext cx="15675766" cy="278730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đáy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Ác-si-mét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ở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1752600" y="1066259"/>
                <a:ext cx="15675766" cy="2787301"/>
              </a:xfrm>
              <a:prstGeom prst="rect">
                <a:avLst/>
              </a:prstGeom>
              <a:blipFill rotWithShape="0">
                <a:blip r:embed="rId3"/>
                <a:stretch>
                  <a:fillRect l="-1206" r="-1167" b="-2845"/>
                </a:stretch>
              </a:blipFill>
            </p:spPr>
            <p:txBody>
              <a:bodyPr/>
              <a:lstStyle/>
              <a:p>
                <a:r>
                  <a:rPr lang="en-US">
                    <a:noFill/>
                  </a:rPr>
                  <a:t> </a:t>
                </a:r>
              </a:p>
            </p:txBody>
          </p:sp>
        </mc:Fallback>
      </mc:AlternateContent>
      <p:sp>
        <p:nvSpPr>
          <p:cNvPr id="34" name="Rounded Rectangle 33"/>
          <p:cNvSpPr/>
          <p:nvPr/>
        </p:nvSpPr>
        <p:spPr>
          <a:xfrm>
            <a:off x="1752600" y="794143"/>
            <a:ext cx="2073419" cy="12192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4</a:t>
            </a:r>
            <a:endParaRPr lang="en-US" sz="3600" b="1" dirty="0">
              <a:solidFill>
                <a:schemeClr val="bg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504" y="3853560"/>
            <a:ext cx="13041957" cy="3901440"/>
          </a:xfrm>
          <a:prstGeom prst="rect">
            <a:avLst/>
          </a:prstGeom>
        </p:spPr>
      </p:pic>
      <p:sp>
        <p:nvSpPr>
          <p:cNvPr id="36" name="TextBox 35"/>
          <p:cNvSpPr txBox="1"/>
          <p:nvPr/>
        </p:nvSpPr>
        <p:spPr>
          <a:xfrm>
            <a:off x="1970483" y="7840891"/>
            <a:ext cx="152400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hệ</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59" y="2609943"/>
            <a:ext cx="2758850" cy="733194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heckerboard(across)">
                                      <p:cBhvr>
                                        <p:cTn id="10" dur="500"/>
                                        <p:tgtEl>
                                          <p:spTgt spid="33"/>
                                        </p:tgtEl>
                                      </p:cBhvr>
                                    </p:animEffect>
                                  </p:childTnLst>
                                </p:cTn>
                              </p:par>
                              <p:par>
                                <p:cTn id="11" presetID="5"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heckerboard(across)">
                                      <p:cBhvr>
                                        <p:cTn id="13" dur="500"/>
                                        <p:tgtEl>
                                          <p:spTgt spid="3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heckerboard(across)">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9912" y="7905249"/>
            <a:ext cx="1542664" cy="2431134"/>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
        <p:nvSpPr>
          <p:cNvPr id="40" name="Oval Callout 39"/>
          <p:cNvSpPr/>
          <p:nvPr/>
        </p:nvSpPr>
        <p:spPr>
          <a:xfrm>
            <a:off x="950086" y="800100"/>
            <a:ext cx="1699086" cy="1234836"/>
          </a:xfrm>
          <a:prstGeom prst="wedgeEllipseCallout">
            <a:avLst>
              <a:gd name="adj1" fmla="val 41402"/>
              <a:gd name="adj2" fmla="val 44588"/>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37745" y="3634634"/>
                <a:ext cx="15392400" cy="618836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Lực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theo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4.11a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chìm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đáy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F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4.11c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4.11b. Theo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gấp</a:t>
                </a:r>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a:t>
                </a:r>
              </a:p>
            </p:txBody>
          </p:sp>
        </mc:Choice>
        <mc:Fallback>
          <p:sp>
            <p:nvSpPr>
              <p:cNvPr id="7" name="TextBox 6"/>
              <p:cNvSpPr txBox="1">
                <a:spLocks noRot="1" noChangeAspect="1" noMove="1" noResize="1" noEditPoints="1" noAdjustHandles="1" noChangeArrowheads="1" noChangeShapeType="1" noTextEdit="1"/>
              </p:cNvSpPr>
              <p:nvPr/>
            </p:nvSpPr>
            <p:spPr>
              <a:xfrm>
                <a:off x="1437745" y="3634634"/>
                <a:ext cx="15392400" cy="6188361"/>
              </a:xfrm>
              <a:prstGeom prst="rect">
                <a:avLst/>
              </a:prstGeom>
              <a:blipFill rotWithShape="0">
                <a:blip r:embed="rId20"/>
                <a:stretch>
                  <a:fillRect l="-1228" r="-1188"/>
                </a:stretch>
              </a:blipFill>
            </p:spPr>
            <p:txBody>
              <a:bodyPr/>
              <a:lstStyle/>
              <a:p>
                <a:r>
                  <a:rPr lang="en-US">
                    <a:noFill/>
                  </a:rPr>
                  <a:t> </a:t>
                </a:r>
              </a:p>
            </p:txBody>
          </p:sp>
        </mc:Fallback>
      </mc:AlternateContent>
      <p:pic>
        <p:nvPicPr>
          <p:cNvPr id="41" name="Picture 40"/>
          <p:cNvPicPr>
            <a:picLocks noChangeAspect="1"/>
          </p:cNvPicPr>
          <p:nvPr/>
        </p:nvPicPr>
        <p:blipFill rotWithShape="1">
          <a:blip r:embed="rId21">
            <a:extLst>
              <a:ext uri="{28A0092B-C50C-407E-A947-70E740481C1C}">
                <a14:useLocalDpi xmlns:a14="http://schemas.microsoft.com/office/drawing/2010/main" val="0"/>
              </a:ext>
            </a:extLst>
          </a:blip>
          <a:srcRect t="2806"/>
          <a:stretch/>
        </p:blipFill>
        <p:spPr>
          <a:xfrm>
            <a:off x="3541943" y="594299"/>
            <a:ext cx="11184004" cy="3251767"/>
          </a:xfrm>
          <a:prstGeom prst="rect">
            <a:avLst/>
          </a:prstGeom>
        </p:spPr>
      </p:pic>
    </p:spTree>
    <p:extLst>
      <p:ext uri="{BB962C8B-B14F-4D97-AF65-F5344CB8AC3E}">
        <p14:creationId xmlns:p14="http://schemas.microsoft.com/office/powerpoint/2010/main" val="4014267284"/>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trips(up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51" name="Group 6"/>
          <p:cNvGrpSpPr/>
          <p:nvPr/>
        </p:nvGrpSpPr>
        <p:grpSpPr>
          <a:xfrm>
            <a:off x="457200" y="1485901"/>
            <a:ext cx="17373600" cy="8382000"/>
            <a:chOff x="0" y="0"/>
            <a:chExt cx="25279951" cy="13291911"/>
          </a:xfrm>
        </p:grpSpPr>
        <p:sp>
          <p:nvSpPr>
            <p:cNvPr id="52"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3"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50" name="Group 49"/>
          <p:cNvGrpSpPr/>
          <p:nvPr/>
        </p:nvGrpSpPr>
        <p:grpSpPr>
          <a:xfrm>
            <a:off x="5891193" y="431443"/>
            <a:ext cx="6248400" cy="1861422"/>
            <a:chOff x="5638800" y="691278"/>
            <a:chExt cx="6553200" cy="2013822"/>
          </a:xfrm>
        </p:grpSpPr>
        <p:grpSp>
          <p:nvGrpSpPr>
            <p:cNvPr id="27" name="Group 27"/>
            <p:cNvGrpSpPr/>
            <p:nvPr/>
          </p:nvGrpSpPr>
          <p:grpSpPr>
            <a:xfrm>
              <a:off x="5832534" y="1006855"/>
              <a:ext cx="6359466" cy="1698245"/>
              <a:chOff x="0" y="0"/>
              <a:chExt cx="18869706" cy="4685842"/>
            </a:xfrm>
          </p:grpSpPr>
          <p:sp>
            <p:nvSpPr>
              <p:cNvPr id="28" name="Freeform 28"/>
              <p:cNvSpPr/>
              <p:nvPr/>
            </p:nvSpPr>
            <p:spPr>
              <a:xfrm>
                <a:off x="31750" y="31750"/>
                <a:ext cx="18806206" cy="4622342"/>
              </a:xfrm>
              <a:custGeom>
                <a:avLst/>
                <a:gdLst/>
                <a:ahLst/>
                <a:cxnLst/>
                <a:rect l="l" t="t" r="r" b="b"/>
                <a:pathLst>
                  <a:path w="18806206" h="4622342">
                    <a:moveTo>
                      <a:pt x="18713497" y="4622342"/>
                    </a:moveTo>
                    <a:lnTo>
                      <a:pt x="92710" y="4622342"/>
                    </a:lnTo>
                    <a:cubicBezTo>
                      <a:pt x="41910" y="4622342"/>
                      <a:pt x="0" y="4580432"/>
                      <a:pt x="0" y="4529632"/>
                    </a:cubicBezTo>
                    <a:lnTo>
                      <a:pt x="0" y="92710"/>
                    </a:lnTo>
                    <a:cubicBezTo>
                      <a:pt x="0" y="41910"/>
                      <a:pt x="41910" y="0"/>
                      <a:pt x="92710" y="0"/>
                    </a:cubicBezTo>
                    <a:lnTo>
                      <a:pt x="18712225" y="0"/>
                    </a:lnTo>
                    <a:cubicBezTo>
                      <a:pt x="18763025" y="0"/>
                      <a:pt x="18804936" y="41910"/>
                      <a:pt x="18804936" y="92710"/>
                    </a:cubicBezTo>
                    <a:lnTo>
                      <a:pt x="18804936" y="4528362"/>
                    </a:lnTo>
                    <a:cubicBezTo>
                      <a:pt x="18806206" y="4580432"/>
                      <a:pt x="18764297" y="4622342"/>
                      <a:pt x="18713497" y="4622342"/>
                    </a:cubicBezTo>
                    <a:close/>
                  </a:path>
                </a:pathLst>
              </a:custGeom>
              <a:solidFill>
                <a:srgbClr val="B8A6C0"/>
              </a:solidFill>
            </p:spPr>
          </p:sp>
          <p:sp>
            <p:nvSpPr>
              <p:cNvPr id="29" name="Freeform 29"/>
              <p:cNvSpPr/>
              <p:nvPr/>
            </p:nvSpPr>
            <p:spPr>
              <a:xfrm>
                <a:off x="0" y="0"/>
                <a:ext cx="18869706" cy="4685842"/>
              </a:xfrm>
              <a:custGeom>
                <a:avLst/>
                <a:gdLst/>
                <a:ahLst/>
                <a:cxnLst/>
                <a:rect l="l" t="t" r="r" b="b"/>
                <a:pathLst>
                  <a:path w="18869706" h="4685842">
                    <a:moveTo>
                      <a:pt x="18745247" y="59690"/>
                    </a:moveTo>
                    <a:cubicBezTo>
                      <a:pt x="18780806" y="59690"/>
                      <a:pt x="18810016" y="88900"/>
                      <a:pt x="18810016" y="124460"/>
                    </a:cubicBezTo>
                    <a:lnTo>
                      <a:pt x="18810016" y="4561382"/>
                    </a:lnTo>
                    <a:cubicBezTo>
                      <a:pt x="18810016" y="4596942"/>
                      <a:pt x="18780806" y="4626152"/>
                      <a:pt x="18745247" y="4626152"/>
                    </a:cubicBezTo>
                    <a:lnTo>
                      <a:pt x="124460" y="4626152"/>
                    </a:lnTo>
                    <a:cubicBezTo>
                      <a:pt x="88900" y="4626152"/>
                      <a:pt x="59690" y="4596942"/>
                      <a:pt x="59690" y="4561382"/>
                    </a:cubicBezTo>
                    <a:lnTo>
                      <a:pt x="59690" y="124460"/>
                    </a:lnTo>
                    <a:cubicBezTo>
                      <a:pt x="59690" y="88900"/>
                      <a:pt x="88900" y="59690"/>
                      <a:pt x="124460" y="59690"/>
                    </a:cubicBezTo>
                    <a:lnTo>
                      <a:pt x="18745247" y="59690"/>
                    </a:lnTo>
                    <a:moveTo>
                      <a:pt x="18745247" y="0"/>
                    </a:moveTo>
                    <a:lnTo>
                      <a:pt x="124460" y="0"/>
                    </a:lnTo>
                    <a:cubicBezTo>
                      <a:pt x="55880" y="0"/>
                      <a:pt x="0" y="55880"/>
                      <a:pt x="0" y="124460"/>
                    </a:cubicBezTo>
                    <a:lnTo>
                      <a:pt x="0" y="4561382"/>
                    </a:lnTo>
                    <a:cubicBezTo>
                      <a:pt x="0" y="4629962"/>
                      <a:pt x="55880" y="4685842"/>
                      <a:pt x="124460" y="4685842"/>
                    </a:cubicBezTo>
                    <a:lnTo>
                      <a:pt x="18745247" y="4685842"/>
                    </a:lnTo>
                    <a:cubicBezTo>
                      <a:pt x="18813825" y="4685842"/>
                      <a:pt x="18869706" y="4629962"/>
                      <a:pt x="18869706" y="4561382"/>
                    </a:cubicBezTo>
                    <a:lnTo>
                      <a:pt x="18869706" y="124460"/>
                    </a:lnTo>
                    <a:cubicBezTo>
                      <a:pt x="18869706" y="55880"/>
                      <a:pt x="18813825" y="0"/>
                      <a:pt x="18745247" y="0"/>
                    </a:cubicBezTo>
                    <a:close/>
                  </a:path>
                </a:pathLst>
              </a:custGeom>
              <a:solidFill>
                <a:srgbClr val="100F0D"/>
              </a:solidFill>
            </p:spPr>
          </p:sp>
        </p:grpSp>
        <p:grpSp>
          <p:nvGrpSpPr>
            <p:cNvPr id="30" name="Group 30"/>
            <p:cNvGrpSpPr/>
            <p:nvPr/>
          </p:nvGrpSpPr>
          <p:grpSpPr>
            <a:xfrm>
              <a:off x="5638800" y="691278"/>
              <a:ext cx="6347566" cy="1747025"/>
              <a:chOff x="0" y="0"/>
              <a:chExt cx="18834397" cy="4820437"/>
            </a:xfrm>
          </p:grpSpPr>
          <p:sp>
            <p:nvSpPr>
              <p:cNvPr id="31" name="Freeform 31"/>
              <p:cNvSpPr/>
              <p:nvPr/>
            </p:nvSpPr>
            <p:spPr>
              <a:xfrm>
                <a:off x="31750" y="31750"/>
                <a:ext cx="18770898" cy="4756938"/>
              </a:xfrm>
              <a:custGeom>
                <a:avLst/>
                <a:gdLst/>
                <a:ahLst/>
                <a:cxnLst/>
                <a:rect l="l" t="t" r="r" b="b"/>
                <a:pathLst>
                  <a:path w="18770898" h="4756938">
                    <a:moveTo>
                      <a:pt x="18678187" y="4756938"/>
                    </a:moveTo>
                    <a:lnTo>
                      <a:pt x="92710" y="4756938"/>
                    </a:lnTo>
                    <a:cubicBezTo>
                      <a:pt x="41910" y="4756938"/>
                      <a:pt x="0" y="4715027"/>
                      <a:pt x="0" y="4664227"/>
                    </a:cubicBezTo>
                    <a:lnTo>
                      <a:pt x="0" y="92710"/>
                    </a:lnTo>
                    <a:cubicBezTo>
                      <a:pt x="0" y="41910"/>
                      <a:pt x="41910" y="0"/>
                      <a:pt x="92710" y="0"/>
                    </a:cubicBezTo>
                    <a:lnTo>
                      <a:pt x="18676917" y="0"/>
                    </a:lnTo>
                    <a:cubicBezTo>
                      <a:pt x="18727717" y="0"/>
                      <a:pt x="18769626" y="41910"/>
                      <a:pt x="18769626" y="92710"/>
                    </a:cubicBezTo>
                    <a:lnTo>
                      <a:pt x="18769626" y="4662957"/>
                    </a:lnTo>
                    <a:cubicBezTo>
                      <a:pt x="18770898" y="4715027"/>
                      <a:pt x="18728987" y="4756938"/>
                      <a:pt x="18678187" y="4756938"/>
                    </a:cubicBezTo>
                    <a:close/>
                  </a:path>
                </a:pathLst>
              </a:custGeom>
              <a:solidFill>
                <a:srgbClr val="FDF9F2"/>
              </a:solidFill>
            </p:spPr>
          </p:sp>
          <p:sp>
            <p:nvSpPr>
              <p:cNvPr id="32" name="Freeform 32"/>
              <p:cNvSpPr/>
              <p:nvPr/>
            </p:nvSpPr>
            <p:spPr>
              <a:xfrm>
                <a:off x="0" y="0"/>
                <a:ext cx="18834398" cy="4820438"/>
              </a:xfrm>
              <a:custGeom>
                <a:avLst/>
                <a:gdLst/>
                <a:ahLst/>
                <a:cxnLst/>
                <a:rect l="l" t="t" r="r" b="b"/>
                <a:pathLst>
                  <a:path w="18834398" h="4820438">
                    <a:moveTo>
                      <a:pt x="18709937" y="59690"/>
                    </a:moveTo>
                    <a:cubicBezTo>
                      <a:pt x="18745498" y="59690"/>
                      <a:pt x="18774707" y="88900"/>
                      <a:pt x="18774707" y="124460"/>
                    </a:cubicBezTo>
                    <a:lnTo>
                      <a:pt x="18774707" y="4695977"/>
                    </a:lnTo>
                    <a:cubicBezTo>
                      <a:pt x="18774707" y="4731538"/>
                      <a:pt x="18745498" y="4760747"/>
                      <a:pt x="18709937" y="4760747"/>
                    </a:cubicBezTo>
                    <a:lnTo>
                      <a:pt x="124460" y="4760747"/>
                    </a:lnTo>
                    <a:cubicBezTo>
                      <a:pt x="88900" y="4760747"/>
                      <a:pt x="59690" y="4731538"/>
                      <a:pt x="59690" y="4695977"/>
                    </a:cubicBezTo>
                    <a:lnTo>
                      <a:pt x="59690" y="124460"/>
                    </a:lnTo>
                    <a:cubicBezTo>
                      <a:pt x="59690" y="88900"/>
                      <a:pt x="88900" y="59690"/>
                      <a:pt x="124460" y="59690"/>
                    </a:cubicBezTo>
                    <a:lnTo>
                      <a:pt x="18709937" y="59690"/>
                    </a:lnTo>
                    <a:moveTo>
                      <a:pt x="18709937" y="0"/>
                    </a:moveTo>
                    <a:lnTo>
                      <a:pt x="124460" y="0"/>
                    </a:lnTo>
                    <a:cubicBezTo>
                      <a:pt x="55880" y="0"/>
                      <a:pt x="0" y="55880"/>
                      <a:pt x="0" y="124460"/>
                    </a:cubicBezTo>
                    <a:lnTo>
                      <a:pt x="0" y="4695977"/>
                    </a:lnTo>
                    <a:cubicBezTo>
                      <a:pt x="0" y="4764558"/>
                      <a:pt x="55880" y="4820438"/>
                      <a:pt x="124460" y="4820438"/>
                    </a:cubicBezTo>
                    <a:lnTo>
                      <a:pt x="18709937" y="4820438"/>
                    </a:lnTo>
                    <a:cubicBezTo>
                      <a:pt x="18778517" y="4820438"/>
                      <a:pt x="18834398" y="4764558"/>
                      <a:pt x="18834398" y="4695977"/>
                    </a:cubicBezTo>
                    <a:lnTo>
                      <a:pt x="18834398" y="124460"/>
                    </a:lnTo>
                    <a:cubicBezTo>
                      <a:pt x="18834398" y="55880"/>
                      <a:pt x="18778517" y="0"/>
                      <a:pt x="18709937" y="0"/>
                    </a:cubicBezTo>
                    <a:close/>
                  </a:path>
                </a:pathLst>
              </a:custGeom>
              <a:solidFill>
                <a:srgbClr val="100F0D"/>
              </a:solidFill>
            </p:spPr>
          </p:sp>
        </p:grpSp>
      </p:grpSp>
      <p:sp>
        <p:nvSpPr>
          <p:cNvPr id="49" name="TextBox 49"/>
          <p:cNvSpPr txBox="1"/>
          <p:nvPr/>
        </p:nvSpPr>
        <p:spPr>
          <a:xfrm>
            <a:off x="4090667" y="703116"/>
            <a:ext cx="10034174" cy="1040798"/>
          </a:xfrm>
          <a:prstGeom prst="rect">
            <a:avLst/>
          </a:prstGeom>
        </p:spPr>
        <p:txBody>
          <a:bodyPr lIns="0" tIns="0" rIns="0" bIns="0" rtlCol="0" anchor="t">
            <a:spAutoFit/>
          </a:bodyPr>
          <a:lstStyle/>
          <a:p>
            <a:pPr algn="ctr">
              <a:lnSpc>
                <a:spcPts val="9000"/>
              </a:lnSpc>
            </a:pPr>
            <a:r>
              <a:rPr lang="en-US" sz="5400" b="1" dirty="0" smtClean="0">
                <a:solidFill>
                  <a:schemeClr val="tx2">
                    <a:lumMod val="75000"/>
                  </a:schemeClr>
                </a:solidFill>
                <a:latin typeface="Arial" panose="020B0604020202020204" pitchFamily="34" charset="0"/>
                <a:cs typeface="Arial" panose="020B0604020202020204" pitchFamily="34" charset="0"/>
              </a:rPr>
              <a:t>KHỞI ĐỘNG</a:t>
            </a:r>
            <a:endParaRPr lang="en-US" sz="5400" b="1" dirty="0">
              <a:solidFill>
                <a:schemeClr val="tx2">
                  <a:lumMod val="75000"/>
                </a:schemeClr>
              </a:solidFill>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72434" y="4029468"/>
            <a:ext cx="5575966" cy="5815871"/>
          </a:xfrm>
          <a:prstGeom prst="rect">
            <a:avLst/>
          </a:prstGeom>
        </p:spPr>
      </p:pic>
      <p:grpSp>
        <p:nvGrpSpPr>
          <p:cNvPr id="8" name="Group 7"/>
          <p:cNvGrpSpPr/>
          <p:nvPr/>
        </p:nvGrpSpPr>
        <p:grpSpPr>
          <a:xfrm>
            <a:off x="6543319" y="3034356"/>
            <a:ext cx="10830281" cy="5266485"/>
            <a:chOff x="6543319" y="3034356"/>
            <a:chExt cx="10601681" cy="5266485"/>
          </a:xfrm>
        </p:grpSpPr>
        <p:sp>
          <p:nvSpPr>
            <p:cNvPr id="7" name="Rounded Rectangular Callout 6"/>
            <p:cNvSpPr/>
            <p:nvPr/>
          </p:nvSpPr>
          <p:spPr>
            <a:xfrm>
              <a:off x="6543319" y="3034356"/>
              <a:ext cx="10601681" cy="5266485"/>
            </a:xfrm>
            <a:prstGeom prst="wedgeRoundRectCallout">
              <a:avLst>
                <a:gd name="adj1" fmla="val -61072"/>
                <a:gd name="adj2" fmla="val 5891"/>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98262" y="3382083"/>
              <a:ext cx="9891792" cy="4708981"/>
            </a:xfrm>
            <a:prstGeom prst="rect">
              <a:avLst/>
            </a:prstGeom>
          </p:spPr>
          <p:txBody>
            <a:bodyPr wrap="square">
              <a:spAutoFit/>
            </a:bodyPr>
            <a:lstStyle/>
            <a:p>
              <a:pPr algn="just">
                <a:lnSpc>
                  <a:spcPct val="150000"/>
                </a:lnSpc>
              </a:pPr>
              <a:r>
                <a:rPr lang="vi-VN" sz="4000" dirty="0"/>
                <a:t>Với một đơn vị đo, ta có thể dùng số để biểu diễn nhiệt độ. Đối với các đại lượng gồm hướng và độ lớn như vận tốc gió thì sao? Ta có thể dùng đối tượng toán học nào để biểu diễn chúng?</a:t>
              </a:r>
              <a:endParaRPr lang="en-US" sz="4000" dirty="0"/>
            </a:p>
          </p:txBody>
        </p:sp>
      </p:grpSp>
    </p:spTree>
    <p:extLst>
      <p:ext uri="{BB962C8B-B14F-4D97-AF65-F5344CB8AC3E}">
        <p14:creationId xmlns:p14="http://schemas.microsoft.com/office/powerpoint/2010/main" val="33248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9912" y="7905249"/>
            <a:ext cx="1542664" cy="2431134"/>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
        <p:nvSpPr>
          <p:cNvPr id="40" name="Oval Callout 39"/>
          <p:cNvSpPr/>
          <p:nvPr/>
        </p:nvSpPr>
        <p:spPr>
          <a:xfrm>
            <a:off x="950086" y="800100"/>
            <a:ext cx="1699086" cy="1234836"/>
          </a:xfrm>
          <a:prstGeom prst="wedgeEllipseCallout">
            <a:avLst>
              <a:gd name="adj1" fmla="val 41402"/>
              <a:gd name="adj2" fmla="val 44588"/>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37745" y="3634634"/>
                <a:ext cx="15392400" cy="538128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Độ </a:t>
                </a:r>
                <a:r>
                  <a:rPr lang="en-US" sz="3600" dirty="0" err="1" smtClean="0">
                    <a:latin typeface="Arial" panose="020B0604020202020204" pitchFamily="34" charset="0"/>
                    <a:cs typeface="Arial" panose="020B0604020202020204" pitchFamily="34" charset="0"/>
                  </a:rPr>
                  <a:t>lớn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 d’. V,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 d. V,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V (m</a:t>
                </a:r>
                <a:r>
                  <a:rPr lang="en-US" sz="3600" baseline="300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d (N/m</a:t>
                </a:r>
                <a:r>
                  <a:rPr lang="en-US" sz="3600" baseline="300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Do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 3|</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theo</a:t>
                </a:r>
                <a:r>
                  <a:rPr lang="en-US" sz="3600" dirty="0" smtClean="0">
                    <a:latin typeface="Arial" panose="020B0604020202020204" pitchFamily="34" charset="0"/>
                    <a:cs typeface="Arial" panose="020B0604020202020204" pitchFamily="34" charset="0"/>
                  </a:rPr>
                  <a:t> H.4.11b)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d’ = 3d.</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gấp</a:t>
                </a:r>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a:t>
                </a:r>
              </a:p>
            </p:txBody>
          </p:sp>
        </mc:Choice>
        <mc:Fallback>
          <p:sp>
            <p:nvSpPr>
              <p:cNvPr id="7" name="TextBox 6"/>
              <p:cNvSpPr txBox="1">
                <a:spLocks noRot="1" noChangeAspect="1" noMove="1" noResize="1" noEditPoints="1" noAdjustHandles="1" noChangeArrowheads="1" noChangeShapeType="1" noTextEdit="1"/>
              </p:cNvSpPr>
              <p:nvPr/>
            </p:nvSpPr>
            <p:spPr>
              <a:xfrm>
                <a:off x="1437745" y="3634634"/>
                <a:ext cx="15392400" cy="5381281"/>
              </a:xfrm>
              <a:prstGeom prst="rect">
                <a:avLst/>
              </a:prstGeom>
              <a:blipFill rotWithShape="0">
                <a:blip r:embed="rId20"/>
                <a:stretch>
                  <a:fillRect l="-1228" r="-1188" b="-1359"/>
                </a:stretch>
              </a:blipFill>
            </p:spPr>
            <p:txBody>
              <a:bodyPr/>
              <a:lstStyle/>
              <a:p>
                <a:r>
                  <a:rPr lang="en-US">
                    <a:noFill/>
                  </a:rPr>
                  <a:t> </a:t>
                </a:r>
              </a:p>
            </p:txBody>
          </p:sp>
        </mc:Fallback>
      </mc:AlternateContent>
      <p:pic>
        <p:nvPicPr>
          <p:cNvPr id="41" name="Picture 40"/>
          <p:cNvPicPr>
            <a:picLocks noChangeAspect="1"/>
          </p:cNvPicPr>
          <p:nvPr/>
        </p:nvPicPr>
        <p:blipFill rotWithShape="1">
          <a:blip r:embed="rId21">
            <a:extLst>
              <a:ext uri="{28A0092B-C50C-407E-A947-70E740481C1C}">
                <a14:useLocalDpi xmlns:a14="http://schemas.microsoft.com/office/drawing/2010/main" val="0"/>
              </a:ext>
            </a:extLst>
          </a:blip>
          <a:srcRect t="2806"/>
          <a:stretch/>
        </p:blipFill>
        <p:spPr>
          <a:xfrm>
            <a:off x="3541943" y="594299"/>
            <a:ext cx="11184004" cy="3251767"/>
          </a:xfrm>
          <a:prstGeom prst="rect">
            <a:avLst/>
          </a:prstGeom>
        </p:spPr>
      </p:pic>
    </p:spTree>
    <p:extLst>
      <p:ext uri="{BB962C8B-B14F-4D97-AF65-F5344CB8AC3E}">
        <p14:creationId xmlns:p14="http://schemas.microsoft.com/office/powerpoint/2010/main" val="17822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4">
                <a:lumMod val="40000"/>
                <a:lumOff val="6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 y="7859341"/>
            <a:ext cx="3206774" cy="2810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87909">
            <a:off x="-25337" y="6225378"/>
            <a:ext cx="1609065" cy="2119258"/>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1828800" y="1148043"/>
                <a:ext cx="14630400" cy="7364901"/>
              </a:xfrm>
              <a:prstGeom prst="rect">
                <a:avLst/>
              </a:prstGeom>
            </p:spPr>
            <p:txBody>
              <a:bodyPr wrap="square">
                <a:spAutoFit/>
              </a:bodyPr>
              <a:lstStyle/>
              <a:p>
                <a:pPr algn="just">
                  <a:lnSpc>
                    <a:spcPct val="150000"/>
                  </a:lnSpc>
                </a:pPr>
                <a:r>
                  <a:rPr lang="vi-VN" sz="4000" b="1" dirty="0" smtClean="0">
                    <a:solidFill>
                      <a:srgbClr val="0070C0"/>
                    </a:solidFill>
                    <a:latin typeface="Arial" panose="020B0604020202020204" pitchFamily="34" charset="0"/>
                    <a:cs typeface="Arial" panose="020B0604020202020204" pitchFamily="34" charset="0"/>
                  </a:rPr>
                  <a:t>Vận dụng: </a:t>
                </a:r>
                <a:r>
                  <a:rPr lang="vi-VN" sz="4000" dirty="0">
                    <a:latin typeface="Arial" panose="020B0604020202020204" pitchFamily="34" charset="0"/>
                    <a:cs typeface="Arial" panose="020B0604020202020204" pitchFamily="34" charset="0"/>
                  </a:rPr>
                  <a:t>Hai ca nô A và B chạy trên sông với các vận tốc riêng có cùng độ lớn là 15 km/h. Tuy vậy, ca nô A chạy xuôi dòng còn </a:t>
                </a:r>
                <a:r>
                  <a:rPr lang="vi-VN" sz="4000" dirty="0" smtClean="0">
                    <a:latin typeface="Arial" panose="020B0604020202020204" pitchFamily="34" charset="0"/>
                    <a:cs typeface="Arial" panose="020B0604020202020204" pitchFamily="34" charset="0"/>
                  </a:rPr>
                  <a:t>canô </a:t>
                </a:r>
                <a:r>
                  <a:rPr lang="vi-VN" sz="4000" dirty="0">
                    <a:latin typeface="Arial" panose="020B0604020202020204" pitchFamily="34" charset="0"/>
                    <a:cs typeface="Arial" panose="020B0604020202020204" pitchFamily="34" charset="0"/>
                  </a:rPr>
                  <a:t>B chạy ngược dòng. Vận tốc của dòng nước trên sông là 3 km/h</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thể hiện trên hình vẽ, </a:t>
                </a:r>
                <a:r>
                  <a:rPr lang="vi-VN" sz="4000" dirty="0" smtClean="0">
                    <a:latin typeface="Arial" panose="020B0604020202020204" pitchFamily="34" charset="0"/>
                    <a:cs typeface="Arial" panose="020B0604020202020204" pitchFamily="34" charset="0"/>
                  </a:rPr>
                  <a:t>vect</a:t>
                </a:r>
                <a:r>
                  <a:rPr lang="en-US" sz="4000" dirty="0" smtClean="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vận tốc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𝑣</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của dòng nước và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vận tốc thực tế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sSub>
                          <m:sSubPr>
                            <m:ctrlPr>
                              <a:rPr lang="vi-VN"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𝑎</m:t>
                            </m:r>
                          </m:sub>
                        </m:sSub>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𝑏</m:t>
                            </m:r>
                          </m:sub>
                        </m:sSub>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của </a:t>
                </a:r>
                <a:r>
                  <a:rPr lang="vi-VN" sz="4000" dirty="0">
                    <a:latin typeface="Arial" panose="020B0604020202020204" pitchFamily="34" charset="0"/>
                    <a:cs typeface="Arial" panose="020B0604020202020204" pitchFamily="34" charset="0"/>
                  </a:rPr>
                  <a:t>các ca nô A, B</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Trong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𝑣</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𝑎</m:t>
                            </m:r>
                          </m:sub>
                        </m:sSub>
                      </m:e>
                    </m:acc>
                  </m:oMath>
                </a14:m>
                <a:r>
                  <a:rPr lang="vi-VN" sz="4000" dirty="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𝑏</m:t>
                            </m:r>
                          </m:sub>
                        </m:sSub>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những </a:t>
                </a:r>
                <a:r>
                  <a:rPr lang="vi-VN" sz="4000" dirty="0">
                    <a:latin typeface="Arial" panose="020B0604020202020204" pitchFamily="34" charset="0"/>
                    <a:cs typeface="Arial" panose="020B0604020202020204" pitchFamily="34" charset="0"/>
                  </a:rPr>
                  <a:t>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cùng phương và những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ngược hướng?</a:t>
                </a:r>
                <a:endParaRPr lang="en-US" sz="4000" dirty="0">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828800" y="1148043"/>
                <a:ext cx="14630400" cy="7364901"/>
              </a:xfrm>
              <a:prstGeom prst="rect">
                <a:avLst/>
              </a:prstGeom>
              <a:blipFill rotWithShape="0">
                <a:blip r:embed="rId5"/>
                <a:stretch>
                  <a:fillRect l="-1458" r="-1458" b="-2649"/>
                </a:stretch>
              </a:blipFill>
            </p:spPr>
            <p:txBody>
              <a:bodyPr/>
              <a:lstStyle/>
              <a:p>
                <a:r>
                  <a:rPr lang="en-US">
                    <a:noFill/>
                  </a:rPr>
                  <a:t> </a:t>
                </a:r>
              </a:p>
            </p:txBody>
          </p:sp>
        </mc:Fallback>
      </mc:AlternateContent>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5564" y="7377178"/>
            <a:ext cx="6831380" cy="2929903"/>
          </a:xfrm>
          <a:prstGeom prst="rect">
            <a:avLst/>
          </a:prstGeom>
        </p:spPr>
      </p:pic>
    </p:spTree>
    <p:extLst>
      <p:ext uri="{BB962C8B-B14F-4D97-AF65-F5344CB8AC3E}">
        <p14:creationId xmlns:p14="http://schemas.microsoft.com/office/powerpoint/2010/main" val="3394327197"/>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30" name="Oval Callout 29"/>
          <p:cNvSpPr/>
          <p:nvPr/>
        </p:nvSpPr>
        <p:spPr>
          <a:xfrm>
            <a:off x="3886200" y="224448"/>
            <a:ext cx="1825480" cy="1263794"/>
          </a:xfrm>
          <a:prstGeom prst="wedgeEllipseCallout">
            <a:avLst>
              <a:gd name="adj1" fmla="val 39276"/>
              <a:gd name="adj2" fmla="val 4963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1838" y="3442523"/>
            <a:ext cx="1550457" cy="513003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828800" y="1688197"/>
                <a:ext cx="14159713" cy="1754326"/>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a) Độ lớn của vectơ vận tốc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tương ứng là 3, 18, 12 (km/h). Do đó tỉ lệ độ dài giữa chúng là: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e>
                    </m:d>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sub>
                                </m:sSub>
                              </m:e>
                            </m:acc>
                          </m:e>
                        </m:d>
                      </m:e>
                    </m:func>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e>
                            </m:acc>
                          </m:e>
                        </m:d>
                      </m:e>
                    </m:func>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6</m:t>
                        </m:r>
                      </m:e>
                    </m:func>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4</m:t>
                        </m:r>
                      </m:e>
                    </m:fun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28800" y="1688197"/>
                <a:ext cx="14159713" cy="1754326"/>
              </a:xfrm>
              <a:prstGeom prst="rect">
                <a:avLst/>
              </a:prstGeom>
              <a:blipFill rotWithShape="0">
                <a:blip r:embed="rId4"/>
                <a:stretch>
                  <a:fillRect l="-1291" r="-1291" b="-6250"/>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922646" y="3546534"/>
            <a:ext cx="6288040" cy="3194613"/>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69959" y="3902165"/>
                <a:ext cx="8138505" cy="2482667"/>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b) Do ca nô A chạy xuôi dòng nước nên các vectơ vận tốc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cùng </a:t>
                </a:r>
                <a:r>
                  <a:rPr lang="nl-NL" sz="3600" dirty="0">
                    <a:effectLst/>
                    <a:latin typeface="Arial" panose="020B0604020202020204" pitchFamily="34" charset="0"/>
                    <a:ea typeface="Calibri" panose="020F0502020204030204" pitchFamily="34" charset="0"/>
                    <a:cs typeface="Arial" panose="020B0604020202020204" pitchFamily="34" charset="0"/>
                  </a:rPr>
                  <a:t>phương và ngược hướng</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569959" y="3902165"/>
                <a:ext cx="8138505" cy="2482667"/>
              </a:xfrm>
              <a:prstGeom prst="rect">
                <a:avLst/>
              </a:prstGeom>
              <a:blipFill rotWithShape="0">
                <a:blip r:embed="rId7"/>
                <a:stretch>
                  <a:fillRect l="-2322" r="-2247" b="-83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016601" y="6844474"/>
                <a:ext cx="14899799" cy="2687915"/>
              </a:xfrm>
              <a:prstGeom prst="rect">
                <a:avLst/>
              </a:prstGeom>
            </p:spPr>
            <p:txBody>
              <a:bodyPr wrap="square">
                <a:spAutoFit/>
              </a:bodyPr>
              <a:lstStyle/>
              <a:p>
                <a:pPr lvl="0" algn="just">
                  <a:lnSpc>
                    <a:spcPct val="150000"/>
                  </a:lnSpc>
                  <a:spcAft>
                    <a:spcPts val="800"/>
                  </a:spcAft>
                </a:pPr>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Vậy trong các vectơ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có các cặp vectơ cùng phương là</a:t>
                </a: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Các cặp vectơ ngược hướng là</a:t>
                </a: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016601" y="6844474"/>
                <a:ext cx="14899799" cy="2687915"/>
              </a:xfrm>
              <a:prstGeom prst="rect">
                <a:avLst/>
              </a:prstGeom>
              <a:blipFill rotWithShape="0">
                <a:blip r:embed="rId8"/>
                <a:stretch>
                  <a:fillRect l="-1268" r="-1227" b="-3855"/>
                </a:stretch>
              </a:blipFill>
            </p:spPr>
            <p:txBody>
              <a:bodyPr/>
              <a:lstStyle/>
              <a:p>
                <a:r>
                  <a:rPr lang="en-US">
                    <a:noFill/>
                  </a:rPr>
                  <a:t> </a:t>
                </a:r>
              </a:p>
            </p:txBody>
          </p:sp>
        </mc:Fallback>
      </mc:AlternateContent>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88106" y="7744963"/>
            <a:ext cx="5493935" cy="2356288"/>
          </a:xfrm>
          <a:prstGeom prst="rect">
            <a:avLst/>
          </a:prstGeom>
        </p:spPr>
      </p:pic>
    </p:spTree>
    <p:extLst>
      <p:ext uri="{BB962C8B-B14F-4D97-AF65-F5344CB8AC3E}">
        <p14:creationId xmlns:p14="http://schemas.microsoft.com/office/powerpoint/2010/main" val="3697405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15" name="AutoShape 15"/>
          <p:cNvSpPr/>
          <p:nvPr/>
        </p:nvSpPr>
        <p:spPr>
          <a:xfrm flipV="1">
            <a:off x="937706" y="1593231"/>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549628"/>
            <a:ext cx="16519944" cy="1015663"/>
          </a:xfrm>
          <a:prstGeom prst="rect">
            <a:avLst/>
          </a:prstGeom>
          <a:no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LUYỆN TẬP</a:t>
            </a:r>
            <a:endParaRPr lang="en-US" sz="6000" b="1" dirty="0">
              <a:solidFill>
                <a:srgbClr val="C00000"/>
              </a:solidFill>
              <a:latin typeface="Arial" panose="020B0604020202020204" pitchFamily="34" charset="0"/>
              <a:cs typeface="Arial" panose="020B0604020202020204" pitchFamily="34" charset="0"/>
            </a:endParaRPr>
          </a:p>
        </p:txBody>
      </p:sp>
      <p:grpSp>
        <p:nvGrpSpPr>
          <p:cNvPr id="25" name="Group 6"/>
          <p:cNvGrpSpPr/>
          <p:nvPr/>
        </p:nvGrpSpPr>
        <p:grpSpPr>
          <a:xfrm>
            <a:off x="876096" y="2023861"/>
            <a:ext cx="16519944" cy="752438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2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30600" y="549796"/>
            <a:ext cx="656496" cy="1034593"/>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752600" y="706665"/>
            <a:ext cx="2205607" cy="884025"/>
          </a:xfrm>
          <a:prstGeom prst="rect">
            <a:avLst/>
          </a:prstGeom>
        </p:spPr>
      </p:pic>
      <p:grpSp>
        <p:nvGrpSpPr>
          <p:cNvPr id="18" name="Group 17"/>
          <p:cNvGrpSpPr/>
          <p:nvPr/>
        </p:nvGrpSpPr>
        <p:grpSpPr>
          <a:xfrm>
            <a:off x="1557020" y="2041544"/>
            <a:ext cx="5339080" cy="1044556"/>
            <a:chOff x="1557020" y="2041544"/>
            <a:chExt cx="5339080" cy="1044556"/>
          </a:xfrm>
        </p:grpSpPr>
        <p:sp>
          <p:nvSpPr>
            <p:cNvPr id="16" name="Round Same Side Corner Rectangle 15"/>
            <p:cNvSpPr/>
            <p:nvPr/>
          </p:nvSpPr>
          <p:spPr>
            <a:xfrm flipH="1" flipV="1">
              <a:off x="1747520" y="2041544"/>
              <a:ext cx="4958080" cy="1044556"/>
            </a:xfrm>
            <a:prstGeom prst="round2SameRect">
              <a:avLst>
                <a:gd name="adj1" fmla="val 47792"/>
                <a:gd name="adj2" fmla="val 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4.1 (SGK - tr50)</a:t>
              </a:r>
              <a:endParaRPr lang="en-US" sz="36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9" name="Rectangle 18"/>
              <p:cNvSpPr/>
              <p:nvPr/>
            </p:nvSpPr>
            <p:spPr>
              <a:xfrm>
                <a:off x="1747520" y="3051338"/>
                <a:ext cx="15119256" cy="6314870"/>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Cho ba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đều khác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r>
                      <a:rPr lang="en-US" sz="4000" b="0" i="0" smtClean="0">
                        <a:latin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Những khẳng định nào sau đây là đúng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hướng </a:t>
                </a:r>
                <a:r>
                  <a:rPr lang="vi-VN" sz="4000" dirty="0"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không </a:t>
                </a:r>
                <a:r>
                  <a:rPr lang="vi-VN" sz="4000" dirty="0">
                    <a:latin typeface="Arial" panose="020B0604020202020204" pitchFamily="34" charset="0"/>
                    <a:cs typeface="Arial" panose="020B0604020202020204" pitchFamily="34" charset="0"/>
                  </a:rPr>
                  <a:t>cùng hướng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ngược </a:t>
                </a:r>
                <a:r>
                  <a:rPr lang="vi-VN" sz="4000" dirty="0">
                    <a:latin typeface="Arial" panose="020B0604020202020204" pitchFamily="34" charset="0"/>
                    <a:cs typeface="Arial" panose="020B0604020202020204" pitchFamily="34" charset="0"/>
                  </a:rPr>
                  <a:t>hướng </a:t>
                </a:r>
                <a:r>
                  <a:rPr lang="vi-VN" sz="4000" dirty="0"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phương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phương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hướng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hướng.</a:t>
                </a:r>
                <a:endParaRPr lang="en-US" sz="4000" dirty="0">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747520" y="3051338"/>
                <a:ext cx="15119256" cy="6314870"/>
              </a:xfrm>
              <a:prstGeom prst="rect">
                <a:avLst/>
              </a:prstGeom>
              <a:blipFill rotWithShape="0">
                <a:blip r:embed="rId20"/>
                <a:stretch>
                  <a:fillRect l="-1452" r="-1411" b="-966"/>
                </a:stretch>
              </a:blipFill>
            </p:spPr>
            <p:txBody>
              <a:bodyPr/>
              <a:lstStyle/>
              <a:p>
                <a:r>
                  <a:rPr lang="en-US">
                    <a:noFill/>
                  </a:rPr>
                  <a:t> </a:t>
                </a:r>
              </a:p>
            </p:txBody>
          </p:sp>
        </mc:Fallback>
      </mc:AlternateContent>
      <p:pic>
        <p:nvPicPr>
          <p:cNvPr id="40"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06000" y="5067300"/>
            <a:ext cx="853046" cy="742494"/>
          </a:xfrm>
          <a:prstGeom prst="rect">
            <a:avLst/>
          </a:prstGeom>
        </p:spPr>
      </p:pic>
      <p:pic>
        <p:nvPicPr>
          <p:cNvPr id="4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92854" y="6208773"/>
            <a:ext cx="850122" cy="757381"/>
          </a:xfrm>
          <a:prstGeom prst="rect">
            <a:avLst/>
          </a:prstGeom>
        </p:spPr>
      </p:pic>
      <p:pic>
        <p:nvPicPr>
          <p:cNvPr id="42"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2854" y="7329905"/>
            <a:ext cx="853046" cy="742494"/>
          </a:xfrm>
          <a:prstGeom prst="rect">
            <a:avLst/>
          </a:prstGeom>
        </p:spPr>
      </p:pic>
      <p:pic>
        <p:nvPicPr>
          <p:cNvPr id="43"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06098" y="8331598"/>
            <a:ext cx="853046" cy="742494"/>
          </a:xfrm>
          <a:prstGeom prst="rect">
            <a:avLst/>
          </a:prstGeom>
        </p:spPr>
      </p:pic>
    </p:spTree>
    <p:extLst>
      <p:ext uri="{BB962C8B-B14F-4D97-AF65-F5344CB8AC3E}">
        <p14:creationId xmlns:p14="http://schemas.microsoft.com/office/powerpoint/2010/main" val="17618599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3" name="Group 12"/>
          <p:cNvGrpSpPr/>
          <p:nvPr/>
        </p:nvGrpSpPr>
        <p:grpSpPr>
          <a:xfrm>
            <a:off x="1295400" y="668830"/>
            <a:ext cx="5339080" cy="1044556"/>
            <a:chOff x="1557020" y="2041544"/>
            <a:chExt cx="5339080" cy="1044556"/>
          </a:xfrm>
        </p:grpSpPr>
        <p:sp>
          <p:nvSpPr>
            <p:cNvPr id="14" name="Round Same Side Corner Rectangle 13"/>
            <p:cNvSpPr/>
            <p:nvPr/>
          </p:nvSpPr>
          <p:spPr>
            <a:xfrm flipH="1" flipV="1">
              <a:off x="1747520" y="2041544"/>
              <a:ext cx="4958080" cy="1044556"/>
            </a:xfrm>
            <a:prstGeom prst="round2SameRect">
              <a:avLst>
                <a:gd name="adj1" fmla="val 47792"/>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4.2 (SGK - tr50)</a:t>
              </a:r>
              <a:endParaRPr lang="en-US" sz="3600" b="1" dirty="0">
                <a:solidFill>
                  <a:schemeClr val="bg1"/>
                </a:solidFill>
                <a:latin typeface="Arial" panose="020B0604020202020204" pitchFamily="34" charset="0"/>
                <a:cs typeface="Arial" panose="020B0604020202020204" pitchFamily="34" charset="0"/>
              </a:endParaRPr>
            </a:p>
          </p:txBody>
        </p:sp>
      </p:grpSp>
      <p:sp>
        <p:nvSpPr>
          <p:cNvPr id="3" name="Rectangle 2"/>
          <p:cNvSpPr/>
          <p:nvPr/>
        </p:nvSpPr>
        <p:spPr>
          <a:xfrm>
            <a:off x="1383302" y="1899797"/>
            <a:ext cx="15450820" cy="193899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T</a:t>
            </a:r>
            <a:r>
              <a:rPr lang="vi-VN" sz="4000" dirty="0" smtClean="0">
                <a:latin typeface="Arial" panose="020B0604020202020204" pitchFamily="34" charset="0"/>
                <a:cs typeface="Arial" panose="020B0604020202020204" pitchFamily="34" charset="0"/>
              </a:rPr>
              <a:t>rong </a:t>
            </a:r>
            <a:r>
              <a:rPr lang="vi-VN" sz="4000" dirty="0">
                <a:latin typeface="Arial" panose="020B0604020202020204" pitchFamily="34" charset="0"/>
                <a:cs typeface="Arial" panose="020B0604020202020204" pitchFamily="34" charset="0"/>
              </a:rPr>
              <a:t>Hình 4.12, hãy chỉ ra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cùng phương,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ngược hướng và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bằng nhau.</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18173" y="4186213"/>
            <a:ext cx="4195819" cy="500604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5286012" y="5221874"/>
                <a:ext cx="12414821" cy="3443122"/>
              </a:xfrm>
              <a:prstGeom prst="rect">
                <a:avLst/>
              </a:prstGeom>
            </p:spPr>
            <p:txBody>
              <a:bodyPr wrap="square">
                <a:spAutoFit/>
              </a:bodyPr>
              <a:lstStyle/>
              <a:p>
                <a:pPr marL="571500" indent="-571500">
                  <a:lnSpc>
                    <a:spcPct val="150000"/>
                  </a:lnSpc>
                  <a:spcAft>
                    <a:spcPts val="12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cặp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spcAft>
                    <a:spcPts val="1200"/>
                  </a:spcAft>
                  <a:buFont typeface="Arial" panose="020B0604020202020204" pitchFamily="34" charset="0"/>
                  <a:buChar char="•"/>
                </a:pPr>
                <a:r>
                  <a:rPr lang="en-US" sz="4000" dirty="0" err="1" smtClean="0">
                    <a:effectLst/>
                    <a:latin typeface="Arial" panose="020B0604020202020204" pitchFamily="34" charset="0"/>
                    <a:ea typeface="Calibri" panose="020F0502020204030204" pitchFamily="34" charset="0"/>
                    <a:cs typeface="Arial" panose="020B0604020202020204" pitchFamily="34" charset="0"/>
                  </a:rPr>
                  <a:t>Các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cặp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hướng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spcAft>
                    <a:spcPts val="1200"/>
                  </a:spcAft>
                  <a:buFont typeface="Arial" panose="020B0604020202020204" pitchFamily="34" charset="0"/>
                  <a:buChar char="•"/>
                </a:pPr>
                <a:r>
                  <a:rPr lang="en-US" sz="4000" dirty="0" err="1" smtClean="0">
                    <a:effectLst/>
                    <a:latin typeface="Arial" panose="020B0604020202020204" pitchFamily="34" charset="0"/>
                    <a:ea typeface="Calibri" panose="020F0502020204030204" pitchFamily="34" charset="0"/>
                    <a:cs typeface="Arial" panose="020B0604020202020204" pitchFamily="34" charset="0"/>
                  </a:rPr>
                  <a:t>Cặp</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0" name="Rectangle 9"/>
              <p:cNvSpPr>
                <a:spLocks noRot="1" noChangeAspect="1" noMove="1" noResize="1" noEditPoints="1" noAdjustHandles="1" noChangeArrowheads="1" noChangeShapeType="1" noTextEdit="1"/>
              </p:cNvSpPr>
              <p:nvPr/>
            </p:nvSpPr>
            <p:spPr>
              <a:xfrm>
                <a:off x="5286012" y="5221874"/>
                <a:ext cx="12414821" cy="3443122"/>
              </a:xfrm>
              <a:prstGeom prst="rect">
                <a:avLst/>
              </a:prstGeom>
              <a:blipFill rotWithShape="0">
                <a:blip r:embed="rId5"/>
                <a:stretch>
                  <a:fillRect l="-1571" b="-3546"/>
                </a:stretch>
              </a:blipFill>
            </p:spPr>
            <p:txBody>
              <a:bodyPr/>
              <a:lstStyle/>
              <a:p>
                <a:r>
                  <a:rPr lang="en-US">
                    <a:noFill/>
                  </a:rPr>
                  <a:t> </a:t>
                </a:r>
              </a:p>
            </p:txBody>
          </p:sp>
        </mc:Fallback>
      </mc:AlternateContent>
      <p:sp>
        <p:nvSpPr>
          <p:cNvPr id="19" name="Oval Callout 18"/>
          <p:cNvSpPr/>
          <p:nvPr/>
        </p:nvSpPr>
        <p:spPr>
          <a:xfrm>
            <a:off x="9762894" y="3919169"/>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8027" y="7553217"/>
            <a:ext cx="2798307" cy="270076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70676" y="530207"/>
            <a:ext cx="1902117" cy="2164268"/>
          </a:xfrm>
          <a:prstGeom prst="rect">
            <a:avLst/>
          </a:prstGeom>
        </p:spPr>
      </p:pic>
    </p:spTree>
    <p:extLst>
      <p:ext uri="{BB962C8B-B14F-4D97-AF65-F5344CB8AC3E}">
        <p14:creationId xmlns:p14="http://schemas.microsoft.com/office/powerpoint/2010/main" val="1399669502"/>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750"/>
                                        <p:tgtEl>
                                          <p:spTgt spid="19"/>
                                        </p:tgtEl>
                                      </p:cBhvr>
                                    </p:animEffect>
                                    <p:anim calcmode="lin" valueType="num">
                                      <p:cBhvr>
                                        <p:cTn id="21" dur="750" fill="hold"/>
                                        <p:tgtEl>
                                          <p:spTgt spid="19"/>
                                        </p:tgtEl>
                                        <p:attrNameLst>
                                          <p:attrName>ppt_x</p:attrName>
                                        </p:attrNameLst>
                                      </p:cBhvr>
                                      <p:tavLst>
                                        <p:tav tm="0">
                                          <p:val>
                                            <p:strVal val="#ppt_x"/>
                                          </p:val>
                                        </p:tav>
                                        <p:tav tm="100000">
                                          <p:val>
                                            <p:strVal val="#ppt_x"/>
                                          </p:val>
                                        </p:tav>
                                      </p:tavLst>
                                    </p:anim>
                                    <p:anim calcmode="lin" valueType="num">
                                      <p:cBhvr>
                                        <p:cTn id="22" dur="75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05" y="1284261"/>
            <a:ext cx="2309759" cy="230975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grpSp>
        <p:nvGrpSpPr>
          <p:cNvPr id="17" name="Group 16"/>
          <p:cNvGrpSpPr/>
          <p:nvPr/>
        </p:nvGrpSpPr>
        <p:grpSpPr>
          <a:xfrm>
            <a:off x="1923150" y="815899"/>
            <a:ext cx="5339080" cy="1044556"/>
            <a:chOff x="1557020" y="2041544"/>
            <a:chExt cx="5339080" cy="1044556"/>
          </a:xfrm>
        </p:grpSpPr>
        <p:sp>
          <p:nvSpPr>
            <p:cNvPr id="19" name="Round Same Side Corner Rectangle 18"/>
            <p:cNvSpPr/>
            <p:nvPr/>
          </p:nvSpPr>
          <p:spPr>
            <a:xfrm flipH="1" flipV="1">
              <a:off x="1747520" y="2041544"/>
              <a:ext cx="4958080" cy="1044556"/>
            </a:xfrm>
            <a:prstGeom prst="round2SameRect">
              <a:avLst>
                <a:gd name="adj1" fmla="val 47792"/>
                <a:gd name="adj2" fmla="val 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4.3 (SGK - tr50)</a:t>
              </a:r>
              <a:endParaRPr lang="en-US" sz="36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2162245" y="2024205"/>
                <a:ext cx="13963507" cy="205710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162245" y="2024205"/>
                <a:ext cx="13963507" cy="2057102"/>
              </a:xfrm>
              <a:prstGeom prst="rect">
                <a:avLst/>
              </a:prstGeom>
              <a:blipFill rotWithShape="0">
                <a:blip r:embed="rId5"/>
                <a:stretch>
                  <a:fillRect l="-1572" r="-1528" b="-4734"/>
                </a:stretch>
              </a:blipFill>
            </p:spPr>
            <p:txBody>
              <a:bodyPr/>
              <a:lstStyle/>
              <a:p>
                <a:r>
                  <a:rPr lang="en-US">
                    <a:noFill/>
                  </a:rPr>
                  <a:t> </a:t>
                </a:r>
              </a:p>
            </p:txBody>
          </p:sp>
        </mc:Fallback>
      </mc:AlternateContent>
      <p:sp>
        <p:nvSpPr>
          <p:cNvPr id="22" name="Oval Callout 21"/>
          <p:cNvSpPr/>
          <p:nvPr/>
        </p:nvSpPr>
        <p:spPr>
          <a:xfrm>
            <a:off x="2162245" y="4383449"/>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4592690" y="4858485"/>
            <a:ext cx="10224850"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380" y="6052481"/>
            <a:ext cx="5972854" cy="282327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080" y="6723104"/>
            <a:ext cx="4305300" cy="4305300"/>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8129258" y="5882244"/>
                <a:ext cx="8215895" cy="3098541"/>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hướng</a:t>
                </a:r>
                <a:r>
                  <a:rPr lang="en-US" sz="4000" dirty="0">
                    <a:effectLst/>
                    <a:latin typeface="Arial" panose="020B0604020202020204" pitchFamily="34" charset="0"/>
                    <a:ea typeface="Calibri" panose="020F0502020204030204" pitchFamily="34" charset="0"/>
                    <a:cs typeface="Arial" panose="020B0604020202020204" pitchFamily="34" charset="0"/>
                  </a:rPr>
                  <a:t>. Do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6" name="Rectangle 25"/>
              <p:cNvSpPr>
                <a:spLocks noRot="1" noChangeAspect="1" noMove="1" noResize="1" noEditPoints="1" noAdjustHandles="1" noChangeArrowheads="1" noChangeShapeType="1" noTextEdit="1"/>
              </p:cNvSpPr>
              <p:nvPr/>
            </p:nvSpPr>
            <p:spPr>
              <a:xfrm>
                <a:off x="8129258" y="5882244"/>
                <a:ext cx="8215895" cy="3098541"/>
              </a:xfrm>
              <a:prstGeom prst="rect">
                <a:avLst/>
              </a:prstGeom>
              <a:blipFill rotWithShape="0">
                <a:blip r:embed="rId8"/>
                <a:stretch>
                  <a:fillRect l="-2673" r="-2673" b="-2953"/>
                </a:stretch>
              </a:blipFill>
            </p:spPr>
            <p:txBody>
              <a:bodyPr/>
              <a:lstStyle/>
              <a:p>
                <a:r>
                  <a:rPr lang="en-US">
                    <a:noFill/>
                  </a:rPr>
                  <a:t> </a:t>
                </a:r>
              </a:p>
            </p:txBody>
          </p:sp>
        </mc:Fallback>
      </mc:AlternateContent>
    </p:spTree>
    <p:extLst>
      <p:ext uri="{BB962C8B-B14F-4D97-AF65-F5344CB8AC3E}">
        <p14:creationId xmlns:p14="http://schemas.microsoft.com/office/powerpoint/2010/main" val="27585553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anim calcmode="lin" valueType="num">
                                      <p:cBhvr>
                                        <p:cTn id="33" dur="500" fill="hold"/>
                                        <p:tgtEl>
                                          <p:spTgt spid="26"/>
                                        </p:tgtEl>
                                        <p:attrNameLst>
                                          <p:attrName>ppt_x</p:attrName>
                                        </p:attrNameLst>
                                      </p:cBhvr>
                                      <p:tavLst>
                                        <p:tav tm="0">
                                          <p:val>
                                            <p:strVal val="#ppt_x"/>
                                          </p:val>
                                        </p:tav>
                                        <p:tav tm="100000">
                                          <p:val>
                                            <p:strVal val="#ppt_x"/>
                                          </p:val>
                                        </p:tav>
                                      </p:tavLst>
                                    </p:anim>
                                    <p:anim calcmode="lin" valueType="num">
                                      <p:cBhvr>
                                        <p:cTn id="34" dur="5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36" y="1303570"/>
            <a:ext cx="5972854" cy="2823273"/>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2700" y="6681987"/>
            <a:ext cx="4305300" cy="4305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671767" y="4234310"/>
                <a:ext cx="14944463" cy="4862870"/>
              </a:xfrm>
              <a:prstGeom prst="rect">
                <a:avLst/>
              </a:prstGeom>
            </p:spPr>
            <p:txBody>
              <a:bodyPr wrap="square">
                <a:spAutoFit/>
              </a:bodyPr>
              <a:lstStyle/>
              <a:p>
                <a:pPr algn="just">
                  <a:lnSpc>
                    <a:spcPct val="150000"/>
                  </a:lnSpc>
                  <a:spcAft>
                    <a:spcPts val="1200"/>
                  </a:spcAf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Khi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(1)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hoặc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bốn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ABCD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BC </a:t>
                </a:r>
                <a:r>
                  <a:rPr lang="en-US" sz="4000" dirty="0" smtClean="0">
                    <a:effectLst/>
                    <a:latin typeface="Arial" panose="020B0604020202020204" pitchFamily="34" charset="0"/>
                    <a:ea typeface="Calibri" panose="020F0502020204030204" pitchFamily="34" charset="0"/>
                    <a:cs typeface="Arial" panose="020B0604020202020204" pitchFamily="34" charset="0"/>
                  </a:rPr>
                  <a:t>// AD </a:t>
                </a:r>
                <a:r>
                  <a:rPr lang="en-US" sz="4000" dirty="0">
                    <a:effectLst/>
                    <a:latin typeface="Arial" panose="020B0604020202020204" pitchFamily="34" charset="0"/>
                    <a:ea typeface="Calibri" panose="020F0502020204030204" pitchFamily="34" charset="0"/>
                    <a:cs typeface="Arial" panose="020B0604020202020204" pitchFamily="34" charset="0"/>
                  </a:rPr>
                  <a:t>(2)</a:t>
                </a: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(1)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(2)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hành</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9" name="Rectangle 8"/>
              <p:cNvSpPr>
                <a:spLocks noRot="1" noChangeAspect="1" noMove="1" noResize="1" noEditPoints="1" noAdjustHandles="1" noChangeArrowheads="1" noChangeShapeType="1" noTextEdit="1"/>
              </p:cNvSpPr>
              <p:nvPr/>
            </p:nvSpPr>
            <p:spPr>
              <a:xfrm>
                <a:off x="1671767" y="4234310"/>
                <a:ext cx="14944463" cy="4862870"/>
              </a:xfrm>
              <a:prstGeom prst="rect">
                <a:avLst/>
              </a:prstGeom>
              <a:blipFill rotWithShape="0">
                <a:blip r:embed="rId6"/>
                <a:stretch>
                  <a:fillRect l="-1427" r="-1427" b="-22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8243305" y="1923785"/>
                <a:ext cx="8115170" cy="1913088"/>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Ngược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0" name="Rectangle 9"/>
              <p:cNvSpPr>
                <a:spLocks noRot="1" noChangeAspect="1" noMove="1" noResize="1" noEditPoints="1" noAdjustHandles="1" noChangeArrowheads="1" noChangeShapeType="1" noTextEdit="1"/>
              </p:cNvSpPr>
              <p:nvPr/>
            </p:nvSpPr>
            <p:spPr>
              <a:xfrm>
                <a:off x="8243305" y="1923785"/>
                <a:ext cx="8115170" cy="1913088"/>
              </a:xfrm>
              <a:prstGeom prst="rect">
                <a:avLst/>
              </a:prstGeom>
              <a:blipFill rotWithShape="0">
                <a:blip r:embed="rId7"/>
                <a:stretch>
                  <a:fillRect l="-2630" r="-2705" b="-13099"/>
                </a:stretch>
              </a:blipFill>
            </p:spPr>
            <p:txBody>
              <a:bodyPr/>
              <a:lstStyle/>
              <a:p>
                <a:r>
                  <a:rPr lang="en-US">
                    <a:noFill/>
                  </a:rPr>
                  <a:t> </a:t>
                </a:r>
              </a:p>
            </p:txBody>
          </p:sp>
        </mc:Fallback>
      </mc:AlternateContent>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30" y="0"/>
            <a:ext cx="2068945" cy="3057373"/>
          </a:xfrm>
          <a:prstGeom prst="rect">
            <a:avLst/>
          </a:prstGeom>
        </p:spPr>
      </p:pic>
    </p:spTree>
    <p:extLst>
      <p:ext uri="{BB962C8B-B14F-4D97-AF65-F5344CB8AC3E}">
        <p14:creationId xmlns:p14="http://schemas.microsoft.com/office/powerpoint/2010/main" val="4227373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815898"/>
            <a:ext cx="16840200" cy="8963453"/>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6" name="Group 15"/>
          <p:cNvGrpSpPr/>
          <p:nvPr/>
        </p:nvGrpSpPr>
        <p:grpSpPr>
          <a:xfrm>
            <a:off x="1600200" y="853594"/>
            <a:ext cx="5339080" cy="1044556"/>
            <a:chOff x="1557020" y="2041544"/>
            <a:chExt cx="5339080" cy="1044556"/>
          </a:xfrm>
        </p:grpSpPr>
        <p:sp>
          <p:nvSpPr>
            <p:cNvPr id="17" name="Round Same Side Corner Rectangle 16"/>
            <p:cNvSpPr/>
            <p:nvPr/>
          </p:nvSpPr>
          <p:spPr>
            <a:xfrm flipH="1" flipV="1">
              <a:off x="1747520" y="2041544"/>
              <a:ext cx="4958080" cy="1044556"/>
            </a:xfrm>
            <a:prstGeom prst="round2SameRect">
              <a:avLst>
                <a:gd name="adj1" fmla="val 47792"/>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4.4 (SGK - tr50)</a:t>
              </a:r>
              <a:endParaRPr lang="en-US" sz="3600" b="1"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2902">
            <a:off x="15458147" y="-542523"/>
            <a:ext cx="3153622" cy="3084056"/>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790700" y="1819094"/>
                <a:ext cx="14671040" cy="3522696"/>
              </a:xfrm>
              <a:prstGeom prst="rect">
                <a:avLst/>
              </a:prstGeom>
            </p:spPr>
            <p:txBody>
              <a:bodyPr wrap="square">
                <a:spAutoFit/>
              </a:bodyPr>
              <a:lstStyle/>
              <a:p>
                <a:pPr algn="just">
                  <a:lnSpc>
                    <a:spcPct val="150000"/>
                  </a:lnSpc>
                </a:pPr>
                <a:r>
                  <a:rPr lang="vi-VN" sz="3600" dirty="0" smtClean="0">
                    <a:latin typeface="Arial" panose="020B0604020202020204" pitchFamily="34" charset="0"/>
                    <a:cs typeface="Arial" panose="020B0604020202020204" pitchFamily="34" charset="0"/>
                  </a:rPr>
                  <a:t>Cho hình vuông ABCD có hai đường chéo cắt nhau tại O. Hãy chỉ ra tập hợp S gồm tất cả các vect</a:t>
                </a:r>
                <a:r>
                  <a:rPr lang="en-US" sz="3600" dirty="0">
                    <a:latin typeface="Arial" panose="020B0604020202020204" pitchFamily="34" charset="0"/>
                    <a:cs typeface="Arial" panose="020B0604020202020204" pitchFamily="34" charset="0"/>
                  </a:rPr>
                  <a:t>ơ</a:t>
                </a:r>
                <a:r>
                  <a:rPr lang="vi-VN" sz="3600" dirty="0" smtClean="0">
                    <a:latin typeface="Arial" panose="020B0604020202020204" pitchFamily="34" charset="0"/>
                    <a:cs typeface="Arial" panose="020B0604020202020204" pitchFamily="34" charset="0"/>
                  </a:rPr>
                  <a:t> khác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điểm đầu và điểm cuối thuộc tập hợp {A; B; C; D; O}. Hãy chia tập S thành các nhóm sao cho hai </a:t>
                </a:r>
                <a:r>
                  <a:rPr lang="vi-VN" sz="3600" dirty="0" smtClean="0">
                    <a:latin typeface="Arial" panose="020B0604020202020204" pitchFamily="34" charset="0"/>
                    <a:cs typeface="Arial" panose="020B0604020202020204" pitchFamily="34" charset="0"/>
                  </a:rPr>
                  <a:t>vect</a:t>
                </a:r>
                <a:r>
                  <a:rPr lang="en-US" sz="3600" dirty="0">
                    <a:latin typeface="Arial" panose="020B0604020202020204" pitchFamily="34" charset="0"/>
                    <a:cs typeface="Arial" panose="020B0604020202020204" pitchFamily="34" charset="0"/>
                  </a:rPr>
                  <a:t>ơ</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thuộc cùng một nhóm khi và chỉ khi chúng bằng nhau.</a:t>
                </a:r>
                <a:endParaRPr lang="en-US" sz="3600" dirty="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90700" y="1819094"/>
                <a:ext cx="14671040" cy="3522696"/>
              </a:xfrm>
              <a:prstGeom prst="rect">
                <a:avLst/>
              </a:prstGeom>
              <a:blipFill rotWithShape="0">
                <a:blip r:embed="rId4"/>
                <a:stretch>
                  <a:fillRect l="-1288" r="-1288" b="-2768"/>
                </a:stretch>
              </a:blipFill>
            </p:spPr>
            <p:txBody>
              <a:bodyPr/>
              <a:lstStyle/>
              <a:p>
                <a:r>
                  <a:rPr lang="en-US">
                    <a:noFill/>
                  </a:rPr>
                  <a:t> </a:t>
                </a:r>
              </a:p>
            </p:txBody>
          </p:sp>
        </mc:Fallback>
      </mc:AlternateContent>
      <p:sp>
        <p:nvSpPr>
          <p:cNvPr id="20" name="Oval Callout 19"/>
          <p:cNvSpPr/>
          <p:nvPr/>
        </p:nvSpPr>
        <p:spPr>
          <a:xfrm>
            <a:off x="877960" y="5461848"/>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2879530" y="5195309"/>
                <a:ext cx="14029250" cy="1837426"/>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S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m:t>
                        </m:r>
                        <m:r>
                          <a:rPr lang="en-US" sz="3600" i="1">
                            <a:latin typeface="Cambria Math" panose="02040503050406030204" pitchFamily="18" charset="0"/>
                            <a:cs typeface="Arial" panose="020B0604020202020204" pitchFamily="34" charset="0"/>
                          </a:rPr>
                          <m:t>𝐵</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m:t>
                        </m:r>
                        <m:r>
                          <a:rPr lang="en-US" sz="3600" i="1">
                            <a:latin typeface="Cambria Math" panose="02040503050406030204" pitchFamily="18" charset="0"/>
                            <a:cs typeface="Arial" panose="020B0604020202020204" pitchFamily="34" charset="0"/>
                          </a:rPr>
                          <m:t>𝐵</m:t>
                        </m:r>
                      </m:e>
                    </m:acc>
                  </m:oMath>
                </a14:m>
                <a:r>
                  <a:rPr lang="en-US" sz="3600" dirty="0" smtClean="0">
                    <a:latin typeface="Arial" panose="020B0604020202020204" pitchFamily="34" charset="0"/>
                    <a:cs typeface="Arial" panose="020B0604020202020204" pitchFamily="34" charset="0"/>
                  </a:rPr>
                  <a:t>,</a:t>
                </a:r>
                <a:r>
                  <a:rPr lang="en-US" sz="3600" dirty="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879530" y="5195309"/>
                <a:ext cx="14029250" cy="1837426"/>
              </a:xfrm>
              <a:prstGeom prst="rect">
                <a:avLst/>
              </a:prstGeom>
              <a:blipFill rotWithShape="0">
                <a:blip r:embed="rId5"/>
                <a:stretch>
                  <a:fillRect l="-1303" r="-1303" b="-115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2703440" y="6981278"/>
                <a:ext cx="14205340" cy="2798074"/>
              </a:xfrm>
              <a:prstGeom prst="rect">
                <a:avLst/>
              </a:prstGeom>
            </p:spPr>
            <p:txBody>
              <a:bodyPr wrap="square">
                <a:spAutoFit/>
              </a:bodyPr>
              <a:lstStyle/>
              <a:p>
                <a:pPr algn="just">
                  <a:lnSpc>
                    <a:spcPct val="150000"/>
                  </a:lnSpc>
                </a:pPr>
                <a:r>
                  <a:rPr lang="vi-VN" sz="3600" dirty="0" smtClean="0">
                    <a:latin typeface="Arial" panose="020B0604020202020204" pitchFamily="34" charset="0"/>
                    <a:cs typeface="Arial" panose="020B0604020202020204" pitchFamily="34" charset="0"/>
                  </a:rPr>
                  <a:t>Các nhóm gồm các vectơ bằng nhau:</a:t>
                </a:r>
              </a:p>
              <a:p>
                <a:pPr algn="just">
                  <a:lnSpc>
                    <a:spcPct val="150000"/>
                  </a:lnSpc>
                </a:pP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m:t>
                        </m:r>
                        <m:r>
                          <a:rPr lang="en-US" sz="3600" i="1">
                            <a:latin typeface="Cambria Math" panose="02040503050406030204" pitchFamily="18" charset="0"/>
                            <a:cs typeface="Arial" panose="020B0604020202020204" pitchFamily="34" charset="0"/>
                          </a:rPr>
                          <m:t>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m:t>
                        </m:r>
                        <m:r>
                          <a:rPr lang="en-US" sz="3600" i="1">
                            <a:latin typeface="Cambria Math" panose="02040503050406030204" pitchFamily="18" charset="0"/>
                            <a:cs typeface="Arial" panose="020B0604020202020204" pitchFamily="34" charset="0"/>
                          </a:rPr>
                          <m:t>𝐵</m:t>
                        </m:r>
                      </m:e>
                    </m:acc>
                  </m:oMath>
                </a14:m>
                <a:r>
                  <a:rPr lang="vi-VN" sz="3600" dirty="0" smtClean="0">
                    <a:latin typeface="Arial" panose="020B0604020202020204" pitchFamily="34" charset="0"/>
                    <a:cs typeface="Arial" panose="020B0604020202020204" pitchFamily="34" charset="0"/>
                  </a:rPr>
                  <a:t>,</a:t>
                </a:r>
                <a:r>
                  <a:rPr lang="en-US" sz="3600" dirty="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𝐷𝑂</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703440" y="6981278"/>
                <a:ext cx="14205340" cy="2798074"/>
              </a:xfrm>
              <a:prstGeom prst="rect">
                <a:avLst/>
              </a:prstGeom>
              <a:blipFill rotWithShape="0">
                <a:blip r:embed="rId6"/>
                <a:stretch>
                  <a:fillRect l="-1287" r="-1287" b="-2832"/>
                </a:stretch>
              </a:blipFill>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119" y="7323740"/>
            <a:ext cx="1483581" cy="2787333"/>
          </a:xfrm>
          <a:prstGeom prst="rect">
            <a:avLst/>
          </a:prstGeom>
        </p:spPr>
      </p:pic>
    </p:spTree>
    <p:extLst>
      <p:ext uri="{BB962C8B-B14F-4D97-AF65-F5344CB8AC3E}">
        <p14:creationId xmlns:p14="http://schemas.microsoft.com/office/powerpoint/2010/main" val="41589012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P spid="11"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15" name="AutoShape 15"/>
          <p:cNvSpPr/>
          <p:nvPr/>
        </p:nvSpPr>
        <p:spPr>
          <a:xfrm flipV="1">
            <a:off x="937706" y="1593231"/>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549628"/>
            <a:ext cx="16519944" cy="1015663"/>
          </a:xfrm>
          <a:prstGeom prst="rect">
            <a:avLst/>
          </a:prstGeom>
          <a:no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VẬN DỤNG</a:t>
            </a:r>
            <a:endParaRPr lang="en-US" sz="6000" b="1" dirty="0">
              <a:solidFill>
                <a:srgbClr val="C00000"/>
              </a:solidFill>
              <a:latin typeface="Arial" panose="020B0604020202020204" pitchFamily="34" charset="0"/>
              <a:cs typeface="Arial" panose="020B0604020202020204" pitchFamily="34" charset="0"/>
            </a:endParaRPr>
          </a:p>
        </p:txBody>
      </p:sp>
      <p:grpSp>
        <p:nvGrpSpPr>
          <p:cNvPr id="25" name="Group 6"/>
          <p:cNvGrpSpPr/>
          <p:nvPr/>
        </p:nvGrpSpPr>
        <p:grpSpPr>
          <a:xfrm>
            <a:off x="876096" y="2023861"/>
            <a:ext cx="16519944" cy="752438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2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30600" y="549796"/>
            <a:ext cx="656496" cy="1034593"/>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752600" y="706665"/>
            <a:ext cx="2205607" cy="884025"/>
          </a:xfrm>
          <a:prstGeom prst="rect">
            <a:avLst/>
          </a:prstGeom>
        </p:spPr>
      </p:pic>
      <p:grpSp>
        <p:nvGrpSpPr>
          <p:cNvPr id="18" name="Group 17"/>
          <p:cNvGrpSpPr/>
          <p:nvPr/>
        </p:nvGrpSpPr>
        <p:grpSpPr>
          <a:xfrm>
            <a:off x="1557020" y="2041544"/>
            <a:ext cx="5339080" cy="1044556"/>
            <a:chOff x="1557020" y="2041544"/>
            <a:chExt cx="5339080" cy="1044556"/>
          </a:xfrm>
        </p:grpSpPr>
        <p:sp>
          <p:nvSpPr>
            <p:cNvPr id="16" name="Round Same Side Corner Rectangle 15"/>
            <p:cNvSpPr/>
            <p:nvPr/>
          </p:nvSpPr>
          <p:spPr>
            <a:xfrm flipH="1" flipV="1">
              <a:off x="1747520" y="2041544"/>
              <a:ext cx="4958080" cy="1044556"/>
            </a:xfrm>
            <a:prstGeom prst="round2SameRect">
              <a:avLst>
                <a:gd name="adj1" fmla="val 47792"/>
                <a:gd name="adj2" fmla="val 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prstClr val="white"/>
                  </a:solidFill>
                  <a:latin typeface="Arial" panose="020B0604020202020204" pitchFamily="34" charset="0"/>
                  <a:cs typeface="Arial" panose="020B0604020202020204" pitchFamily="34" charset="0"/>
                </a:rPr>
                <a:t>Bài</a:t>
              </a:r>
              <a:r>
                <a:rPr lang="en-US" sz="3600" b="1" dirty="0" smtClean="0">
                  <a:solidFill>
                    <a:prstClr val="white"/>
                  </a:solidFill>
                  <a:latin typeface="Arial" panose="020B0604020202020204" pitchFamily="34" charset="0"/>
                  <a:cs typeface="Arial" panose="020B0604020202020204" pitchFamily="34" charset="0"/>
                </a:rPr>
                <a:t> </a:t>
              </a:r>
              <a:r>
                <a:rPr lang="en-US" sz="3600" b="1" dirty="0" smtClean="0">
                  <a:solidFill>
                    <a:prstClr val="white"/>
                  </a:solidFill>
                  <a:latin typeface="Arial" panose="020B0604020202020204" pitchFamily="34" charset="0"/>
                  <a:cs typeface="Arial" panose="020B0604020202020204" pitchFamily="34" charset="0"/>
                </a:rPr>
                <a:t>4.5 </a:t>
              </a:r>
              <a:r>
                <a:rPr lang="en-US" sz="3600" b="1" dirty="0" smtClean="0">
                  <a:solidFill>
                    <a:prstClr val="white"/>
                  </a:solidFill>
                  <a:latin typeface="Arial" panose="020B0604020202020204" pitchFamily="34" charset="0"/>
                  <a:cs typeface="Arial" panose="020B0604020202020204" pitchFamily="34" charset="0"/>
                </a:rPr>
                <a:t>(SGK - tr50)</a:t>
              </a:r>
              <a:endParaRPr lang="en-US" sz="3600" b="1"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767840" y="3141883"/>
                <a:ext cx="14874240" cy="5868530"/>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Trên mặt phẳng tọa độ Oxy, hãy vẽ các 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𝑂𝐴</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𝑀𝑁</m:t>
                        </m:r>
                      </m:e>
                    </m:acc>
                  </m:oMath>
                </a14:m>
                <a:r>
                  <a:rPr lang="vi-VN" sz="4000" dirty="0" smtClean="0">
                    <a:latin typeface="Arial" panose="020B0604020202020204" pitchFamily="34" charset="0"/>
                    <a:cs typeface="Arial" panose="020B0604020202020204" pitchFamily="34" charset="0"/>
                  </a:rPr>
                  <a:t> với </a:t>
                </a:r>
                <a:r>
                  <a:rPr lang="vi-VN" sz="4000" dirty="0">
                    <a:latin typeface="Arial" panose="020B0604020202020204" pitchFamily="34" charset="0"/>
                    <a:cs typeface="Arial" panose="020B0604020202020204" pitchFamily="34" charset="0"/>
                  </a:rPr>
                  <a:t>A(1;2), M(0;-1), N(3;5</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Chỉ ra mối quan hệ giữa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Một vật thể khởi hành từ M và chuyển động thẳng đều với vận tốc (tính theo giờ) được biểu diễn </a:t>
                </a:r>
                <a:r>
                  <a:rPr lang="vi-VN" sz="4000" dirty="0" smtClean="0">
                    <a:latin typeface="Arial" panose="020B0604020202020204" pitchFamily="34" charset="0"/>
                    <a:cs typeface="Arial" panose="020B0604020202020204" pitchFamily="34" charset="0"/>
                  </a:rPr>
                  <a:t>b</a:t>
                </a:r>
                <a:r>
                  <a:rPr lang="en-US" sz="4000" dirty="0" err="1" smtClean="0">
                    <a:latin typeface="Arial" panose="020B0604020202020204" pitchFamily="34" charset="0"/>
                    <a:cs typeface="Arial" panose="020B0604020202020204" pitchFamily="34" charset="0"/>
                  </a:rPr>
                  <a:t>ởi</a:t>
                </a:r>
                <a:r>
                  <a:rPr lang="vi-VN" sz="4000" dirty="0" smtClean="0">
                    <a:latin typeface="Arial" panose="020B0604020202020204" pitchFamily="34" charset="0"/>
                    <a:cs typeface="Arial" panose="020B0604020202020204" pitchFamily="34" charset="0"/>
                  </a:rPr>
                  <a:t>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𝑣</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𝑂𝐴</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Hỏi vật thể đó có qua N hay không? Nếu có thì sau bao lâu vật sẽ tới N?</a:t>
                </a:r>
                <a:endParaRPr lang="en-US" sz="4000" dirty="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767840" y="3141883"/>
                <a:ext cx="14874240" cy="5868530"/>
              </a:xfrm>
              <a:prstGeom prst="rect">
                <a:avLst/>
              </a:prstGeom>
              <a:blipFill rotWithShape="0">
                <a:blip r:embed="rId20"/>
                <a:stretch>
                  <a:fillRect l="-1434" r="-1434" b="-1558"/>
                </a:stretch>
              </a:blipFill>
            </p:spPr>
            <p:txBody>
              <a:bodyPr/>
              <a:lstStyle/>
              <a:p>
                <a:r>
                  <a:rPr lang="en-US">
                    <a:noFill/>
                  </a:rPr>
                  <a:t> </a:t>
                </a:r>
              </a:p>
            </p:txBody>
          </p:sp>
        </mc:Fallback>
      </mc:AlternateContent>
    </p:spTree>
    <p:extLst>
      <p:ext uri="{BB962C8B-B14F-4D97-AF65-F5344CB8AC3E}">
        <p14:creationId xmlns:p14="http://schemas.microsoft.com/office/powerpoint/2010/main" val="29769211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7" name="Group 6"/>
          <p:cNvGrpSpPr/>
          <p:nvPr/>
        </p:nvGrpSpPr>
        <p:grpSpPr>
          <a:xfrm>
            <a:off x="723900" y="661773"/>
            <a:ext cx="16840200" cy="8963453"/>
            <a:chOff x="0" y="0"/>
            <a:chExt cx="25279951" cy="13510312"/>
          </a:xfrm>
        </p:grpSpPr>
        <p:sp>
          <p:nvSpPr>
            <p:cNvPr id="28"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29"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30" name="Oval Callout 29"/>
          <p:cNvSpPr/>
          <p:nvPr/>
        </p:nvSpPr>
        <p:spPr>
          <a:xfrm>
            <a:off x="1676400" y="266700"/>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905" y="1797194"/>
            <a:ext cx="3444240" cy="4971686"/>
          </a:xfrm>
          <a:prstGeom prst="rect">
            <a:avLst/>
          </a:prstGeom>
        </p:spPr>
      </p:pic>
      <mc:AlternateContent xmlns:mc="http://schemas.openxmlformats.org/markup-compatibility/2006">
        <mc:Choice xmlns:a14="http://schemas.microsoft.com/office/drawing/2010/main" Requires="a14">
          <p:sp>
            <p:nvSpPr>
              <p:cNvPr id="32" name="Rectangle 31"/>
              <p:cNvSpPr/>
              <p:nvPr/>
            </p:nvSpPr>
            <p:spPr>
              <a:xfrm>
                <a:off x="4684590" y="916377"/>
                <a:ext cx="12317730" cy="3444341"/>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Dựng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B(0</a:t>
                </a:r>
                <a:r>
                  <a:rPr lang="en-US" sz="3600" dirty="0" smtClean="0">
                    <a:latin typeface="Arial" panose="020B0604020202020204" pitchFamily="34" charset="0"/>
                    <a:cs typeface="Arial" panose="020B0604020202020204" pitchFamily="34" charset="0"/>
                  </a:rPr>
                  <a:t>; 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P(0</a:t>
                </a:r>
                <a:r>
                  <a:rPr lang="en-US" sz="3600" dirty="0" smtClean="0">
                    <a:latin typeface="Arial" panose="020B0604020202020204" pitchFamily="34" charset="0"/>
                    <a:cs typeface="Arial" panose="020B0604020202020204" pitchFamily="34" charset="0"/>
                  </a:rPr>
                  <a:t>; 5</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OB = 2, BA = 1; MP = 6, PN = 3</a:t>
                </a:r>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Suy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tam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OAB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MNP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tam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m:ctrlPr>
                      </m:accPr>
                      <m:e>
                        <m:r>
                          <a:rPr lang="en-US" sz="3600" i="1"/>
                          <m:t>𝐵𝑂𝐴</m:t>
                        </m:r>
                      </m:e>
                    </m:acc>
                    <m:r>
                      <a:rPr lang="en-US" sz="3600"/>
                      <m:t>=</m:t>
                    </m:r>
                    <m:acc>
                      <m:accPr>
                        <m:chr m:val="̂"/>
                        <m:ctrlPr>
                          <a:rPr lang="en-US" sz="3600" i="1"/>
                        </m:ctrlPr>
                      </m:accPr>
                      <m:e>
                        <m:r>
                          <a:rPr lang="en-US" sz="3600" i="1"/>
                          <m:t>𝑃𝑀𝑁</m:t>
                        </m:r>
                      </m:e>
                    </m:acc>
                  </m:oMath>
                </a14:m>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4684590" y="916377"/>
                <a:ext cx="12317730" cy="3444341"/>
              </a:xfrm>
              <a:prstGeom prst="rect">
                <a:avLst/>
              </a:prstGeom>
              <a:blipFill rotWithShape="0">
                <a:blip r:embed="rId4"/>
                <a:stretch>
                  <a:fillRect l="-1484" r="-1534" b="-26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691697" y="4283037"/>
                <a:ext cx="12676701" cy="3172535"/>
              </a:xfrm>
              <a:prstGeom prst="rect">
                <a:avLst/>
              </a:prstGeom>
            </p:spPr>
            <p:txBody>
              <a:bodyPr wrap="square">
                <a:spAutoFit/>
              </a:bodyPr>
              <a:lstStyle/>
              <a:p>
                <a:pPr algn="just">
                  <a:lnSpc>
                    <a:spcPct val="15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Suy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𝐵𝐴</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𝑂𝐵</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|=3|</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 =3</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Như</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cùng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hướng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gấp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en-US"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4691697" y="4283037"/>
                <a:ext cx="12676701" cy="3172535"/>
              </a:xfrm>
              <a:prstGeom prst="rect">
                <a:avLst/>
              </a:prstGeom>
              <a:blipFill rotWithShape="0">
                <a:blip r:embed="rId5"/>
                <a:stretch>
                  <a:fillRect l="-1491" r="-1443" b="-63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ectangle 33"/>
              <p:cNvSpPr/>
              <p:nvPr/>
            </p:nvSpPr>
            <p:spPr>
              <a:xfrm>
                <a:off x="1257300" y="7455572"/>
                <a:ext cx="15773400" cy="1967077"/>
              </a:xfrm>
              <a:prstGeom prst="rect">
                <a:avLst/>
              </a:prstGeom>
            </p:spPr>
            <p:txBody>
              <a:bodyPr wrap="square">
                <a:spAutoFit/>
              </a:bodyPr>
              <a:lstStyle/>
              <a:p>
                <a:pPr lvl="0" algn="just">
                  <a:lnSpc>
                    <a:spcPct val="150000"/>
                  </a:lnSpc>
                  <a:spcAft>
                    <a:spcPts val="1200"/>
                  </a:spcAft>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hướng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Hơn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nữa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mỗi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giờ</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quãng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𝑂𝐴</m:t>
                        </m:r>
                      </m:e>
                    </m:acc>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3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giờ</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4" name="Rectangle 33"/>
              <p:cNvSpPr>
                <a:spLocks noRot="1" noChangeAspect="1" noMove="1" noResize="1" noEditPoints="1" noAdjustHandles="1" noChangeArrowheads="1" noChangeShapeType="1" noTextEdit="1"/>
              </p:cNvSpPr>
              <p:nvPr/>
            </p:nvSpPr>
            <p:spPr>
              <a:xfrm>
                <a:off x="1257300" y="7455572"/>
                <a:ext cx="15773400" cy="1967077"/>
              </a:xfrm>
              <a:prstGeom prst="rect">
                <a:avLst/>
              </a:prstGeom>
              <a:blipFill rotWithShape="0">
                <a:blip r:embed="rId6"/>
                <a:stretch>
                  <a:fillRect l="-1159" r="-1159" b="-4334"/>
                </a:stretch>
              </a:blipFill>
            </p:spPr>
            <p:txBody>
              <a:bodyPr/>
              <a:lstStyle/>
              <a:p>
                <a:r>
                  <a:rPr lang="en-US">
                    <a:noFill/>
                  </a:rPr>
                  <a:t> </a:t>
                </a:r>
              </a:p>
            </p:txBody>
          </p:sp>
        </mc:Fallback>
      </mc:AlternateContent>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55" y="7850216"/>
            <a:ext cx="1079494" cy="24367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9" name="TextBox 9"/>
          <p:cNvSpPr txBox="1"/>
          <p:nvPr/>
        </p:nvSpPr>
        <p:spPr>
          <a:xfrm>
            <a:off x="1364292" y="809795"/>
            <a:ext cx="15493737" cy="1335237"/>
          </a:xfrm>
          <a:prstGeom prst="rect">
            <a:avLst/>
          </a:prstGeom>
        </p:spPr>
        <p:txBody>
          <a:bodyPr wrap="square" lIns="0" tIns="0" rIns="0" bIns="0" rtlCol="0" anchor="t">
            <a:spAutoFit/>
          </a:bodyPr>
          <a:lstStyle/>
          <a:p>
            <a:pPr algn="ctr">
              <a:lnSpc>
                <a:spcPct val="150000"/>
              </a:lnSpc>
            </a:pPr>
            <a:r>
              <a:rPr lang="en-US" sz="5400" b="1" dirty="0" smtClean="0">
                <a:solidFill>
                  <a:srgbClr val="1F497D">
                    <a:lumMod val="75000"/>
                  </a:srgbClr>
                </a:solidFill>
                <a:latin typeface="Arial" panose="020B0604020202020204" pitchFamily="34" charset="0"/>
                <a:cs typeface="Arial" panose="020B0604020202020204" pitchFamily="34" charset="0"/>
              </a:rPr>
              <a:t>CHƯƠNG IV: </a:t>
            </a:r>
            <a:r>
              <a:rPr lang="en-US" sz="6600" b="1" dirty="0" smtClean="0">
                <a:solidFill>
                  <a:srgbClr val="1F497D">
                    <a:lumMod val="75000"/>
                  </a:srgbClr>
                </a:solidFill>
                <a:latin typeface="Arial" panose="020B0604020202020204" pitchFamily="34" charset="0"/>
                <a:cs typeface="Arial" panose="020B0604020202020204" pitchFamily="34" charset="0"/>
              </a:rPr>
              <a:t>VECTƠ</a:t>
            </a:r>
            <a:endParaRPr lang="en-US" sz="6600" b="1" dirty="0">
              <a:solidFill>
                <a:srgbClr val="1F497D">
                  <a:lumMod val="75000"/>
                </a:srgbClr>
              </a:solidFill>
              <a:latin typeface="Arial" panose="020B0604020202020204" pitchFamily="34" charset="0"/>
              <a:cs typeface="Arial" panose="020B0604020202020204" pitchFamily="34" charset="0"/>
            </a:endParaRPr>
          </a:p>
        </p:txBody>
      </p:sp>
      <p:sp>
        <p:nvSpPr>
          <p:cNvPr id="12" name="AutoShape 21"/>
          <p:cNvSpPr/>
          <p:nvPr/>
        </p:nvSpPr>
        <p:spPr>
          <a:xfrm>
            <a:off x="1062155" y="2386138"/>
            <a:ext cx="15912837" cy="1"/>
          </a:xfrm>
          <a:prstGeom prst="line">
            <a:avLst/>
          </a:prstGeom>
          <a:ln w="38100" cap="rnd">
            <a:solidFill>
              <a:srgbClr val="100F0D"/>
            </a:solidFill>
            <a:prstDash val="solid"/>
            <a:headEnd type="none" w="sm" len="sm"/>
            <a:tailEnd type="none" w="sm" len="sm"/>
          </a:ln>
        </p:spPr>
      </p:sp>
      <p:grpSp>
        <p:nvGrpSpPr>
          <p:cNvPr id="13" name="Group 23"/>
          <p:cNvGrpSpPr>
            <a:grpSpLocks noChangeAspect="1"/>
          </p:cNvGrpSpPr>
          <p:nvPr/>
        </p:nvGrpSpPr>
        <p:grpSpPr>
          <a:xfrm>
            <a:off x="3733800" y="1383777"/>
            <a:ext cx="565220" cy="565220"/>
            <a:chOff x="0" y="0"/>
            <a:chExt cx="495300" cy="495300"/>
          </a:xfrm>
        </p:grpSpPr>
        <p:sp>
          <p:nvSpPr>
            <p:cNvPr id="1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6" name="Group 29"/>
          <p:cNvGrpSpPr>
            <a:grpSpLocks noChangeAspect="1"/>
          </p:cNvGrpSpPr>
          <p:nvPr/>
        </p:nvGrpSpPr>
        <p:grpSpPr>
          <a:xfrm>
            <a:off x="2723134" y="1383777"/>
            <a:ext cx="565220" cy="565220"/>
            <a:chOff x="0" y="0"/>
            <a:chExt cx="495300" cy="495300"/>
          </a:xfrm>
        </p:grpSpPr>
        <p:sp>
          <p:nvSpPr>
            <p:cNvPr id="17"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9" name="Group 35"/>
          <p:cNvGrpSpPr>
            <a:grpSpLocks noChangeAspect="1"/>
          </p:cNvGrpSpPr>
          <p:nvPr/>
        </p:nvGrpSpPr>
        <p:grpSpPr>
          <a:xfrm>
            <a:off x="1718096" y="1383777"/>
            <a:ext cx="565220" cy="565220"/>
            <a:chOff x="0" y="0"/>
            <a:chExt cx="495300" cy="495300"/>
          </a:xfrm>
        </p:grpSpPr>
        <p:sp>
          <p:nvSpPr>
            <p:cNvPr id="20"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10" name="TextBox 9"/>
          <p:cNvSpPr txBox="1"/>
          <p:nvPr/>
        </p:nvSpPr>
        <p:spPr>
          <a:xfrm>
            <a:off x="1981200" y="3222235"/>
            <a:ext cx="14319177" cy="3416320"/>
          </a:xfrm>
          <a:prstGeom prst="rect">
            <a:avLst/>
          </a:prstGeom>
          <a:noFill/>
        </p:spPr>
        <p:txBody>
          <a:bodyPr wrap="square" rtlCol="0">
            <a:spAutoFit/>
          </a:bodyPr>
          <a:lstStyle/>
          <a:p>
            <a:pPr algn="ctr">
              <a:lnSpc>
                <a:spcPct val="150000"/>
              </a:lnSpc>
            </a:pPr>
            <a:r>
              <a:rPr lang="en-US" sz="7200" b="1" dirty="0" smtClean="0">
                <a:solidFill>
                  <a:schemeClr val="accent2">
                    <a:lumMod val="75000"/>
                  </a:schemeClr>
                </a:solidFill>
                <a:latin typeface="Arial" panose="020B0604020202020204" pitchFamily="34" charset="0"/>
                <a:cs typeface="Arial" panose="020B0604020202020204" pitchFamily="34" charset="0"/>
              </a:rPr>
              <a:t>BÀI 7: CÁC KHÁI NIỆM MỞ ĐẦU</a:t>
            </a:r>
          </a:p>
          <a:p>
            <a:pPr algn="ctr">
              <a:lnSpc>
                <a:spcPct val="150000"/>
              </a:lnSpc>
            </a:pPr>
            <a:r>
              <a:rPr lang="en-US" sz="7200" b="1" dirty="0" smtClean="0">
                <a:solidFill>
                  <a:schemeClr val="accent2">
                    <a:lumMod val="75000"/>
                  </a:schemeClr>
                </a:solidFill>
                <a:latin typeface="Arial" panose="020B0604020202020204" pitchFamily="34" charset="0"/>
                <a:cs typeface="Arial" panose="020B0604020202020204" pitchFamily="34" charset="0"/>
              </a:rPr>
              <a:t>(2 </a:t>
            </a:r>
            <a:r>
              <a:rPr lang="en-US" sz="7200" b="1" dirty="0" err="1" smtClean="0">
                <a:solidFill>
                  <a:schemeClr val="accent2">
                    <a:lumMod val="75000"/>
                  </a:schemeClr>
                </a:solidFill>
                <a:latin typeface="Arial" panose="020B0604020202020204" pitchFamily="34" charset="0"/>
                <a:cs typeface="Arial" panose="020B0604020202020204" pitchFamily="34" charset="0"/>
              </a:rPr>
              <a:t>Tiết</a:t>
            </a:r>
            <a:r>
              <a:rPr lang="en-US" sz="7200" b="1" dirty="0" smtClean="0">
                <a:solidFill>
                  <a:schemeClr val="accent2">
                    <a:lumMod val="75000"/>
                  </a:schemeClr>
                </a:solidFill>
                <a:latin typeface="Arial" panose="020B0604020202020204" pitchFamily="34" charset="0"/>
                <a:cs typeface="Arial" panose="020B0604020202020204" pitchFamily="34" charset="0"/>
              </a:rPr>
              <a:t>)</a:t>
            </a:r>
            <a:endParaRPr lang="en-US" sz="7200" b="1" dirty="0">
              <a:solidFill>
                <a:schemeClr val="accent2">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307" y="5555351"/>
            <a:ext cx="4273666" cy="493818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964" y="5550631"/>
            <a:ext cx="4384259" cy="4759229"/>
          </a:xfrm>
          <a:prstGeom prst="rect">
            <a:avLst/>
          </a:prstGeom>
        </p:spPr>
      </p:pic>
    </p:spTree>
    <p:extLst>
      <p:ext uri="{BB962C8B-B14F-4D97-AF65-F5344CB8AC3E}">
        <p14:creationId xmlns:p14="http://schemas.microsoft.com/office/powerpoint/2010/main" val="735261024"/>
      </p:ext>
    </p:extLst>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47" name="Group 46"/>
          <p:cNvGrpSpPr/>
          <p:nvPr/>
        </p:nvGrpSpPr>
        <p:grpSpPr>
          <a:xfrm>
            <a:off x="2153818" y="1226490"/>
            <a:ext cx="5904339" cy="3494968"/>
            <a:chOff x="2038300" y="2578844"/>
            <a:chExt cx="5904339" cy="5008415"/>
          </a:xfrm>
        </p:grpSpPr>
        <p:grpSp>
          <p:nvGrpSpPr>
            <p:cNvPr id="3" name="Group 3"/>
            <p:cNvGrpSpPr/>
            <p:nvPr/>
          </p:nvGrpSpPr>
          <p:grpSpPr>
            <a:xfrm>
              <a:off x="2295514" y="2896346"/>
              <a:ext cx="5647125" cy="4690913"/>
              <a:chOff x="0" y="0"/>
              <a:chExt cx="9905820" cy="8228494"/>
            </a:xfrm>
          </p:grpSpPr>
          <p:sp>
            <p:nvSpPr>
              <p:cNvPr id="4" name="Freeform 4"/>
              <p:cNvSpPr/>
              <p:nvPr/>
            </p:nvSpPr>
            <p:spPr>
              <a:xfrm>
                <a:off x="31750" y="31750"/>
                <a:ext cx="9842320" cy="8164995"/>
              </a:xfrm>
              <a:custGeom>
                <a:avLst/>
                <a:gdLst/>
                <a:ahLst/>
                <a:cxnLst/>
                <a:rect l="l" t="t" r="r" b="b"/>
                <a:pathLst>
                  <a:path w="9842320" h="8164995">
                    <a:moveTo>
                      <a:pt x="9749610" y="8164995"/>
                    </a:moveTo>
                    <a:lnTo>
                      <a:pt x="92710" y="8164995"/>
                    </a:lnTo>
                    <a:cubicBezTo>
                      <a:pt x="41910" y="8164995"/>
                      <a:pt x="0" y="8123085"/>
                      <a:pt x="0" y="8072285"/>
                    </a:cubicBezTo>
                    <a:lnTo>
                      <a:pt x="0" y="92710"/>
                    </a:lnTo>
                    <a:cubicBezTo>
                      <a:pt x="0" y="41910"/>
                      <a:pt x="41910" y="0"/>
                      <a:pt x="92710" y="0"/>
                    </a:cubicBezTo>
                    <a:lnTo>
                      <a:pt x="9748340" y="0"/>
                    </a:lnTo>
                    <a:cubicBezTo>
                      <a:pt x="9799140" y="0"/>
                      <a:pt x="9841050" y="41910"/>
                      <a:pt x="9841050" y="92710"/>
                    </a:cubicBezTo>
                    <a:lnTo>
                      <a:pt x="9841050" y="8071014"/>
                    </a:lnTo>
                    <a:cubicBezTo>
                      <a:pt x="9842320" y="8123085"/>
                      <a:pt x="9800410" y="8164995"/>
                      <a:pt x="9749610" y="8164995"/>
                    </a:cubicBezTo>
                    <a:close/>
                  </a:path>
                </a:pathLst>
              </a:custGeom>
              <a:solidFill>
                <a:srgbClr val="B8A6C0"/>
              </a:solidFill>
            </p:spPr>
          </p:sp>
          <p:sp>
            <p:nvSpPr>
              <p:cNvPr id="5" name="Freeform 5"/>
              <p:cNvSpPr/>
              <p:nvPr/>
            </p:nvSpPr>
            <p:spPr>
              <a:xfrm>
                <a:off x="0" y="0"/>
                <a:ext cx="9905820" cy="8228495"/>
              </a:xfrm>
              <a:custGeom>
                <a:avLst/>
                <a:gdLst/>
                <a:ahLst/>
                <a:cxnLst/>
                <a:rect l="l" t="t" r="r" b="b"/>
                <a:pathLst>
                  <a:path w="9905820" h="8228495">
                    <a:moveTo>
                      <a:pt x="9781360" y="59690"/>
                    </a:moveTo>
                    <a:cubicBezTo>
                      <a:pt x="9816920" y="59690"/>
                      <a:pt x="9846130" y="88900"/>
                      <a:pt x="9846130" y="124460"/>
                    </a:cubicBezTo>
                    <a:lnTo>
                      <a:pt x="9846130" y="8104035"/>
                    </a:lnTo>
                    <a:cubicBezTo>
                      <a:pt x="9846130" y="8139595"/>
                      <a:pt x="9816920" y="8168804"/>
                      <a:pt x="9781360" y="8168804"/>
                    </a:cubicBezTo>
                    <a:lnTo>
                      <a:pt x="124460" y="8168804"/>
                    </a:lnTo>
                    <a:cubicBezTo>
                      <a:pt x="88900" y="8168804"/>
                      <a:pt x="59690" y="8139595"/>
                      <a:pt x="59690" y="8104035"/>
                    </a:cubicBezTo>
                    <a:lnTo>
                      <a:pt x="59690" y="124460"/>
                    </a:lnTo>
                    <a:cubicBezTo>
                      <a:pt x="59690" y="88900"/>
                      <a:pt x="88900" y="59690"/>
                      <a:pt x="124460" y="59690"/>
                    </a:cubicBezTo>
                    <a:lnTo>
                      <a:pt x="9781360" y="59690"/>
                    </a:lnTo>
                    <a:moveTo>
                      <a:pt x="9781360" y="0"/>
                    </a:moveTo>
                    <a:lnTo>
                      <a:pt x="124460" y="0"/>
                    </a:lnTo>
                    <a:cubicBezTo>
                      <a:pt x="55880" y="0"/>
                      <a:pt x="0" y="55880"/>
                      <a:pt x="0" y="124460"/>
                    </a:cubicBezTo>
                    <a:lnTo>
                      <a:pt x="0" y="8104035"/>
                    </a:lnTo>
                    <a:cubicBezTo>
                      <a:pt x="0" y="8172614"/>
                      <a:pt x="55880" y="8228495"/>
                      <a:pt x="124460" y="8228495"/>
                    </a:cubicBezTo>
                    <a:lnTo>
                      <a:pt x="9781360" y="8228495"/>
                    </a:lnTo>
                    <a:cubicBezTo>
                      <a:pt x="9849941" y="8228495"/>
                      <a:pt x="9905820" y="8172614"/>
                      <a:pt x="9905820" y="8104035"/>
                    </a:cubicBezTo>
                    <a:lnTo>
                      <a:pt x="9905820" y="124460"/>
                    </a:lnTo>
                    <a:cubicBezTo>
                      <a:pt x="9905820" y="55880"/>
                      <a:pt x="9849941" y="0"/>
                      <a:pt x="9781360" y="0"/>
                    </a:cubicBezTo>
                    <a:close/>
                  </a:path>
                </a:pathLst>
              </a:custGeom>
              <a:solidFill>
                <a:srgbClr val="100F0D"/>
              </a:solidFill>
            </p:spPr>
          </p:sp>
        </p:grpSp>
        <p:grpSp>
          <p:nvGrpSpPr>
            <p:cNvPr id="6" name="Group 6"/>
            <p:cNvGrpSpPr/>
            <p:nvPr/>
          </p:nvGrpSpPr>
          <p:grpSpPr>
            <a:xfrm>
              <a:off x="2038300" y="2578844"/>
              <a:ext cx="5662087" cy="4709439"/>
              <a:chOff x="0" y="0"/>
              <a:chExt cx="9389072" cy="7809359"/>
            </a:xfrm>
          </p:grpSpPr>
          <p:sp>
            <p:nvSpPr>
              <p:cNvPr id="7" name="Freeform 7"/>
              <p:cNvSpPr/>
              <p:nvPr/>
            </p:nvSpPr>
            <p:spPr>
              <a:xfrm>
                <a:off x="31750" y="31750"/>
                <a:ext cx="9325573" cy="7745859"/>
              </a:xfrm>
              <a:custGeom>
                <a:avLst/>
                <a:gdLst/>
                <a:ahLst/>
                <a:cxnLst/>
                <a:rect l="l" t="t" r="r" b="b"/>
                <a:pathLst>
                  <a:path w="9325573" h="7745859">
                    <a:moveTo>
                      <a:pt x="9232862" y="7745859"/>
                    </a:moveTo>
                    <a:lnTo>
                      <a:pt x="92710" y="7745859"/>
                    </a:lnTo>
                    <a:cubicBezTo>
                      <a:pt x="41910" y="7745859"/>
                      <a:pt x="0" y="7703948"/>
                      <a:pt x="0" y="7653148"/>
                    </a:cubicBezTo>
                    <a:lnTo>
                      <a:pt x="0" y="92710"/>
                    </a:lnTo>
                    <a:cubicBezTo>
                      <a:pt x="0" y="41910"/>
                      <a:pt x="41910" y="0"/>
                      <a:pt x="92710" y="0"/>
                    </a:cubicBezTo>
                    <a:lnTo>
                      <a:pt x="9231592" y="0"/>
                    </a:lnTo>
                    <a:cubicBezTo>
                      <a:pt x="9282392" y="0"/>
                      <a:pt x="9324302" y="41910"/>
                      <a:pt x="9324302" y="92710"/>
                    </a:cubicBezTo>
                    <a:lnTo>
                      <a:pt x="9324302" y="7651879"/>
                    </a:lnTo>
                    <a:cubicBezTo>
                      <a:pt x="9325573" y="7703949"/>
                      <a:pt x="9283663" y="7745859"/>
                      <a:pt x="9232863" y="7745859"/>
                    </a:cubicBezTo>
                    <a:close/>
                  </a:path>
                </a:pathLst>
              </a:custGeom>
              <a:solidFill>
                <a:srgbClr val="FDF9F2"/>
              </a:solidFill>
            </p:spPr>
          </p:sp>
          <p:sp>
            <p:nvSpPr>
              <p:cNvPr id="8" name="Freeform 8"/>
              <p:cNvSpPr/>
              <p:nvPr/>
            </p:nvSpPr>
            <p:spPr>
              <a:xfrm>
                <a:off x="0" y="0"/>
                <a:ext cx="9389073" cy="7809359"/>
              </a:xfrm>
              <a:custGeom>
                <a:avLst/>
                <a:gdLst/>
                <a:ahLst/>
                <a:cxnLst/>
                <a:rect l="l" t="t" r="r" b="b"/>
                <a:pathLst>
                  <a:path w="9389073" h="7809359">
                    <a:moveTo>
                      <a:pt x="9264612" y="59690"/>
                    </a:moveTo>
                    <a:cubicBezTo>
                      <a:pt x="9300173" y="59690"/>
                      <a:pt x="9329382" y="88900"/>
                      <a:pt x="9329382" y="124460"/>
                    </a:cubicBezTo>
                    <a:lnTo>
                      <a:pt x="9329382" y="7684899"/>
                    </a:lnTo>
                    <a:cubicBezTo>
                      <a:pt x="9329382" y="7720459"/>
                      <a:pt x="9300173" y="7749669"/>
                      <a:pt x="9264612" y="7749669"/>
                    </a:cubicBezTo>
                    <a:lnTo>
                      <a:pt x="124460" y="7749669"/>
                    </a:lnTo>
                    <a:cubicBezTo>
                      <a:pt x="88900" y="7749669"/>
                      <a:pt x="59690" y="7720459"/>
                      <a:pt x="59690" y="7684899"/>
                    </a:cubicBezTo>
                    <a:lnTo>
                      <a:pt x="59690" y="124460"/>
                    </a:lnTo>
                    <a:cubicBezTo>
                      <a:pt x="59690" y="88900"/>
                      <a:pt x="88900" y="59690"/>
                      <a:pt x="124460" y="59690"/>
                    </a:cubicBezTo>
                    <a:lnTo>
                      <a:pt x="9264613" y="59690"/>
                    </a:lnTo>
                    <a:moveTo>
                      <a:pt x="9264613" y="0"/>
                    </a:moveTo>
                    <a:lnTo>
                      <a:pt x="124460" y="0"/>
                    </a:lnTo>
                    <a:cubicBezTo>
                      <a:pt x="55880" y="0"/>
                      <a:pt x="0" y="55880"/>
                      <a:pt x="0" y="124460"/>
                    </a:cubicBezTo>
                    <a:lnTo>
                      <a:pt x="0" y="7684899"/>
                    </a:lnTo>
                    <a:cubicBezTo>
                      <a:pt x="0" y="7753479"/>
                      <a:pt x="55880" y="7809359"/>
                      <a:pt x="124460" y="7809359"/>
                    </a:cubicBezTo>
                    <a:lnTo>
                      <a:pt x="9264613" y="7809359"/>
                    </a:lnTo>
                    <a:cubicBezTo>
                      <a:pt x="9333192" y="7809359"/>
                      <a:pt x="9389073" y="7753479"/>
                      <a:pt x="9389073" y="7684899"/>
                    </a:cubicBezTo>
                    <a:lnTo>
                      <a:pt x="9389073" y="124460"/>
                    </a:lnTo>
                    <a:cubicBezTo>
                      <a:pt x="9389073" y="55880"/>
                      <a:pt x="9333192" y="0"/>
                      <a:pt x="9264613" y="0"/>
                    </a:cubicBezTo>
                    <a:close/>
                  </a:path>
                </a:pathLst>
              </a:custGeom>
              <a:solidFill>
                <a:srgbClr val="100F0D"/>
              </a:solidFill>
            </p:spPr>
          </p:sp>
        </p:grpSp>
        <p:sp>
          <p:nvSpPr>
            <p:cNvPr id="45" name="TextBox 45"/>
            <p:cNvSpPr txBox="1"/>
            <p:nvPr/>
          </p:nvSpPr>
          <p:spPr>
            <a:xfrm>
              <a:off x="2228055" y="2896345"/>
              <a:ext cx="5282578" cy="2769989"/>
            </a:xfrm>
            <a:prstGeom prst="rect">
              <a:avLst/>
            </a:prstGeom>
          </p:spPr>
          <p:txBody>
            <a:bodyPr wrap="square" lIns="0" tIns="0" rIns="0" bIns="0" rtlCol="0" anchor="t">
              <a:spAutoFit/>
            </a:bodyPr>
            <a:lstStyle/>
            <a:p>
              <a:pPr algn="ctr">
                <a:lnSpc>
                  <a:spcPct val="150000"/>
                </a:lnSpc>
              </a:pPr>
              <a:r>
                <a:rPr lang="en-US" sz="6000" b="1" dirty="0" smtClean="0">
                  <a:solidFill>
                    <a:srgbClr val="100F0D"/>
                  </a:solidFill>
                  <a:latin typeface="Arial" panose="020B0604020202020204" pitchFamily="34" charset="0"/>
                  <a:cs typeface="Arial" panose="020B0604020202020204" pitchFamily="34" charset="0"/>
                </a:rPr>
                <a:t>HƯỚNG DẪN VỀ NHÀ</a:t>
              </a:r>
              <a:endParaRPr lang="en-US" sz="6000" b="1" dirty="0">
                <a:solidFill>
                  <a:srgbClr val="100F0D"/>
                </a:solidFill>
                <a:latin typeface="Arial" panose="020B0604020202020204" pitchFamily="34" charset="0"/>
                <a:cs typeface="Arial" panose="020B0604020202020204" pitchFamily="34" charset="0"/>
              </a:endParaRPr>
            </a:p>
          </p:txBody>
        </p:sp>
      </p:grpSp>
      <p:grpSp>
        <p:nvGrpSpPr>
          <p:cNvPr id="48" name="Group 12"/>
          <p:cNvGrpSpPr/>
          <p:nvPr/>
        </p:nvGrpSpPr>
        <p:grpSpPr>
          <a:xfrm>
            <a:off x="2253471" y="5688940"/>
            <a:ext cx="6061899" cy="3340668"/>
            <a:chOff x="0" y="0"/>
            <a:chExt cx="10052054" cy="5539613"/>
          </a:xfrm>
        </p:grpSpPr>
        <p:sp>
          <p:nvSpPr>
            <p:cNvPr id="49" name="Freeform 13"/>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chemeClr val="accent5">
                <a:lumMod val="60000"/>
                <a:lumOff val="40000"/>
              </a:schemeClr>
            </a:solidFill>
          </p:spPr>
        </p:sp>
        <p:sp>
          <p:nvSpPr>
            <p:cNvPr id="50" name="Freeform 14"/>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51" name="Group 18"/>
          <p:cNvGrpSpPr/>
          <p:nvPr/>
        </p:nvGrpSpPr>
        <p:grpSpPr>
          <a:xfrm>
            <a:off x="1996257" y="5392415"/>
            <a:ext cx="6061899" cy="3397474"/>
            <a:chOff x="0" y="0"/>
            <a:chExt cx="10052054" cy="5633812"/>
          </a:xfrm>
        </p:grpSpPr>
        <p:sp>
          <p:nvSpPr>
            <p:cNvPr id="52" name="Freeform 19"/>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53" name="Freeform 20"/>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54" name="AutoShape 22"/>
          <p:cNvSpPr/>
          <p:nvPr/>
        </p:nvSpPr>
        <p:spPr>
          <a:xfrm>
            <a:off x="2017485" y="6331383"/>
            <a:ext cx="6021526" cy="17020"/>
          </a:xfrm>
          <a:prstGeom prst="line">
            <a:avLst/>
          </a:prstGeom>
          <a:ln w="38100" cap="rnd">
            <a:solidFill>
              <a:srgbClr val="100F0D"/>
            </a:solidFill>
            <a:prstDash val="solid"/>
            <a:headEnd type="none" w="sm" len="sm"/>
            <a:tailEnd type="none" w="sm" len="sm"/>
          </a:ln>
        </p:spPr>
      </p:sp>
      <p:grpSp>
        <p:nvGrpSpPr>
          <p:cNvPr id="55" name="Group 26"/>
          <p:cNvGrpSpPr>
            <a:grpSpLocks noChangeAspect="1"/>
          </p:cNvGrpSpPr>
          <p:nvPr/>
        </p:nvGrpSpPr>
        <p:grpSpPr>
          <a:xfrm>
            <a:off x="3052464" y="5774708"/>
            <a:ext cx="238374" cy="238374"/>
            <a:chOff x="0" y="0"/>
            <a:chExt cx="495300" cy="495300"/>
          </a:xfrm>
        </p:grpSpPr>
        <p:sp>
          <p:nvSpPr>
            <p:cNvPr id="56"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57"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58" name="Group 32"/>
          <p:cNvGrpSpPr>
            <a:grpSpLocks noChangeAspect="1"/>
          </p:cNvGrpSpPr>
          <p:nvPr/>
        </p:nvGrpSpPr>
        <p:grpSpPr>
          <a:xfrm>
            <a:off x="2663581" y="5774708"/>
            <a:ext cx="238374" cy="238374"/>
            <a:chOff x="0" y="0"/>
            <a:chExt cx="495300" cy="495300"/>
          </a:xfrm>
        </p:grpSpPr>
        <p:sp>
          <p:nvSpPr>
            <p:cNvPr id="59"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60"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61" name="Group 38"/>
          <p:cNvGrpSpPr>
            <a:grpSpLocks noChangeAspect="1"/>
          </p:cNvGrpSpPr>
          <p:nvPr/>
        </p:nvGrpSpPr>
        <p:grpSpPr>
          <a:xfrm>
            <a:off x="2274698" y="5774708"/>
            <a:ext cx="238374" cy="238374"/>
            <a:chOff x="0" y="0"/>
            <a:chExt cx="495300" cy="495300"/>
          </a:xfrm>
        </p:grpSpPr>
        <p:sp>
          <p:nvSpPr>
            <p:cNvPr id="62"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63"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66" name="TextBox 65"/>
          <p:cNvSpPr txBox="1"/>
          <p:nvPr/>
        </p:nvSpPr>
        <p:spPr>
          <a:xfrm>
            <a:off x="2443482" y="6482157"/>
            <a:ext cx="5167449" cy="1824923"/>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2. </a:t>
            </a: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nvGrpSpPr>
          <p:cNvPr id="9" name="Group 9"/>
          <p:cNvGrpSpPr/>
          <p:nvPr/>
        </p:nvGrpSpPr>
        <p:grpSpPr>
          <a:xfrm>
            <a:off x="10187802" y="5708087"/>
            <a:ext cx="6499998" cy="3340668"/>
            <a:chOff x="0" y="0"/>
            <a:chExt cx="10052054" cy="5539613"/>
          </a:xfrm>
        </p:grpSpPr>
        <p:sp>
          <p:nvSpPr>
            <p:cNvPr id="10" name="Freeform 10"/>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11" name="Freeform 11"/>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5" name="Group 15"/>
          <p:cNvGrpSpPr/>
          <p:nvPr/>
        </p:nvGrpSpPr>
        <p:grpSpPr>
          <a:xfrm>
            <a:off x="9930587" y="5411562"/>
            <a:ext cx="6499998" cy="3397474"/>
            <a:chOff x="0" y="0"/>
            <a:chExt cx="10052054" cy="5633812"/>
          </a:xfrm>
        </p:grpSpPr>
        <p:sp>
          <p:nvSpPr>
            <p:cNvPr id="16" name="Freeform 16"/>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7" name="Freeform 17"/>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21" name="AutoShape 21"/>
          <p:cNvSpPr/>
          <p:nvPr/>
        </p:nvSpPr>
        <p:spPr>
          <a:xfrm>
            <a:off x="9930587" y="6332434"/>
            <a:ext cx="6479468" cy="15969"/>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10965567" y="5775761"/>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0576685" y="5775761"/>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10187802" y="5775761"/>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67" name="TextBox 66"/>
          <p:cNvSpPr txBox="1"/>
          <p:nvPr/>
        </p:nvSpPr>
        <p:spPr>
          <a:xfrm>
            <a:off x="10078543" y="6453380"/>
            <a:ext cx="6189070" cy="1824923"/>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3. </a:t>
            </a: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Tổng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và</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hiệu</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của</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2" name="Group 12"/>
          <p:cNvGrpSpPr/>
          <p:nvPr/>
        </p:nvGrpSpPr>
        <p:grpSpPr>
          <a:xfrm>
            <a:off x="10127836" y="1503868"/>
            <a:ext cx="6499998" cy="3340668"/>
            <a:chOff x="0" y="0"/>
            <a:chExt cx="10052054" cy="5539613"/>
          </a:xfrm>
        </p:grpSpPr>
        <p:sp>
          <p:nvSpPr>
            <p:cNvPr id="13" name="Freeform 13"/>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chemeClr val="accent3">
                <a:lumMod val="60000"/>
                <a:lumOff val="40000"/>
              </a:schemeClr>
            </a:solidFill>
          </p:spPr>
        </p:sp>
        <p:sp>
          <p:nvSpPr>
            <p:cNvPr id="14" name="Freeform 14"/>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8" name="Group 18"/>
          <p:cNvGrpSpPr/>
          <p:nvPr/>
        </p:nvGrpSpPr>
        <p:grpSpPr>
          <a:xfrm>
            <a:off x="9870622" y="1207343"/>
            <a:ext cx="6499998" cy="3397474"/>
            <a:chOff x="0" y="0"/>
            <a:chExt cx="10052054" cy="5633812"/>
          </a:xfrm>
        </p:grpSpPr>
        <p:sp>
          <p:nvSpPr>
            <p:cNvPr id="19" name="Freeform 19"/>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20" name="Freeform 20"/>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26" name="Group 26"/>
          <p:cNvGrpSpPr>
            <a:grpSpLocks noChangeAspect="1"/>
          </p:cNvGrpSpPr>
          <p:nvPr/>
        </p:nvGrpSpPr>
        <p:grpSpPr>
          <a:xfrm>
            <a:off x="10926829" y="1589636"/>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2" name="Group 32"/>
          <p:cNvGrpSpPr>
            <a:grpSpLocks noChangeAspect="1"/>
          </p:cNvGrpSpPr>
          <p:nvPr/>
        </p:nvGrpSpPr>
        <p:grpSpPr>
          <a:xfrm>
            <a:off x="10537946" y="1589636"/>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8" name="Group 38"/>
          <p:cNvGrpSpPr>
            <a:grpSpLocks noChangeAspect="1"/>
          </p:cNvGrpSpPr>
          <p:nvPr/>
        </p:nvGrpSpPr>
        <p:grpSpPr>
          <a:xfrm>
            <a:off x="10149063" y="1589636"/>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pic>
        <p:nvPicPr>
          <p:cNvPr id="41" name="Picture 4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572093" y="3980468"/>
            <a:ext cx="949770" cy="1229475"/>
          </a:xfrm>
          <a:prstGeom prst="rect">
            <a:avLst/>
          </a:prstGeom>
        </p:spPr>
      </p:pic>
      <p:sp>
        <p:nvSpPr>
          <p:cNvPr id="65" name="TextBox 64"/>
          <p:cNvSpPr txBox="1"/>
          <p:nvPr/>
        </p:nvSpPr>
        <p:spPr>
          <a:xfrm>
            <a:off x="10020587" y="2779950"/>
            <a:ext cx="600237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 </a:t>
            </a: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69" name="AutoShape 21"/>
          <p:cNvSpPr/>
          <p:nvPr/>
        </p:nvSpPr>
        <p:spPr>
          <a:xfrm flipV="1">
            <a:off x="9924219" y="2124535"/>
            <a:ext cx="6425871" cy="11506"/>
          </a:xfrm>
          <a:prstGeom prst="line">
            <a:avLst/>
          </a:prstGeom>
          <a:ln w="38100" cap="rnd">
            <a:solidFill>
              <a:srgbClr val="100F0D"/>
            </a:solidFill>
            <a:prstDash val="solid"/>
            <a:headEnd type="none" w="sm" len="sm"/>
            <a:tailEnd type="none" w="sm" len="sm"/>
          </a:ln>
        </p:spPr>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strVal val="#ppt_w+.3"/>
                                          </p:val>
                                        </p:tav>
                                        <p:tav tm="100000">
                                          <p:val>
                                            <p:strVal val="#ppt_w"/>
                                          </p:val>
                                        </p:tav>
                                      </p:tavLst>
                                    </p:anim>
                                    <p:anim calcmode="lin" valueType="num">
                                      <p:cBhvr>
                                        <p:cTn id="8" dur="500" fill="hold"/>
                                        <p:tgtEl>
                                          <p:spTgt spid="65"/>
                                        </p:tgtEl>
                                        <p:attrNameLst>
                                          <p:attrName>ppt_h</p:attrName>
                                        </p:attrNameLst>
                                      </p:cBhvr>
                                      <p:tavLst>
                                        <p:tav tm="0">
                                          <p:val>
                                            <p:strVal val="#ppt_h"/>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outVertic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9" name="Group 3"/>
          <p:cNvGrpSpPr/>
          <p:nvPr/>
        </p:nvGrpSpPr>
        <p:grpSpPr>
          <a:xfrm>
            <a:off x="1344211" y="1118857"/>
            <a:ext cx="15962714" cy="8378429"/>
            <a:chOff x="0" y="0"/>
            <a:chExt cx="25239089" cy="13247366"/>
          </a:xfrm>
        </p:grpSpPr>
        <p:sp>
          <p:nvSpPr>
            <p:cNvPr id="20"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21"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22" name="Group 6"/>
          <p:cNvGrpSpPr/>
          <p:nvPr/>
        </p:nvGrpSpPr>
        <p:grpSpPr>
          <a:xfrm>
            <a:off x="1028700" y="789714"/>
            <a:ext cx="15988558" cy="8406602"/>
            <a:chOff x="0" y="0"/>
            <a:chExt cx="25279951" cy="13291911"/>
          </a:xfrm>
        </p:grpSpPr>
        <p:sp>
          <p:nvSpPr>
            <p:cNvPr id="2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2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25" name="TextBox 9"/>
          <p:cNvSpPr txBox="1"/>
          <p:nvPr/>
        </p:nvSpPr>
        <p:spPr>
          <a:xfrm>
            <a:off x="913645" y="2828995"/>
            <a:ext cx="16460710" cy="3323987"/>
          </a:xfrm>
          <a:prstGeom prst="rect">
            <a:avLst/>
          </a:prstGeom>
        </p:spPr>
        <p:txBody>
          <a:bodyPr wrap="square" lIns="0" tIns="0" rIns="0" bIns="0" rtlCol="0" anchor="t">
            <a:spAutoFit/>
          </a:bodyPr>
          <a:lstStyle/>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BÀI HỌC KẾT THÚC,</a:t>
            </a:r>
          </a:p>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TẠM BIỆT VÀ HẸN GẶP LẠI!</a:t>
            </a:r>
            <a:endParaRPr lang="en-US" sz="7200" b="1" dirty="0">
              <a:solidFill>
                <a:schemeClr val="tx2">
                  <a:lumMod val="75000"/>
                </a:schemeClr>
              </a:solidFill>
              <a:latin typeface="Arial" panose="020B0604020202020204" pitchFamily="34" charset="0"/>
              <a:cs typeface="Arial" panose="020B0604020202020204" pitchFamily="34" charset="0"/>
            </a:endParaRPr>
          </a:p>
        </p:txBody>
      </p:sp>
      <p:pic>
        <p:nvPicPr>
          <p:cNvPr id="26"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486588" y="6712411"/>
            <a:ext cx="1677959" cy="2172114"/>
          </a:xfrm>
          <a:prstGeom prst="rect">
            <a:avLst/>
          </a:prstGeom>
        </p:spPr>
      </p:pic>
      <p:sp>
        <p:nvSpPr>
          <p:cNvPr id="27" name="AutoShape 21"/>
          <p:cNvSpPr/>
          <p:nvPr/>
        </p:nvSpPr>
        <p:spPr>
          <a:xfrm>
            <a:off x="1084341" y="2205378"/>
            <a:ext cx="15912837" cy="1"/>
          </a:xfrm>
          <a:prstGeom prst="line">
            <a:avLst/>
          </a:prstGeom>
          <a:ln w="38100" cap="rnd">
            <a:solidFill>
              <a:srgbClr val="100F0D"/>
            </a:solidFill>
            <a:prstDash val="solid"/>
            <a:headEnd type="none" w="sm" len="sm"/>
            <a:tailEnd type="none" w="sm" len="sm"/>
          </a:ln>
        </p:spPr>
      </p:sp>
      <p:grpSp>
        <p:nvGrpSpPr>
          <p:cNvPr id="28" name="Group 23"/>
          <p:cNvGrpSpPr>
            <a:grpSpLocks noChangeAspect="1"/>
          </p:cNvGrpSpPr>
          <p:nvPr/>
        </p:nvGrpSpPr>
        <p:grpSpPr>
          <a:xfrm>
            <a:off x="3796918" y="1288781"/>
            <a:ext cx="565220" cy="565220"/>
            <a:chOff x="0" y="0"/>
            <a:chExt cx="495300" cy="495300"/>
          </a:xfrm>
        </p:grpSpPr>
        <p:sp>
          <p:nvSpPr>
            <p:cNvPr id="29"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0"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1" name="Group 29"/>
          <p:cNvGrpSpPr>
            <a:grpSpLocks noChangeAspect="1"/>
          </p:cNvGrpSpPr>
          <p:nvPr/>
        </p:nvGrpSpPr>
        <p:grpSpPr>
          <a:xfrm>
            <a:off x="2786252" y="1288781"/>
            <a:ext cx="565220" cy="565220"/>
            <a:chOff x="0" y="0"/>
            <a:chExt cx="495300" cy="495300"/>
          </a:xfrm>
        </p:grpSpPr>
        <p:sp>
          <p:nvSpPr>
            <p:cNvPr id="32"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3"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4" name="Group 35"/>
          <p:cNvGrpSpPr>
            <a:grpSpLocks noChangeAspect="1"/>
          </p:cNvGrpSpPr>
          <p:nvPr/>
        </p:nvGrpSpPr>
        <p:grpSpPr>
          <a:xfrm>
            <a:off x="1781214" y="1288781"/>
            <a:ext cx="565220" cy="565220"/>
            <a:chOff x="0" y="0"/>
            <a:chExt cx="495300" cy="495300"/>
          </a:xfrm>
        </p:grpSpPr>
        <p:sp>
          <p:nvSpPr>
            <p:cNvPr id="35"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6"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Tree>
    <p:extLst>
      <p:ext uri="{BB962C8B-B14F-4D97-AF65-F5344CB8AC3E}">
        <p14:creationId xmlns:p14="http://schemas.microsoft.com/office/powerpoint/2010/main" val="169487089"/>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9980410" y="1477119"/>
            <a:ext cx="7615775" cy="3340668"/>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6" name="Group 6"/>
          <p:cNvGrpSpPr/>
          <p:nvPr/>
        </p:nvGrpSpPr>
        <p:grpSpPr>
          <a:xfrm>
            <a:off x="9962074" y="5880160"/>
            <a:ext cx="7634110" cy="3572721"/>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9" name="Group 9"/>
          <p:cNvGrpSpPr/>
          <p:nvPr/>
        </p:nvGrpSpPr>
        <p:grpSpPr>
          <a:xfrm>
            <a:off x="9723196" y="1180594"/>
            <a:ext cx="7615775" cy="3397474"/>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9704859" y="5583635"/>
            <a:ext cx="7634110" cy="3633473"/>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5" name="Group 15"/>
          <p:cNvGrpSpPr/>
          <p:nvPr/>
        </p:nvGrpSpPr>
        <p:grpSpPr>
          <a:xfrm>
            <a:off x="1113622" y="1135575"/>
            <a:ext cx="8213713"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BADB1"/>
            </a:solidFill>
          </p:spPr>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18"/>
          <p:cNvGrpSpPr/>
          <p:nvPr/>
        </p:nvGrpSpPr>
        <p:grpSpPr>
          <a:xfrm>
            <a:off x="825457" y="808152"/>
            <a:ext cx="8252072"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21" name="AutoShape 21"/>
          <p:cNvSpPr/>
          <p:nvPr/>
        </p:nvSpPr>
        <p:spPr>
          <a:xfrm>
            <a:off x="9747250" y="2097264"/>
            <a:ext cx="7591719" cy="1"/>
          </a:xfrm>
          <a:prstGeom prst="line">
            <a:avLst/>
          </a:prstGeom>
          <a:ln w="38100" cap="rnd">
            <a:solidFill>
              <a:srgbClr val="100F0D"/>
            </a:solidFill>
            <a:prstDash val="solid"/>
            <a:headEnd type="none" w="sm" len="sm"/>
            <a:tailEnd type="none" w="sm" len="sm"/>
          </a:ln>
        </p:spPr>
      </p:sp>
      <p:sp>
        <p:nvSpPr>
          <p:cNvPr id="22" name="AutoShape 22"/>
          <p:cNvSpPr/>
          <p:nvPr/>
        </p:nvSpPr>
        <p:spPr>
          <a:xfrm flipV="1">
            <a:off x="9712268" y="6492415"/>
            <a:ext cx="7602589" cy="3867"/>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10727696" y="1562366"/>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6" name="Group 26"/>
          <p:cNvGrpSpPr>
            <a:grpSpLocks noChangeAspect="1"/>
          </p:cNvGrpSpPr>
          <p:nvPr/>
        </p:nvGrpSpPr>
        <p:grpSpPr>
          <a:xfrm>
            <a:off x="10739840" y="5947835"/>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0338813" y="1562366"/>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2" name="Group 32"/>
          <p:cNvGrpSpPr>
            <a:grpSpLocks noChangeAspect="1"/>
          </p:cNvGrpSpPr>
          <p:nvPr/>
        </p:nvGrpSpPr>
        <p:grpSpPr>
          <a:xfrm>
            <a:off x="10350957" y="5947835"/>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9949930" y="1562366"/>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grpSp>
        <p:nvGrpSpPr>
          <p:cNvPr id="38" name="Group 38"/>
          <p:cNvGrpSpPr>
            <a:grpSpLocks noChangeAspect="1"/>
          </p:cNvGrpSpPr>
          <p:nvPr/>
        </p:nvGrpSpPr>
        <p:grpSpPr>
          <a:xfrm>
            <a:off x="9962074" y="5947835"/>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pic>
        <p:nvPicPr>
          <p:cNvPr id="42"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468600" y="3624309"/>
            <a:ext cx="1060830" cy="1373244"/>
          </a:xfrm>
          <a:prstGeom prst="rect">
            <a:avLst/>
          </a:prstGeom>
        </p:spPr>
      </p:pic>
      <p:sp>
        <p:nvSpPr>
          <p:cNvPr id="43" name="TextBox 43"/>
          <p:cNvSpPr txBox="1"/>
          <p:nvPr/>
        </p:nvSpPr>
        <p:spPr>
          <a:xfrm>
            <a:off x="9687171" y="2897384"/>
            <a:ext cx="5529408" cy="500137"/>
          </a:xfrm>
          <a:prstGeom prst="rect">
            <a:avLst/>
          </a:prstGeom>
        </p:spPr>
        <p:txBody>
          <a:bodyPr lIns="0" tIns="0" rIns="0" bIns="0" rtlCol="0" anchor="t">
            <a:spAutoFit/>
          </a:bodyPr>
          <a:lstStyle/>
          <a:p>
            <a:pPr algn="ctr">
              <a:lnSpc>
                <a:spcPts val="3919"/>
              </a:lnSpc>
            </a:pPr>
            <a:r>
              <a:rPr lang="en-US" sz="4400" b="1" dirty="0" smtClean="0">
                <a:solidFill>
                  <a:schemeClr val="accent4">
                    <a:lumMod val="50000"/>
                  </a:schemeClr>
                </a:solidFill>
                <a:latin typeface="Arial" panose="020B0604020202020204" pitchFamily="34" charset="0"/>
                <a:cs typeface="Arial" panose="020B0604020202020204" pitchFamily="34" charset="0"/>
              </a:rPr>
              <a:t>1. </a:t>
            </a:r>
            <a:r>
              <a:rPr lang="en-US" sz="4400" b="1" dirty="0" err="1" smtClean="0">
                <a:solidFill>
                  <a:schemeClr val="accent4">
                    <a:lumMod val="50000"/>
                  </a:schemeClr>
                </a:solidFill>
                <a:latin typeface="Arial" panose="020B0604020202020204" pitchFamily="34" charset="0"/>
                <a:cs typeface="Arial" panose="020B0604020202020204" pitchFamily="34" charset="0"/>
              </a:rPr>
              <a:t>Khái</a:t>
            </a:r>
            <a:r>
              <a:rPr lang="en-US" sz="4400" b="1" dirty="0" smtClean="0">
                <a:solidFill>
                  <a:schemeClr val="accent4">
                    <a:lumMod val="50000"/>
                  </a:schemeClr>
                </a:solidFill>
                <a:latin typeface="Arial" panose="020B0604020202020204" pitchFamily="34" charset="0"/>
                <a:cs typeface="Arial" panose="020B0604020202020204" pitchFamily="34" charset="0"/>
              </a:rPr>
              <a:t> </a:t>
            </a:r>
            <a:r>
              <a:rPr lang="en-US" sz="4400" b="1" dirty="0" err="1" smtClean="0">
                <a:solidFill>
                  <a:schemeClr val="accent4">
                    <a:lumMod val="50000"/>
                  </a:schemeClr>
                </a:solidFill>
                <a:latin typeface="Arial" panose="020B0604020202020204" pitchFamily="34" charset="0"/>
                <a:cs typeface="Arial" panose="020B0604020202020204" pitchFamily="34" charset="0"/>
              </a:rPr>
              <a:t>niệm</a:t>
            </a:r>
            <a:r>
              <a:rPr lang="en-US" sz="4400" b="1" dirty="0" smtClean="0">
                <a:solidFill>
                  <a:schemeClr val="accent4">
                    <a:lumMod val="50000"/>
                  </a:schemeClr>
                </a:solidFill>
                <a:latin typeface="Arial" panose="020B0604020202020204" pitchFamily="34" charset="0"/>
                <a:cs typeface="Arial" panose="020B0604020202020204" pitchFamily="34" charset="0"/>
              </a:rPr>
              <a:t> </a:t>
            </a:r>
            <a:r>
              <a:rPr lang="en-US" sz="4400" b="1" dirty="0" err="1" smtClean="0">
                <a:solidFill>
                  <a:schemeClr val="accent4">
                    <a:lumMod val="50000"/>
                  </a:schemeClr>
                </a:solidFill>
                <a:latin typeface="Arial" panose="020B0604020202020204" pitchFamily="34" charset="0"/>
                <a:cs typeface="Arial" panose="020B0604020202020204" pitchFamily="34" charset="0"/>
              </a:rPr>
              <a:t>vectơ</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44" name="TextBox 44"/>
          <p:cNvSpPr txBox="1"/>
          <p:nvPr/>
        </p:nvSpPr>
        <p:spPr>
          <a:xfrm>
            <a:off x="9980410" y="6777988"/>
            <a:ext cx="7219705" cy="2031325"/>
          </a:xfrm>
          <a:prstGeom prst="rect">
            <a:avLst/>
          </a:prstGeom>
        </p:spPr>
        <p:txBody>
          <a:bodyPr wrap="square" lIns="0" tIns="0" rIns="0" bIns="0" rtlCol="0" anchor="t">
            <a:spAutoFit/>
          </a:bodyPr>
          <a:lstStyle/>
          <a:p>
            <a:pPr>
              <a:lnSpc>
                <a:spcPct val="150000"/>
              </a:lnSpc>
            </a:pPr>
            <a:r>
              <a:rPr lang="en-US" sz="4400" b="1" dirty="0" smtClean="0">
                <a:solidFill>
                  <a:schemeClr val="accent2">
                    <a:lumMod val="50000"/>
                  </a:schemeClr>
                </a:solidFill>
                <a:latin typeface="Arial" panose="020B0604020202020204" pitchFamily="34" charset="0"/>
                <a:cs typeface="Arial" panose="020B0604020202020204" pitchFamily="34" charset="0"/>
              </a:rPr>
              <a:t>2. </a:t>
            </a:r>
            <a:r>
              <a:rPr lang="en-US" sz="4400" b="1" dirty="0" err="1" smtClean="0">
                <a:solidFill>
                  <a:schemeClr val="accent2">
                    <a:lumMod val="50000"/>
                  </a:schemeClr>
                </a:solidFill>
                <a:latin typeface="Arial" panose="020B0604020202020204" pitchFamily="34" charset="0"/>
                <a:cs typeface="Arial" panose="020B0604020202020204" pitchFamily="34" charset="0"/>
              </a:rPr>
              <a:t>Hai</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vectơ</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cùng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phương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cùng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hướng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bằng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nhau</a:t>
            </a:r>
            <a:endParaRPr lang="en-US" sz="4400" b="1" dirty="0">
              <a:solidFill>
                <a:schemeClr val="accent2">
                  <a:lumMod val="50000"/>
                </a:schemeClr>
              </a:solidFill>
              <a:latin typeface="Arial" panose="020B0604020202020204" pitchFamily="34" charset="0"/>
              <a:cs typeface="Arial" panose="020B0604020202020204" pitchFamily="34" charset="0"/>
            </a:endParaRPr>
          </a:p>
        </p:txBody>
      </p:sp>
      <p:sp>
        <p:nvSpPr>
          <p:cNvPr id="45" name="TextBox 45"/>
          <p:cNvSpPr txBox="1"/>
          <p:nvPr/>
        </p:nvSpPr>
        <p:spPr>
          <a:xfrm>
            <a:off x="1244651" y="1755474"/>
            <a:ext cx="7416094" cy="1185068"/>
          </a:xfrm>
          <a:prstGeom prst="rect">
            <a:avLst/>
          </a:prstGeom>
        </p:spPr>
        <p:txBody>
          <a:bodyPr wrap="square" lIns="0" tIns="0" rIns="0" bIns="0" rtlCol="0" anchor="t">
            <a:spAutoFit/>
          </a:bodyPr>
          <a:lstStyle/>
          <a:p>
            <a:pPr algn="ctr">
              <a:lnSpc>
                <a:spcPts val="10500"/>
              </a:lnSpc>
            </a:pPr>
            <a:r>
              <a:rPr lang="en-US" sz="60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000" b="1" dirty="0">
              <a:solidFill>
                <a:schemeClr val="tx2">
                  <a:lumMod val="75000"/>
                </a:schemeClr>
              </a:solidFill>
              <a:latin typeface="Arial" panose="020B0604020202020204" pitchFamily="34" charset="0"/>
              <a:cs typeface="Arial" panose="020B0604020202020204" pitchFamily="34" charset="0"/>
            </a:endParaRPr>
          </a:p>
        </p:txBody>
      </p:sp>
      <p:pic>
        <p:nvPicPr>
          <p:cNvPr id="4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13038" y="3624309"/>
            <a:ext cx="2929551" cy="7391070"/>
          </a:xfrm>
          <a:prstGeom prst="rect">
            <a:avLst/>
          </a:prstGeom>
        </p:spPr>
      </p:pic>
      <p:pic>
        <p:nvPicPr>
          <p:cNvPr id="49"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33203" y="6227785"/>
            <a:ext cx="5940942" cy="4493513"/>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linds(horizont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par>
                                <p:cTn id="43" presetID="3" presetClass="entr" presetSubtype="1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par>
                                <p:cTn id="46" presetID="3"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linds(horizontal)">
                                      <p:cBhvr>
                                        <p:cTn id="48" dur="500"/>
                                        <p:tgtEl>
                                          <p:spTgt spid="3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linds(horizont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533400" y="419100"/>
            <a:ext cx="17221200" cy="9372600"/>
            <a:chOff x="0" y="0"/>
            <a:chExt cx="25279951" cy="13291911"/>
          </a:xfrm>
        </p:grpSpPr>
        <p:sp>
          <p:nvSpPr>
            <p:cNvPr id="4"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8" name="AutoShape 21"/>
          <p:cNvSpPr/>
          <p:nvPr/>
        </p:nvSpPr>
        <p:spPr>
          <a:xfrm>
            <a:off x="555029" y="1638301"/>
            <a:ext cx="17177943" cy="0"/>
          </a:xfrm>
          <a:prstGeom prst="line">
            <a:avLst/>
          </a:prstGeom>
          <a:ln w="38100" cap="rnd">
            <a:solidFill>
              <a:srgbClr val="100F0D"/>
            </a:solidFill>
            <a:prstDash val="solid"/>
            <a:headEnd type="none" w="sm" len="sm"/>
            <a:tailEnd type="none" w="sm" len="sm"/>
          </a:ln>
        </p:spPr>
      </p:sp>
      <p:grpSp>
        <p:nvGrpSpPr>
          <p:cNvPr id="11" name="Group 10"/>
          <p:cNvGrpSpPr/>
          <p:nvPr/>
        </p:nvGrpSpPr>
        <p:grpSpPr>
          <a:xfrm>
            <a:off x="15573666" y="220981"/>
            <a:ext cx="2576519" cy="2367280"/>
            <a:chOff x="15178083" y="33020"/>
            <a:chExt cx="3158058" cy="2505338"/>
          </a:xfrm>
        </p:grpSpPr>
        <p:pic>
          <p:nvPicPr>
            <p:cNvPr id="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178083" y="33020"/>
              <a:ext cx="3131546" cy="2505338"/>
            </a:xfrm>
            <a:prstGeom prst="rect">
              <a:avLst/>
            </a:prstGeom>
          </p:spPr>
        </p:pic>
        <p:sp>
          <p:nvSpPr>
            <p:cNvPr id="10" name="TextBox 9"/>
            <p:cNvSpPr txBox="1"/>
            <p:nvPr/>
          </p:nvSpPr>
          <p:spPr>
            <a:xfrm>
              <a:off x="15516741" y="589606"/>
              <a:ext cx="28194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Tiết</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12" name="TextBox 11"/>
          <p:cNvSpPr txBox="1"/>
          <p:nvPr/>
        </p:nvSpPr>
        <p:spPr>
          <a:xfrm>
            <a:off x="1361439" y="716415"/>
            <a:ext cx="5410200" cy="707886"/>
          </a:xfrm>
          <a:prstGeom prst="rect">
            <a:avLst/>
          </a:prstGeom>
          <a:noFill/>
        </p:spPr>
        <p:txBody>
          <a:bodyPr wrap="square" rtlCol="0">
            <a:spAutoFit/>
          </a:bodyPr>
          <a:lstStyle/>
          <a:p>
            <a:r>
              <a:rPr lang="en-US" sz="4000" b="1" dirty="0" smtClean="0">
                <a:solidFill>
                  <a:schemeClr val="accent5">
                    <a:lumMod val="50000"/>
                  </a:schemeClr>
                </a:solidFill>
                <a:latin typeface="Arial" panose="020B0604020202020204" pitchFamily="34" charset="0"/>
                <a:cs typeface="Arial" panose="020B0604020202020204" pitchFamily="34" charset="0"/>
              </a:rPr>
              <a:t>1. </a:t>
            </a:r>
            <a:r>
              <a:rPr lang="en-US" sz="4000" b="1" dirty="0" err="1" smtClean="0">
                <a:solidFill>
                  <a:schemeClr val="accent5">
                    <a:lumMod val="50000"/>
                  </a:schemeClr>
                </a:solidFill>
                <a:latin typeface="Arial" panose="020B0604020202020204" pitchFamily="34" charset="0"/>
                <a:cs typeface="Arial" panose="020B0604020202020204" pitchFamily="34" charset="0"/>
              </a:rPr>
              <a:t>Khái</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niệm</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vectơ</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1361439" y="2084184"/>
            <a:ext cx="1676400" cy="11430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14" name="Rectangle 13"/>
          <p:cNvSpPr/>
          <p:nvPr/>
        </p:nvSpPr>
        <p:spPr>
          <a:xfrm>
            <a:off x="1346198" y="2392966"/>
            <a:ext cx="8620761" cy="655564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con tàu khởi hành từ đảo A, đi thẳng về hướng đông 10 km rồi đi thẳng tiếp 10 km về hướng nam thì tới đảo B. Nếu từ đảo A, tàu đi thẳng (không đổi hướng) tới đảo B, thì phải theo hướng nào và quãng đường phải đi dài bao nhiêu kilomet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8128" y="2618268"/>
            <a:ext cx="5869927" cy="3743960"/>
          </a:xfrm>
          <a:prstGeom prst="rect">
            <a:avLst/>
          </a:prstGeom>
        </p:spPr>
      </p:pic>
      <p:pic>
        <p:nvPicPr>
          <p:cNvPr id="16"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55196" y="6785521"/>
            <a:ext cx="4989741" cy="3021061"/>
          </a:xfrm>
          <a:prstGeom prst="rect">
            <a:avLst/>
          </a:prstGeom>
        </p:spPr>
      </p:pic>
    </p:spTree>
    <p:extLst>
      <p:ext uri="{BB962C8B-B14F-4D97-AF65-F5344CB8AC3E}">
        <p14:creationId xmlns:p14="http://schemas.microsoft.com/office/powerpoint/2010/main" val="391806453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533400" y="457200"/>
            <a:ext cx="17221200" cy="9372600"/>
            <a:chOff x="0" y="0"/>
            <a:chExt cx="25279951" cy="13291911"/>
          </a:xfrm>
        </p:grpSpPr>
        <p:sp>
          <p:nvSpPr>
            <p:cNvPr id="4"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8" name="Group 7"/>
          <p:cNvGrpSpPr/>
          <p:nvPr/>
        </p:nvGrpSpPr>
        <p:grpSpPr>
          <a:xfrm>
            <a:off x="1333500" y="1188538"/>
            <a:ext cx="2133600" cy="2096262"/>
            <a:chOff x="1066800" y="800100"/>
            <a:chExt cx="2133600" cy="2096262"/>
          </a:xfrm>
        </p:grpSpPr>
        <p:pic>
          <p:nvPicPr>
            <p:cNvPr id="6"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066800" y="800100"/>
              <a:ext cx="2133600" cy="2096262"/>
            </a:xfrm>
            <a:prstGeom prst="rect">
              <a:avLst/>
            </a:prstGeom>
          </p:spPr>
        </p:pic>
        <p:sp>
          <p:nvSpPr>
            <p:cNvPr id="7" name="TextBox 6"/>
            <p:cNvSpPr txBox="1"/>
            <p:nvPr/>
          </p:nvSpPr>
          <p:spPr>
            <a:xfrm>
              <a:off x="1181100" y="1333500"/>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2415541" y="4369969"/>
                <a:ext cx="14173200" cy="4838825"/>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Gọi điểm mà tàu rẽ là C, khi đó:</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AC </a:t>
                </a:r>
                <a:r>
                  <a:rPr lang="vi-VN" sz="4000" dirty="0">
                    <a:latin typeface="Arial" panose="020B0604020202020204" pitchFamily="34" charset="0"/>
                    <a:cs typeface="Arial" panose="020B0604020202020204" pitchFamily="34" charset="0"/>
                  </a:rPr>
                  <a:t>= CB = 10 km.</a:t>
                </a:r>
              </a:p>
              <a:p>
                <a:pPr algn="just">
                  <a:lnSpc>
                    <a:spcPct val="150000"/>
                  </a:lnSpc>
                </a:pPr>
                <a:r>
                  <a:rPr lang="vi-VN" sz="4000" dirty="0">
                    <a:latin typeface="Arial" panose="020B0604020202020204" pitchFamily="34" charset="0"/>
                    <a:cs typeface="Arial" panose="020B0604020202020204" pitchFamily="34" charset="0"/>
                  </a:rPr>
                  <a:t>Suy ra tam giác ACB vuông cân tại C.</a:t>
                </a:r>
              </a:p>
              <a:p>
                <a:pPr algn="just">
                  <a:lnSpc>
                    <a:spcPct val="150000"/>
                  </a:lnSpc>
                </a:pPr>
                <a:r>
                  <a:rPr lang="vi-VN" sz="4000" dirty="0">
                    <a:latin typeface="Arial" panose="020B0604020202020204" pitchFamily="34" charset="0"/>
                    <a:cs typeface="Arial" panose="020B0604020202020204" pitchFamily="34" charset="0"/>
                  </a:rPr>
                  <a:t>Từ đó,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𝐶𝐵𝐴</m:t>
                        </m:r>
                      </m:e>
                    </m:acc>
                  </m:oMath>
                </a14:m>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45</a:t>
                </a:r>
                <a:r>
                  <a:rPr lang="en-US" sz="4000" baseline="30000" dirty="0" smtClean="0">
                    <a:latin typeface="Arial" panose="020B0604020202020204" pitchFamily="34" charset="0"/>
                    <a:cs typeface="Arial" panose="020B0604020202020204" pitchFamily="34" charset="0"/>
                  </a:rPr>
                  <a:t>o</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AB </a:t>
                </a:r>
                <a:r>
                  <a:rPr lang="vi-VN"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vi-VN" sz="4000" dirty="0" smtClean="0">
                    <a:latin typeface="Arial" panose="020B0604020202020204" pitchFamily="34" charset="0"/>
                    <a:cs typeface="Arial" panose="020B0604020202020204" pitchFamily="34" charset="0"/>
                  </a:rPr>
                  <a:t>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14,14km</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Vậy khi tàu chạy thẳng từ A tới B (không đổi hướng), thì tàu phải đi theo hướng </a:t>
                </a:r>
                <a:r>
                  <a:rPr lang="vi-VN" sz="4000" dirty="0" smtClean="0">
                    <a:latin typeface="Arial" panose="020B0604020202020204" pitchFamily="34" charset="0"/>
                    <a:cs typeface="Arial" panose="020B0604020202020204" pitchFamily="34" charset="0"/>
                  </a:rPr>
                  <a:t>S45</a:t>
                </a:r>
                <a:r>
                  <a:rPr lang="en-US" sz="4000" baseline="30000" dirty="0" smtClean="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E</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r>
                  <a:rPr lang="vi-VN" sz="4000" dirty="0">
                    <a:latin typeface="Arial" panose="020B0604020202020204" pitchFamily="34" charset="0"/>
                    <a:cs typeface="Arial" panose="020B0604020202020204" pitchFamily="34" charset="0"/>
                  </a:rPr>
                  <a:t>phải đi 14,14 km.</a:t>
                </a:r>
              </a:p>
            </p:txBody>
          </p:sp>
        </mc:Choice>
        <mc:Fallback>
          <p:sp>
            <p:nvSpPr>
              <p:cNvPr id="9" name="Rectangle 8"/>
              <p:cNvSpPr>
                <a:spLocks noRot="1" noChangeAspect="1" noMove="1" noResize="1" noEditPoints="1" noAdjustHandles="1" noChangeArrowheads="1" noChangeShapeType="1" noTextEdit="1"/>
              </p:cNvSpPr>
              <p:nvPr/>
            </p:nvSpPr>
            <p:spPr>
              <a:xfrm>
                <a:off x="2415541" y="4369969"/>
                <a:ext cx="14173200" cy="4838825"/>
              </a:xfrm>
              <a:prstGeom prst="rect">
                <a:avLst/>
              </a:prstGeom>
              <a:blipFill rotWithShape="0">
                <a:blip r:embed="rId14"/>
                <a:stretch>
                  <a:fillRect l="-1505" r="-1548" b="-1259"/>
                </a:stretch>
              </a:blipFill>
            </p:spPr>
            <p:txBody>
              <a:bodyPr/>
              <a:lstStyle/>
              <a:p>
                <a:r>
                  <a:rPr lang="en-US">
                    <a:noFill/>
                  </a:rPr>
                  <a:t> </a:t>
                </a:r>
              </a:p>
            </p:txBody>
          </p:sp>
        </mc:Fallback>
      </mc:AlternateContent>
      <p:pic>
        <p:nvPicPr>
          <p:cNvPr id="10" name="Picture 9"/>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845467"/>
            <a:ext cx="6315788" cy="3282959"/>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717" y="5967213"/>
            <a:ext cx="2146858" cy="5054062"/>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113588" y="1692566"/>
            <a:ext cx="3957320" cy="3957320"/>
          </a:xfrm>
          <a:prstGeom prst="rect">
            <a:avLst/>
          </a:prstGeom>
        </p:spPr>
      </p:pic>
    </p:spTree>
    <p:extLst>
      <p:ext uri="{BB962C8B-B14F-4D97-AF65-F5344CB8AC3E}">
        <p14:creationId xmlns:p14="http://schemas.microsoft.com/office/powerpoint/2010/main" val="3180629124"/>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rgbClr val="EBADB1"/>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292" y="757719"/>
            <a:ext cx="3101020" cy="3101020"/>
          </a:xfrm>
          <a:prstGeom prst="rect">
            <a:avLst/>
          </a:prstGeom>
        </p:spPr>
      </p:pic>
      <p:sp>
        <p:nvSpPr>
          <p:cNvPr id="21" name="Rectangle 20"/>
          <p:cNvSpPr/>
          <p:nvPr/>
        </p:nvSpPr>
        <p:spPr>
          <a:xfrm>
            <a:off x="4429991" y="1132759"/>
            <a:ext cx="11734799" cy="258532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T</a:t>
            </a:r>
            <a:r>
              <a:rPr lang="vi-VN" sz="3600" dirty="0" smtClean="0">
                <a:latin typeface="Arial" panose="020B0604020202020204" pitchFamily="34" charset="0"/>
                <a:cs typeface="Arial" panose="020B0604020202020204" pitchFamily="34" charset="0"/>
              </a:rPr>
              <a:t>ừ </a:t>
            </a:r>
            <a:r>
              <a:rPr lang="vi-VN" sz="3600" dirty="0">
                <a:latin typeface="Arial" panose="020B0604020202020204" pitchFamily="34" charset="0"/>
                <a:cs typeface="Arial" panose="020B0604020202020204" pitchFamily="34" charset="0"/>
              </a:rPr>
              <a:t>điểm A tới B đồng thời có hai yếu tố là độ dài và hướng từ A đến </a:t>
            </a: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Đoạn </a:t>
            </a:r>
            <a:r>
              <a:rPr lang="vi-VN" sz="3600" dirty="0">
                <a:latin typeface="Arial" panose="020B0604020202020204" pitchFamily="34" charset="0"/>
                <a:cs typeface="Arial" panose="020B0604020202020204" pitchFamily="34" charset="0"/>
              </a:rPr>
              <a:t>thẳng mà có hướng như vậy người ta gọi là một vectơ.</a:t>
            </a:r>
          </a:p>
        </p:txBody>
      </p:sp>
      <p:grpSp>
        <p:nvGrpSpPr>
          <p:cNvPr id="33" name="Group 32"/>
          <p:cNvGrpSpPr/>
          <p:nvPr/>
        </p:nvGrpSpPr>
        <p:grpSpPr>
          <a:xfrm>
            <a:off x="10855891" y="2998045"/>
            <a:ext cx="4531159" cy="1194735"/>
            <a:chOff x="8636646" y="4486028"/>
            <a:chExt cx="4531159" cy="1194735"/>
          </a:xfrm>
        </p:grpSpPr>
        <p:sp>
          <p:nvSpPr>
            <p:cNvPr id="28" name="TextBox 27">
              <a:extLst>
                <a:ext uri="{FF2B5EF4-FFF2-40B4-BE49-F238E27FC236}">
                  <a16:creationId xmlns:a16="http://schemas.microsoft.com/office/drawing/2014/main" xmlns="" id="{C2F87412-107F-44E1-A048-F4EEBBD1BFCE}"/>
                </a:ext>
              </a:extLst>
            </p:cNvPr>
            <p:cNvSpPr txBox="1"/>
            <p:nvPr/>
          </p:nvSpPr>
          <p:spPr>
            <a:xfrm>
              <a:off x="8636646" y="448602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A</a:t>
              </a:r>
              <a:endParaRPr lang="en-US" sz="4000" dirty="0">
                <a:solidFill>
                  <a:srgbClr val="00B0F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42CFBD7-EAF3-4CD2-AB8F-420462532F1F}"/>
                </a:ext>
              </a:extLst>
            </p:cNvPr>
            <p:cNvSpPr txBox="1"/>
            <p:nvPr/>
          </p:nvSpPr>
          <p:spPr>
            <a:xfrm>
              <a:off x="8722014" y="4902740"/>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C2F87412-107F-44E1-A048-F4EEBBD1BFCE}"/>
                </a:ext>
              </a:extLst>
            </p:cNvPr>
            <p:cNvSpPr txBox="1"/>
            <p:nvPr/>
          </p:nvSpPr>
          <p:spPr>
            <a:xfrm>
              <a:off x="12498471" y="448602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B</a:t>
              </a:r>
              <a:endParaRPr lang="en-US" sz="4000" dirty="0">
                <a:solidFill>
                  <a:srgbClr val="00B0F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242CFBD7-EAF3-4CD2-AB8F-420462532F1F}"/>
                </a:ext>
              </a:extLst>
            </p:cNvPr>
            <p:cNvSpPr txBox="1"/>
            <p:nvPr/>
          </p:nvSpPr>
          <p:spPr>
            <a:xfrm>
              <a:off x="12545171" y="4902740"/>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cxnSp>
          <p:nvCxnSpPr>
            <p:cNvPr id="32" name="Straight Arrow Connector 31"/>
            <p:cNvCxnSpPr/>
            <p:nvPr/>
          </p:nvCxnSpPr>
          <p:spPr>
            <a:xfrm flipV="1">
              <a:off x="8955087" y="5290481"/>
              <a:ext cx="3771900" cy="127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ounded Rectangle 33"/>
          <p:cNvSpPr/>
          <p:nvPr/>
        </p:nvSpPr>
        <p:spPr>
          <a:xfrm>
            <a:off x="1983015" y="5348682"/>
            <a:ext cx="14321969" cy="3632758"/>
          </a:xfrm>
          <a:prstGeom prst="roundRect">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prst="softRound"/>
          </a:sp3d>
        </p:spPr>
        <p:style>
          <a:lnRef idx="0">
            <a:schemeClr val="accent1"/>
          </a:lnRef>
          <a:fillRef idx="3">
            <a:schemeClr val="accent1"/>
          </a:fillRef>
          <a:effectRef idx="3">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dirty="0">
                <a:solidFill>
                  <a:schemeClr val="tx1"/>
                </a:solidFill>
                <a:latin typeface="Arial" panose="020B0604020202020204" pitchFamily="34" charset="0"/>
                <a:cs typeface="Arial" panose="020B0604020202020204" pitchFamily="34" charset="0"/>
              </a:rPr>
              <a:t>Vectơ là một đoạn thẳng có hướng, nghĩa là, trong hai điểm mút của đoạn thẳng, đã chỉ rõ điểm đầu, điểm cuối.</a:t>
            </a:r>
          </a:p>
          <a:p>
            <a:pPr marL="571500" indent="-571500" algn="just">
              <a:lnSpc>
                <a:spcPct val="150000"/>
              </a:lnSpc>
              <a:buFont typeface="Arial" panose="020B0604020202020204" pitchFamily="34" charset="0"/>
              <a:buChar char="•"/>
            </a:pPr>
            <a:r>
              <a:rPr lang="vi-VN" sz="3600" dirty="0">
                <a:solidFill>
                  <a:schemeClr val="tx1"/>
                </a:solidFill>
                <a:latin typeface="Arial" panose="020B0604020202020204" pitchFamily="34" charset="0"/>
                <a:cs typeface="Arial" panose="020B0604020202020204" pitchFamily="34" charset="0"/>
              </a:rPr>
              <a:t>Độ dài của vectơ là khoảng cách giữa điểm đầu và điểm cuối của vectơ đó.</a:t>
            </a:r>
            <a:endParaRPr lang="vi-VN" sz="3600" dirty="0">
              <a:solidFill>
                <a:schemeClr val="tx1"/>
              </a:solidFill>
              <a:latin typeface="Arial" panose="020B0604020202020204" pitchFamily="34" charset="0"/>
              <a:cs typeface="Arial" panose="020B0604020202020204" pitchFamily="34" charset="0"/>
            </a:endParaRPr>
          </a:p>
        </p:txBody>
      </p:sp>
      <p:sp>
        <p:nvSpPr>
          <p:cNvPr id="35" name="TextBox 34"/>
          <p:cNvSpPr txBox="1"/>
          <p:nvPr/>
        </p:nvSpPr>
        <p:spPr>
          <a:xfrm>
            <a:off x="2209800" y="4384213"/>
            <a:ext cx="30480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Khái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niệm</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pic>
        <p:nvPicPr>
          <p:cNvPr id="36"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335000" y="8482263"/>
            <a:ext cx="1060830" cy="137324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p:tgtEl>
                                          <p:spTgt spid="35"/>
                                        </p:tgtEl>
                                        <p:attrNameLst>
                                          <p:attrName>ppt_y</p:attrName>
                                        </p:attrNameLst>
                                      </p:cBhvr>
                                      <p:tavLst>
                                        <p:tav tm="0">
                                          <p:val>
                                            <p:strVal val="#ppt_y+#ppt_h*1.125000"/>
                                          </p:val>
                                        </p:tav>
                                        <p:tav tm="100000">
                                          <p:val>
                                            <p:strVal val="#ppt_y"/>
                                          </p:val>
                                        </p:tav>
                                      </p:tavLst>
                                    </p:anim>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6" name="Group 6"/>
          <p:cNvGrpSpPr/>
          <p:nvPr/>
        </p:nvGrpSpPr>
        <p:grpSpPr>
          <a:xfrm>
            <a:off x="685800" y="647700"/>
            <a:ext cx="16840200" cy="8991601"/>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0" name="Group 9"/>
          <p:cNvGrpSpPr/>
          <p:nvPr/>
        </p:nvGrpSpPr>
        <p:grpSpPr>
          <a:xfrm>
            <a:off x="603593" y="64124"/>
            <a:ext cx="3152740" cy="2344598"/>
            <a:chOff x="1207364" y="668831"/>
            <a:chExt cx="3152740" cy="2344598"/>
          </a:xfrm>
        </p:grpSpPr>
        <p:pic>
          <p:nvPicPr>
            <p:cNvPr id="20" name="Picture 13"/>
            <p:cNvPicPr>
              <a:picLocks noChangeAspect="1"/>
            </p:cNvPicPr>
            <p:nvPr/>
          </p:nvPicPr>
          <p:blipFill>
            <a:blip r:embed="rId3"/>
            <a:srcRect/>
            <a:stretch>
              <a:fillRect/>
            </a:stretch>
          </p:blipFill>
          <p:spPr>
            <a:xfrm>
              <a:off x="1207364" y="668831"/>
              <a:ext cx="3152740" cy="2344598"/>
            </a:xfrm>
            <a:prstGeom prst="rect">
              <a:avLst/>
            </a:prstGeom>
          </p:spPr>
        </p:pic>
        <p:sp>
          <p:nvSpPr>
            <p:cNvPr id="9" name="TextBox 8"/>
            <p:cNvSpPr txBox="1"/>
            <p:nvPr/>
          </p:nvSpPr>
          <p:spPr>
            <a:xfrm rot="21021168">
              <a:off x="1640734" y="14748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4" name="Rectangle 13"/>
              <p:cNvSpPr/>
              <p:nvPr/>
            </p:nvSpPr>
            <p:spPr>
              <a:xfrm>
                <a:off x="2254557" y="2060214"/>
                <a:ext cx="14654413" cy="3668184"/>
              </a:xfrm>
              <a:prstGeom prst="rect">
                <a:avLst/>
              </a:prstGeom>
            </p:spPr>
            <p:txBody>
              <a:bodyPr wrap="square">
                <a:spAutoFit/>
              </a:bodyPr>
              <a:lstStyle/>
              <a:p>
                <a:pPr marL="571500" indent="-571500">
                  <a:lnSpc>
                    <a:spcPct val="150000"/>
                  </a:lnSpc>
                  <a:spcBef>
                    <a:spcPts val="600"/>
                  </a:spcBef>
                  <a:spcAft>
                    <a:spcPts val="800"/>
                  </a:spcAft>
                  <a:buFont typeface="Arial" panose="020B0604020202020204" pitchFamily="34" charset="0"/>
                  <a:buChar char="•"/>
                </a:pPr>
                <a:r>
                  <a:rPr lang="nl-NL" sz="4000" dirty="0" smtClean="0">
                    <a:latin typeface="Arial" panose="020B0604020202020204" pitchFamily="34" charset="0"/>
                    <a:ea typeface="Calibri" panose="020F0502020204030204" pitchFamily="34" charset="0"/>
                    <a:cs typeface="Arial" panose="020B0604020202020204" pitchFamily="34" charset="0"/>
                  </a:rPr>
                  <a:t>Vectơ </a:t>
                </a:r>
                <a:r>
                  <a:rPr lang="nl-NL" sz="4000" dirty="0">
                    <a:latin typeface="Arial" panose="020B0604020202020204" pitchFamily="34" charset="0"/>
                    <a:ea typeface="Calibri" panose="020F0502020204030204" pitchFamily="34" charset="0"/>
                    <a:cs typeface="Arial" panose="020B0604020202020204" pitchFamily="34" charset="0"/>
                  </a:rPr>
                  <a:t>có điểm đầu A và điểm cuối B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Vectơ </a:t>
                </a:r>
                <a:r>
                  <a:rPr lang="nl-NL" sz="4000" dirty="0">
                    <a:effectLst/>
                    <a:latin typeface="Arial" panose="020B0604020202020204" pitchFamily="34" charset="0"/>
                    <a:ea typeface="Calibri" panose="020F0502020204030204" pitchFamily="34" charset="0"/>
                    <a:cs typeface="Arial" panose="020B0604020202020204" pitchFamily="34" charset="0"/>
                  </a:rPr>
                  <a:t>còn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𝑦</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Độ </a:t>
                </a:r>
                <a:r>
                  <a:rPr lang="nl-NL" sz="4000" dirty="0">
                    <a:effectLst/>
                    <a:latin typeface="Arial" panose="020B0604020202020204" pitchFamily="34" charset="0"/>
                    <a:ea typeface="Calibri" panose="020F0502020204030204" pitchFamily="34" charset="0"/>
                    <a:cs typeface="Arial" panose="020B0604020202020204" pitchFamily="34" charset="0"/>
                  </a:rPr>
                  <a:t>dài của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ứng được kí hiệu là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e>
                    </m:d>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2254557" y="2060214"/>
                <a:ext cx="14654413" cy="3668184"/>
              </a:xfrm>
              <a:prstGeom prst="rect">
                <a:avLst/>
              </a:prstGeom>
              <a:blipFill rotWithShape="0">
                <a:blip r:embed="rId4"/>
                <a:stretch>
                  <a:fillRect l="-1331" b="-1827"/>
                </a:stretch>
              </a:blipFill>
            </p:spPr>
            <p:txBody>
              <a:bodyPr/>
              <a:lstStyle/>
              <a:p>
                <a:r>
                  <a:rPr lang="en-US">
                    <a:noFill/>
                  </a:rPr>
                  <a:t> </a:t>
                </a:r>
              </a:p>
            </p:txBody>
          </p:sp>
        </mc:Fallback>
      </mc:AlternateContent>
      <p:grpSp>
        <p:nvGrpSpPr>
          <p:cNvPr id="17" name="Group 16"/>
          <p:cNvGrpSpPr/>
          <p:nvPr/>
        </p:nvGrpSpPr>
        <p:grpSpPr>
          <a:xfrm>
            <a:off x="14249203" y="1130740"/>
            <a:ext cx="3159914" cy="1836004"/>
            <a:chOff x="14080403" y="1620830"/>
            <a:chExt cx="3159914" cy="1836004"/>
          </a:xfrm>
        </p:grpSpPr>
        <p:cxnSp>
          <p:nvCxnSpPr>
            <p:cNvPr id="16" name="Straight Arrow Connector 15"/>
            <p:cNvCxnSpPr/>
            <p:nvPr/>
          </p:nvCxnSpPr>
          <p:spPr>
            <a:xfrm flipV="1">
              <a:off x="14741744" y="1974773"/>
              <a:ext cx="1828801" cy="10491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C2F87412-107F-44E1-A048-F4EEBBD1BFCE}"/>
                </a:ext>
              </a:extLst>
            </p:cNvPr>
            <p:cNvSpPr txBox="1"/>
            <p:nvPr/>
          </p:nvSpPr>
          <p:spPr>
            <a:xfrm>
              <a:off x="14080403" y="232486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A</a:t>
              </a:r>
              <a:endParaRPr lang="en-US" sz="4000" dirty="0">
                <a:solidFill>
                  <a:srgbClr val="00B0F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242CFBD7-EAF3-4CD2-AB8F-420462532F1F}"/>
                </a:ext>
              </a:extLst>
            </p:cNvPr>
            <p:cNvSpPr txBox="1"/>
            <p:nvPr/>
          </p:nvSpPr>
          <p:spPr>
            <a:xfrm>
              <a:off x="14485728" y="2678811"/>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C2F87412-107F-44E1-A048-F4EEBBD1BFCE}"/>
                </a:ext>
              </a:extLst>
            </p:cNvPr>
            <p:cNvSpPr txBox="1"/>
            <p:nvPr/>
          </p:nvSpPr>
          <p:spPr>
            <a:xfrm>
              <a:off x="16603435" y="1620830"/>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B</a:t>
              </a:r>
              <a:endParaRPr lang="en-US" sz="4000" dirty="0">
                <a:solidFill>
                  <a:srgbClr val="00B0F0"/>
                </a:solidFill>
                <a:latin typeface="Arial" panose="020B0604020202020204" pitchFamily="34" charset="0"/>
                <a:cs typeface="Arial" panose="020B0604020202020204" pitchFamily="34" charset="0"/>
              </a:endParaRPr>
            </a:p>
          </p:txBody>
        </p:sp>
      </p:grpSp>
      <p:grpSp>
        <p:nvGrpSpPr>
          <p:cNvPr id="27" name="Group 26"/>
          <p:cNvGrpSpPr/>
          <p:nvPr/>
        </p:nvGrpSpPr>
        <p:grpSpPr>
          <a:xfrm>
            <a:off x="11811000" y="3314700"/>
            <a:ext cx="1066800" cy="685800"/>
            <a:chOff x="11811000" y="3314700"/>
            <a:chExt cx="1066800" cy="685800"/>
          </a:xfrm>
        </p:grpSpPr>
        <p:cxnSp>
          <p:nvCxnSpPr>
            <p:cNvPr id="22" name="Straight Arrow Connector 21"/>
            <p:cNvCxnSpPr/>
            <p:nvPr/>
          </p:nvCxnSpPr>
          <p:spPr>
            <a:xfrm>
              <a:off x="11811000" y="4000500"/>
              <a:ext cx="10668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p:cNvSpPr txBox="1"/>
                <p:nvPr/>
              </p:nvSpPr>
              <p:spPr>
                <a:xfrm>
                  <a:off x="11811000" y="3314700"/>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𝑎</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1811000" y="3314700"/>
                  <a:ext cx="838200" cy="646331"/>
                </a:xfrm>
                <a:prstGeom prst="rect">
                  <a:avLst/>
                </a:prstGeom>
                <a:blipFill rotWithShape="0">
                  <a:blip r:embed="rId5"/>
                  <a:stretch>
                    <a:fillRect/>
                  </a:stretch>
                </a:blipFill>
              </p:spPr>
              <p:txBody>
                <a:bodyPr/>
                <a:lstStyle/>
                <a:p>
                  <a:r>
                    <a:rPr lang="en-US">
                      <a:noFill/>
                    </a:rPr>
                    <a:t> </a:t>
                  </a:r>
                </a:p>
              </p:txBody>
            </p:sp>
          </mc:Fallback>
        </mc:AlternateContent>
      </p:grpSp>
      <p:grpSp>
        <p:nvGrpSpPr>
          <p:cNvPr id="45" name="Group 44"/>
          <p:cNvGrpSpPr/>
          <p:nvPr/>
        </p:nvGrpSpPr>
        <p:grpSpPr>
          <a:xfrm>
            <a:off x="13287104" y="3314700"/>
            <a:ext cx="838200" cy="1227790"/>
            <a:chOff x="13502760" y="3314700"/>
            <a:chExt cx="838200" cy="1227790"/>
          </a:xfrm>
        </p:grpSpPr>
        <p:cxnSp>
          <p:nvCxnSpPr>
            <p:cNvPr id="41" name="Straight Arrow Connector 40"/>
            <p:cNvCxnSpPr/>
            <p:nvPr/>
          </p:nvCxnSpPr>
          <p:spPr>
            <a:xfrm flipV="1">
              <a:off x="13502760" y="3314700"/>
              <a:ext cx="294560" cy="122779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2" name="TextBox 41"/>
                <p:cNvSpPr txBox="1"/>
                <p:nvPr/>
              </p:nvSpPr>
              <p:spPr>
                <a:xfrm>
                  <a:off x="13502760" y="3790019"/>
                  <a:ext cx="838200" cy="72827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𝑏</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42" name="TextBox 41"/>
                <p:cNvSpPr txBox="1">
                  <a:spLocks noRot="1" noChangeAspect="1" noMove="1" noResize="1" noEditPoints="1" noAdjustHandles="1" noChangeArrowheads="1" noChangeShapeType="1" noTextEdit="1"/>
                </p:cNvSpPr>
                <p:nvPr/>
              </p:nvSpPr>
              <p:spPr>
                <a:xfrm>
                  <a:off x="13502760" y="3790019"/>
                  <a:ext cx="838200" cy="728276"/>
                </a:xfrm>
                <a:prstGeom prst="rect">
                  <a:avLst/>
                </a:prstGeom>
                <a:blipFill rotWithShape="0">
                  <a:blip r:embed="rId6"/>
                  <a:stretch>
                    <a:fillRect/>
                  </a:stretch>
                </a:blipFill>
              </p:spPr>
              <p:txBody>
                <a:bodyPr/>
                <a:lstStyle/>
                <a:p>
                  <a:r>
                    <a:rPr lang="en-US">
                      <a:noFill/>
                    </a:rPr>
                    <a:t> </a:t>
                  </a:r>
                </a:p>
              </p:txBody>
            </p:sp>
          </mc:Fallback>
        </mc:AlternateContent>
      </p:grpSp>
      <p:grpSp>
        <p:nvGrpSpPr>
          <p:cNvPr id="46" name="Group 45"/>
          <p:cNvGrpSpPr/>
          <p:nvPr/>
        </p:nvGrpSpPr>
        <p:grpSpPr>
          <a:xfrm>
            <a:off x="14166359" y="3481565"/>
            <a:ext cx="1513757" cy="958931"/>
            <a:chOff x="14440471" y="3454912"/>
            <a:chExt cx="1513757" cy="958931"/>
          </a:xfrm>
        </p:grpSpPr>
        <p:cxnSp>
          <p:nvCxnSpPr>
            <p:cNvPr id="43" name="Straight Arrow Connector 42"/>
            <p:cNvCxnSpPr/>
            <p:nvPr/>
          </p:nvCxnSpPr>
          <p:spPr>
            <a:xfrm>
              <a:off x="14440471" y="3894470"/>
              <a:ext cx="1513757" cy="51937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4" name="TextBox 43"/>
                <p:cNvSpPr txBox="1"/>
                <p:nvPr/>
              </p:nvSpPr>
              <p:spPr>
                <a:xfrm>
                  <a:off x="14724453" y="3454912"/>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𝑥</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44" name="TextBox 43"/>
                <p:cNvSpPr txBox="1">
                  <a:spLocks noRot="1" noChangeAspect="1" noMove="1" noResize="1" noEditPoints="1" noAdjustHandles="1" noChangeArrowheads="1" noChangeShapeType="1" noTextEdit="1"/>
                </p:cNvSpPr>
                <p:nvPr/>
              </p:nvSpPr>
              <p:spPr>
                <a:xfrm>
                  <a:off x="14724453" y="3454912"/>
                  <a:ext cx="838200" cy="646331"/>
                </a:xfrm>
                <a:prstGeom prst="rect">
                  <a:avLst/>
                </a:prstGeom>
                <a:blipFill rotWithShape="0">
                  <a:blip r:embed="rId7"/>
                  <a:stretch>
                    <a:fillRect/>
                  </a:stretch>
                </a:blipFill>
              </p:spPr>
              <p:txBody>
                <a:bodyPr/>
                <a:lstStyle/>
                <a:p>
                  <a:r>
                    <a:rPr lang="en-US">
                      <a:noFill/>
                    </a:rPr>
                    <a:t> </a:t>
                  </a:r>
                </a:p>
              </p:txBody>
            </p:sp>
          </mc:Fallback>
        </mc:AlternateContent>
      </p:grpSp>
      <p:grpSp>
        <p:nvGrpSpPr>
          <p:cNvPr id="49" name="Group 48"/>
          <p:cNvGrpSpPr/>
          <p:nvPr/>
        </p:nvGrpSpPr>
        <p:grpSpPr>
          <a:xfrm>
            <a:off x="15977559" y="3243056"/>
            <a:ext cx="1131443" cy="937753"/>
            <a:chOff x="11517757" y="3023278"/>
            <a:chExt cx="1131443" cy="937753"/>
          </a:xfrm>
        </p:grpSpPr>
        <p:cxnSp>
          <p:nvCxnSpPr>
            <p:cNvPr id="50" name="Straight Arrow Connector 49"/>
            <p:cNvCxnSpPr/>
            <p:nvPr/>
          </p:nvCxnSpPr>
          <p:spPr>
            <a:xfrm flipH="1">
              <a:off x="11517757" y="3023278"/>
              <a:ext cx="761346" cy="8639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1" name="TextBox 50"/>
                <p:cNvSpPr txBox="1"/>
                <p:nvPr/>
              </p:nvSpPr>
              <p:spPr>
                <a:xfrm>
                  <a:off x="11811000" y="3314700"/>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𝑦</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51" name="TextBox 50"/>
                <p:cNvSpPr txBox="1">
                  <a:spLocks noRot="1" noChangeAspect="1" noMove="1" noResize="1" noEditPoints="1" noAdjustHandles="1" noChangeArrowheads="1" noChangeShapeType="1" noTextEdit="1"/>
                </p:cNvSpPr>
                <p:nvPr/>
              </p:nvSpPr>
              <p:spPr>
                <a:xfrm>
                  <a:off x="11811000" y="3314700"/>
                  <a:ext cx="838200" cy="646331"/>
                </a:xfrm>
                <a:prstGeom prst="rect">
                  <a:avLst/>
                </a:prstGeom>
                <a:blipFill rotWithShape="0">
                  <a:blip r:embed="rId8"/>
                  <a:stretch>
                    <a:fillRect/>
                  </a:stretch>
                </a:blipFill>
              </p:spPr>
              <p:txBody>
                <a:bodyPr/>
                <a:lstStyle/>
                <a:p>
                  <a:r>
                    <a:rPr lang="en-US">
                      <a:noFill/>
                    </a:rPr>
                    <a:t> </a:t>
                  </a:r>
                </a:p>
              </p:txBody>
            </p:sp>
          </mc:Fallback>
        </mc:AlternateContent>
      </p:grpSp>
      <p:pic>
        <p:nvPicPr>
          <p:cNvPr id="53"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9737" y="5728398"/>
            <a:ext cx="2223114" cy="3889772"/>
          </a:xfrm>
          <a:prstGeom prst="rect">
            <a:avLst/>
          </a:prstGeom>
        </p:spPr>
      </p:pic>
      <p:grpSp>
        <p:nvGrpSpPr>
          <p:cNvPr id="54" name="Group 53"/>
          <p:cNvGrpSpPr/>
          <p:nvPr/>
        </p:nvGrpSpPr>
        <p:grpSpPr>
          <a:xfrm>
            <a:off x="4438651" y="5822363"/>
            <a:ext cx="6438900" cy="3686232"/>
            <a:chOff x="3962400" y="5830168"/>
            <a:chExt cx="6438900" cy="3686232"/>
          </a:xfrm>
        </p:grpSpPr>
        <p:sp>
          <p:nvSpPr>
            <p:cNvPr id="48" name="Oval Callout 47"/>
            <p:cNvSpPr/>
            <p:nvPr/>
          </p:nvSpPr>
          <p:spPr>
            <a:xfrm>
              <a:off x="3962400" y="5830168"/>
              <a:ext cx="6438900" cy="3686232"/>
            </a:xfrm>
            <a:prstGeom prst="wedgeEllipseCallout">
              <a:avLst>
                <a:gd name="adj1" fmla="val -57241"/>
                <a:gd name="adj2" fmla="val 6645"/>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210050" y="6677305"/>
              <a:ext cx="5943600" cy="193899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Hai điểm A, B phân biệt thì tạo ra mấy vectơ?</a:t>
              </a:r>
              <a:endParaRPr lang="en-US" sz="4000" dirty="0">
                <a:latin typeface="Arial" panose="020B0604020202020204" pitchFamily="34" charset="0"/>
                <a:cs typeface="Arial" panose="020B0604020202020204" pitchFamily="34" charset="0"/>
              </a:endParaRPr>
            </a:p>
          </p:txBody>
        </p:sp>
      </p:grpSp>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047316">
            <a:off x="11304965" y="6685952"/>
            <a:ext cx="490839" cy="1149597"/>
          </a:xfrm>
          <a:prstGeom prst="rect">
            <a:avLst/>
          </a:prstGeom>
        </p:spPr>
      </p:pic>
      <mc:AlternateContent xmlns:mc="http://schemas.openxmlformats.org/markup-compatibility/2006">
        <mc:Choice xmlns:a14="http://schemas.microsoft.com/office/drawing/2010/main" Requires="a14">
          <p:sp>
            <p:nvSpPr>
              <p:cNvPr id="56" name="Rectangle 55"/>
              <p:cNvSpPr/>
              <p:nvPr/>
            </p:nvSpPr>
            <p:spPr>
              <a:xfrm>
                <a:off x="11053129" y="7733035"/>
                <a:ext cx="6276142" cy="786626"/>
              </a:xfrm>
              <a:prstGeom prst="rect">
                <a:avLst/>
              </a:prstGeom>
            </p:spPr>
            <p:txBody>
              <a:bodyPr wrap="none">
                <a:spAutoFit/>
              </a:bodyPr>
              <a:lstStyle/>
              <a:p>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Tạo</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ra</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C00000"/>
                            </a:solidFill>
                            <a:effectLst/>
                            <a:latin typeface="Cambria Math" panose="02040503050406030204" pitchFamily="18" charset="0"/>
                            <a:cs typeface="Times New Roman" panose="02020603050405020304" pitchFamily="18" charset="0"/>
                          </a:rPr>
                        </m:ctrlPr>
                      </m:accPr>
                      <m:e>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cs typeface="Times New Roman" panose="02020603050405020304" pitchFamily="18" charset="0"/>
                          </a:rPr>
                        </m:ctrlPr>
                      </m:accPr>
                      <m:e>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endParaRPr lang="en-US" sz="4000" dirty="0">
                  <a:solidFill>
                    <a:srgbClr val="C00000"/>
                  </a:solidFill>
                  <a:latin typeface="Arial" panose="020B0604020202020204" pitchFamily="34" charset="0"/>
                  <a:cs typeface="Arial" panose="020B0604020202020204" pitchFamily="34" charset="0"/>
                </a:endParaRPr>
              </a:p>
            </p:txBody>
          </p:sp>
        </mc:Choice>
        <mc:Fallback>
          <p:sp>
            <p:nvSpPr>
              <p:cNvPr id="56" name="Rectangle 55"/>
              <p:cNvSpPr>
                <a:spLocks noRot="1" noChangeAspect="1" noMove="1" noResize="1" noEditPoints="1" noAdjustHandles="1" noChangeArrowheads="1" noChangeShapeType="1" noTextEdit="1"/>
              </p:cNvSpPr>
              <p:nvPr/>
            </p:nvSpPr>
            <p:spPr>
              <a:xfrm>
                <a:off x="11053129" y="7733035"/>
                <a:ext cx="6276142" cy="786626"/>
              </a:xfrm>
              <a:prstGeom prst="rect">
                <a:avLst/>
              </a:prstGeom>
              <a:blipFill rotWithShape="0">
                <a:blip r:embed="rId12"/>
                <a:stretch>
                  <a:fillRect l="-3398" t="-3876" b="-32558"/>
                </a:stretch>
              </a:blipFill>
            </p:spPr>
            <p:txBody>
              <a:bodyPr/>
              <a:lstStyle/>
              <a:p>
                <a:r>
                  <a:rPr lang="en-US">
                    <a:noFill/>
                  </a:rPr>
                  <a:t> </a:t>
                </a:r>
              </a:p>
            </p:txBody>
          </p:sp>
        </mc:Fallback>
      </mc:AlternateContent>
    </p:spTree>
    <p:extLst>
      <p:ext uri="{BB962C8B-B14F-4D97-AF65-F5344CB8AC3E}">
        <p14:creationId xmlns:p14="http://schemas.microsoft.com/office/powerpoint/2010/main" val="98323069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22" presetClass="entr" presetSubtype="8"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1741</Words>
  <PresentationFormat>Custom</PresentationFormat>
  <Paragraphs>200</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Wingdings</vt:lpstr>
      <vt:lpstr>Times New Roman</vt: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2022-08-24T10:10:30Z</dcterms:modified>
  <dc:identifier>DAFARKD_w7U</dc:identifier>
</cp:coreProperties>
</file>