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56" r:id="rId3"/>
    <p:sldId id="257" r:id="rId4"/>
    <p:sldId id="258" r:id="rId5"/>
    <p:sldId id="260" r:id="rId6"/>
    <p:sldId id="259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318" r:id="rId31"/>
    <p:sldId id="320" r:id="rId32"/>
    <p:sldId id="322" r:id="rId33"/>
    <p:sldId id="323" r:id="rId34"/>
    <p:sldId id="324" r:id="rId35"/>
    <p:sldId id="325" r:id="rId36"/>
    <p:sldId id="326" r:id="rId37"/>
    <p:sldId id="285" r:id="rId38"/>
    <p:sldId id="286" r:id="rId39"/>
    <p:sldId id="287" r:id="rId40"/>
    <p:sldId id="289" r:id="rId41"/>
    <p:sldId id="265" r:id="rId42"/>
  </p:sldIdLst>
  <p:sldSz cx="18288000" cy="10287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Cambria Math" panose="02040503050406030204" pitchFamily="18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139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BA1F6-5BC5-4B1C-BC63-F76237598E39}" type="datetimeFigureOut">
              <a:rPr lang="en-US" smtClean="0"/>
              <a:t>8/25/2022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C159F-A1B3-43FF-9756-50D43212D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10xx.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Gameshow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2398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452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585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716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882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78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72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683545"/>
            <a:ext cx="155448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69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60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17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203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16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43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4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4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35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04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2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6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0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05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90"/>
            <a:ext cx="3943350" cy="871775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90"/>
            <a:ext cx="11601450" cy="871775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35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4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6784E0F-B49E-4CF9-974F-F2E81701724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8/25/2022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33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33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5B2D9CF-84F5-40DC-9319-750C0EB7F78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68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28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6.pn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4.svg"/><Relationship Id="rId10" Type="http://schemas.openxmlformats.org/officeDocument/2006/relationships/image" Target="../media/image48.jpeg"/><Relationship Id="rId4" Type="http://schemas.openxmlformats.org/officeDocument/2006/relationships/image" Target="../media/image23.png"/><Relationship Id="rId9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42.sv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12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12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8.svg"/><Relationship Id="rId10" Type="http://schemas.openxmlformats.org/officeDocument/2006/relationships/image" Target="../media/image52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53.jpe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5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Relationship Id="rId1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5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3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openxmlformats.org/officeDocument/2006/relationships/image" Target="../media/image24.svg"/><Relationship Id="rId10" Type="http://schemas.openxmlformats.org/officeDocument/2006/relationships/image" Target="../media/image57.png"/><Relationship Id="rId4" Type="http://schemas.openxmlformats.org/officeDocument/2006/relationships/image" Target="../media/image23.png"/><Relationship Id="rId9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9.svg"/><Relationship Id="rId5" Type="http://schemas.openxmlformats.org/officeDocument/2006/relationships/image" Target="../media/image42.svg"/><Relationship Id="rId10" Type="http://schemas.openxmlformats.org/officeDocument/2006/relationships/image" Target="../media/image8.png"/><Relationship Id="rId4" Type="http://schemas.openxmlformats.org/officeDocument/2006/relationships/image" Target="../media/image41.png"/><Relationship Id="rId9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11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9.svg"/><Relationship Id="rId5" Type="http://schemas.openxmlformats.org/officeDocument/2006/relationships/image" Target="../media/image24.sv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0.svg"/><Relationship Id="rId5" Type="http://schemas.openxmlformats.org/officeDocument/2006/relationships/image" Target="../media/image28.svg"/><Relationship Id="rId10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svg"/><Relationship Id="rId5" Type="http://schemas.openxmlformats.org/officeDocument/2006/relationships/image" Target="../media/image16.sv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NUL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2.wav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2.gif"/><Relationship Id="rId14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audio" Target="../media/audio5.wav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7.wmf"/><Relationship Id="rId4" Type="http://schemas.openxmlformats.org/officeDocument/2006/relationships/audio" Target="../media/audio6.wav"/><Relationship Id="rId9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audio" Target="../media/audio5.wav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7.wmf"/><Relationship Id="rId4" Type="http://schemas.openxmlformats.org/officeDocument/2006/relationships/audio" Target="../media/audio6.wav"/><Relationship Id="rId9" Type="http://schemas.openxmlformats.org/officeDocument/2006/relationships/image" Target="../media/image66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audio" Target="../media/audio5.wav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7.wmf"/><Relationship Id="rId4" Type="http://schemas.openxmlformats.org/officeDocument/2006/relationships/audio" Target="../media/audio6.wav"/><Relationship Id="rId9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audio" Target="../media/audio5.wav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5" Type="http://schemas.openxmlformats.org/officeDocument/2006/relationships/audio" Target="../media/audio7.wav"/><Relationship Id="rId10" Type="http://schemas.openxmlformats.org/officeDocument/2006/relationships/image" Target="../media/image67.wmf"/><Relationship Id="rId4" Type="http://schemas.openxmlformats.org/officeDocument/2006/relationships/audio" Target="../media/audio6.wav"/><Relationship Id="rId9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audio" Target="../media/audio5.wav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67.wmf"/><Relationship Id="rId5" Type="http://schemas.openxmlformats.org/officeDocument/2006/relationships/audio" Target="../media/audio7.wav"/><Relationship Id="rId10" Type="http://schemas.openxmlformats.org/officeDocument/2006/relationships/image" Target="../media/image66.emf"/><Relationship Id="rId4" Type="http://schemas.openxmlformats.org/officeDocument/2006/relationships/audio" Target="../media/audio6.wav"/><Relationship Id="rId9" Type="http://schemas.openxmlformats.org/officeDocument/2006/relationships/image" Target="../media/image6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11.svg"/><Relationship Id="rId10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37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0.sv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12" Type="http://schemas.openxmlformats.org/officeDocument/2006/relationships/image" Target="../media/image6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7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6.png"/><Relationship Id="rId4" Type="http://schemas.openxmlformats.org/officeDocument/2006/relationships/image" Target="../media/image17.png"/><Relationship Id="rId9" Type="http://schemas.openxmlformats.org/officeDocument/2006/relationships/image" Target="../media/image9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6.svg"/><Relationship Id="rId3" Type="http://schemas.openxmlformats.org/officeDocument/2006/relationships/image" Target="../media/image3.svg"/><Relationship Id="rId7" Type="http://schemas.openxmlformats.org/officeDocument/2006/relationships/image" Target="../media/image22.sv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4.svg"/><Relationship Id="rId5" Type="http://schemas.openxmlformats.org/officeDocument/2006/relationships/image" Target="../media/image11.svg"/><Relationship Id="rId10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openxmlformats.org/officeDocument/2006/relationships/image" Target="../media/image16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28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35.sv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.svg"/><Relationship Id="rId5" Type="http://schemas.openxmlformats.org/officeDocument/2006/relationships/image" Target="../media/image18.sv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svg"/><Relationship Id="rId7" Type="http://schemas.openxmlformats.org/officeDocument/2006/relationships/image" Target="../media/image5.sv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5" Type="http://schemas.openxmlformats.org/officeDocument/2006/relationships/image" Target="../media/image16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9.svg"/><Relationship Id="rId5" Type="http://schemas.openxmlformats.org/officeDocument/2006/relationships/image" Target="../media/image24.svg"/><Relationship Id="rId10" Type="http://schemas.openxmlformats.org/officeDocument/2006/relationships/image" Target="../media/image38.png"/><Relationship Id="rId4" Type="http://schemas.openxmlformats.org/officeDocument/2006/relationships/image" Target="../media/image23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18.svg"/><Relationship Id="rId12" Type="http://schemas.openxmlformats.org/officeDocument/2006/relationships/image" Target="../media/image4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1.png"/><Relationship Id="rId5" Type="http://schemas.openxmlformats.org/officeDocument/2006/relationships/image" Target="../media/image16.svg"/><Relationship Id="rId10" Type="http://schemas.openxmlformats.org/officeDocument/2006/relationships/image" Target="../media/image40.png"/><Relationship Id="rId4" Type="http://schemas.openxmlformats.org/officeDocument/2006/relationships/image" Target="../media/image15.png"/><Relationship Id="rId9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89675" y="-1029229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05896" y="1329375"/>
            <a:ext cx="15569388" cy="9290587"/>
            <a:chOff x="0" y="0"/>
            <a:chExt cx="13616424" cy="812521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552925" cy="8061711"/>
            </a:xfrm>
            <a:custGeom>
              <a:avLst/>
              <a:gdLst/>
              <a:ahLst/>
              <a:cxnLst/>
              <a:rect l="l" t="t" r="r" b="b"/>
              <a:pathLst>
                <a:path w="13552925" h="8061711">
                  <a:moveTo>
                    <a:pt x="13460214" y="8061711"/>
                  </a:moveTo>
                  <a:lnTo>
                    <a:pt x="92710" y="8061711"/>
                  </a:lnTo>
                  <a:cubicBezTo>
                    <a:pt x="41910" y="8061711"/>
                    <a:pt x="0" y="8019801"/>
                    <a:pt x="0" y="796900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458944" y="0"/>
                  </a:lnTo>
                  <a:cubicBezTo>
                    <a:pt x="13509744" y="0"/>
                    <a:pt x="13551653" y="41910"/>
                    <a:pt x="13551653" y="92710"/>
                  </a:cubicBezTo>
                  <a:lnTo>
                    <a:pt x="13551653" y="7967731"/>
                  </a:lnTo>
                  <a:cubicBezTo>
                    <a:pt x="13552925" y="8019801"/>
                    <a:pt x="13511014" y="8061711"/>
                    <a:pt x="13460214" y="8061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616425" cy="8125212"/>
            </a:xfrm>
            <a:custGeom>
              <a:avLst/>
              <a:gdLst/>
              <a:ahLst/>
              <a:cxnLst/>
              <a:rect l="l" t="t" r="r" b="b"/>
              <a:pathLst>
                <a:path w="13616425" h="8125212">
                  <a:moveTo>
                    <a:pt x="13491964" y="59690"/>
                  </a:moveTo>
                  <a:cubicBezTo>
                    <a:pt x="13527525" y="59690"/>
                    <a:pt x="13556734" y="88900"/>
                    <a:pt x="13556734" y="124460"/>
                  </a:cubicBezTo>
                  <a:lnTo>
                    <a:pt x="13556734" y="8000751"/>
                  </a:lnTo>
                  <a:cubicBezTo>
                    <a:pt x="13556734" y="8036312"/>
                    <a:pt x="13527525" y="8065522"/>
                    <a:pt x="13491964" y="8065522"/>
                  </a:cubicBezTo>
                  <a:lnTo>
                    <a:pt x="124460" y="8065522"/>
                  </a:lnTo>
                  <a:cubicBezTo>
                    <a:pt x="88900" y="8065522"/>
                    <a:pt x="59690" y="8036312"/>
                    <a:pt x="59690" y="80007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491964" y="59690"/>
                  </a:lnTo>
                  <a:moveTo>
                    <a:pt x="1349196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00751"/>
                  </a:lnTo>
                  <a:cubicBezTo>
                    <a:pt x="0" y="8069331"/>
                    <a:pt x="55880" y="8125212"/>
                    <a:pt x="124460" y="8125212"/>
                  </a:cubicBezTo>
                  <a:lnTo>
                    <a:pt x="13491964" y="8125212"/>
                  </a:lnTo>
                  <a:cubicBezTo>
                    <a:pt x="13560544" y="8125212"/>
                    <a:pt x="13616425" y="8069331"/>
                    <a:pt x="13616425" y="8000751"/>
                  </a:cubicBezTo>
                  <a:lnTo>
                    <a:pt x="13616425" y="124460"/>
                  </a:lnTo>
                  <a:cubicBezTo>
                    <a:pt x="13616425" y="55880"/>
                    <a:pt x="13560544" y="0"/>
                    <a:pt x="1349196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81895">
            <a:off x="-46654" y="7962279"/>
            <a:ext cx="5026223" cy="481603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05896" y="1028700"/>
            <a:ext cx="15569388" cy="601350"/>
            <a:chOff x="0" y="0"/>
            <a:chExt cx="59843839" cy="2311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9843839" cy="2311400"/>
            </a:xfrm>
            <a:custGeom>
              <a:avLst/>
              <a:gdLst/>
              <a:ahLst/>
              <a:cxnLst/>
              <a:rect l="l" t="t" r="r" b="b"/>
              <a:pathLst>
                <a:path w="59843839" h="2311400">
                  <a:moveTo>
                    <a:pt x="59539039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9539039" y="2311400"/>
                  </a:lnTo>
                  <a:cubicBezTo>
                    <a:pt x="59707946" y="2311400"/>
                    <a:pt x="59843839" y="2175510"/>
                    <a:pt x="59843839" y="2006600"/>
                  </a:cubicBezTo>
                  <a:lnTo>
                    <a:pt x="59843839" y="304800"/>
                  </a:lnTo>
                  <a:cubicBezTo>
                    <a:pt x="59843839" y="135890"/>
                    <a:pt x="59707946" y="0"/>
                    <a:pt x="59539039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361714">
            <a:off x="8975545" y="-3072111"/>
            <a:ext cx="9814756" cy="940432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16000" y="6931798"/>
            <a:ext cx="4996326" cy="36518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156386" y="1182543"/>
            <a:ext cx="726538" cy="72653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99100" y="432776"/>
            <a:ext cx="1476305" cy="14763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38379" y="2089317"/>
            <a:ext cx="1021814" cy="10218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041" y="9523032"/>
            <a:ext cx="586855" cy="58685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61586" y="9523032"/>
            <a:ext cx="409742" cy="40974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F652EDF0-0F04-6258-E5A2-9BB27CC2A0F1}"/>
              </a:ext>
            </a:extLst>
          </p:cNvPr>
          <p:cNvSpPr txBox="1"/>
          <p:nvPr/>
        </p:nvSpPr>
        <p:spPr>
          <a:xfrm>
            <a:off x="2580018" y="3539878"/>
            <a:ext cx="12621143" cy="487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ĐÓN CÁC EM TỚI TIẾT HỌC MÔN VẬT LÍ NGÀY HÔM NAY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32" tmFilter="0, 0; 0.125,0.2665; 0.25,0.4; 0.375,0.465; 0.5,0.5;  0.625,0.535; 0.75,0.6; 0.875,0.7335; 1,1">
                                          <p:stCondLst>
                                            <p:cond delay="2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16" tmFilter="0, 0; 0.125,0.2665; 0.25,0.4; 0.375,0.465; 0.5,0.5;  0.625,0.535; 0.75,0.6; 0.875,0.7335; 1,1">
                                          <p:stCondLst>
                                            <p:cond delay="4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7" tmFilter="0, 0; 0.125,0.2665; 0.25,0.4; 0.375,0.465; 0.5,0.5;  0.625,0.535; 0.75,0.6; 0.875,0.7335; 1,1">
                                          <p:stCondLst>
                                            <p:cond delay="5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9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58" decel="50000">
                                          <p:stCondLst>
                                            <p:cond delay="23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9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58" decel="50000">
                                          <p:stCondLst>
                                            <p:cond delay="4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9">
                                          <p:stCondLst>
                                            <p:cond delay="5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58" decel="50000">
                                          <p:stCondLst>
                                            <p:cond delay="58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9">
                                          <p:stCondLst>
                                            <p:cond delay="63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58" decel="50000">
                                          <p:stCondLst>
                                            <p:cond delay="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495300"/>
            <a:ext cx="17373600" cy="10247674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587287" y="1629472"/>
            <a:ext cx="14768588" cy="601350"/>
            <a:chOff x="0" y="0"/>
            <a:chExt cx="56765814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6765813" cy="2311400"/>
            </a:xfrm>
            <a:custGeom>
              <a:avLst/>
              <a:gdLst/>
              <a:ahLst/>
              <a:cxnLst/>
              <a:rect l="l" t="t" r="r" b="b"/>
              <a:pathLst>
                <a:path w="56765813" h="2311400">
                  <a:moveTo>
                    <a:pt x="56461013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56461013" y="2311400"/>
                  </a:lnTo>
                  <a:cubicBezTo>
                    <a:pt x="56629926" y="2311400"/>
                    <a:pt x="56765813" y="2175510"/>
                    <a:pt x="56765813" y="2006600"/>
                  </a:cubicBezTo>
                  <a:lnTo>
                    <a:pt x="56765813" y="304800"/>
                  </a:lnTo>
                  <a:cubicBezTo>
                    <a:pt x="56765813" y="135890"/>
                    <a:pt x="56629926" y="0"/>
                    <a:pt x="5646101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70790" y="0"/>
            <a:ext cx="4480215" cy="4292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76016" y="7277100"/>
            <a:ext cx="3517241" cy="32102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3E234A8-2382-9B22-4DF1-C348E1EF7A22}"/>
              </a:ext>
            </a:extLst>
          </p:cNvPr>
          <p:cNvSpPr txBox="1"/>
          <p:nvPr/>
        </p:nvSpPr>
        <p:spPr>
          <a:xfrm>
            <a:off x="8534399" y="2429516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B3BEDF4B-43A2-2DD5-E7CE-2E38EF2C07F1}"/>
              </a:ext>
            </a:extLst>
          </p:cNvPr>
          <p:cNvSpPr txBox="1"/>
          <p:nvPr/>
        </p:nvSpPr>
        <p:spPr>
          <a:xfrm>
            <a:off x="3141225" y="3412678"/>
            <a:ext cx="7050881" cy="6152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2.2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 xem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:a16="http://schemas.microsoft.com/office/drawing/2014/main" id="{F848C18E-D173-B074-A868-71C10436B9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30638" y="3967824"/>
            <a:ext cx="5669045" cy="49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3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70119" y="4879973"/>
            <a:ext cx="8295055" cy="4708120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619980" y="-20772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11">
            <a:off x="-338159" y="6738499"/>
            <a:ext cx="4807744" cy="388990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2FBDF92-5ADE-BEB8-1526-7470D77F51C6}"/>
              </a:ext>
            </a:extLst>
          </p:cNvPr>
          <p:cNvSpPr txBox="1"/>
          <p:nvPr/>
        </p:nvSpPr>
        <p:spPr>
          <a:xfrm>
            <a:off x="4194503" y="1799499"/>
            <a:ext cx="717827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3.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quang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học</a:t>
            </a:r>
            <a:endParaRPr lang="en-US" sz="34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97642E3C-F6DC-07DF-6DFF-B93D8A146B39}"/>
              </a:ext>
            </a:extLst>
          </p:cNvPr>
          <p:cNvSpPr txBox="1"/>
          <p:nvPr/>
        </p:nvSpPr>
        <p:spPr>
          <a:xfrm>
            <a:off x="4170691" y="2593906"/>
            <a:ext cx="11064478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780F31A6-61BC-E898-CB08-1F172D52AB0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51119" y="5005168"/>
            <a:ext cx="7539047" cy="441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3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119041" y="7674424"/>
            <a:ext cx="3169423" cy="256435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60271" y="2391025"/>
            <a:ext cx="498152" cy="4890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EE2F5417-74A7-F803-4536-72AF4290C424}"/>
              </a:ext>
            </a:extLst>
          </p:cNvPr>
          <p:cNvSpPr txBox="1"/>
          <p:nvPr/>
        </p:nvSpPr>
        <p:spPr>
          <a:xfrm>
            <a:off x="2819400" y="3235636"/>
            <a:ext cx="7352110" cy="5999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200" dirty="0" err="1">
                <a:solidFill>
                  <a:srgbClr val="33333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2.3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xuyên lau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chùi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hay không.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773F9B8D-FE95-6A7F-1900-6348DA997465}"/>
              </a:ext>
            </a:extLst>
          </p:cNvPr>
          <p:cNvSpPr txBox="1"/>
          <p:nvPr/>
        </p:nvSpPr>
        <p:spPr>
          <a:xfrm>
            <a:off x="8381999" y="2062962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ướng dẫn vệ sinh phòng thí nghiệm đúng cách - Bàn thí nghiệm Lý Sơn Sa Kỳ">
            <a:extLst>
              <a:ext uri="{FF2B5EF4-FFF2-40B4-BE49-F238E27FC236}">
                <a16:creationId xmlns:a16="http://schemas.microsoft.com/office/drawing/2014/main" id="{FED29D7F-7818-DD1D-93CB-5D880F946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665" y="4378261"/>
            <a:ext cx="5565682" cy="371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9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41687" y="-1636729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3714959" y="2671384"/>
            <a:ext cx="1951002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241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1200" cap="none" spc="-241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-241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4000" b="1" i="0" u="none" strike="noStrike" kern="1200" cap="none" spc="-241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59819" y="2478777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862946" y="7501851"/>
            <a:ext cx="2901197" cy="278514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75A851BD-068E-12C1-1C12-DD9EA3F91A92}"/>
              </a:ext>
            </a:extLst>
          </p:cNvPr>
          <p:cNvSpPr txBox="1"/>
          <p:nvPr/>
        </p:nvSpPr>
        <p:spPr>
          <a:xfrm>
            <a:off x="2415528" y="3774817"/>
            <a:ext cx="13456943" cy="2362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khi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thí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nghiệm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thì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đọc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kỹ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hướng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dẫn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nhận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đặc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điểm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từng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đúng</a:t>
            </a:r>
            <a:r>
              <a:rPr lang="vi-VN" sz="3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4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cách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400" dirty="0"/>
          </a:p>
        </p:txBody>
      </p:sp>
      <p:pic>
        <p:nvPicPr>
          <p:cNvPr id="1026" name="Picture 2" descr="TRUNG TÂM THÍ NGHIỆM THỰC HÀNH">
            <a:extLst>
              <a:ext uri="{FF2B5EF4-FFF2-40B4-BE49-F238E27FC236}">
                <a16:creationId xmlns:a16="http://schemas.microsoft.com/office/drawing/2014/main" id="{288E9785-645B-793D-9F18-887CDAE01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05" y="6584529"/>
            <a:ext cx="7013982" cy="292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áo Dục Số - Bộ dụng cụ thí nghiệm dạy học Vật Lý - Physio Kits">
            <a:extLst>
              <a:ext uri="{FF2B5EF4-FFF2-40B4-BE49-F238E27FC236}">
                <a16:creationId xmlns:a16="http://schemas.microsoft.com/office/drawing/2014/main" id="{3B776B7D-8B78-E3A8-54D5-DBDA7348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689" y="6232480"/>
            <a:ext cx="45339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7374" y="7325544"/>
            <a:ext cx="3365933" cy="31027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26B3E41-FFEF-8B87-3580-507D59D32400}"/>
              </a:ext>
            </a:extLst>
          </p:cNvPr>
          <p:cNvSpPr txBox="1"/>
          <p:nvPr/>
        </p:nvSpPr>
        <p:spPr>
          <a:xfrm>
            <a:off x="2897576" y="1624104"/>
            <a:ext cx="12492846" cy="1664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II. NGUY CƠ MẤT AN TOÀN TRONG SỬ DỤNG THIẾT BỊ THÍ NGHIỆM VẬT LÝ</a:t>
            </a:r>
            <a:endParaRPr lang="en-US" sz="3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5944AF28-B477-46F2-9085-553DAB4A5FAF}"/>
              </a:ext>
            </a:extLst>
          </p:cNvPr>
          <p:cNvSpPr txBox="1"/>
          <p:nvPr/>
        </p:nvSpPr>
        <p:spPr>
          <a:xfrm>
            <a:off x="2830955" y="3439854"/>
            <a:ext cx="9758362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Nguy cơ gây nguy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6CDAF72-2F0F-635D-9A10-A6774E234B84}"/>
              </a:ext>
            </a:extLst>
          </p:cNvPr>
          <p:cNvSpPr txBox="1"/>
          <p:nvPr/>
        </p:nvSpPr>
        <p:spPr>
          <a:xfrm>
            <a:off x="2897576" y="4383378"/>
            <a:ext cx="12492846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Em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2.4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xem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2D01ADFC-4F1E-A62B-B4BC-C21C606D0A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69878" y="6664719"/>
            <a:ext cx="76295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334984" y="7734300"/>
            <a:ext cx="3504065" cy="27777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0722" y="8027150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7670" y="9258300"/>
            <a:ext cx="787956" cy="7492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7D3B64D-EC95-3CCB-20D5-3397EE1638FB}"/>
              </a:ext>
            </a:extLst>
          </p:cNvPr>
          <p:cNvSpPr txBox="1"/>
          <p:nvPr/>
        </p:nvSpPr>
        <p:spPr>
          <a:xfrm>
            <a:off x="2781296" y="2780944"/>
            <a:ext cx="12750403" cy="7399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Cắm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ổ: tay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xa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phích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c: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sờn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hở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tia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laser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thương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e: Đun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kẹp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tinh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nứt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cốc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422C64BE-721E-55A0-8A61-2B8273C44F70}"/>
              </a:ext>
            </a:extLst>
          </p:cNvPr>
          <p:cNvSpPr txBox="1"/>
          <p:nvPr/>
        </p:nvSpPr>
        <p:spPr>
          <a:xfrm>
            <a:off x="8381998" y="2051460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3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8546" y="535785"/>
            <a:ext cx="5789462" cy="55473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90086" y="7892246"/>
            <a:ext cx="2956325" cy="267681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9579" y="2746435"/>
            <a:ext cx="815060" cy="8150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4639" y="826422"/>
            <a:ext cx="1265160" cy="1265160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8D06027C-2A65-2489-9FEE-8E2F2E7B1097}"/>
              </a:ext>
            </a:extLst>
          </p:cNvPr>
          <p:cNvSpPr txBox="1"/>
          <p:nvPr/>
        </p:nvSpPr>
        <p:spPr>
          <a:xfrm>
            <a:off x="4087825" y="2201785"/>
            <a:ext cx="10751344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thêm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0C4E66B-C082-956D-B10A-68C1421F16E4}"/>
              </a:ext>
            </a:extLst>
          </p:cNvPr>
          <p:cNvSpPr txBox="1"/>
          <p:nvPr/>
        </p:nvSpPr>
        <p:spPr>
          <a:xfrm>
            <a:off x="8445103" y="3785821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402EDE1-E1F0-3915-4F3C-BA58C859A67C}"/>
              </a:ext>
            </a:extLst>
          </p:cNvPr>
          <p:cNvSpPr txBox="1"/>
          <p:nvPr/>
        </p:nvSpPr>
        <p:spPr>
          <a:xfrm>
            <a:off x="3050387" y="4656858"/>
            <a:ext cx="8572923" cy="5183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lộn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xộn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dính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Không đeo găng tay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cao.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Lý thuyết - Olm">
            <a:extLst>
              <a:ext uri="{FF2B5EF4-FFF2-40B4-BE49-F238E27FC236}">
                <a16:creationId xmlns:a16="http://schemas.microsoft.com/office/drawing/2014/main" id="{05B668B1-F0DC-ADEA-DF97-C3E0C32B5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4" t="-151" r="-30" b="-3121"/>
          <a:stretch/>
        </p:blipFill>
        <p:spPr bwMode="auto">
          <a:xfrm>
            <a:off x="12127315" y="5546204"/>
            <a:ext cx="3951475" cy="29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2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89657" y="-1456910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286000" y="2325668"/>
            <a:ext cx="14158407" cy="4088887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7204">
            <a:off x="15027777" y="8080700"/>
            <a:ext cx="3379290" cy="24822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8162" y="-451941"/>
            <a:ext cx="4620407" cy="4427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9595" y="1761654"/>
            <a:ext cx="820057" cy="820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9652" y="774632"/>
            <a:ext cx="1134659" cy="1134659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B5360A05-E22A-6664-5505-DD4E0EA4D9B0}"/>
              </a:ext>
            </a:extLst>
          </p:cNvPr>
          <p:cNvSpPr txBox="1"/>
          <p:nvPr/>
        </p:nvSpPr>
        <p:spPr>
          <a:xfrm>
            <a:off x="2590800" y="2671433"/>
            <a:ext cx="13411200" cy="3326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luận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Việc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sai thao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điện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đến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hiểm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cho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người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vậy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tu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thủ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nghiêm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ngặt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định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sự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hướng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dẫn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của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giáo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viên.</a:t>
            </a:r>
            <a:endParaRPr lang="en-US" sz="3600" dirty="0"/>
          </a:p>
        </p:txBody>
      </p:sp>
      <p:pic>
        <p:nvPicPr>
          <p:cNvPr id="3074" name="Picture 2" descr="Lý thuyết an toàn trong phòng thực hành khoa học tự nhiên 6 sách KNTT">
            <a:extLst>
              <a:ext uri="{FF2B5EF4-FFF2-40B4-BE49-F238E27FC236}">
                <a16:creationId xmlns:a16="http://schemas.microsoft.com/office/drawing/2014/main" id="{CDDCDC6A-6752-F54C-9643-AC3ED1227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62" y="6734919"/>
            <a:ext cx="9345849" cy="350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31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495300"/>
            <a:ext cx="17373600" cy="10247674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70790" y="0"/>
            <a:ext cx="4480215" cy="4292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22337" y="7076719"/>
            <a:ext cx="3517241" cy="32102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9CD3E55-8FBF-03E0-8EBB-DB4E52A6461D}"/>
              </a:ext>
            </a:extLst>
          </p:cNvPr>
          <p:cNvSpPr txBox="1"/>
          <p:nvPr/>
        </p:nvSpPr>
        <p:spPr>
          <a:xfrm>
            <a:off x="6478934" y="1116071"/>
            <a:ext cx="6822281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Nguy cơ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đo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2DF2E2E-0B91-C7E4-88DC-F36DCC8A01B0}"/>
              </a:ext>
            </a:extLst>
          </p:cNvPr>
          <p:cNvSpPr txBox="1"/>
          <p:nvPr/>
        </p:nvSpPr>
        <p:spPr>
          <a:xfrm>
            <a:off x="3153519" y="2918751"/>
            <a:ext cx="8117681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2.5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nhiêu?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3B9E89D5-682D-1079-EED3-49D2995395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3589" y="2552700"/>
            <a:ext cx="5279395" cy="6849361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B2918280-FC26-4200-C578-35AADBAE4DD1}"/>
              </a:ext>
            </a:extLst>
          </p:cNvPr>
          <p:cNvSpPr txBox="1"/>
          <p:nvPr/>
        </p:nvSpPr>
        <p:spPr>
          <a:xfrm>
            <a:off x="3252219" y="6533200"/>
            <a:ext cx="8117681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2.5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3A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23D57E28-10AC-5808-9EBE-11CD244EB2D4}"/>
              </a:ext>
            </a:extLst>
          </p:cNvPr>
          <p:cNvSpPr txBox="1"/>
          <p:nvPr/>
        </p:nvSpPr>
        <p:spPr>
          <a:xfrm>
            <a:off x="6450359" y="5093458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2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1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310074" y="3975249"/>
            <a:ext cx="14949226" cy="5844008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619980" y="-20772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11">
            <a:off x="-375396" y="7969523"/>
            <a:ext cx="3225715" cy="2609897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57218B24-05BE-DE1D-5007-8D6CD9B9361E}"/>
              </a:ext>
            </a:extLst>
          </p:cNvPr>
          <p:cNvSpPr txBox="1"/>
          <p:nvPr/>
        </p:nvSpPr>
        <p:spPr>
          <a:xfrm>
            <a:off x="4326322" y="1976019"/>
            <a:ext cx="1203954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ra nguy cơ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70A27F18-B937-7F33-BA4C-6E1F042D0462}"/>
              </a:ext>
            </a:extLst>
          </p:cNvPr>
          <p:cNvSpPr txBox="1"/>
          <p:nvPr/>
        </p:nvSpPr>
        <p:spPr>
          <a:xfrm>
            <a:off x="3554245" y="5078543"/>
            <a:ext cx="7242541" cy="369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vượt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ra nguy cơ: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Ampe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chập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gây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CDF991B3-045F-B6D3-6D32-18A128137940}"/>
              </a:ext>
            </a:extLst>
          </p:cNvPr>
          <p:cNvSpPr txBox="1"/>
          <p:nvPr/>
        </p:nvSpPr>
        <p:spPr>
          <a:xfrm>
            <a:off x="8940930" y="4128504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ướng dẫn sửa đồng hồ vạn năng bị hỏng ngay tại nhà">
            <a:extLst>
              <a:ext uri="{FF2B5EF4-FFF2-40B4-BE49-F238E27FC236}">
                <a16:creationId xmlns:a16="http://schemas.microsoft.com/office/drawing/2014/main" id="{A6D94AA9-32C9-2790-858F-B1902362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2270" y="5492071"/>
            <a:ext cx="5447231" cy="306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81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79129" y="-1409700"/>
            <a:ext cx="6627921" cy="85166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731653" y="8294424"/>
            <a:ext cx="2145641" cy="195838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pic>
        <p:nvPicPr>
          <p:cNvPr id="15" name="An toàn tại các phòng thí nghiệm trong trường học chưa được coi trọ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FBED4B9-160D-F06F-C1E8-6ED998BD40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0910" y="601045"/>
            <a:ext cx="16112067" cy="9063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29234" y="7547021"/>
            <a:ext cx="3368832" cy="272569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8F1E61B3-6E40-AE7F-BF44-E054E06D976D}"/>
              </a:ext>
            </a:extLst>
          </p:cNvPr>
          <p:cNvSpPr txBox="1"/>
          <p:nvPr/>
        </p:nvSpPr>
        <p:spPr>
          <a:xfrm>
            <a:off x="4612444" y="1962295"/>
            <a:ext cx="9063109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3. Nguy cơ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2DEBF3BE-7BCD-FDF0-4B06-7C41335033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4185" y="3175004"/>
            <a:ext cx="9049235" cy="3279514"/>
          </a:xfrm>
          <a:prstGeom prst="rect">
            <a:avLst/>
          </a:prstGeom>
        </p:spPr>
      </p:pic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E1AD5A01-A8FE-E400-6F72-983610133048}"/>
              </a:ext>
            </a:extLst>
          </p:cNvPr>
          <p:cNvSpPr txBox="1"/>
          <p:nvPr/>
        </p:nvSpPr>
        <p:spPr>
          <a:xfrm>
            <a:off x="4621969" y="7206820"/>
            <a:ext cx="9101451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đoán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ra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238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0208" y="-1702502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81200" y="1860901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7891763"/>
            <a:ext cx="3254104" cy="3123940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8B781F1D-AA87-58ED-4AB9-CD55B20E2173}"/>
              </a:ext>
            </a:extLst>
          </p:cNvPr>
          <p:cNvSpPr txBox="1"/>
          <p:nvPr/>
        </p:nvSpPr>
        <p:spPr>
          <a:xfrm>
            <a:off x="8382000" y="2198263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F807A404-0132-60C9-EFB9-DCE0E9C442C1}"/>
                  </a:ext>
                </a:extLst>
              </p:cNvPr>
              <p:cNvSpPr txBox="1"/>
              <p:nvPr/>
            </p:nvSpPr>
            <p:spPr>
              <a:xfrm>
                <a:off x="2554064" y="3067655"/>
                <a:ext cx="13179872" cy="3911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kẹp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chúng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nhau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truyền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chập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Tx/>
                  <a:buChar char="+"/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gần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mạch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cho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ngọn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lửa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phát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lây sang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dễ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indent="-4572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FontTx/>
                  <a:buChar char="+"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Không đeo găng tay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làm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nghiệm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bỏng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F807A404-0132-60C9-EFB9-DCE0E9C44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064" y="3067655"/>
                <a:ext cx="13179872" cy="3911327"/>
              </a:xfrm>
              <a:prstGeom prst="rect">
                <a:avLst/>
              </a:prstGeom>
              <a:blipFill>
                <a:blip r:embed="rId12"/>
                <a:stretch>
                  <a:fillRect l="-1064" r="-1156" b="-3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Mục Hỏi Đáp ] Hiện tượng ngắn mạch là gì ? Đoản mạch là gì">
            <a:extLst>
              <a:ext uri="{FF2B5EF4-FFF2-40B4-BE49-F238E27FC236}">
                <a16:creationId xmlns:a16="http://schemas.microsoft.com/office/drawing/2014/main" id="{3D6091F0-0B51-F4A1-7865-8A07DB234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7369874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ơ cứu đúng cách bỏng nước sôi ở trẻ em | Drupal">
            <a:extLst>
              <a:ext uri="{FF2B5EF4-FFF2-40B4-BE49-F238E27FC236}">
                <a16:creationId xmlns:a16="http://schemas.microsoft.com/office/drawing/2014/main" id="{8185FCCB-6D24-791C-E46B-27D68FC05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156" y="7307603"/>
            <a:ext cx="3829638" cy="285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55705" y="1623791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83306" y="3975248"/>
            <a:ext cx="14284901" cy="6019743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43769" y="7439375"/>
            <a:ext cx="3489771" cy="32169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DB3B24D-ECB7-489E-FB68-816FCA118A13}"/>
              </a:ext>
            </a:extLst>
          </p:cNvPr>
          <p:cNvSpPr txBox="1"/>
          <p:nvPr/>
        </p:nvSpPr>
        <p:spPr>
          <a:xfrm>
            <a:off x="2308889" y="1630049"/>
            <a:ext cx="13833734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hóa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cồn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kim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loại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kiềm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hoặc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tai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ra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trình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 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xuất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một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xử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huống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này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BF55A8CC-DB6E-000E-CF1E-6A15C6D086DA}"/>
              </a:ext>
            </a:extLst>
          </p:cNvPr>
          <p:cNvSpPr txBox="1"/>
          <p:nvPr/>
        </p:nvSpPr>
        <p:spPr>
          <a:xfrm>
            <a:off x="8404081" y="4239881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1A362C55-EC7E-B957-E0B2-662AFAECDEC3}"/>
              </a:ext>
            </a:extLst>
          </p:cNvPr>
          <p:cNvSpPr txBox="1"/>
          <p:nvPr/>
        </p:nvSpPr>
        <p:spPr>
          <a:xfrm>
            <a:off x="3384709" y="5431567"/>
            <a:ext cx="6503194" cy="29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thoát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lan,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dập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đám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15 biện pháp phòng tránh tai nạn điện">
            <a:extLst>
              <a:ext uri="{FF2B5EF4-FFF2-40B4-BE49-F238E27FC236}">
                <a16:creationId xmlns:a16="http://schemas.microsoft.com/office/drawing/2014/main" id="{F369C545-712B-1F5D-4554-5ECD6A322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115" y="4927913"/>
            <a:ext cx="4036024" cy="377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7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272738" y="2283974"/>
            <a:ext cx="8390451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4820" y="6841237"/>
            <a:ext cx="4658734" cy="369310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0722" y="8027150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7670" y="9258300"/>
            <a:ext cx="787956" cy="7492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D3FD49E-DA84-D79E-CCEB-905D6FB4198F}"/>
                  </a:ext>
                </a:extLst>
              </p:cNvPr>
              <p:cNvSpPr txBox="1"/>
              <p:nvPr/>
            </p:nvSpPr>
            <p:spPr>
              <a:xfrm>
                <a:off x="1703172" y="2316615"/>
                <a:ext cx="6288095" cy="38600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Một </a:t>
                </a:r>
                <a:r>
                  <a:rPr lang="vi-VN" sz="3200" b="1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vài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lưu ý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+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nước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dập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, nơi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+ Không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dụng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vi-VN" sz="32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dập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tắt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đám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quần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áo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trên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....</a:t>
                </a:r>
                <a:r>
                  <a:rPr lang="vi-VN" sz="3200" b="1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7D3FD49E-DA84-D79E-CCEB-905D6FB419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172" y="2316615"/>
                <a:ext cx="6288095" cy="3860031"/>
              </a:xfrm>
              <a:prstGeom prst="rect">
                <a:avLst/>
              </a:prstGeom>
              <a:blipFill>
                <a:blip r:embed="rId12"/>
                <a:stretch>
                  <a:fillRect l="-2422" r="-4167" b="-3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7E2747C-61A4-585D-DE22-A6DE16DD8DD3}"/>
              </a:ext>
            </a:extLst>
          </p:cNvPr>
          <p:cNvSpPr txBox="1"/>
          <p:nvPr/>
        </p:nvSpPr>
        <p:spPr>
          <a:xfrm>
            <a:off x="8789793" y="3215579"/>
            <a:ext cx="7356340" cy="5922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vi-VN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gây 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nguy cơ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cẩn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thận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8546" y="535785"/>
            <a:ext cx="5789462" cy="55473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0" y="7542893"/>
            <a:ext cx="3337325" cy="302179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9579" y="2746435"/>
            <a:ext cx="815060" cy="8150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4639" y="826422"/>
            <a:ext cx="1265160" cy="1265160"/>
          </a:xfrm>
          <a:prstGeom prst="rect">
            <a:avLst/>
          </a:prstGeom>
        </p:spPr>
      </p:pic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412F382A-8DF4-50E4-F961-FF0B5A7D1F51}"/>
              </a:ext>
            </a:extLst>
          </p:cNvPr>
          <p:cNvSpPr txBox="1"/>
          <p:nvPr/>
        </p:nvSpPr>
        <p:spPr>
          <a:xfrm>
            <a:off x="4396218" y="1822232"/>
            <a:ext cx="11623401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QUY TẮC AN TOÀN TRONG PHÒNG THỰC HÀNH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ong bóng Ý nghĩ: Hình đám mây 30">
            <a:extLst>
              <a:ext uri="{FF2B5EF4-FFF2-40B4-BE49-F238E27FC236}">
                <a16:creationId xmlns:a16="http://schemas.microsoft.com/office/drawing/2014/main" id="{9ED8D019-B8E1-3CD8-35A6-09907CB981B0}"/>
              </a:ext>
            </a:extLst>
          </p:cNvPr>
          <p:cNvSpPr/>
          <p:nvPr/>
        </p:nvSpPr>
        <p:spPr>
          <a:xfrm>
            <a:off x="1879919" y="2823847"/>
            <a:ext cx="8402846" cy="2895586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Em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hãy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báo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sau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nói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về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điều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gì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pic>
        <p:nvPicPr>
          <p:cNvPr id="33" name="Hình ảnh 32">
            <a:extLst>
              <a:ext uri="{FF2B5EF4-FFF2-40B4-BE49-F238E27FC236}">
                <a16:creationId xmlns:a16="http://schemas.microsoft.com/office/drawing/2014/main" id="{45B4BD94-F7B5-7D9B-2773-6013564AD0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6217" y="5971834"/>
            <a:ext cx="9276736" cy="1779100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E6750611-8A14-10AD-EADE-6FF104BFED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96218" y="8089345"/>
            <a:ext cx="9276735" cy="168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89657" y="-1456910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83306" y="3975249"/>
            <a:ext cx="14284901" cy="5844008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97204">
            <a:off x="14046392" y="7725006"/>
            <a:ext cx="4313687" cy="31685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308162" y="-451941"/>
            <a:ext cx="4620407" cy="4427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59595" y="1761654"/>
            <a:ext cx="820057" cy="820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79652" y="774632"/>
            <a:ext cx="1134659" cy="1134659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0E62ECC-C8EF-F5DB-7009-3DB2706FC084}"/>
              </a:ext>
            </a:extLst>
          </p:cNvPr>
          <p:cNvSpPr txBox="1"/>
          <p:nvPr/>
        </p:nvSpPr>
        <p:spPr>
          <a:xfrm>
            <a:off x="8324315" y="2579864"/>
            <a:ext cx="16393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8FC4A711-9141-4379-CC74-26A9C58C5E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70724" y="4434108"/>
            <a:ext cx="9346547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09600" y="495300"/>
            <a:ext cx="17373600" cy="10247674"/>
            <a:chOff x="0" y="0"/>
            <a:chExt cx="14392081" cy="7628479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7564979"/>
            </a:xfrm>
            <a:custGeom>
              <a:avLst/>
              <a:gdLst/>
              <a:ahLst/>
              <a:cxnLst/>
              <a:rect l="l" t="t" r="r" b="b"/>
              <a:pathLst>
                <a:path w="14328581" h="7564979">
                  <a:moveTo>
                    <a:pt x="14235872" y="7564979"/>
                  </a:moveTo>
                  <a:lnTo>
                    <a:pt x="92710" y="7564979"/>
                  </a:lnTo>
                  <a:cubicBezTo>
                    <a:pt x="41910" y="7564979"/>
                    <a:pt x="0" y="7523069"/>
                    <a:pt x="0" y="747226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7470999"/>
                  </a:lnTo>
                  <a:cubicBezTo>
                    <a:pt x="14328581" y="7523069"/>
                    <a:pt x="14286672" y="7564979"/>
                    <a:pt x="14235872" y="756497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7628479"/>
            </a:xfrm>
            <a:custGeom>
              <a:avLst/>
              <a:gdLst/>
              <a:ahLst/>
              <a:cxnLst/>
              <a:rect l="l" t="t" r="r" b="b"/>
              <a:pathLst>
                <a:path w="14392081" h="7628479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7504019"/>
                  </a:lnTo>
                  <a:cubicBezTo>
                    <a:pt x="14332392" y="7539579"/>
                    <a:pt x="14303181" y="7568789"/>
                    <a:pt x="14267622" y="7568789"/>
                  </a:cubicBezTo>
                  <a:lnTo>
                    <a:pt x="124460" y="7568789"/>
                  </a:lnTo>
                  <a:cubicBezTo>
                    <a:pt x="88900" y="7568789"/>
                    <a:pt x="59690" y="7539579"/>
                    <a:pt x="59690" y="750401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04019"/>
                  </a:lnTo>
                  <a:cubicBezTo>
                    <a:pt x="0" y="7572599"/>
                    <a:pt x="55880" y="7628479"/>
                    <a:pt x="124460" y="7628479"/>
                  </a:cubicBezTo>
                  <a:lnTo>
                    <a:pt x="14267622" y="7628479"/>
                  </a:lnTo>
                  <a:cubicBezTo>
                    <a:pt x="14336201" y="7628479"/>
                    <a:pt x="14392081" y="7572599"/>
                    <a:pt x="14392081" y="7504019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70790" y="1"/>
            <a:ext cx="3618415" cy="34671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93459" y="543804"/>
            <a:ext cx="1159987" cy="1138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603806" y="8420099"/>
            <a:ext cx="2333104" cy="212948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02730" y="2230009"/>
            <a:ext cx="815060" cy="8150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1168" y="601045"/>
            <a:ext cx="1265160" cy="126516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B8EA3A54-9885-10D6-1807-44F5613F1CC8}"/>
              </a:ext>
            </a:extLst>
          </p:cNvPr>
          <p:cNvSpPr txBox="1"/>
          <p:nvPr/>
        </p:nvSpPr>
        <p:spPr>
          <a:xfrm>
            <a:off x="1680390" y="806391"/>
            <a:ext cx="15462472" cy="9480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Symbol" panose="05050102010706020507" pitchFamily="18" charset="2"/>
              <a:buChar char="-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HS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GV.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kỹ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lưu ý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chỉ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trên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kỹ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xem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không.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thao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nguồn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mặc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)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Sắp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xếp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gàng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Giữ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khoảng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nung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ra tia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laser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+"/>
            </a:pP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dẹp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vệ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sinh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sạch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gọn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gàng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.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rác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thải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nơi quy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3827868" y="2839442"/>
            <a:ext cx="12116459" cy="5844008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619980" y="-20772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11">
            <a:off x="-338159" y="6738499"/>
            <a:ext cx="4807744" cy="3889902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4F61388-460A-5289-02D1-C4B94E48E05E}"/>
              </a:ext>
            </a:extLst>
          </p:cNvPr>
          <p:cNvSpPr txBox="1"/>
          <p:nvPr/>
        </p:nvSpPr>
        <p:spPr>
          <a:xfrm>
            <a:off x="4796176" y="4231150"/>
            <a:ext cx="10179844" cy="2495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Kết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luận</a:t>
            </a:r>
            <a:r>
              <a:rPr lang="vi-VN" sz="36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: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khi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thì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em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nắm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rõ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quy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tắc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biển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báo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trong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phòng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r>
              <a:rPr lang="vi-VN" sz="3600" b="1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6812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8675682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854538"/>
            <a:ext cx="5178830" cy="419014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60271" y="2391025"/>
            <a:ext cx="498152" cy="4890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629215" y="2167495"/>
            <a:ext cx="502956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53" normalizeH="0" baseline="0" noProof="0" dirty="0">
                <a:ln>
                  <a:noFill/>
                </a:ln>
                <a:solidFill>
                  <a:srgbClr val="1517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29" name="Bong bóng Lời nói: Hình bầu dục 28">
            <a:extLst>
              <a:ext uri="{FF2B5EF4-FFF2-40B4-BE49-F238E27FC236}">
                <a16:creationId xmlns:a16="http://schemas.microsoft.com/office/drawing/2014/main" id="{251EDD20-EB09-9D88-F955-7990623B46A4}"/>
              </a:ext>
            </a:extLst>
          </p:cNvPr>
          <p:cNvSpPr/>
          <p:nvPr/>
        </p:nvSpPr>
        <p:spPr>
          <a:xfrm>
            <a:off x="5562600" y="3447407"/>
            <a:ext cx="9067800" cy="5105400"/>
          </a:xfrm>
          <a:prstGeom prst="wedgeEllipse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62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06204" y="3985154"/>
            <a:ext cx="15351638" cy="4201150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828755"/>
            <a:r>
              <a:rPr lang="en-US" sz="13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ĐƯỜNG LÊN ĐỈNH</a:t>
            </a:r>
          </a:p>
          <a:p>
            <a:pPr algn="ctr" defTabSz="1828755"/>
            <a:r>
              <a:rPr lang="en-US" sz="132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34" y="1"/>
            <a:ext cx="4773179" cy="3586133"/>
          </a:xfrm>
          <a:prstGeom prst="rect">
            <a:avLst/>
          </a:prstGeom>
          <a:noFill/>
        </p:spPr>
      </p:pic>
      <p:pic>
        <p:nvPicPr>
          <p:cNvPr id="3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3308" y="8186303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99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841247" y="-1461379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92554" y="1419592"/>
            <a:ext cx="15820754" cy="8638808"/>
            <a:chOff x="0" y="0"/>
            <a:chExt cx="13836260" cy="7555190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491690"/>
            </a:xfrm>
            <a:custGeom>
              <a:avLst/>
              <a:gdLst/>
              <a:ahLst/>
              <a:cxnLst/>
              <a:rect l="l" t="t" r="r" b="b"/>
              <a:pathLst>
                <a:path w="13772759" h="7491690">
                  <a:moveTo>
                    <a:pt x="13680050" y="7491689"/>
                  </a:moveTo>
                  <a:lnTo>
                    <a:pt x="92710" y="7491689"/>
                  </a:lnTo>
                  <a:cubicBezTo>
                    <a:pt x="41910" y="7491689"/>
                    <a:pt x="0" y="7449779"/>
                    <a:pt x="0" y="739897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397710"/>
                  </a:lnTo>
                  <a:cubicBezTo>
                    <a:pt x="13772759" y="7449779"/>
                    <a:pt x="13730850" y="7491690"/>
                    <a:pt x="13680050" y="749169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55190"/>
            </a:xfrm>
            <a:custGeom>
              <a:avLst/>
              <a:gdLst/>
              <a:ahLst/>
              <a:cxnLst/>
              <a:rect l="l" t="t" r="r" b="b"/>
              <a:pathLst>
                <a:path w="13836259" h="7555190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30729"/>
                  </a:lnTo>
                  <a:cubicBezTo>
                    <a:pt x="13776570" y="7466290"/>
                    <a:pt x="13747359" y="7495500"/>
                    <a:pt x="13711800" y="7495500"/>
                  </a:cubicBezTo>
                  <a:lnTo>
                    <a:pt x="124460" y="7495500"/>
                  </a:lnTo>
                  <a:cubicBezTo>
                    <a:pt x="88900" y="7495500"/>
                    <a:pt x="59690" y="7466290"/>
                    <a:pt x="59690" y="743072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30729"/>
                  </a:lnTo>
                  <a:cubicBezTo>
                    <a:pt x="0" y="7499310"/>
                    <a:pt x="55880" y="7555190"/>
                    <a:pt x="124460" y="7555190"/>
                  </a:cubicBezTo>
                  <a:lnTo>
                    <a:pt x="13711800" y="7555190"/>
                  </a:lnTo>
                  <a:cubicBezTo>
                    <a:pt x="13780379" y="7555190"/>
                    <a:pt x="13836259" y="7499310"/>
                    <a:pt x="13836259" y="7430729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792554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143930" y="2182078"/>
            <a:ext cx="15211780" cy="7113835"/>
            <a:chOff x="0" y="0"/>
            <a:chExt cx="13074052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3010553" cy="5047458"/>
            </a:xfrm>
            <a:custGeom>
              <a:avLst/>
              <a:gdLst/>
              <a:ahLst/>
              <a:cxnLst/>
              <a:rect l="l" t="t" r="r" b="b"/>
              <a:pathLst>
                <a:path w="13010553" h="5047458">
                  <a:moveTo>
                    <a:pt x="12917843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916573" y="0"/>
                  </a:lnTo>
                  <a:cubicBezTo>
                    <a:pt x="12967373" y="0"/>
                    <a:pt x="13009282" y="41910"/>
                    <a:pt x="13009282" y="92710"/>
                  </a:cubicBezTo>
                  <a:lnTo>
                    <a:pt x="13009282" y="4953478"/>
                  </a:lnTo>
                  <a:cubicBezTo>
                    <a:pt x="13010553" y="5005548"/>
                    <a:pt x="12968643" y="5047458"/>
                    <a:pt x="12917843" y="504745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13074053" cy="5110958"/>
            </a:xfrm>
            <a:custGeom>
              <a:avLst/>
              <a:gdLst/>
              <a:ahLst/>
              <a:cxnLst/>
              <a:rect l="l" t="t" r="r" b="b"/>
              <a:pathLst>
                <a:path w="13074053" h="5110958">
                  <a:moveTo>
                    <a:pt x="12949593" y="59690"/>
                  </a:moveTo>
                  <a:cubicBezTo>
                    <a:pt x="12985152" y="59690"/>
                    <a:pt x="13014362" y="88900"/>
                    <a:pt x="13014362" y="124460"/>
                  </a:cubicBezTo>
                  <a:lnTo>
                    <a:pt x="13014362" y="4986498"/>
                  </a:lnTo>
                  <a:cubicBezTo>
                    <a:pt x="13014362" y="5022058"/>
                    <a:pt x="12985152" y="5051268"/>
                    <a:pt x="12949593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949593" y="59690"/>
                  </a:lnTo>
                  <a:moveTo>
                    <a:pt x="12949593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949593" y="5110958"/>
                  </a:lnTo>
                  <a:cubicBezTo>
                    <a:pt x="13018173" y="5110958"/>
                    <a:pt x="13074053" y="5055078"/>
                    <a:pt x="13074053" y="4986498"/>
                  </a:cubicBezTo>
                  <a:lnTo>
                    <a:pt x="13074053" y="124460"/>
                  </a:lnTo>
                  <a:cubicBezTo>
                    <a:pt x="13074053" y="55880"/>
                    <a:pt x="13018173" y="0"/>
                    <a:pt x="12949593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99683" y="4231150"/>
            <a:ext cx="498152" cy="4890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376685" flipH="1" flipV="1">
            <a:off x="-239322" y="70107"/>
            <a:ext cx="4303536" cy="41235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2460" y="1854058"/>
            <a:ext cx="815060" cy="815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39168" y="696795"/>
            <a:ext cx="1265160" cy="12651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7911">
            <a:off x="-338159" y="6738499"/>
            <a:ext cx="4807744" cy="388990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AFA2E56-E30B-F1C3-376B-679AE5B78D66}"/>
              </a:ext>
            </a:extLst>
          </p:cNvPr>
          <p:cNvSpPr txBox="1"/>
          <p:nvPr/>
        </p:nvSpPr>
        <p:spPr>
          <a:xfrm>
            <a:off x="3691920" y="2700750"/>
            <a:ext cx="12115800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BÀI 2: CÁC QUY TẮC AN TOÀN TRONG BÀI THỰC HÀNH VẬT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0" y="10632"/>
            <a:ext cx="13715999" cy="10287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white"/>
              </a:solidFill>
              <a:latin typeface="Calibri"/>
              <a:sym typeface="Arial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2785840" y="536052"/>
            <a:ext cx="1713572" cy="46180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13791143" y="5154140"/>
            <a:ext cx="1692329" cy="4643543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514850" y="2817140"/>
            <a:ext cx="9258300" cy="4640034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>
              <a:lnSpc>
                <a:spcPct val="150000"/>
              </a:lnSpc>
            </a:pPr>
            <a:endParaRPr lang="en-US" sz="4001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2787314" y="5154134"/>
            <a:ext cx="1712099" cy="4634646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13791143" y="535064"/>
            <a:ext cx="1692329" cy="461907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4499413" y="2723471"/>
            <a:ext cx="294974" cy="4861325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13505909" y="2723471"/>
            <a:ext cx="285234" cy="4861325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4809" y="4763852"/>
            <a:ext cx="763925" cy="763925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392527" y="4761746"/>
            <a:ext cx="763925" cy="763925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9" y="458384"/>
            <a:ext cx="12713082" cy="25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2770389" y="9754879"/>
            <a:ext cx="12713082" cy="257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2457355" y="9506216"/>
            <a:ext cx="763925" cy="763925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5056539" y="9506216"/>
            <a:ext cx="763925" cy="763925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457355" y="175586"/>
            <a:ext cx="763925" cy="763925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056539" y="175586"/>
            <a:ext cx="763925" cy="763925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8349067" y="8927759"/>
            <a:ext cx="685800" cy="6858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27456" y="2783481"/>
            <a:ext cx="8426351" cy="4595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828755">
              <a:lnSpc>
                <a:spcPct val="150000"/>
              </a:lnSpc>
              <a:buClr>
                <a:srgbClr val="000000"/>
              </a:buClr>
            </a:pPr>
            <a:r>
              <a:rPr lang="vi-VN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Với mỗi câu hỏi,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vòng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10s</a:t>
            </a:r>
            <a:r>
              <a:rPr lang="vi-VN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đội nào bấm chuông trước được giành quyền trả lời trước. Trả lời sai sẽ nhường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quyền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trả</a:t>
            </a:r>
            <a:r>
              <a:rPr lang="en-US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001" kern="0" dirty="0" err="1">
                <a:solidFill>
                  <a:prstClr val="white"/>
                </a:solidFill>
                <a:latin typeface="Arial"/>
                <a:cs typeface="Arial"/>
                <a:sym typeface="Arial"/>
              </a:rPr>
              <a:t>lời</a:t>
            </a:r>
            <a:r>
              <a:rPr lang="vi-VN" sz="4001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 cho các đội còn lại. </a:t>
            </a:r>
            <a:endParaRPr lang="en-US" sz="4001" kern="0" dirty="0">
              <a:solidFill>
                <a:prstClr val="white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514123" y="1141433"/>
            <a:ext cx="12418260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b="1" dirty="0"/>
              <a:t>Câu 1</a:t>
            </a:r>
            <a:r>
              <a:rPr lang="vi-VN" sz="3600" dirty="0"/>
              <a:t>: </a:t>
            </a:r>
            <a:r>
              <a:rPr lang="vi-VN" sz="3600" dirty="0" err="1"/>
              <a:t>Dòng</a:t>
            </a:r>
            <a:r>
              <a:rPr lang="vi-VN" sz="3600" dirty="0"/>
              <a:t> </a:t>
            </a:r>
            <a:r>
              <a:rPr lang="vi-VN" sz="3600" dirty="0" err="1"/>
              <a:t>điện</a:t>
            </a:r>
            <a:r>
              <a:rPr lang="vi-VN" sz="3600" dirty="0"/>
              <a:t> </a:t>
            </a:r>
            <a:r>
              <a:rPr lang="vi-VN" sz="3600" dirty="0" err="1"/>
              <a:t>một</a:t>
            </a:r>
            <a:r>
              <a:rPr lang="vi-VN" sz="3600" dirty="0"/>
              <a:t> </a:t>
            </a:r>
            <a:r>
              <a:rPr lang="vi-VN" sz="3600" dirty="0" err="1"/>
              <a:t>chiều</a:t>
            </a:r>
            <a:r>
              <a:rPr lang="vi-VN" sz="3600" dirty="0"/>
              <a:t> </a:t>
            </a:r>
            <a:r>
              <a:rPr lang="vi-VN" sz="3600" dirty="0" err="1"/>
              <a:t>có</a:t>
            </a:r>
            <a:r>
              <a:rPr lang="vi-VN" sz="3600" dirty="0"/>
              <a:t> </a:t>
            </a:r>
            <a:r>
              <a:rPr lang="vi-VN" sz="3600" dirty="0" err="1"/>
              <a:t>kí</a:t>
            </a:r>
            <a:r>
              <a:rPr lang="vi-VN" sz="3600" dirty="0"/>
              <a:t> </a:t>
            </a:r>
            <a:r>
              <a:rPr lang="vi-VN" sz="3600" dirty="0" err="1"/>
              <a:t>hiệu</a:t>
            </a:r>
            <a:r>
              <a:rPr lang="vi-VN" sz="3600" dirty="0"/>
              <a:t> </a:t>
            </a:r>
            <a:r>
              <a:rPr lang="vi-VN" sz="3600" dirty="0" err="1"/>
              <a:t>là</a:t>
            </a:r>
            <a:r>
              <a:rPr lang="vi-VN" sz="3600" dirty="0"/>
              <a:t>: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A. “-” </a:t>
            </a:r>
            <a:r>
              <a:rPr lang="vi-VN" sz="3600" dirty="0" err="1"/>
              <a:t>hoặc</a:t>
            </a:r>
            <a:r>
              <a:rPr lang="vi-VN" sz="3600" dirty="0"/>
              <a:t> </a:t>
            </a:r>
            <a:r>
              <a:rPr lang="vi-VN" sz="3600" dirty="0" err="1"/>
              <a:t>màu</a:t>
            </a:r>
            <a:r>
              <a:rPr lang="vi-VN" sz="3600" dirty="0"/>
              <a:t> xanh.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B. DC.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C. AC.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dirty="0"/>
              <a:t>	</a:t>
            </a:r>
            <a:r>
              <a:rPr lang="vi-VN" sz="3600" dirty="0"/>
              <a:t>D. </a:t>
            </a:r>
            <a:r>
              <a:rPr lang="vi-VN" sz="3600" dirty="0" err="1"/>
              <a:t>Dấu</a:t>
            </a:r>
            <a:r>
              <a:rPr lang="vi-VN" sz="3600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“-”</a:t>
            </a:r>
            <a:r>
              <a:rPr lang="en-US" sz="3600" dirty="0"/>
              <a:t> </a:t>
            </a:r>
            <a:r>
              <a:rPr lang="vi-VN" sz="3600" dirty="0"/>
              <a:t>.</a:t>
            </a:r>
            <a:endParaRPr lang="en-US" sz="3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611127" y="1065373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C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35307" y="9776864"/>
            <a:ext cx="1725018" cy="51014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065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4" y="1126559"/>
            <a:ext cx="1223332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/>
              <a:t>Câu 2:</a:t>
            </a:r>
            <a:r>
              <a:rPr lang="vi-VN" sz="2800" dirty="0"/>
              <a:t> </a:t>
            </a:r>
            <a:r>
              <a:rPr lang="vi-VN" sz="2800" dirty="0" err="1"/>
              <a:t>Chọn</a:t>
            </a:r>
            <a:r>
              <a:rPr lang="vi-VN" sz="2800" dirty="0"/>
              <a:t> </a:t>
            </a:r>
            <a:r>
              <a:rPr lang="vi-VN" sz="2800" dirty="0" err="1"/>
              <a:t>đáp</a:t>
            </a:r>
            <a:r>
              <a:rPr lang="vi-VN" sz="2800" dirty="0"/>
              <a:t> </a:t>
            </a:r>
            <a:r>
              <a:rPr lang="vi-VN" sz="2800" dirty="0" err="1"/>
              <a:t>án</a:t>
            </a:r>
            <a:r>
              <a:rPr lang="vi-VN" sz="2800" dirty="0"/>
              <a:t> </a:t>
            </a:r>
            <a:r>
              <a:rPr lang="vi-VN" sz="2800" dirty="0" err="1"/>
              <a:t>đúng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A. </a:t>
            </a:r>
            <a:r>
              <a:rPr lang="vi-VN" sz="2800" dirty="0" err="1"/>
              <a:t>Dụng</a:t>
            </a:r>
            <a:r>
              <a:rPr lang="vi-VN" sz="2800" dirty="0"/>
              <a:t> </a:t>
            </a:r>
            <a:r>
              <a:rPr lang="vi-VN" sz="2800" dirty="0" err="1"/>
              <a:t>cụ</a:t>
            </a:r>
            <a:r>
              <a:rPr lang="vi-VN" sz="2800" dirty="0"/>
              <a:t> </a:t>
            </a:r>
            <a:r>
              <a:rPr lang="vi-VN" sz="2800" dirty="0" err="1"/>
              <a:t>thí</a:t>
            </a:r>
            <a:r>
              <a:rPr lang="vi-VN" sz="2800" dirty="0"/>
              <a:t> </a:t>
            </a:r>
            <a:r>
              <a:rPr lang="vi-VN" sz="2800" dirty="0" err="1"/>
              <a:t>nghiệm</a:t>
            </a:r>
            <a:r>
              <a:rPr lang="vi-VN" sz="2800" dirty="0"/>
              <a:t> </a:t>
            </a:r>
            <a:r>
              <a:rPr lang="vi-VN" sz="2800" dirty="0" err="1"/>
              <a:t>là</a:t>
            </a:r>
            <a:r>
              <a:rPr lang="vi-VN" sz="2800" dirty="0"/>
              <a:t>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thủy</a:t>
            </a:r>
            <a:r>
              <a:rPr lang="vi-VN" sz="2800" dirty="0"/>
              <a:t> tinh </a:t>
            </a:r>
            <a:r>
              <a:rPr lang="vi-VN" sz="2800" dirty="0" err="1"/>
              <a:t>cực</a:t>
            </a:r>
            <a:r>
              <a:rPr lang="vi-VN" sz="2800" dirty="0"/>
              <a:t> </a:t>
            </a:r>
            <a:r>
              <a:rPr lang="vi-VN" sz="2800" dirty="0" err="1"/>
              <a:t>kỳ</a:t>
            </a:r>
            <a:r>
              <a:rPr lang="vi-VN" sz="2800" dirty="0"/>
              <a:t> </a:t>
            </a:r>
            <a:r>
              <a:rPr lang="vi-VN" sz="2800" dirty="0" err="1"/>
              <a:t>bền</a:t>
            </a:r>
            <a:r>
              <a:rPr lang="vi-VN" sz="2800" dirty="0"/>
              <a:t> nên không lo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nút</a:t>
            </a:r>
            <a:r>
              <a:rPr lang="vi-VN" sz="2800" dirty="0"/>
              <a:t>, </a:t>
            </a:r>
            <a:r>
              <a:rPr lang="vi-VN" sz="2800" dirty="0" err="1"/>
              <a:t>vỡ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B. </a:t>
            </a:r>
            <a:r>
              <a:rPr lang="vi-VN" sz="2800" dirty="0" err="1"/>
              <a:t>Việc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hiện</a:t>
            </a:r>
            <a:r>
              <a:rPr lang="vi-VN" sz="2800" dirty="0"/>
              <a:t> sai thao </a:t>
            </a:r>
            <a:r>
              <a:rPr lang="vi-VN" sz="2800" dirty="0" err="1"/>
              <a:t>tác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thể</a:t>
            </a:r>
            <a:r>
              <a:rPr lang="vi-VN" sz="2800" dirty="0"/>
              <a:t> gây nguy </a:t>
            </a:r>
            <a:r>
              <a:rPr lang="vi-VN" sz="2800" dirty="0" err="1"/>
              <a:t>hiểm</a:t>
            </a:r>
            <a:r>
              <a:rPr lang="vi-VN" sz="2800" dirty="0"/>
              <a:t> cho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sử</a:t>
            </a:r>
            <a:r>
              <a:rPr lang="vi-VN" sz="2800" dirty="0"/>
              <a:t> </a:t>
            </a:r>
            <a:r>
              <a:rPr lang="vi-VN" sz="2800" dirty="0" err="1"/>
              <a:t>dụng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C. </a:t>
            </a:r>
            <a:r>
              <a:rPr lang="vi-VN" sz="2800" dirty="0" err="1"/>
              <a:t>Việc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hiện</a:t>
            </a:r>
            <a:r>
              <a:rPr lang="vi-VN" sz="2800" dirty="0"/>
              <a:t> sai thao </a:t>
            </a:r>
            <a:r>
              <a:rPr lang="vi-VN" sz="2800" dirty="0" err="1"/>
              <a:t>tác</a:t>
            </a:r>
            <a:r>
              <a:rPr lang="vi-VN" sz="2800" dirty="0"/>
              <a:t> </a:t>
            </a:r>
            <a:r>
              <a:rPr lang="vi-VN" sz="2800" dirty="0" err="1"/>
              <a:t>cùng</a:t>
            </a:r>
            <a:r>
              <a:rPr lang="vi-VN" sz="2800" dirty="0"/>
              <a:t> </a:t>
            </a:r>
            <a:r>
              <a:rPr lang="vi-VN" sz="2800" dirty="0" err="1"/>
              <a:t>lắm</a:t>
            </a:r>
            <a:r>
              <a:rPr lang="vi-VN" sz="2800" dirty="0"/>
              <a:t> </a:t>
            </a:r>
            <a:r>
              <a:rPr lang="vi-VN" sz="2800" dirty="0" err="1"/>
              <a:t>là</a:t>
            </a:r>
            <a:r>
              <a:rPr lang="vi-VN" sz="2800" dirty="0"/>
              <a:t> </a:t>
            </a:r>
            <a:r>
              <a:rPr lang="vi-VN" sz="2800" dirty="0" err="1"/>
              <a:t>thiết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sẽ</a:t>
            </a:r>
            <a:r>
              <a:rPr lang="vi-VN" sz="2800" dirty="0"/>
              <a:t> không </a:t>
            </a:r>
            <a:r>
              <a:rPr lang="vi-VN" sz="2800" dirty="0" err="1"/>
              <a:t>hoạt</a:t>
            </a:r>
            <a:r>
              <a:rPr lang="vi-VN" sz="2800" dirty="0"/>
              <a:t> </a:t>
            </a:r>
            <a:r>
              <a:rPr lang="vi-VN" sz="2800" dirty="0" err="1"/>
              <a:t>động</a:t>
            </a:r>
            <a:r>
              <a:rPr lang="vi-VN" sz="2800" dirty="0"/>
              <a:t>, không gây nguy </a:t>
            </a:r>
            <a:r>
              <a:rPr lang="vi-VN" sz="2800" dirty="0" err="1"/>
              <a:t>hiểm</a:t>
            </a:r>
            <a:r>
              <a:rPr lang="vi-VN" sz="2800" dirty="0"/>
              <a:t> </a:t>
            </a:r>
            <a:r>
              <a:rPr lang="vi-VN" sz="2800" dirty="0" err="1"/>
              <a:t>tới</a:t>
            </a:r>
            <a:r>
              <a:rPr lang="vi-VN" sz="2800" dirty="0"/>
              <a:t>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sử</a:t>
            </a:r>
            <a:r>
              <a:rPr lang="vi-VN" sz="2800" dirty="0"/>
              <a:t> </a:t>
            </a:r>
            <a:r>
              <a:rPr lang="vi-VN" sz="2800" dirty="0" err="1"/>
              <a:t>dụng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D. Dây </a:t>
            </a:r>
            <a:r>
              <a:rPr lang="vi-VN" sz="2800" dirty="0" err="1"/>
              <a:t>điện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sờn</a:t>
            </a:r>
            <a:r>
              <a:rPr lang="vi-VN" sz="2800" dirty="0"/>
              <a:t> </a:t>
            </a:r>
            <a:r>
              <a:rPr lang="vi-VN" sz="2800" dirty="0" err="1"/>
              <a:t>chỉ</a:t>
            </a:r>
            <a:r>
              <a:rPr lang="vi-VN" sz="2800" dirty="0"/>
              <a:t> </a:t>
            </a:r>
            <a:r>
              <a:rPr lang="vi-VN" sz="2800" dirty="0" err="1"/>
              <a:t>mất</a:t>
            </a:r>
            <a:r>
              <a:rPr lang="vi-VN" sz="2800" dirty="0"/>
              <a:t> </a:t>
            </a:r>
            <a:r>
              <a:rPr lang="vi-VN" sz="2800" dirty="0" err="1"/>
              <a:t>tính</a:t>
            </a:r>
            <a:r>
              <a:rPr lang="vi-VN" sz="2800" dirty="0"/>
              <a:t> </a:t>
            </a:r>
            <a:r>
              <a:rPr lang="vi-VN" sz="2800" dirty="0" err="1"/>
              <a:t>thẩm</a:t>
            </a:r>
            <a:r>
              <a:rPr lang="vi-VN" sz="2800" dirty="0"/>
              <a:t> </a:t>
            </a:r>
            <a:r>
              <a:rPr lang="vi-VN" sz="2800" dirty="0" err="1"/>
              <a:t>mỹ</a:t>
            </a:r>
            <a:r>
              <a:rPr lang="vi-VN" sz="2800" dirty="0"/>
              <a:t>, </a:t>
            </a:r>
            <a:r>
              <a:rPr lang="vi-VN" sz="2800" dirty="0" err="1"/>
              <a:t>ngoài</a:t>
            </a:r>
            <a:r>
              <a:rPr lang="vi-VN" sz="2800" dirty="0"/>
              <a:t> ra không gây nguy </a:t>
            </a:r>
            <a:r>
              <a:rPr lang="vi-VN" sz="2800" dirty="0" err="1"/>
              <a:t>hiểm</a:t>
            </a:r>
            <a:r>
              <a:rPr lang="vi-VN" sz="2800" dirty="0"/>
              <a:t> cho </a:t>
            </a:r>
            <a:r>
              <a:rPr lang="vi-VN" sz="2800" dirty="0" err="1"/>
              <a:t>người</a:t>
            </a:r>
            <a:r>
              <a:rPr lang="vi-VN" sz="2800" dirty="0"/>
              <a:t> </a:t>
            </a:r>
            <a:r>
              <a:rPr lang="vi-VN" sz="2800" dirty="0" err="1"/>
              <a:t>sử</a:t>
            </a:r>
            <a:r>
              <a:rPr lang="vi-VN" sz="2800" dirty="0"/>
              <a:t> </a:t>
            </a:r>
            <a:r>
              <a:rPr lang="vi-VN" sz="2800" dirty="0" err="1"/>
              <a:t>dụng</a:t>
            </a:r>
            <a:r>
              <a:rPr lang="vi-VN" sz="2800" dirty="0"/>
              <a:t>.</a:t>
            </a:r>
            <a:endParaRPr lang="en-US" sz="28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528363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1336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3" y="1126559"/>
            <a:ext cx="12048392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600" b="1" dirty="0"/>
              <a:t>Câu 3:</a:t>
            </a:r>
            <a:r>
              <a:rPr lang="vi-VN" sz="2600" dirty="0"/>
              <a:t> </a:t>
            </a:r>
            <a:r>
              <a:rPr lang="vi-VN" sz="2600" dirty="0" err="1"/>
              <a:t>Hành</a:t>
            </a:r>
            <a:r>
              <a:rPr lang="vi-VN" sz="2600" dirty="0"/>
              <a:t> </a:t>
            </a:r>
            <a:r>
              <a:rPr lang="vi-VN" sz="2600" dirty="0" err="1"/>
              <a:t>động</a:t>
            </a:r>
            <a:r>
              <a:rPr lang="vi-VN" sz="2600" dirty="0"/>
              <a:t> </a:t>
            </a:r>
            <a:r>
              <a:rPr lang="vi-VN" sz="2600" dirty="0" err="1"/>
              <a:t>nào</a:t>
            </a:r>
            <a:r>
              <a:rPr lang="vi-VN" sz="2600" dirty="0"/>
              <a:t> sau đây không gây nguy </a:t>
            </a:r>
            <a:r>
              <a:rPr lang="vi-VN" sz="2600" dirty="0" err="1"/>
              <a:t>hiểm</a:t>
            </a:r>
            <a:r>
              <a:rPr lang="vi-VN" sz="2600" dirty="0"/>
              <a:t> cho </a:t>
            </a:r>
            <a:r>
              <a:rPr lang="vi-VN" sz="2600" dirty="0" err="1"/>
              <a:t>người</a:t>
            </a:r>
            <a:r>
              <a:rPr lang="vi-VN" sz="2600" dirty="0"/>
              <a:t> </a:t>
            </a:r>
            <a:r>
              <a:rPr lang="vi-VN" sz="2600" dirty="0" err="1"/>
              <a:t>làm</a:t>
            </a:r>
            <a:r>
              <a:rPr lang="vi-VN" sz="2600" dirty="0"/>
              <a:t> </a:t>
            </a:r>
            <a:r>
              <a:rPr lang="vi-VN" sz="2600" dirty="0" err="1"/>
              <a:t>thực</a:t>
            </a:r>
            <a:r>
              <a:rPr lang="vi-VN" sz="2600" dirty="0"/>
              <a:t> </a:t>
            </a:r>
            <a:r>
              <a:rPr lang="vi-VN" sz="2600" dirty="0" err="1"/>
              <a:t>hành</a:t>
            </a:r>
            <a:r>
              <a:rPr lang="vi-VN" sz="2600" dirty="0"/>
              <a:t> </a:t>
            </a:r>
            <a:r>
              <a:rPr lang="vi-VN" sz="2600" dirty="0" err="1"/>
              <a:t>thí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?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A. </a:t>
            </a:r>
            <a:r>
              <a:rPr lang="vi-VN" sz="2600" dirty="0" err="1"/>
              <a:t>Để</a:t>
            </a:r>
            <a:r>
              <a:rPr lang="vi-VN" sz="2600" dirty="0"/>
              <a:t> </a:t>
            </a:r>
            <a:r>
              <a:rPr lang="vi-VN" sz="2600" dirty="0" err="1"/>
              <a:t>các</a:t>
            </a:r>
            <a:r>
              <a:rPr lang="vi-VN" sz="2600" dirty="0"/>
              <a:t> </a:t>
            </a:r>
            <a:r>
              <a:rPr lang="vi-VN" sz="2600" dirty="0" err="1"/>
              <a:t>kẹp</a:t>
            </a:r>
            <a:r>
              <a:rPr lang="vi-VN" sz="2600" dirty="0"/>
              <a:t> </a:t>
            </a:r>
            <a:r>
              <a:rPr lang="vi-VN" sz="2600" dirty="0" err="1"/>
              <a:t>điện</a:t>
            </a:r>
            <a:r>
              <a:rPr lang="vi-VN" sz="2600" dirty="0"/>
              <a:t> </a:t>
            </a:r>
            <a:r>
              <a:rPr lang="vi-VN" sz="2600" dirty="0" err="1"/>
              <a:t>gần</a:t>
            </a:r>
            <a:r>
              <a:rPr lang="vi-VN" sz="2600" dirty="0"/>
              <a:t> nhau.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B. Không đeo găng tay cao su khi </a:t>
            </a:r>
            <a:r>
              <a:rPr lang="vi-VN" sz="2600" dirty="0" err="1"/>
              <a:t>thực</a:t>
            </a:r>
            <a:r>
              <a:rPr lang="vi-VN" sz="2600" dirty="0"/>
              <a:t> </a:t>
            </a:r>
            <a:r>
              <a:rPr lang="vi-VN" sz="2600" dirty="0" err="1"/>
              <a:t>hiện</a:t>
            </a:r>
            <a:r>
              <a:rPr lang="vi-VN" sz="2600" dirty="0"/>
              <a:t> </a:t>
            </a:r>
            <a:r>
              <a:rPr lang="vi-VN" sz="2600" dirty="0" err="1"/>
              <a:t>làm</a:t>
            </a:r>
            <a:r>
              <a:rPr lang="vi-VN" sz="2600" dirty="0"/>
              <a:t> </a:t>
            </a:r>
            <a:r>
              <a:rPr lang="vi-VN" sz="2600" dirty="0" err="1"/>
              <a:t>ths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 </a:t>
            </a:r>
            <a:r>
              <a:rPr lang="vi-VN" sz="2600" dirty="0" err="1"/>
              <a:t>với</a:t>
            </a:r>
            <a:r>
              <a:rPr lang="vi-VN" sz="2600" dirty="0"/>
              <a:t> </a:t>
            </a:r>
            <a:r>
              <a:rPr lang="vi-VN" sz="2600" dirty="0" err="1"/>
              <a:t>nhiệt</a:t>
            </a:r>
            <a:r>
              <a:rPr lang="vi-VN" sz="2600" dirty="0"/>
              <a:t> </a:t>
            </a:r>
            <a:r>
              <a:rPr lang="vi-VN" sz="2600" dirty="0" err="1"/>
              <a:t>độ</a:t>
            </a:r>
            <a:r>
              <a:rPr lang="vi-VN" sz="2600" dirty="0"/>
              <a:t> cao.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C. </a:t>
            </a:r>
            <a:r>
              <a:rPr lang="vi-VN" sz="2600" dirty="0" err="1"/>
              <a:t>Để</a:t>
            </a:r>
            <a:r>
              <a:rPr lang="vi-VN" sz="2600" dirty="0"/>
              <a:t> </a:t>
            </a:r>
            <a:r>
              <a:rPr lang="vi-VN" sz="2600" dirty="0" err="1"/>
              <a:t>cồn</a:t>
            </a:r>
            <a:r>
              <a:rPr lang="vi-VN" sz="2600" dirty="0"/>
              <a:t> </a:t>
            </a:r>
            <a:r>
              <a:rPr lang="vi-VN" sz="2600" dirty="0" err="1"/>
              <a:t>gần</a:t>
            </a:r>
            <a:r>
              <a:rPr lang="vi-VN" sz="2600" dirty="0"/>
              <a:t> </a:t>
            </a:r>
            <a:r>
              <a:rPr lang="vi-VN" sz="2600" dirty="0" err="1"/>
              <a:t>thí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 </a:t>
            </a:r>
            <a:r>
              <a:rPr lang="vi-VN" sz="2600" dirty="0" err="1"/>
              <a:t>mạch</a:t>
            </a:r>
            <a:r>
              <a:rPr lang="vi-VN" sz="2600" dirty="0"/>
              <a:t> </a:t>
            </a:r>
            <a:r>
              <a:rPr lang="vi-VN" sz="2600" dirty="0" err="1"/>
              <a:t>điện</a:t>
            </a:r>
            <a:r>
              <a:rPr lang="vi-VN" sz="2600" dirty="0"/>
              <a:t>.</a:t>
            </a:r>
            <a:endParaRPr lang="en-US" sz="2600" dirty="0"/>
          </a:p>
          <a:p>
            <a:pPr algn="just">
              <a:lnSpc>
                <a:spcPct val="150000"/>
              </a:lnSpc>
            </a:pPr>
            <a:r>
              <a:rPr lang="vi-VN" sz="2600" dirty="0"/>
              <a:t>D. Khi </a:t>
            </a:r>
            <a:r>
              <a:rPr lang="vi-VN" sz="2600" dirty="0" err="1"/>
              <a:t>thí</a:t>
            </a:r>
            <a:r>
              <a:rPr lang="vi-VN" sz="2600" dirty="0"/>
              <a:t> </a:t>
            </a:r>
            <a:r>
              <a:rPr lang="vi-VN" sz="2600" dirty="0" err="1"/>
              <a:t>nghiệm</a:t>
            </a:r>
            <a:r>
              <a:rPr lang="vi-VN" sz="2600" dirty="0"/>
              <a:t> </a:t>
            </a:r>
            <a:r>
              <a:rPr lang="vi-VN" sz="2600" dirty="0" err="1"/>
              <a:t>với</a:t>
            </a:r>
            <a:r>
              <a:rPr lang="vi-VN" sz="2600" dirty="0"/>
              <a:t> </a:t>
            </a:r>
            <a:r>
              <a:rPr lang="vi-VN" sz="2600" dirty="0" err="1"/>
              <a:t>ampe</a:t>
            </a:r>
            <a:r>
              <a:rPr lang="vi-VN" sz="2600" dirty="0"/>
              <a:t> </a:t>
            </a:r>
            <a:r>
              <a:rPr lang="vi-VN" sz="2600" dirty="0" err="1"/>
              <a:t>kế</a:t>
            </a:r>
            <a:r>
              <a:rPr lang="vi-VN" sz="2600" dirty="0"/>
              <a:t> </a:t>
            </a:r>
            <a:r>
              <a:rPr lang="vi-VN" sz="2600" dirty="0" err="1"/>
              <a:t>cần</a:t>
            </a:r>
            <a:r>
              <a:rPr lang="vi-VN" sz="2600" dirty="0"/>
              <a:t> </a:t>
            </a:r>
            <a:r>
              <a:rPr lang="vi-VN" sz="2600" dirty="0" err="1"/>
              <a:t>cắm</a:t>
            </a:r>
            <a:r>
              <a:rPr lang="vi-VN" sz="2600" dirty="0"/>
              <a:t> dây đo </a:t>
            </a:r>
            <a:r>
              <a:rPr lang="vi-VN" sz="2600" dirty="0" err="1"/>
              <a:t>vào</a:t>
            </a:r>
            <a:r>
              <a:rPr lang="vi-VN" sz="2600" dirty="0"/>
              <a:t> </a:t>
            </a:r>
            <a:r>
              <a:rPr lang="vi-VN" sz="2600" dirty="0" err="1"/>
              <a:t>chốt</a:t>
            </a:r>
            <a:r>
              <a:rPr lang="vi-VN" sz="2600" dirty="0"/>
              <a:t> </a:t>
            </a:r>
            <a:r>
              <a:rPr lang="vi-VN" sz="2600" dirty="0" err="1"/>
              <a:t>cắm</a:t>
            </a:r>
            <a:r>
              <a:rPr lang="vi-VN" sz="2600" dirty="0"/>
              <a:t> </a:t>
            </a:r>
            <a:r>
              <a:rPr lang="vi-VN" sz="2600" dirty="0" err="1"/>
              <a:t>phù</a:t>
            </a:r>
            <a:r>
              <a:rPr lang="vi-VN" sz="2600" dirty="0"/>
              <a:t> </a:t>
            </a:r>
            <a:r>
              <a:rPr lang="vi-VN" sz="2600" dirty="0" err="1"/>
              <a:t>hợp</a:t>
            </a:r>
            <a:r>
              <a:rPr lang="vi-VN" sz="2600" dirty="0"/>
              <a:t> </a:t>
            </a:r>
            <a:r>
              <a:rPr lang="vi-VN" sz="2600" dirty="0" err="1"/>
              <a:t>với</a:t>
            </a:r>
            <a:r>
              <a:rPr lang="vi-VN" sz="2600" dirty="0"/>
              <a:t> </a:t>
            </a:r>
            <a:r>
              <a:rPr lang="vi-VN" sz="2600" dirty="0" err="1"/>
              <a:t>chức</a:t>
            </a:r>
            <a:r>
              <a:rPr lang="vi-VN" sz="2600" dirty="0"/>
              <a:t> năng đo.</a:t>
            </a:r>
            <a:endParaRPr lang="en-US" sz="2600" dirty="0"/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343429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B5BB0C9A-65F0-33F4-FD76-AD8F15DE4E1B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364446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4616294" y="1126559"/>
            <a:ext cx="12233327" cy="432819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2800" b="1" dirty="0"/>
              <a:t>Câu 4: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 </a:t>
            </a:r>
            <a:r>
              <a:rPr lang="vi-VN" sz="2800" dirty="0" err="1"/>
              <a:t>động</a:t>
            </a:r>
            <a:r>
              <a:rPr lang="vi-VN" sz="2800" dirty="0"/>
              <a:t> </a:t>
            </a:r>
            <a:r>
              <a:rPr lang="vi-VN" sz="2800" dirty="0" err="1"/>
              <a:t>nào</a:t>
            </a:r>
            <a:r>
              <a:rPr lang="vi-VN" sz="2800" dirty="0"/>
              <a:t> không tuôn </a:t>
            </a:r>
            <a:r>
              <a:rPr lang="vi-VN" sz="2800" dirty="0" err="1"/>
              <a:t>thủ</a:t>
            </a:r>
            <a:r>
              <a:rPr lang="vi-VN" sz="2800" dirty="0"/>
              <a:t> quy </a:t>
            </a:r>
            <a:r>
              <a:rPr lang="vi-VN" sz="2800" dirty="0" err="1"/>
              <a:t>tắc</a:t>
            </a:r>
            <a:r>
              <a:rPr lang="vi-VN" sz="2800" dirty="0"/>
              <a:t> an </a:t>
            </a:r>
            <a:r>
              <a:rPr lang="vi-VN" sz="2800" dirty="0" err="1"/>
              <a:t>toàn</a:t>
            </a:r>
            <a:r>
              <a:rPr lang="vi-VN" sz="2800" dirty="0"/>
              <a:t> trong </a:t>
            </a:r>
            <a:r>
              <a:rPr lang="vi-VN" sz="2800" dirty="0" err="1"/>
              <a:t>phòng</a:t>
            </a:r>
            <a:r>
              <a:rPr lang="vi-VN" sz="2800" dirty="0"/>
              <a:t> </a:t>
            </a:r>
            <a:r>
              <a:rPr lang="vi-VN" sz="2800" dirty="0" err="1"/>
              <a:t>thực</a:t>
            </a:r>
            <a:r>
              <a:rPr lang="vi-VN" sz="2800" dirty="0"/>
              <a:t> </a:t>
            </a:r>
            <a:r>
              <a:rPr lang="vi-VN" sz="2800" dirty="0" err="1"/>
              <a:t>hành</a:t>
            </a:r>
            <a:r>
              <a:rPr lang="vi-VN" sz="2800" dirty="0"/>
              <a:t>?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A. </a:t>
            </a:r>
            <a:r>
              <a:rPr lang="vi-VN" sz="2800" dirty="0" err="1"/>
              <a:t>Trước</a:t>
            </a:r>
            <a:r>
              <a:rPr lang="vi-VN" sz="2800" dirty="0"/>
              <a:t> khi </a:t>
            </a:r>
            <a:r>
              <a:rPr lang="vi-VN" sz="2800" dirty="0" err="1"/>
              <a:t>cắm</a:t>
            </a:r>
            <a:r>
              <a:rPr lang="vi-VN" sz="2800" dirty="0"/>
              <a:t>, </a:t>
            </a:r>
            <a:r>
              <a:rPr lang="vi-VN" sz="2800" dirty="0" err="1"/>
              <a:t>tháo</a:t>
            </a:r>
            <a:r>
              <a:rPr lang="vi-VN" sz="2800" dirty="0"/>
              <a:t> </a:t>
            </a:r>
            <a:r>
              <a:rPr lang="vi-VN" sz="2800" dirty="0" err="1"/>
              <a:t>thiết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điện</a:t>
            </a:r>
            <a:r>
              <a:rPr lang="vi-VN" sz="2800" dirty="0"/>
              <a:t>, </a:t>
            </a:r>
            <a:r>
              <a:rPr lang="vi-VN" sz="2800" dirty="0" err="1"/>
              <a:t>sẽ</a:t>
            </a:r>
            <a:r>
              <a:rPr lang="vi-VN" sz="2800" dirty="0"/>
              <a:t> </a:t>
            </a:r>
            <a:r>
              <a:rPr lang="vi-VN" sz="2800" dirty="0" err="1"/>
              <a:t>tắt</a:t>
            </a:r>
            <a:r>
              <a:rPr lang="vi-VN" sz="2800" dirty="0"/>
              <a:t> công </a:t>
            </a:r>
            <a:r>
              <a:rPr lang="vi-VN" sz="2800" dirty="0" err="1"/>
              <a:t>tắc</a:t>
            </a:r>
            <a:r>
              <a:rPr lang="vi-VN" sz="2800" dirty="0"/>
              <a:t> </a:t>
            </a:r>
            <a:r>
              <a:rPr lang="vi-VN" sz="2800" dirty="0" err="1"/>
              <a:t>nguồn</a:t>
            </a:r>
            <a:r>
              <a:rPr lang="vi-VN" sz="2800" dirty="0"/>
              <a:t>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B. </a:t>
            </a:r>
            <a:r>
              <a:rPr lang="vi-VN" sz="2800" dirty="0" err="1"/>
              <a:t>Trước</a:t>
            </a:r>
            <a:r>
              <a:rPr lang="vi-VN" sz="2800" dirty="0"/>
              <a:t> khi </a:t>
            </a:r>
            <a:r>
              <a:rPr lang="vi-VN" sz="2800" dirty="0" err="1"/>
              <a:t>làm</a:t>
            </a:r>
            <a:r>
              <a:rPr lang="vi-VN" sz="2800" dirty="0"/>
              <a:t> </a:t>
            </a:r>
            <a:r>
              <a:rPr lang="vi-VN" sz="2800" dirty="0" err="1"/>
              <a:t>thí</a:t>
            </a:r>
            <a:r>
              <a:rPr lang="vi-VN" sz="2800" dirty="0"/>
              <a:t> </a:t>
            </a:r>
            <a:r>
              <a:rPr lang="vi-VN" sz="2800" dirty="0" err="1"/>
              <a:t>nghiệm</a:t>
            </a:r>
            <a:r>
              <a:rPr lang="vi-VN" sz="2800" dirty="0"/>
              <a:t> </a:t>
            </a:r>
            <a:r>
              <a:rPr lang="vi-VN" sz="2800" dirty="0" err="1"/>
              <a:t>với</a:t>
            </a:r>
            <a:r>
              <a:rPr lang="vi-VN" sz="2800" dirty="0"/>
              <a:t>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thủy</a:t>
            </a:r>
            <a:r>
              <a:rPr lang="vi-VN" sz="2800" dirty="0"/>
              <a:t> tinh, </a:t>
            </a:r>
            <a:r>
              <a:rPr lang="vi-VN" sz="2800" dirty="0" err="1"/>
              <a:t>cần</a:t>
            </a:r>
            <a:r>
              <a:rPr lang="vi-VN" sz="2800" dirty="0"/>
              <a:t> </a:t>
            </a:r>
            <a:r>
              <a:rPr lang="vi-VN" sz="2800" dirty="0" err="1"/>
              <a:t>kiểm</a:t>
            </a:r>
            <a:r>
              <a:rPr lang="vi-VN" sz="2800" dirty="0"/>
              <a:t> tra </a:t>
            </a:r>
            <a:r>
              <a:rPr lang="vi-VN" sz="2800" dirty="0" err="1"/>
              <a:t>bình</a:t>
            </a:r>
            <a:r>
              <a:rPr lang="vi-VN" sz="2800" dirty="0"/>
              <a:t> </a:t>
            </a:r>
            <a:r>
              <a:rPr lang="vi-VN" sz="2800" dirty="0" err="1"/>
              <a:t>có</a:t>
            </a:r>
            <a:r>
              <a:rPr lang="vi-VN" sz="2800" dirty="0"/>
              <a:t> </a:t>
            </a:r>
            <a:r>
              <a:rPr lang="vi-VN" sz="2800" dirty="0" err="1"/>
              <a:t>bị</a:t>
            </a:r>
            <a:r>
              <a:rPr lang="vi-VN" sz="2800" dirty="0"/>
              <a:t> </a:t>
            </a:r>
            <a:r>
              <a:rPr lang="vi-VN" sz="2800" dirty="0" err="1"/>
              <a:t>nứt</a:t>
            </a:r>
            <a:r>
              <a:rPr lang="vi-VN" sz="2800" dirty="0"/>
              <a:t> </a:t>
            </a:r>
            <a:r>
              <a:rPr lang="vi-VN" sz="2800" dirty="0" err="1"/>
              <a:t>vỡ</a:t>
            </a:r>
            <a:r>
              <a:rPr lang="vi-VN" sz="2800" dirty="0"/>
              <a:t> hay không.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C. </a:t>
            </a:r>
            <a:r>
              <a:rPr lang="vi-VN" sz="2800" dirty="0" err="1"/>
              <a:t>Bố</a:t>
            </a:r>
            <a:r>
              <a:rPr lang="vi-VN" sz="2800" dirty="0"/>
              <a:t> </a:t>
            </a:r>
            <a:r>
              <a:rPr lang="vi-VN" sz="2800" dirty="0" err="1"/>
              <a:t>trí</a:t>
            </a:r>
            <a:r>
              <a:rPr lang="vi-VN" sz="2800" dirty="0"/>
              <a:t> dây </a:t>
            </a:r>
            <a:r>
              <a:rPr lang="vi-VN" sz="2800" dirty="0" err="1"/>
              <a:t>điện</a:t>
            </a:r>
            <a:r>
              <a:rPr lang="vi-VN" sz="2800" dirty="0"/>
              <a:t> </a:t>
            </a:r>
            <a:r>
              <a:rPr lang="vi-VN" sz="2800" dirty="0" err="1"/>
              <a:t>gọn</a:t>
            </a:r>
            <a:r>
              <a:rPr lang="vi-VN" sz="2800" dirty="0"/>
              <a:t> </a:t>
            </a:r>
            <a:r>
              <a:rPr lang="vi-VN" sz="2800" dirty="0" err="1"/>
              <a:t>gàng</a:t>
            </a:r>
            <a:r>
              <a:rPr lang="vi-VN" sz="2800" dirty="0"/>
              <a:t> .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D. </a:t>
            </a:r>
            <a:r>
              <a:rPr lang="vi-VN" sz="2800" dirty="0" err="1"/>
              <a:t>Dùng</a:t>
            </a:r>
            <a:r>
              <a:rPr lang="vi-VN" sz="2800" dirty="0"/>
              <a:t> tay không </a:t>
            </a:r>
            <a:r>
              <a:rPr lang="vi-VN" sz="2800" dirty="0" err="1"/>
              <a:t>để</a:t>
            </a:r>
            <a:r>
              <a:rPr lang="vi-VN" sz="2800" dirty="0"/>
              <a:t> </a:t>
            </a:r>
            <a:r>
              <a:rPr lang="vi-VN" sz="2800" dirty="0" err="1"/>
              <a:t>làm</a:t>
            </a:r>
            <a:r>
              <a:rPr lang="vi-VN" sz="2800" dirty="0"/>
              <a:t> </a:t>
            </a:r>
            <a:r>
              <a:rPr lang="vi-VN" sz="2800" dirty="0" err="1"/>
              <a:t>thí</a:t>
            </a:r>
            <a:r>
              <a:rPr lang="vi-VN" sz="2800" dirty="0"/>
              <a:t> </a:t>
            </a:r>
            <a:r>
              <a:rPr lang="vi-VN" sz="2800" dirty="0" err="1"/>
              <a:t>nghiệm</a:t>
            </a:r>
            <a:r>
              <a:rPr lang="vi-VN" sz="2800" dirty="0"/>
              <a:t> .</a:t>
            </a:r>
            <a:r>
              <a:rPr lang="en-US" sz="2800" dirty="0">
                <a:solidFill>
                  <a:prstClr val="white"/>
                </a:solidFill>
                <a:cs typeface="Arial" panose="020B0604020202020204" pitchFamily="34" charset="0"/>
                <a:sym typeface="Arial"/>
              </a:rPr>
              <a:t>   </a:t>
            </a:r>
            <a:endParaRPr lang="en-US" sz="2800" dirty="0">
              <a:solidFill>
                <a:srgbClr val="00FF00"/>
              </a:solidFill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528363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en-US" sz="3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en-US" sz="3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4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89A0EA39-193C-783B-D520-E1F9AE9BDABB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67645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616293" y="1126559"/>
                <a:ext cx="12048392" cy="4328190"/>
              </a:xfrm>
              <a:prstGeom prst="rect">
                <a:avLst/>
              </a:prstGeom>
              <a:solidFill>
                <a:srgbClr val="008CF5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vi-VN" sz="2800" b="1" dirty="0"/>
                  <a:t>Câu 5:</a:t>
                </a:r>
                <a:r>
                  <a:rPr lang="vi-VN" sz="2800" dirty="0"/>
                  <a:t> Khi </a:t>
                </a:r>
                <a:r>
                  <a:rPr lang="vi-VN" sz="2800" dirty="0" err="1"/>
                  <a:t>có</a:t>
                </a:r>
                <a:r>
                  <a:rPr lang="vi-VN" sz="2800" dirty="0"/>
                  <a:t> </a:t>
                </a:r>
                <a:r>
                  <a:rPr lang="vi-VN" sz="2800" dirty="0" err="1"/>
                  <a:t>sự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cố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chập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 dây </a:t>
                </a:r>
                <a:r>
                  <a:rPr lang="vi-VN" sz="2800" dirty="0" err="1"/>
                  <a:t>điện</a:t>
                </a:r>
                <a:r>
                  <a:rPr lang="vi-VN" sz="2800" dirty="0"/>
                  <a:t> trong khi </a:t>
                </a:r>
                <a:r>
                  <a:rPr lang="vi-VN" sz="2800" dirty="0" err="1"/>
                  <a:t>làm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thí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nghiệm</a:t>
                </a:r>
                <a:r>
                  <a:rPr lang="vi-VN" sz="2800" dirty="0"/>
                  <a:t> ở </a:t>
                </a:r>
                <a:r>
                  <a:rPr lang="vi-VN" sz="2800" dirty="0" err="1"/>
                  <a:t>phòng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thực</a:t>
                </a:r>
                <a:r>
                  <a:rPr lang="vi-VN" sz="2800" dirty="0"/>
                  <a:t> </a:t>
                </a:r>
                <a:r>
                  <a:rPr lang="vi-VN" sz="2800" dirty="0" err="1"/>
                  <a:t>hành</a:t>
                </a:r>
                <a:r>
                  <a:rPr lang="vi-VN" sz="2800" dirty="0"/>
                  <a:t>, </a:t>
                </a:r>
                <a:r>
                  <a:rPr lang="vi-VN" sz="2800" dirty="0" err="1"/>
                  <a:t>điều</a:t>
                </a:r>
                <a:r>
                  <a:rPr lang="vi-VN" sz="2800" dirty="0"/>
                  <a:t> ta </a:t>
                </a:r>
                <a:r>
                  <a:rPr lang="vi-VN" sz="2800" dirty="0" err="1"/>
                  <a:t>cần</a:t>
                </a:r>
                <a:r>
                  <a:rPr lang="vi-VN" sz="2800" dirty="0"/>
                  <a:t> </a:t>
                </a:r>
                <a:r>
                  <a:rPr lang="vi-VN" sz="2800" dirty="0" err="1"/>
                  <a:t>làm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trước</a:t>
                </a:r>
                <a:r>
                  <a:rPr lang="vi-VN" sz="2800" dirty="0"/>
                  <a:t> tiên </a:t>
                </a:r>
                <a:r>
                  <a:rPr lang="vi-VN" sz="2800" dirty="0" err="1"/>
                  <a:t>là</a:t>
                </a:r>
                <a:r>
                  <a:rPr lang="vi-VN" sz="2800" dirty="0"/>
                  <a:t>: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A. </a:t>
                </a:r>
                <a:r>
                  <a:rPr lang="vi-VN" sz="2800" dirty="0" err="1"/>
                  <a:t>Ngắt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nguồn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điện</a:t>
                </a:r>
                <a:r>
                  <a:rPr lang="vi-VN" sz="2800" dirty="0"/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B. </a:t>
                </a:r>
                <a:r>
                  <a:rPr lang="vi-VN" sz="2800" dirty="0" err="1"/>
                  <a:t>Dùng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nước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để</a:t>
                </a:r>
                <a:r>
                  <a:rPr lang="vi-VN" sz="2800" dirty="0"/>
                  <a:t> </a:t>
                </a:r>
                <a:r>
                  <a:rPr lang="vi-VN" sz="2800" dirty="0" err="1"/>
                  <a:t>dập</a:t>
                </a:r>
                <a:r>
                  <a:rPr lang="vi-VN" sz="2800" dirty="0"/>
                  <a:t> </a:t>
                </a:r>
                <a:r>
                  <a:rPr lang="vi-VN" sz="2800" dirty="0" err="1"/>
                  <a:t>tắt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đám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C. </a:t>
                </a:r>
                <a:r>
                  <a:rPr lang="vi-VN" sz="2800" dirty="0" err="1"/>
                  <a:t>Dùng</a:t>
                </a:r>
                <a:r>
                  <a:rPr lang="vi-VN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vi-VN" sz="2800" dirty="0"/>
                  <a:t> </a:t>
                </a:r>
                <a:r>
                  <a:rPr lang="vi-VN" sz="2800" dirty="0" err="1"/>
                  <a:t>để</a:t>
                </a:r>
                <a:r>
                  <a:rPr lang="vi-VN" sz="2800" dirty="0"/>
                  <a:t> </a:t>
                </a:r>
                <a:r>
                  <a:rPr lang="vi-VN" sz="2800" dirty="0" err="1"/>
                  <a:t>dập</a:t>
                </a:r>
                <a:r>
                  <a:rPr lang="vi-VN" sz="2800" dirty="0"/>
                  <a:t> </a:t>
                </a:r>
                <a:r>
                  <a:rPr lang="vi-VN" sz="2800" dirty="0" err="1"/>
                  <a:t>đám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 </a:t>
                </a:r>
                <a:r>
                  <a:rPr lang="vi-VN" sz="2800" dirty="0" err="1"/>
                  <a:t>nếu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chẳng</a:t>
                </a:r>
                <a:r>
                  <a:rPr lang="vi-VN" sz="2800" dirty="0"/>
                  <a:t> </a:t>
                </a:r>
                <a:r>
                  <a:rPr lang="vi-VN" sz="2800" dirty="0" err="1"/>
                  <a:t>máy</a:t>
                </a:r>
                <a:r>
                  <a:rPr lang="vi-VN" sz="2800" dirty="0"/>
                  <a:t> </a:t>
                </a:r>
                <a:r>
                  <a:rPr lang="vi-VN" sz="2800" dirty="0" err="1"/>
                  <a:t>lửa</a:t>
                </a:r>
                <a:r>
                  <a:rPr lang="vi-VN" sz="2800" dirty="0"/>
                  <a:t> </a:t>
                </a:r>
                <a:r>
                  <a:rPr lang="vi-VN" sz="2800" dirty="0" err="1"/>
                  <a:t>cháy</a:t>
                </a:r>
                <a:r>
                  <a:rPr lang="vi-VN" sz="2800" dirty="0"/>
                  <a:t> </a:t>
                </a:r>
                <a:r>
                  <a:rPr lang="vi-VN" sz="2800" dirty="0" err="1"/>
                  <a:t>vào</a:t>
                </a:r>
                <a:r>
                  <a:rPr lang="vi-VN" sz="2800" dirty="0"/>
                  <a:t> </a:t>
                </a:r>
                <a:r>
                  <a:rPr lang="vi-VN" sz="2800" dirty="0" err="1"/>
                  <a:t>quần</a:t>
                </a:r>
                <a:r>
                  <a:rPr lang="vi-VN" sz="2800" dirty="0"/>
                  <a:t> </a:t>
                </a:r>
                <a:r>
                  <a:rPr lang="vi-VN" sz="2800" dirty="0" err="1"/>
                  <a:t>áo</a:t>
                </a:r>
                <a:r>
                  <a:rPr lang="vi-VN" sz="2800" dirty="0"/>
                  <a:t>.</a:t>
                </a:r>
                <a:endParaRPr lang="en-US" sz="2800" dirty="0"/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D. </a:t>
                </a:r>
                <a:r>
                  <a:rPr lang="vi-VN" sz="2800" dirty="0" err="1"/>
                  <a:t>Thoát</a:t>
                </a:r>
                <a:r>
                  <a:rPr lang="vi-VN" sz="2800" dirty="0"/>
                  <a:t> ra </a:t>
                </a:r>
                <a:r>
                  <a:rPr lang="vi-VN" sz="2800" dirty="0" err="1"/>
                  <a:t>ngoài</a:t>
                </a:r>
                <a:r>
                  <a:rPr lang="vi-VN" sz="2800" dirty="0"/>
                  <a:t>.</a:t>
                </a:r>
                <a:endParaRPr lang="vi-VN" sz="2800" noProof="1">
                  <a:solidFill>
                    <a:srgbClr val="00FF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293" y="1126559"/>
                <a:ext cx="12048392" cy="4328190"/>
              </a:xfrm>
              <a:prstGeom prst="rect">
                <a:avLst/>
              </a:prstGeom>
              <a:blipFill>
                <a:blip r:embed="rId7"/>
                <a:stretch>
                  <a:fillRect l="-1012" r="-10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/>
          <p:cNvGrpSpPr/>
          <p:nvPr/>
        </p:nvGrpSpPr>
        <p:grpSpPr>
          <a:xfrm>
            <a:off x="4229968" y="947200"/>
            <a:ext cx="581687" cy="4686914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828755"/>
              <a:endParaRPr lang="en-US" sz="270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6343429" y="987854"/>
            <a:ext cx="321257" cy="4686914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828755"/>
            <a:endParaRPr lang="en-US" sz="270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75521" y="2062462"/>
            <a:ext cx="683922" cy="4882778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 dirty="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en-US" sz="2700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126652" y="5880893"/>
            <a:ext cx="11508659" cy="398201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828755"/>
                <a:endParaRPr lang="vi-VN" sz="3000" noProof="1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r>
                  <a:rPr lang="vi-VN" sz="3000" b="1" noProof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755"/>
                <a:endParaRPr lang="vi-VN" sz="2700" noProof="1">
                  <a:solidFill>
                    <a:prstClr val="white"/>
                  </a:solidFill>
                  <a:latin typeface="Calibri"/>
                  <a:sym typeface="Arial"/>
                </a:endParaRPr>
              </a:p>
            </p:txBody>
          </p:sp>
        </p:grpSp>
        <p:cxnSp>
          <p:nvCxnSpPr>
            <p:cNvPr id="75" name="Straight Connector 74"/>
            <p:cNvCxnSpPr>
              <a:cxnSpLocks/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r>
                <a:rPr lang="en-US" sz="9900" b="1" noProof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A</a:t>
              </a:r>
              <a:endParaRPr lang="vi-VN" sz="9900" b="1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2433264" y="456599"/>
            <a:ext cx="1623432" cy="1623432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755"/>
              <a:endParaRPr lang="en-US" sz="9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84795" y="277250"/>
              <a:ext cx="48004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828755"/>
              <a:r>
                <a:rPr lang="en-US" sz="75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5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472" y="3331310"/>
            <a:ext cx="1296641" cy="156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869086" y="378106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75235" y="3739913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868594" y="3801311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894370" y="376517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875235" y="378602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892344" y="37806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839598" y="378400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2849951" y="3744956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2876780" y="3772127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2892344" y="3709490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828755" eaLnBrk="0" hangingPunct="0"/>
            <a:r>
              <a:rPr lang="en-US" altLang="en-US" sz="4200" dirty="0">
                <a:solidFill>
                  <a:srgbClr val="DC2608"/>
                </a:solidFill>
                <a:latin typeface=".VnBlack" pitchFamily="34" charset="0"/>
                <a:sym typeface="Arial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2829482" y="3753482"/>
            <a:ext cx="800100" cy="8001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828755" eaLnBrk="0" hangingPunct="0">
              <a:defRPr/>
            </a:pPr>
            <a:r>
              <a:rPr lang="en-US" sz="4200" dirty="0">
                <a:solidFill>
                  <a:srgbClr val="DC2608"/>
                </a:solidFill>
                <a:latin typeface=".VnBlack" pitchFamily="34" charset="0"/>
                <a:cs typeface="Arial"/>
                <a:sym typeface="Arial"/>
              </a:rPr>
              <a:t>0</a:t>
            </a: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ADD6EC79-A562-FF63-2DFC-326C5B99C9EE}"/>
              </a:ext>
            </a:extLst>
          </p:cNvPr>
          <p:cNvSpPr/>
          <p:nvPr/>
        </p:nvSpPr>
        <p:spPr>
          <a:xfrm flipH="1">
            <a:off x="14614205" y="9860125"/>
            <a:ext cx="1607826" cy="426884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755"/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8020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0208" y="-1702502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9396" y="2555836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11864" y="6764266"/>
            <a:ext cx="4305912" cy="413367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6" name="TextBox 27">
            <a:extLst>
              <a:ext uri="{FF2B5EF4-FFF2-40B4-BE49-F238E27FC236}">
                <a16:creationId xmlns:a16="http://schemas.microsoft.com/office/drawing/2014/main" id="{D2543275-3C96-09E6-3113-9E6876788E4C}"/>
              </a:ext>
            </a:extLst>
          </p:cNvPr>
          <p:cNvSpPr txBox="1"/>
          <p:nvPr/>
        </p:nvSpPr>
        <p:spPr>
          <a:xfrm>
            <a:off x="6629215" y="2167495"/>
            <a:ext cx="5029568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2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253" normalizeH="0" baseline="0" noProof="0" dirty="0">
                <a:ln>
                  <a:noFill/>
                </a:ln>
                <a:solidFill>
                  <a:srgbClr val="1517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F95BF2AC-9D33-3B5A-B981-CF9ADBAE33D0}"/>
              </a:ext>
            </a:extLst>
          </p:cNvPr>
          <p:cNvSpPr txBox="1"/>
          <p:nvPr/>
        </p:nvSpPr>
        <p:spPr>
          <a:xfrm>
            <a:off x="3352799" y="3377470"/>
            <a:ext cx="11582400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?. 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nguy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ùng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hư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nổ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เรียนจบเคมี....นอกจากเป็นนักเคมี เป็นตำแหน่งอื่น ก็ได้นะ !">
            <a:extLst>
              <a:ext uri="{FF2B5EF4-FFF2-40B4-BE49-F238E27FC236}">
                <a16:creationId xmlns:a16="http://schemas.microsoft.com/office/drawing/2014/main" id="{23C81B86-77A6-3A93-8F62-56BF9348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35" y="5835529"/>
            <a:ext cx="6801034" cy="510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7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2083306" y="3975249"/>
            <a:ext cx="14284901" cy="5844008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24443" y="7214694"/>
            <a:ext cx="3977243" cy="36662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691676" y="4211306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E6C358D0-AC42-7720-5AA9-511B65CB0D1A}"/>
              </a:ext>
            </a:extLst>
          </p:cNvPr>
          <p:cNvSpPr txBox="1"/>
          <p:nvPr/>
        </p:nvSpPr>
        <p:spPr>
          <a:xfrm>
            <a:off x="4416237" y="4505717"/>
            <a:ext cx="10744200" cy="4752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trong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nên: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dây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vướng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khi qua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+ Không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41E51D0-4288-494F-D153-9F4111070B7B}"/>
              </a:ext>
            </a:extLst>
          </p:cNvPr>
          <p:cNvSpPr txBox="1"/>
          <p:nvPr/>
        </p:nvSpPr>
        <p:spPr>
          <a:xfrm>
            <a:off x="8381999" y="2709366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191646" y="2114280"/>
            <a:ext cx="8390451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1707" y="5123656"/>
            <a:ext cx="7325328" cy="580698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0722" y="8027150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97670" y="9258300"/>
            <a:ext cx="787956" cy="7492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454A845-BBCD-C11A-697A-E044D5F6C910}"/>
              </a:ext>
            </a:extLst>
          </p:cNvPr>
          <p:cNvSpPr txBox="1"/>
          <p:nvPr/>
        </p:nvSpPr>
        <p:spPr>
          <a:xfrm>
            <a:off x="8909786" y="4374153"/>
            <a:ext cx="7030641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không may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vỡ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nhiệt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thủy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ngân, ta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lý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như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7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26776" y="868233"/>
            <a:ext cx="16292378" cy="10041331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7507" y="2025704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8DB1AE15-52C9-010F-E89C-0F5535495898}"/>
              </a:ext>
            </a:extLst>
          </p:cNvPr>
          <p:cNvSpPr txBox="1"/>
          <p:nvPr/>
        </p:nvSpPr>
        <p:spPr>
          <a:xfrm>
            <a:off x="1986215" y="7053169"/>
            <a:ext cx="3669506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</a:pP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Xem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lại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kiến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thức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đã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học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bài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2.</a:t>
            </a:r>
            <a:endParaRPr lang="en-US" sz="32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F98B662-91D4-3CCF-7BA0-E9A0CB7BFF0C}"/>
              </a:ext>
            </a:extLst>
          </p:cNvPr>
          <p:cNvSpPr txBox="1"/>
          <p:nvPr/>
        </p:nvSpPr>
        <p:spPr>
          <a:xfrm>
            <a:off x="6843194" y="7028861"/>
            <a:ext cx="4264819" cy="149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nhiệm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vụ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hoạt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động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vận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Noto Sans Symbols"/>
              </a:rPr>
              <a:t>.</a:t>
            </a:r>
            <a:endParaRPr lang="en-US" sz="3200" dirty="0">
              <a:effectLst/>
              <a:ea typeface="Noto Sans Symbols"/>
              <a:cs typeface="Noto Sans Symbols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608D8000-A61D-3890-6C3D-9FAB26D145BD}"/>
              </a:ext>
            </a:extLst>
          </p:cNvPr>
          <p:cNvSpPr txBox="1"/>
          <p:nvPr/>
        </p:nvSpPr>
        <p:spPr>
          <a:xfrm>
            <a:off x="11859860" y="7053169"/>
            <a:ext cx="5677414" cy="2217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>
              <a:lnSpc>
                <a:spcPct val="15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ài</a:t>
            </a: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sai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phép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đo. Ghi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vi-VN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đo.</a:t>
            </a:r>
            <a:endParaRPr lang="en-US" sz="3200" b="1" dirty="0"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  <p:pic>
        <p:nvPicPr>
          <p:cNvPr id="28" name="Picture 14">
            <a:extLst>
              <a:ext uri="{FF2B5EF4-FFF2-40B4-BE49-F238E27FC236}">
                <a16:creationId xmlns:a16="http://schemas.microsoft.com/office/drawing/2014/main" id="{58339C60-B5FD-A5D1-FA3F-75A00BED4EA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239000" y="4282959"/>
            <a:ext cx="3100422" cy="2457789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id="{00E895AA-115E-13A5-14E4-C4733B09E8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71822" y="4163153"/>
            <a:ext cx="3100422" cy="2615629"/>
          </a:xfrm>
          <a:prstGeom prst="rect">
            <a:avLst/>
          </a:prstGeom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E92B2002-4CC9-1AEF-AFEF-701897B816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3101009" y="4282960"/>
            <a:ext cx="3195116" cy="258514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B04BEC4-70F5-4AC8-2929-F813BB1A000E}"/>
              </a:ext>
            </a:extLst>
          </p:cNvPr>
          <p:cNvSpPr txBox="1"/>
          <p:nvPr/>
        </p:nvSpPr>
        <p:spPr>
          <a:xfrm>
            <a:off x="4260547" y="1743679"/>
            <a:ext cx="9766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</p:spTree>
    <p:extLst>
      <p:ext uri="{BB962C8B-B14F-4D97-AF65-F5344CB8AC3E}">
        <p14:creationId xmlns:p14="http://schemas.microsoft.com/office/powerpoint/2010/main" val="96246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7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50208" y="-1702502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03004" y="1419592"/>
            <a:ext cx="16456296" cy="9746371"/>
            <a:chOff x="0" y="0"/>
            <a:chExt cx="14392081" cy="852382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460324"/>
            </a:xfrm>
            <a:custGeom>
              <a:avLst/>
              <a:gdLst/>
              <a:ahLst/>
              <a:cxnLst/>
              <a:rect l="l" t="t" r="r" b="b"/>
              <a:pathLst>
                <a:path w="14328581" h="8460324">
                  <a:moveTo>
                    <a:pt x="14235872" y="8460324"/>
                  </a:moveTo>
                  <a:lnTo>
                    <a:pt x="92710" y="8460324"/>
                  </a:lnTo>
                  <a:cubicBezTo>
                    <a:pt x="41910" y="8460324"/>
                    <a:pt x="0" y="8418414"/>
                    <a:pt x="0" y="836761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366344"/>
                  </a:lnTo>
                  <a:cubicBezTo>
                    <a:pt x="14328581" y="8418414"/>
                    <a:pt x="14286672" y="8460324"/>
                    <a:pt x="14235872" y="84603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523824"/>
            </a:xfrm>
            <a:custGeom>
              <a:avLst/>
              <a:gdLst/>
              <a:ahLst/>
              <a:cxnLst/>
              <a:rect l="l" t="t" r="r" b="b"/>
              <a:pathLst>
                <a:path w="14392081" h="8523824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399364"/>
                  </a:lnTo>
                  <a:cubicBezTo>
                    <a:pt x="14332392" y="8434924"/>
                    <a:pt x="14303181" y="8464134"/>
                    <a:pt x="14267622" y="8464134"/>
                  </a:cubicBezTo>
                  <a:lnTo>
                    <a:pt x="124460" y="8464134"/>
                  </a:lnTo>
                  <a:cubicBezTo>
                    <a:pt x="88900" y="8464134"/>
                    <a:pt x="59690" y="8434924"/>
                    <a:pt x="59690" y="839936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399364"/>
                  </a:lnTo>
                  <a:cubicBezTo>
                    <a:pt x="0" y="8467944"/>
                    <a:pt x="55880" y="8523824"/>
                    <a:pt x="124460" y="8523824"/>
                  </a:cubicBezTo>
                  <a:lnTo>
                    <a:pt x="14267622" y="8523824"/>
                  </a:lnTo>
                  <a:cubicBezTo>
                    <a:pt x="14336201" y="8523824"/>
                    <a:pt x="14392081" y="8467944"/>
                    <a:pt x="14392081" y="8399364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89786" y="4222438"/>
            <a:ext cx="15179308" cy="1587283"/>
            <a:chOff x="0" y="0"/>
            <a:chExt cx="14764755" cy="1543933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489786" y="5980605"/>
            <a:ext cx="15179308" cy="1587283"/>
            <a:chOff x="0" y="0"/>
            <a:chExt cx="14764755" cy="1543933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489786" y="7798304"/>
            <a:ext cx="15179308" cy="1587283"/>
            <a:chOff x="0" y="0"/>
            <a:chExt cx="14764755" cy="1543933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14701255" cy="1480433"/>
            </a:xfrm>
            <a:custGeom>
              <a:avLst/>
              <a:gdLst/>
              <a:ahLst/>
              <a:cxnLst/>
              <a:rect l="l" t="t" r="r" b="b"/>
              <a:pathLst>
                <a:path w="14701255" h="1480433">
                  <a:moveTo>
                    <a:pt x="14608546" y="1480433"/>
                  </a:moveTo>
                  <a:lnTo>
                    <a:pt x="92710" y="1480433"/>
                  </a:lnTo>
                  <a:cubicBezTo>
                    <a:pt x="41910" y="1480433"/>
                    <a:pt x="0" y="1438523"/>
                    <a:pt x="0" y="13877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607274" y="0"/>
                  </a:lnTo>
                  <a:cubicBezTo>
                    <a:pt x="14658074" y="0"/>
                    <a:pt x="14699985" y="41910"/>
                    <a:pt x="14699985" y="92710"/>
                  </a:cubicBezTo>
                  <a:lnTo>
                    <a:pt x="14699985" y="1386453"/>
                  </a:lnTo>
                  <a:cubicBezTo>
                    <a:pt x="14701255" y="1438523"/>
                    <a:pt x="14659346" y="1480433"/>
                    <a:pt x="14608546" y="148043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4764755" cy="1543933"/>
            </a:xfrm>
            <a:custGeom>
              <a:avLst/>
              <a:gdLst/>
              <a:ahLst/>
              <a:cxnLst/>
              <a:rect l="l" t="t" r="r" b="b"/>
              <a:pathLst>
                <a:path w="14764755" h="1543933">
                  <a:moveTo>
                    <a:pt x="14640296" y="59690"/>
                  </a:moveTo>
                  <a:cubicBezTo>
                    <a:pt x="14675855" y="59690"/>
                    <a:pt x="14705065" y="88900"/>
                    <a:pt x="14705065" y="124460"/>
                  </a:cubicBezTo>
                  <a:lnTo>
                    <a:pt x="14705065" y="1419473"/>
                  </a:lnTo>
                  <a:cubicBezTo>
                    <a:pt x="14705065" y="1455033"/>
                    <a:pt x="14675855" y="1484243"/>
                    <a:pt x="14640296" y="1484243"/>
                  </a:cubicBezTo>
                  <a:lnTo>
                    <a:pt x="124460" y="1484243"/>
                  </a:lnTo>
                  <a:cubicBezTo>
                    <a:pt x="88900" y="1484243"/>
                    <a:pt x="59690" y="1455033"/>
                    <a:pt x="59690" y="14194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640296" y="59690"/>
                  </a:lnTo>
                  <a:moveTo>
                    <a:pt x="1464029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419473"/>
                  </a:lnTo>
                  <a:cubicBezTo>
                    <a:pt x="0" y="1488053"/>
                    <a:pt x="55880" y="1543933"/>
                    <a:pt x="124460" y="1543933"/>
                  </a:cubicBezTo>
                  <a:lnTo>
                    <a:pt x="14640296" y="1543933"/>
                  </a:lnTo>
                  <a:cubicBezTo>
                    <a:pt x="14708876" y="1543933"/>
                    <a:pt x="14764755" y="1488053"/>
                    <a:pt x="14764755" y="1419473"/>
                  </a:cubicBezTo>
                  <a:lnTo>
                    <a:pt x="14764755" y="124460"/>
                  </a:lnTo>
                  <a:cubicBezTo>
                    <a:pt x="14764755" y="55880"/>
                    <a:pt x="14708876" y="0"/>
                    <a:pt x="14640296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803004" y="1028700"/>
            <a:ext cx="16456296" cy="601350"/>
            <a:chOff x="0" y="0"/>
            <a:chExt cx="63252834" cy="2311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252834" cy="2311400"/>
            </a:xfrm>
            <a:custGeom>
              <a:avLst/>
              <a:gdLst/>
              <a:ahLst/>
              <a:cxnLst/>
              <a:rect l="l" t="t" r="r" b="b"/>
              <a:pathLst>
                <a:path w="63252834" h="2311400">
                  <a:moveTo>
                    <a:pt x="62948034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2948034" y="2311400"/>
                  </a:lnTo>
                  <a:cubicBezTo>
                    <a:pt x="63116941" y="2311400"/>
                    <a:pt x="63252834" y="2175510"/>
                    <a:pt x="63252834" y="2006600"/>
                  </a:cubicBezTo>
                  <a:lnTo>
                    <a:pt x="63252834" y="304800"/>
                  </a:lnTo>
                  <a:cubicBezTo>
                    <a:pt x="63252834" y="135890"/>
                    <a:pt x="63116941" y="0"/>
                    <a:pt x="6294803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sp>
        <p:nvSpPr>
          <p:cNvPr id="17" name="TextBox 17"/>
          <p:cNvSpPr txBox="1"/>
          <p:nvPr/>
        </p:nvSpPr>
        <p:spPr>
          <a:xfrm>
            <a:off x="4870778" y="2439901"/>
            <a:ext cx="8320748" cy="10058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934"/>
              </a:lnSpc>
            </a:pPr>
            <a:r>
              <a:rPr lang="en-US" sz="7200" b="1" spc="-241" dirty="0">
                <a:solidFill>
                  <a:srgbClr val="1517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9396" y="2555836"/>
            <a:ext cx="970562" cy="95291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63799" y="7167052"/>
            <a:ext cx="3658443" cy="351210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5601" y="4771532"/>
            <a:ext cx="498152" cy="48909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5601" y="6529699"/>
            <a:ext cx="498152" cy="48909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65601" y="8347398"/>
            <a:ext cx="498152" cy="4890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737241" flipH="1" flipV="1">
            <a:off x="15011461" y="681831"/>
            <a:ext cx="2662836" cy="2551481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62446" y="933081"/>
            <a:ext cx="966738" cy="82612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6888">
            <a:off x="17156496" y="2194266"/>
            <a:ext cx="574890" cy="491270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865CBA7-C1C4-41C4-7F0E-490166B13961}"/>
              </a:ext>
            </a:extLst>
          </p:cNvPr>
          <p:cNvSpPr txBox="1"/>
          <p:nvPr/>
        </p:nvSpPr>
        <p:spPr>
          <a:xfrm>
            <a:off x="2711689" y="4771532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B4DAA397-84D6-AE30-A479-8D1D399D5C8E}"/>
              </a:ext>
            </a:extLst>
          </p:cNvPr>
          <p:cNvSpPr txBox="1"/>
          <p:nvPr/>
        </p:nvSpPr>
        <p:spPr>
          <a:xfrm>
            <a:off x="2706926" y="6451080"/>
            <a:ext cx="12456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B53E799A-FB93-3565-875D-01752370E06D}"/>
              </a:ext>
            </a:extLst>
          </p:cNvPr>
          <p:cNvSpPr txBox="1"/>
          <p:nvPr/>
        </p:nvSpPr>
        <p:spPr>
          <a:xfrm>
            <a:off x="2599958" y="8325585"/>
            <a:ext cx="8296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tắc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8338863" y="-2185273"/>
            <a:ext cx="11174171" cy="1435847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38532"/>
            <a:chOff x="0" y="0"/>
            <a:chExt cx="13836260" cy="8079687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16187"/>
            </a:xfrm>
            <a:custGeom>
              <a:avLst/>
              <a:gdLst/>
              <a:ahLst/>
              <a:cxnLst/>
              <a:rect l="l" t="t" r="r" b="b"/>
              <a:pathLst>
                <a:path w="13772759" h="8016187">
                  <a:moveTo>
                    <a:pt x="13680050" y="8016187"/>
                  </a:moveTo>
                  <a:lnTo>
                    <a:pt x="92710" y="8016187"/>
                  </a:lnTo>
                  <a:cubicBezTo>
                    <a:pt x="41910" y="8016187"/>
                    <a:pt x="0" y="7974277"/>
                    <a:pt x="0" y="792347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22206"/>
                  </a:lnTo>
                  <a:cubicBezTo>
                    <a:pt x="13772759" y="7974277"/>
                    <a:pt x="13730850" y="8016187"/>
                    <a:pt x="13680050" y="801618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79687"/>
            </a:xfrm>
            <a:custGeom>
              <a:avLst/>
              <a:gdLst/>
              <a:ahLst/>
              <a:cxnLst/>
              <a:rect l="l" t="t" r="r" b="b"/>
              <a:pathLst>
                <a:path w="13836259" h="8079687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55227"/>
                  </a:lnTo>
                  <a:cubicBezTo>
                    <a:pt x="13776570" y="7990787"/>
                    <a:pt x="13747359" y="8019997"/>
                    <a:pt x="13711800" y="8019997"/>
                  </a:cubicBezTo>
                  <a:lnTo>
                    <a:pt x="124460" y="8019997"/>
                  </a:lnTo>
                  <a:cubicBezTo>
                    <a:pt x="88900" y="8019997"/>
                    <a:pt x="59690" y="7990787"/>
                    <a:pt x="59690" y="795522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55227"/>
                  </a:lnTo>
                  <a:cubicBezTo>
                    <a:pt x="0" y="8023807"/>
                    <a:pt x="55880" y="8079687"/>
                    <a:pt x="124460" y="8079687"/>
                  </a:cubicBezTo>
                  <a:lnTo>
                    <a:pt x="13711800" y="8079687"/>
                  </a:lnTo>
                  <a:cubicBezTo>
                    <a:pt x="13780379" y="8079687"/>
                    <a:pt x="13836259" y="8023807"/>
                    <a:pt x="13836259" y="7955227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580193" y="-478792"/>
            <a:ext cx="6503872" cy="6231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21883" flipH="1" flipV="1">
            <a:off x="10642886" y="5293654"/>
            <a:ext cx="7636086" cy="73167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2736" y="6286500"/>
            <a:ext cx="5090520" cy="42945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2201292"/>
            <a:ext cx="1854540" cy="185454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228230" y="2637154"/>
            <a:ext cx="9974896" cy="4780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spc="-390" dirty="0">
                <a:solidFill>
                  <a:srgbClr val="1517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BẠN ĐÃ CHÚ Ý LẮNG NGHE, HẸN GẶP LẠI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100501" y="487566"/>
            <a:ext cx="1142484" cy="114248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69598" y="8508463"/>
            <a:ext cx="1142484" cy="114248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21186" y="7937221"/>
            <a:ext cx="735684" cy="7356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2" y="723900"/>
            <a:ext cx="16063777" cy="9371374"/>
            <a:chOff x="0" y="0"/>
            <a:chExt cx="13836260" cy="7587438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7523938"/>
            </a:xfrm>
            <a:custGeom>
              <a:avLst/>
              <a:gdLst/>
              <a:ahLst/>
              <a:cxnLst/>
              <a:rect l="l" t="t" r="r" b="b"/>
              <a:pathLst>
                <a:path w="13772759" h="7523938">
                  <a:moveTo>
                    <a:pt x="13680050" y="7523938"/>
                  </a:moveTo>
                  <a:lnTo>
                    <a:pt x="92710" y="7523938"/>
                  </a:lnTo>
                  <a:cubicBezTo>
                    <a:pt x="41910" y="7523938"/>
                    <a:pt x="0" y="7482028"/>
                    <a:pt x="0" y="743122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429957"/>
                  </a:lnTo>
                  <a:cubicBezTo>
                    <a:pt x="13772759" y="7482028"/>
                    <a:pt x="13730850" y="7523938"/>
                    <a:pt x="13680050" y="752393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7587438"/>
            </a:xfrm>
            <a:custGeom>
              <a:avLst/>
              <a:gdLst/>
              <a:ahLst/>
              <a:cxnLst/>
              <a:rect l="l" t="t" r="r" b="b"/>
              <a:pathLst>
                <a:path w="13836259" h="7587438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462978"/>
                  </a:lnTo>
                  <a:cubicBezTo>
                    <a:pt x="13776570" y="7498538"/>
                    <a:pt x="13747359" y="7527747"/>
                    <a:pt x="13711800" y="7527747"/>
                  </a:cubicBezTo>
                  <a:lnTo>
                    <a:pt x="124460" y="7527747"/>
                  </a:lnTo>
                  <a:cubicBezTo>
                    <a:pt x="88900" y="7527747"/>
                    <a:pt x="59690" y="7498538"/>
                    <a:pt x="59690" y="746297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462978"/>
                  </a:lnTo>
                  <a:cubicBezTo>
                    <a:pt x="0" y="7531557"/>
                    <a:pt x="55880" y="7587438"/>
                    <a:pt x="124460" y="7587438"/>
                  </a:cubicBezTo>
                  <a:lnTo>
                    <a:pt x="13711800" y="7587438"/>
                  </a:lnTo>
                  <a:cubicBezTo>
                    <a:pt x="13780379" y="7587438"/>
                    <a:pt x="13836259" y="7531557"/>
                    <a:pt x="13836259" y="7462978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348957" y="8389617"/>
            <a:ext cx="2345080" cy="189738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3543" y="288583"/>
            <a:ext cx="3192929" cy="305940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55182" y="391318"/>
            <a:ext cx="930450" cy="88477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63102" y="1732785"/>
            <a:ext cx="751996" cy="715080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26EA599D-885A-C8F5-9807-BDDCDC55D210}"/>
              </a:ext>
            </a:extLst>
          </p:cNvPr>
          <p:cNvSpPr txBox="1"/>
          <p:nvPr/>
        </p:nvSpPr>
        <p:spPr>
          <a:xfrm>
            <a:off x="3796902" y="912111"/>
            <a:ext cx="10833498" cy="8206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I. AN</a:t>
            </a:r>
            <a:r>
              <a:rPr lang="vi-VN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TOÀN KHI SỬ DỤNG THIẾT BỊ THÍ NGHIỆM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6DBC15F-F562-3086-1514-DEE84A06DA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1058" y="2691497"/>
            <a:ext cx="5492410" cy="2936536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81C2998-A29D-15E4-BCF6-3F27FF8023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40732" y="2605650"/>
            <a:ext cx="3043237" cy="5274944"/>
          </a:xfrm>
          <a:prstGeom prst="rect">
            <a:avLst/>
          </a:prstGeom>
        </p:spPr>
      </p:pic>
      <p:pic>
        <p:nvPicPr>
          <p:cNvPr id="34" name="Hình ảnh 33">
            <a:extLst>
              <a:ext uri="{FF2B5EF4-FFF2-40B4-BE49-F238E27FC236}">
                <a16:creationId xmlns:a16="http://schemas.microsoft.com/office/drawing/2014/main" id="{E1893A03-0279-C74B-30BF-5EB8C141A8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6902" y="5628033"/>
            <a:ext cx="8153400" cy="4276725"/>
          </a:xfrm>
          <a:prstGeom prst="rect">
            <a:avLst/>
          </a:prstGeom>
        </p:spPr>
      </p:pic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D2A47BA6-1FA4-0BB6-DC65-7CAE18C7A345}"/>
              </a:ext>
            </a:extLst>
          </p:cNvPr>
          <p:cNvSpPr txBox="1"/>
          <p:nvPr/>
        </p:nvSpPr>
        <p:spPr>
          <a:xfrm>
            <a:off x="3796902" y="1990097"/>
            <a:ext cx="58459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endParaRPr lang="en-US" sz="3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863946" y="-1600640"/>
            <a:ext cx="7574550" cy="97330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0067"/>
            <a:ext cx="15820754" cy="9583764"/>
            <a:chOff x="0" y="0"/>
            <a:chExt cx="13836260" cy="8381614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318114"/>
            </a:xfrm>
            <a:custGeom>
              <a:avLst/>
              <a:gdLst/>
              <a:ahLst/>
              <a:cxnLst/>
              <a:rect l="l" t="t" r="r" b="b"/>
              <a:pathLst>
                <a:path w="13772759" h="8318114">
                  <a:moveTo>
                    <a:pt x="13680050" y="8318114"/>
                  </a:moveTo>
                  <a:lnTo>
                    <a:pt x="92710" y="8318114"/>
                  </a:lnTo>
                  <a:cubicBezTo>
                    <a:pt x="41910" y="8318114"/>
                    <a:pt x="0" y="8276203"/>
                    <a:pt x="0" y="82254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8224134"/>
                  </a:lnTo>
                  <a:cubicBezTo>
                    <a:pt x="13772759" y="8276203"/>
                    <a:pt x="13730850" y="8318114"/>
                    <a:pt x="13680050" y="831811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381614"/>
            </a:xfrm>
            <a:custGeom>
              <a:avLst/>
              <a:gdLst/>
              <a:ahLst/>
              <a:cxnLst/>
              <a:rect l="l" t="t" r="r" b="b"/>
              <a:pathLst>
                <a:path w="13836259" h="8381614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257153"/>
                  </a:lnTo>
                  <a:cubicBezTo>
                    <a:pt x="13776570" y="8292714"/>
                    <a:pt x="13747359" y="8321924"/>
                    <a:pt x="13711800" y="8321924"/>
                  </a:cubicBezTo>
                  <a:lnTo>
                    <a:pt x="124460" y="8321924"/>
                  </a:lnTo>
                  <a:cubicBezTo>
                    <a:pt x="88900" y="8321924"/>
                    <a:pt x="59690" y="8292714"/>
                    <a:pt x="59690" y="82571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257153"/>
                  </a:lnTo>
                  <a:cubicBezTo>
                    <a:pt x="0" y="8325734"/>
                    <a:pt x="55880" y="8381614"/>
                    <a:pt x="124460" y="8381614"/>
                  </a:cubicBezTo>
                  <a:lnTo>
                    <a:pt x="13711800" y="8381614"/>
                  </a:lnTo>
                  <a:cubicBezTo>
                    <a:pt x="13780379" y="8381614"/>
                    <a:pt x="13836259" y="8325734"/>
                    <a:pt x="13836259" y="8257153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0274" flipH="1" flipV="1">
            <a:off x="15304684" y="8338158"/>
            <a:ext cx="2662836" cy="2551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96277" y="8424507"/>
            <a:ext cx="2658478" cy="24506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340486" y="2240482"/>
            <a:ext cx="498152" cy="48909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35297" flipH="1" flipV="1">
            <a:off x="604837" y="354309"/>
            <a:ext cx="2662836" cy="25514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5593" y="476742"/>
            <a:ext cx="762417" cy="76241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86772" y="1239158"/>
            <a:ext cx="1245872" cy="124587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899446" y="9258300"/>
            <a:ext cx="719708" cy="719708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AEE066-CF0C-D25A-0E05-FE1BA33B0E42}"/>
              </a:ext>
            </a:extLst>
          </p:cNvPr>
          <p:cNvSpPr txBox="1"/>
          <p:nvPr/>
        </p:nvSpPr>
        <p:spPr>
          <a:xfrm>
            <a:off x="2774980" y="1838963"/>
            <a:ext cx="12738037" cy="780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?1.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giống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hay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endParaRPr lang="en-US" sz="3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50F6CD2C-E7E7-A5C6-2473-6EE1E48DC042}"/>
              </a:ext>
            </a:extLst>
          </p:cNvPr>
          <p:cNvSpPr txBox="1"/>
          <p:nvPr/>
        </p:nvSpPr>
        <p:spPr>
          <a:xfrm>
            <a:off x="8381998" y="2901799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A897D14-FE69-189C-BC9D-72833826AFD8}"/>
                  </a:ext>
                </a:extLst>
              </p:cNvPr>
              <p:cNvSpPr txBox="1"/>
              <p:nvPr/>
            </p:nvSpPr>
            <p:spPr>
              <a:xfrm>
                <a:off x="2774980" y="3325891"/>
                <a:ext cx="13414847" cy="37328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marR="0" lvl="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 typeface="Wingdings" panose="05000000000000000000" pitchFamily="2" charset="2"/>
                  <a:buChar char="§"/>
                </a:pPr>
                <a:r>
                  <a:rPr lang="en-US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a: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chức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năng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AC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vào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dùng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220V,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ghi ở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mặt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sau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nguồn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AC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DC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thay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3V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24V </a:t>
                </a:r>
                <a14:m>
                  <m:oMath xmlns:m="http://schemas.openxmlformats.org/officeDocument/2006/math">
                    <m:r>
                      <a:rPr lang="vi-VN" sz="32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Giúp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chuyển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đổi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thế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điện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đúng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mong </a:t>
                </a:r>
                <a:r>
                  <a:rPr lang="vi-VN" sz="32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muốn</a:t>
                </a:r>
                <a:r>
                  <a:rPr lang="vi-VN" sz="32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5A897D14-FE69-189C-BC9D-72833826A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980" y="3325891"/>
                <a:ext cx="13414847" cy="3732881"/>
              </a:xfrm>
              <a:prstGeom prst="rect">
                <a:avLst/>
              </a:prstGeom>
              <a:blipFill>
                <a:blip r:embed="rId12"/>
                <a:stretch>
                  <a:fillRect l="-1136" r="-1999"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A707D6BE-F193-8DAD-D3BA-3A73075C957E}"/>
              </a:ext>
            </a:extLst>
          </p:cNvPr>
          <p:cNvSpPr txBox="1"/>
          <p:nvPr/>
        </p:nvSpPr>
        <p:spPr>
          <a:xfrm>
            <a:off x="2774979" y="7515005"/>
            <a:ext cx="13414847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b : 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220-240V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AC 12V ở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8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2257364" y="-1183564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222787"/>
            <a:chOff x="0" y="0"/>
            <a:chExt cx="13836260" cy="806591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02416"/>
            </a:xfrm>
            <a:custGeom>
              <a:avLst/>
              <a:gdLst/>
              <a:ahLst/>
              <a:cxnLst/>
              <a:rect l="l" t="t" r="r" b="b"/>
              <a:pathLst>
                <a:path w="13772759" h="8002416">
                  <a:moveTo>
                    <a:pt x="13680050" y="8002416"/>
                  </a:moveTo>
                  <a:lnTo>
                    <a:pt x="92710" y="8002416"/>
                  </a:lnTo>
                  <a:cubicBezTo>
                    <a:pt x="41910" y="8002416"/>
                    <a:pt x="0" y="7960506"/>
                    <a:pt x="0" y="790970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08436"/>
                  </a:lnTo>
                  <a:cubicBezTo>
                    <a:pt x="13772759" y="7960506"/>
                    <a:pt x="13730850" y="8002416"/>
                    <a:pt x="13680050" y="800241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065916"/>
            </a:xfrm>
            <a:custGeom>
              <a:avLst/>
              <a:gdLst/>
              <a:ahLst/>
              <a:cxnLst/>
              <a:rect l="l" t="t" r="r" b="b"/>
              <a:pathLst>
                <a:path w="13836259" h="8065916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7941456"/>
                  </a:lnTo>
                  <a:cubicBezTo>
                    <a:pt x="13776570" y="7977016"/>
                    <a:pt x="13747359" y="8006226"/>
                    <a:pt x="13711800" y="8006226"/>
                  </a:cubicBezTo>
                  <a:lnTo>
                    <a:pt x="124460" y="8006226"/>
                  </a:lnTo>
                  <a:cubicBezTo>
                    <a:pt x="88900" y="8006226"/>
                    <a:pt x="59690" y="7977016"/>
                    <a:pt x="59690" y="794145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941456"/>
                  </a:lnTo>
                  <a:cubicBezTo>
                    <a:pt x="0" y="8010036"/>
                    <a:pt x="55880" y="8065916"/>
                    <a:pt x="124460" y="8065916"/>
                  </a:cubicBezTo>
                  <a:lnTo>
                    <a:pt x="13711800" y="8065916"/>
                  </a:lnTo>
                  <a:cubicBezTo>
                    <a:pt x="13780379" y="8065916"/>
                    <a:pt x="13836259" y="8010036"/>
                    <a:pt x="13836259" y="7941456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0591800" y="2114280"/>
            <a:ext cx="5990297" cy="7572054"/>
            <a:chOff x="0" y="0"/>
            <a:chExt cx="8161304" cy="7365259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8097804" cy="7301759"/>
            </a:xfrm>
            <a:custGeom>
              <a:avLst/>
              <a:gdLst/>
              <a:ahLst/>
              <a:cxnLst/>
              <a:rect l="l" t="t" r="r" b="b"/>
              <a:pathLst>
                <a:path w="8097804" h="7301759">
                  <a:moveTo>
                    <a:pt x="8005094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8003824" y="0"/>
                  </a:lnTo>
                  <a:cubicBezTo>
                    <a:pt x="8054624" y="0"/>
                    <a:pt x="8096534" y="41910"/>
                    <a:pt x="8096534" y="92710"/>
                  </a:cubicBezTo>
                  <a:lnTo>
                    <a:pt x="8096534" y="7207779"/>
                  </a:lnTo>
                  <a:cubicBezTo>
                    <a:pt x="8097804" y="7259849"/>
                    <a:pt x="8055894" y="7301759"/>
                    <a:pt x="8005094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161304" cy="7365259"/>
            </a:xfrm>
            <a:custGeom>
              <a:avLst/>
              <a:gdLst/>
              <a:ahLst/>
              <a:cxnLst/>
              <a:rect l="l" t="t" r="r" b="b"/>
              <a:pathLst>
                <a:path w="8161304" h="7365259">
                  <a:moveTo>
                    <a:pt x="8036844" y="59690"/>
                  </a:moveTo>
                  <a:cubicBezTo>
                    <a:pt x="8072404" y="59690"/>
                    <a:pt x="8101614" y="88900"/>
                    <a:pt x="8101614" y="124460"/>
                  </a:cubicBezTo>
                  <a:lnTo>
                    <a:pt x="8101614" y="7240799"/>
                  </a:lnTo>
                  <a:cubicBezTo>
                    <a:pt x="8101614" y="7276359"/>
                    <a:pt x="8072404" y="7305569"/>
                    <a:pt x="8036844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036844" y="59690"/>
                  </a:lnTo>
                  <a:moveTo>
                    <a:pt x="803684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8036844" y="7365259"/>
                  </a:lnTo>
                  <a:cubicBezTo>
                    <a:pt x="8105424" y="7365259"/>
                    <a:pt x="8161304" y="7309379"/>
                    <a:pt x="8161304" y="7240799"/>
                  </a:cubicBezTo>
                  <a:lnTo>
                    <a:pt x="8161304" y="124460"/>
                  </a:lnTo>
                  <a:cubicBezTo>
                    <a:pt x="8161304" y="55880"/>
                    <a:pt x="8105424" y="0"/>
                    <a:pt x="8036844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40427" y="2283974"/>
            <a:ext cx="498152" cy="489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200664">
            <a:off x="-468696" y="7432669"/>
            <a:ext cx="3190519" cy="305709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28827" y="7856624"/>
            <a:ext cx="3166285" cy="25100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5929" y="251894"/>
            <a:ext cx="982901" cy="934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71156" y="1054021"/>
            <a:ext cx="787956" cy="749274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6D392A3-1FB1-3FA1-5733-F120628B644D}"/>
              </a:ext>
            </a:extLst>
          </p:cNvPr>
          <p:cNvSpPr txBox="1"/>
          <p:nvPr/>
        </p:nvSpPr>
        <p:spPr>
          <a:xfrm>
            <a:off x="1742088" y="2156446"/>
            <a:ext cx="8647562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?2.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2.1b,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55C0C68-FF21-5466-EEE3-72C8491697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34800" y="2242697"/>
            <a:ext cx="4205626" cy="7289751"/>
          </a:xfrm>
          <a:prstGeom prst="rect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38B1C6DD-5F63-F2F4-8101-689C005234D1}"/>
              </a:ext>
            </a:extLst>
          </p:cNvPr>
          <p:cNvSpPr txBox="1"/>
          <p:nvPr/>
        </p:nvSpPr>
        <p:spPr>
          <a:xfrm>
            <a:off x="2171491" y="5445023"/>
            <a:ext cx="7330046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2.1b,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220-240V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0A8ED9FE-A1A7-78F2-E4E1-0047BAC6EB70}"/>
              </a:ext>
            </a:extLst>
          </p:cNvPr>
          <p:cNvSpPr txBox="1"/>
          <p:nvPr/>
        </p:nvSpPr>
        <p:spPr>
          <a:xfrm>
            <a:off x="5303869" y="4326248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75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85723" y="-2027516"/>
            <a:ext cx="6627921" cy="851667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78955" y="1459002"/>
            <a:ext cx="16456296" cy="9511605"/>
            <a:chOff x="0" y="0"/>
            <a:chExt cx="14392081" cy="831850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4328581" cy="8255006"/>
            </a:xfrm>
            <a:custGeom>
              <a:avLst/>
              <a:gdLst/>
              <a:ahLst/>
              <a:cxnLst/>
              <a:rect l="l" t="t" r="r" b="b"/>
              <a:pathLst>
                <a:path w="14328581" h="8255006">
                  <a:moveTo>
                    <a:pt x="14235872" y="8255006"/>
                  </a:moveTo>
                  <a:lnTo>
                    <a:pt x="92710" y="8255006"/>
                  </a:lnTo>
                  <a:cubicBezTo>
                    <a:pt x="41910" y="8255006"/>
                    <a:pt x="0" y="8213096"/>
                    <a:pt x="0" y="816229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4234601" y="0"/>
                  </a:lnTo>
                  <a:cubicBezTo>
                    <a:pt x="14285401" y="0"/>
                    <a:pt x="14327312" y="41910"/>
                    <a:pt x="14327312" y="92710"/>
                  </a:cubicBezTo>
                  <a:lnTo>
                    <a:pt x="14327312" y="8161026"/>
                  </a:lnTo>
                  <a:cubicBezTo>
                    <a:pt x="14328581" y="8213096"/>
                    <a:pt x="14286672" y="8255006"/>
                    <a:pt x="14235872" y="825500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4392081" cy="8318506"/>
            </a:xfrm>
            <a:custGeom>
              <a:avLst/>
              <a:gdLst/>
              <a:ahLst/>
              <a:cxnLst/>
              <a:rect l="l" t="t" r="r" b="b"/>
              <a:pathLst>
                <a:path w="14392081" h="8318506">
                  <a:moveTo>
                    <a:pt x="14267622" y="59690"/>
                  </a:moveTo>
                  <a:cubicBezTo>
                    <a:pt x="14303181" y="59690"/>
                    <a:pt x="14332392" y="88900"/>
                    <a:pt x="14332392" y="124460"/>
                  </a:cubicBezTo>
                  <a:lnTo>
                    <a:pt x="14332392" y="8194046"/>
                  </a:lnTo>
                  <a:cubicBezTo>
                    <a:pt x="14332392" y="8229606"/>
                    <a:pt x="14303181" y="8258816"/>
                    <a:pt x="14267622" y="8258816"/>
                  </a:cubicBezTo>
                  <a:lnTo>
                    <a:pt x="124460" y="8258816"/>
                  </a:lnTo>
                  <a:cubicBezTo>
                    <a:pt x="88900" y="8258816"/>
                    <a:pt x="59690" y="8229606"/>
                    <a:pt x="59690" y="819404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4267622" y="59690"/>
                  </a:lnTo>
                  <a:moveTo>
                    <a:pt x="1426762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194046"/>
                  </a:lnTo>
                  <a:cubicBezTo>
                    <a:pt x="0" y="8262626"/>
                    <a:pt x="55880" y="8318506"/>
                    <a:pt x="124460" y="8318506"/>
                  </a:cubicBezTo>
                  <a:lnTo>
                    <a:pt x="14267622" y="8318506"/>
                  </a:lnTo>
                  <a:cubicBezTo>
                    <a:pt x="14336201" y="8318506"/>
                    <a:pt x="14392081" y="8262626"/>
                    <a:pt x="14392081" y="8194046"/>
                  </a:cubicBezTo>
                  <a:lnTo>
                    <a:pt x="14392081" y="124460"/>
                  </a:lnTo>
                  <a:cubicBezTo>
                    <a:pt x="14392081" y="55880"/>
                    <a:pt x="14336201" y="0"/>
                    <a:pt x="1426762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91744" y="1068110"/>
            <a:ext cx="15943506" cy="601350"/>
            <a:chOff x="0" y="0"/>
            <a:chExt cx="61281833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281835" cy="2311400"/>
            </a:xfrm>
            <a:custGeom>
              <a:avLst/>
              <a:gdLst/>
              <a:ahLst/>
              <a:cxnLst/>
              <a:rect l="l" t="t" r="r" b="b"/>
              <a:pathLst>
                <a:path w="61281835" h="2311400">
                  <a:moveTo>
                    <a:pt x="6097703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977035" y="2311400"/>
                  </a:lnTo>
                  <a:cubicBezTo>
                    <a:pt x="61145942" y="2311400"/>
                    <a:pt x="61281835" y="2175510"/>
                    <a:pt x="61281835" y="2006600"/>
                  </a:cubicBezTo>
                  <a:lnTo>
                    <a:pt x="61281835" y="304800"/>
                  </a:lnTo>
                  <a:cubicBezTo>
                    <a:pt x="61281835" y="135890"/>
                    <a:pt x="61145942" y="0"/>
                    <a:pt x="60977035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40081" y="190500"/>
            <a:ext cx="5789462" cy="55473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765064" y="1986274"/>
            <a:ext cx="498152" cy="489095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204805" y="2364273"/>
            <a:ext cx="6627921" cy="8419835"/>
            <a:chOff x="0" y="0"/>
            <a:chExt cx="4358822" cy="7365259"/>
          </a:xfrm>
        </p:grpSpPr>
        <p:sp>
          <p:nvSpPr>
            <p:cNvPr id="20" name="Freeform 20"/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86727" y="1935716"/>
            <a:ext cx="736791" cy="72339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9579" y="2746435"/>
            <a:ext cx="815060" cy="81506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4639" y="826422"/>
            <a:ext cx="1265160" cy="1265160"/>
          </a:xfrm>
          <a:prstGeom prst="rect">
            <a:avLst/>
          </a:prstGeom>
        </p:spPr>
      </p:pic>
      <p:grpSp>
        <p:nvGrpSpPr>
          <p:cNvPr id="25" name="Group 19">
            <a:extLst>
              <a:ext uri="{FF2B5EF4-FFF2-40B4-BE49-F238E27FC236}">
                <a16:creationId xmlns:a16="http://schemas.microsoft.com/office/drawing/2014/main" id="{A83E864F-8EEA-EB9C-CA35-AAEA4DCBB10F}"/>
              </a:ext>
            </a:extLst>
          </p:cNvPr>
          <p:cNvGrpSpPr/>
          <p:nvPr/>
        </p:nvGrpSpPr>
        <p:grpSpPr>
          <a:xfrm>
            <a:off x="9926522" y="2389217"/>
            <a:ext cx="6627921" cy="8419835"/>
            <a:chOff x="0" y="0"/>
            <a:chExt cx="4358822" cy="7365259"/>
          </a:xfrm>
        </p:grpSpPr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A88C5B44-D362-4159-353B-1BC45EB7BB8A}"/>
                </a:ext>
              </a:extLst>
            </p:cNvPr>
            <p:cNvSpPr/>
            <p:nvPr/>
          </p:nvSpPr>
          <p:spPr>
            <a:xfrm>
              <a:off x="31750" y="31750"/>
              <a:ext cx="4295322" cy="7301759"/>
            </a:xfrm>
            <a:custGeom>
              <a:avLst/>
              <a:gdLst/>
              <a:ahLst/>
              <a:cxnLst/>
              <a:rect l="l" t="t" r="r" b="b"/>
              <a:pathLst>
                <a:path w="4295322" h="7301759">
                  <a:moveTo>
                    <a:pt x="4202612" y="7301759"/>
                  </a:moveTo>
                  <a:lnTo>
                    <a:pt x="92710" y="7301759"/>
                  </a:lnTo>
                  <a:cubicBezTo>
                    <a:pt x="41910" y="7301759"/>
                    <a:pt x="0" y="7259848"/>
                    <a:pt x="0" y="72090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4201342" y="0"/>
                  </a:lnTo>
                  <a:cubicBezTo>
                    <a:pt x="4252142" y="0"/>
                    <a:pt x="4294052" y="41910"/>
                    <a:pt x="4294052" y="92710"/>
                  </a:cubicBezTo>
                  <a:lnTo>
                    <a:pt x="4294052" y="7207779"/>
                  </a:lnTo>
                  <a:cubicBezTo>
                    <a:pt x="4295322" y="7259849"/>
                    <a:pt x="4253412" y="7301759"/>
                    <a:pt x="4202612" y="730175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EB9E6F91-9DB1-50CC-2905-6241816F6DFE}"/>
                </a:ext>
              </a:extLst>
            </p:cNvPr>
            <p:cNvSpPr/>
            <p:nvPr/>
          </p:nvSpPr>
          <p:spPr>
            <a:xfrm>
              <a:off x="0" y="0"/>
              <a:ext cx="4358822" cy="7365259"/>
            </a:xfrm>
            <a:custGeom>
              <a:avLst/>
              <a:gdLst/>
              <a:ahLst/>
              <a:cxnLst/>
              <a:rect l="l" t="t" r="r" b="b"/>
              <a:pathLst>
                <a:path w="4358822" h="7365259">
                  <a:moveTo>
                    <a:pt x="4234362" y="59690"/>
                  </a:moveTo>
                  <a:cubicBezTo>
                    <a:pt x="4269922" y="59690"/>
                    <a:pt x="4299132" y="88900"/>
                    <a:pt x="4299132" y="124460"/>
                  </a:cubicBezTo>
                  <a:lnTo>
                    <a:pt x="4299132" y="7240799"/>
                  </a:lnTo>
                  <a:cubicBezTo>
                    <a:pt x="4299132" y="7276359"/>
                    <a:pt x="4269922" y="7305569"/>
                    <a:pt x="4234362" y="7305569"/>
                  </a:cubicBezTo>
                  <a:lnTo>
                    <a:pt x="124460" y="7305569"/>
                  </a:lnTo>
                  <a:cubicBezTo>
                    <a:pt x="88900" y="7305569"/>
                    <a:pt x="59690" y="7276359"/>
                    <a:pt x="59690" y="724079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34362" y="59690"/>
                  </a:lnTo>
                  <a:moveTo>
                    <a:pt x="4234362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240799"/>
                  </a:lnTo>
                  <a:cubicBezTo>
                    <a:pt x="0" y="7309379"/>
                    <a:pt x="55880" y="7365259"/>
                    <a:pt x="124460" y="7365259"/>
                  </a:cubicBezTo>
                  <a:lnTo>
                    <a:pt x="4234362" y="7365259"/>
                  </a:lnTo>
                  <a:cubicBezTo>
                    <a:pt x="4302942" y="7365259"/>
                    <a:pt x="4358822" y="7309379"/>
                    <a:pt x="4358822" y="7240799"/>
                  </a:cubicBezTo>
                  <a:lnTo>
                    <a:pt x="4358822" y="124460"/>
                  </a:lnTo>
                  <a:cubicBezTo>
                    <a:pt x="4358822" y="55880"/>
                    <a:pt x="4302942" y="0"/>
                    <a:pt x="423436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28" name="Picture 22">
            <a:extLst>
              <a:ext uri="{FF2B5EF4-FFF2-40B4-BE49-F238E27FC236}">
                <a16:creationId xmlns:a16="http://schemas.microsoft.com/office/drawing/2014/main" id="{6A29A910-E06F-DC73-E509-749883732A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72085" y="1911148"/>
            <a:ext cx="736791" cy="7233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02902" y="8237069"/>
            <a:ext cx="2500361" cy="226396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C5142DFC-523F-2A6B-B1F2-66FC44E489B8}"/>
              </a:ext>
            </a:extLst>
          </p:cNvPr>
          <p:cNvSpPr txBox="1"/>
          <p:nvPr/>
        </p:nvSpPr>
        <p:spPr>
          <a:xfrm>
            <a:off x="3187487" y="2822286"/>
            <a:ext cx="4730503" cy="1478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?3.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B6D8452-302B-715E-AF94-62BD2EE64490}"/>
              </a:ext>
            </a:extLst>
          </p:cNvPr>
          <p:cNvSpPr txBox="1"/>
          <p:nvPr/>
        </p:nvSpPr>
        <p:spPr>
          <a:xfrm>
            <a:off x="10485410" y="2547070"/>
            <a:ext cx="5510143" cy="2955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400"/>
            </a:pPr>
            <a:r>
              <a:rPr lang="en-US" sz="3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?4.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áp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533F0B51-BCA2-F6A4-1929-87A5FF15947A}"/>
              </a:ext>
            </a:extLst>
          </p:cNvPr>
          <p:cNvSpPr txBox="1"/>
          <p:nvPr/>
        </p:nvSpPr>
        <p:spPr>
          <a:xfrm>
            <a:off x="4756765" y="4765086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285E17AE-31E5-D64E-431C-D99BC8F47FF7}"/>
              </a:ext>
            </a:extLst>
          </p:cNvPr>
          <p:cNvSpPr txBox="1"/>
          <p:nvPr/>
        </p:nvSpPr>
        <p:spPr>
          <a:xfrm>
            <a:off x="12423723" y="5873608"/>
            <a:ext cx="1524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3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B4D74E3-8F45-2C0E-6A57-0FB3330EDD5F}"/>
              </a:ext>
            </a:extLst>
          </p:cNvPr>
          <p:cNvSpPr txBox="1"/>
          <p:nvPr/>
        </p:nvSpPr>
        <p:spPr>
          <a:xfrm>
            <a:off x="2732702" y="5932243"/>
            <a:ext cx="5572125" cy="2228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ra: 12V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1670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0CC4AF7-EB21-CFCF-69C6-E56775C0CA2E}"/>
              </a:ext>
            </a:extLst>
          </p:cNvPr>
          <p:cNvSpPr txBox="1"/>
          <p:nvPr/>
        </p:nvSpPr>
        <p:spPr>
          <a:xfrm>
            <a:off x="10482305" y="6720426"/>
            <a:ext cx="5751017" cy="2967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Những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nguy cơ: Khi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sử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dụng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,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nếu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điện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áp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đầu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vào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quá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cao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sẽ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gây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chập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cháy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, hư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hỏng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thiết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bị</a:t>
            </a:r>
            <a:r>
              <a:rPr lang="vi-VN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5" grpId="0"/>
      <p:bldP spid="36" grpId="0"/>
      <p:bldP spid="39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9E3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89657" y="-1456910"/>
            <a:ext cx="7053169" cy="906310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3623" y="1419592"/>
            <a:ext cx="15820754" cy="9323382"/>
            <a:chOff x="0" y="0"/>
            <a:chExt cx="13836260" cy="8153893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13772759" cy="8090393"/>
            </a:xfrm>
            <a:custGeom>
              <a:avLst/>
              <a:gdLst/>
              <a:ahLst/>
              <a:cxnLst/>
              <a:rect l="l" t="t" r="r" b="b"/>
              <a:pathLst>
                <a:path w="13772759" h="8090393">
                  <a:moveTo>
                    <a:pt x="13680050" y="8090393"/>
                  </a:moveTo>
                  <a:lnTo>
                    <a:pt x="92710" y="8090393"/>
                  </a:lnTo>
                  <a:cubicBezTo>
                    <a:pt x="41910" y="8090393"/>
                    <a:pt x="0" y="8048482"/>
                    <a:pt x="0" y="7997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3678779" y="0"/>
                  </a:lnTo>
                  <a:cubicBezTo>
                    <a:pt x="13729579" y="0"/>
                    <a:pt x="13771490" y="41910"/>
                    <a:pt x="13771490" y="92710"/>
                  </a:cubicBezTo>
                  <a:lnTo>
                    <a:pt x="13771490" y="7996413"/>
                  </a:lnTo>
                  <a:cubicBezTo>
                    <a:pt x="13772759" y="8048482"/>
                    <a:pt x="13730850" y="8090393"/>
                    <a:pt x="13680050" y="809039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3836259" cy="8153893"/>
            </a:xfrm>
            <a:custGeom>
              <a:avLst/>
              <a:gdLst/>
              <a:ahLst/>
              <a:cxnLst/>
              <a:rect l="l" t="t" r="r" b="b"/>
              <a:pathLst>
                <a:path w="13836259" h="8153893">
                  <a:moveTo>
                    <a:pt x="13711800" y="59690"/>
                  </a:moveTo>
                  <a:cubicBezTo>
                    <a:pt x="13747359" y="59690"/>
                    <a:pt x="13776570" y="88900"/>
                    <a:pt x="13776570" y="124460"/>
                  </a:cubicBezTo>
                  <a:lnTo>
                    <a:pt x="13776570" y="8029432"/>
                  </a:lnTo>
                  <a:cubicBezTo>
                    <a:pt x="13776570" y="8064993"/>
                    <a:pt x="13747359" y="8094203"/>
                    <a:pt x="13711800" y="8094203"/>
                  </a:cubicBezTo>
                  <a:lnTo>
                    <a:pt x="124460" y="8094203"/>
                  </a:lnTo>
                  <a:cubicBezTo>
                    <a:pt x="88900" y="8094203"/>
                    <a:pt x="59690" y="8064993"/>
                    <a:pt x="59690" y="8029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3711800" y="59690"/>
                  </a:lnTo>
                  <a:moveTo>
                    <a:pt x="137118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029432"/>
                  </a:lnTo>
                  <a:cubicBezTo>
                    <a:pt x="0" y="8098013"/>
                    <a:pt x="55880" y="8153893"/>
                    <a:pt x="124460" y="8153893"/>
                  </a:cubicBezTo>
                  <a:lnTo>
                    <a:pt x="13711800" y="8153893"/>
                  </a:lnTo>
                  <a:cubicBezTo>
                    <a:pt x="13780379" y="8153893"/>
                    <a:pt x="13836259" y="8098013"/>
                    <a:pt x="13836259" y="8029432"/>
                  </a:cubicBezTo>
                  <a:lnTo>
                    <a:pt x="13836259" y="124460"/>
                  </a:lnTo>
                  <a:cubicBezTo>
                    <a:pt x="13836259" y="55880"/>
                    <a:pt x="13780379" y="0"/>
                    <a:pt x="13711800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233623" y="1028700"/>
            <a:ext cx="15820754" cy="601350"/>
            <a:chOff x="0" y="0"/>
            <a:chExt cx="60810011" cy="2311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810012" cy="2311400"/>
            </a:xfrm>
            <a:custGeom>
              <a:avLst/>
              <a:gdLst/>
              <a:ahLst/>
              <a:cxnLst/>
              <a:rect l="l" t="t" r="r" b="b"/>
              <a:pathLst>
                <a:path w="60810012" h="2311400">
                  <a:moveTo>
                    <a:pt x="60505212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60505212" y="2311400"/>
                  </a:lnTo>
                  <a:cubicBezTo>
                    <a:pt x="60674120" y="2311400"/>
                    <a:pt x="60810012" y="2175510"/>
                    <a:pt x="60810012" y="2006600"/>
                  </a:cubicBezTo>
                  <a:lnTo>
                    <a:pt x="60810012" y="304800"/>
                  </a:lnTo>
                  <a:cubicBezTo>
                    <a:pt x="60810012" y="135890"/>
                    <a:pt x="60674120" y="0"/>
                    <a:pt x="60505212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900813" y="3548302"/>
            <a:ext cx="6172273" cy="5902654"/>
            <a:chOff x="0" y="0"/>
            <a:chExt cx="12493058" cy="5110958"/>
          </a:xfrm>
        </p:grpSpPr>
        <p:sp>
          <p:nvSpPr>
            <p:cNvPr id="9" name="Freeform 9"/>
            <p:cNvSpPr/>
            <p:nvPr/>
          </p:nvSpPr>
          <p:spPr>
            <a:xfrm>
              <a:off x="31750" y="31750"/>
              <a:ext cx="12429558" cy="5047458"/>
            </a:xfrm>
            <a:custGeom>
              <a:avLst/>
              <a:gdLst/>
              <a:ahLst/>
              <a:cxnLst/>
              <a:rect l="l" t="t" r="r" b="b"/>
              <a:pathLst>
                <a:path w="12429558" h="5047458">
                  <a:moveTo>
                    <a:pt x="12336848" y="5047458"/>
                  </a:moveTo>
                  <a:lnTo>
                    <a:pt x="92710" y="5047458"/>
                  </a:lnTo>
                  <a:cubicBezTo>
                    <a:pt x="41910" y="5047458"/>
                    <a:pt x="0" y="5005548"/>
                    <a:pt x="0" y="495474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35578" y="0"/>
                  </a:lnTo>
                  <a:cubicBezTo>
                    <a:pt x="12386378" y="0"/>
                    <a:pt x="12428288" y="41910"/>
                    <a:pt x="12428288" y="92710"/>
                  </a:cubicBezTo>
                  <a:lnTo>
                    <a:pt x="12428288" y="4953478"/>
                  </a:lnTo>
                  <a:cubicBezTo>
                    <a:pt x="12429558" y="5005548"/>
                    <a:pt x="12387648" y="5047458"/>
                    <a:pt x="12336848" y="50474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2493058" cy="5110958"/>
            </a:xfrm>
            <a:custGeom>
              <a:avLst/>
              <a:gdLst/>
              <a:ahLst/>
              <a:cxnLst/>
              <a:rect l="l" t="t" r="r" b="b"/>
              <a:pathLst>
                <a:path w="12493058" h="5110958">
                  <a:moveTo>
                    <a:pt x="12368598" y="59690"/>
                  </a:moveTo>
                  <a:cubicBezTo>
                    <a:pt x="12404158" y="59690"/>
                    <a:pt x="12433368" y="88900"/>
                    <a:pt x="12433368" y="124460"/>
                  </a:cubicBezTo>
                  <a:lnTo>
                    <a:pt x="12433368" y="4986498"/>
                  </a:lnTo>
                  <a:cubicBezTo>
                    <a:pt x="12433368" y="5022058"/>
                    <a:pt x="12404158" y="5051268"/>
                    <a:pt x="12368598" y="5051268"/>
                  </a:cubicBezTo>
                  <a:lnTo>
                    <a:pt x="124460" y="5051268"/>
                  </a:lnTo>
                  <a:cubicBezTo>
                    <a:pt x="88900" y="5051268"/>
                    <a:pt x="59690" y="5022058"/>
                    <a:pt x="59690" y="498649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68598" y="59690"/>
                  </a:lnTo>
                  <a:moveTo>
                    <a:pt x="12368598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4986498"/>
                  </a:lnTo>
                  <a:cubicBezTo>
                    <a:pt x="0" y="5055078"/>
                    <a:pt x="55880" y="5110958"/>
                    <a:pt x="124460" y="5110958"/>
                  </a:cubicBezTo>
                  <a:lnTo>
                    <a:pt x="12368598" y="5110958"/>
                  </a:lnTo>
                  <a:cubicBezTo>
                    <a:pt x="12437178" y="5110958"/>
                    <a:pt x="12493058" y="5055078"/>
                    <a:pt x="12493058" y="4986498"/>
                  </a:cubicBezTo>
                  <a:lnTo>
                    <a:pt x="12493058" y="124460"/>
                  </a:lnTo>
                  <a:cubicBezTo>
                    <a:pt x="12493058" y="55880"/>
                    <a:pt x="12437178" y="0"/>
                    <a:pt x="12368598" y="0"/>
                  </a:cubicBezTo>
                  <a:close/>
                </a:path>
              </a:pathLst>
            </a:custGeom>
            <a:solidFill>
              <a:srgbClr val="403C38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19667" y="1952929"/>
            <a:ext cx="498152" cy="4890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8162" y="-451941"/>
            <a:ext cx="4620407" cy="44271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9595" y="1761654"/>
            <a:ext cx="820057" cy="8200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9652" y="774632"/>
            <a:ext cx="1134659" cy="1134659"/>
          </a:xfrm>
          <a:prstGeom prst="rect">
            <a:avLst/>
          </a:prstGeom>
        </p:spPr>
      </p:pic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7DC7EEF-C77A-96C1-D7B6-211B666E4496}"/>
              </a:ext>
            </a:extLst>
          </p:cNvPr>
          <p:cNvSpPr txBox="1"/>
          <p:nvPr/>
        </p:nvSpPr>
        <p:spPr>
          <a:xfrm>
            <a:off x="5507367" y="2053790"/>
            <a:ext cx="8554640" cy="792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400" b="1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vi-VN" sz="34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tinh</a:t>
            </a:r>
            <a:endParaRPr lang="en-US" sz="3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FC8508D4-5D3F-9F31-3C88-B7D0FE3706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0635" y="3962639"/>
            <a:ext cx="5669045" cy="49954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97204">
            <a:off x="14571874" y="8044784"/>
            <a:ext cx="3816051" cy="2803063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63FD337-19D2-801A-62DB-1705A8450C4C}"/>
              </a:ext>
            </a:extLst>
          </p:cNvPr>
          <p:cNvSpPr txBox="1"/>
          <p:nvPr/>
        </p:nvSpPr>
        <p:spPr>
          <a:xfrm>
            <a:off x="2819400" y="4163690"/>
            <a:ext cx="6472739" cy="4433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nhiệt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2.2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đảm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2385</Words>
  <PresentationFormat>Tùy chỉnh</PresentationFormat>
  <Paragraphs>217</Paragraphs>
  <Slides>40</Slides>
  <Notes>7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40</vt:i4>
      </vt:variant>
    </vt:vector>
  </HeadingPairs>
  <TitlesOfParts>
    <vt:vector size="50" baseType="lpstr">
      <vt:lpstr>Calibri</vt:lpstr>
      <vt:lpstr>Times New Roman</vt:lpstr>
      <vt:lpstr>Cambria Math</vt:lpstr>
      <vt:lpstr>Symbol</vt:lpstr>
      <vt:lpstr>Arial</vt:lpstr>
      <vt:lpstr>.VnBlack</vt:lpstr>
      <vt:lpstr>Wingdings</vt:lpstr>
      <vt:lpstr>Calibri Light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2022-08-25T01:53:51Z</dcterms:modified>
  <dc:identifier>DAFKGTJIvm4</dc:identifier>
</cp:coreProperties>
</file>