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442" r:id="rId3"/>
    <p:sldId id="444" r:id="rId4"/>
    <p:sldId id="443" r:id="rId5"/>
    <p:sldId id="445" r:id="rId6"/>
    <p:sldId id="425" r:id="rId7"/>
    <p:sldId id="448" r:id="rId8"/>
    <p:sldId id="447" r:id="rId9"/>
    <p:sldId id="446" r:id="rId10"/>
    <p:sldId id="449" r:id="rId11"/>
    <p:sldId id="450" r:id="rId12"/>
    <p:sldId id="451" r:id="rId13"/>
    <p:sldId id="452" r:id="rId14"/>
    <p:sldId id="456" r:id="rId15"/>
    <p:sldId id="457" r:id="rId16"/>
    <p:sldId id="458" r:id="rId17"/>
    <p:sldId id="459" r:id="rId18"/>
    <p:sldId id="468" r:id="rId19"/>
    <p:sldId id="470" r:id="rId20"/>
    <p:sldId id="471" r:id="rId21"/>
    <p:sldId id="466" r:id="rId22"/>
    <p:sldId id="473" r:id="rId23"/>
    <p:sldId id="475" r:id="rId24"/>
    <p:sldId id="467" r:id="rId25"/>
    <p:sldId id="476" r:id="rId26"/>
    <p:sldId id="4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CC"/>
    <a:srgbClr val="006600"/>
    <a:srgbClr val="B27D1E"/>
    <a:srgbClr val="DB9B2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>
        <p:scale>
          <a:sx n="66" d="100"/>
          <a:sy n="66" d="100"/>
        </p:scale>
        <p:origin x="-1278" y="-666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7/20/2023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7/20/2023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>
            <a:fillRect/>
          </a:stretch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 /><Relationship Id="rId3" Type="http://schemas.openxmlformats.org/officeDocument/2006/relationships/notesSlide" Target="../notesSlides/notesSlide1.xml" /><Relationship Id="rId7" Type="http://schemas.openxmlformats.org/officeDocument/2006/relationships/oleObject" Target="../embeddings/oleObject1.bin" /><Relationship Id="rId2" Type="http://schemas.openxmlformats.org/officeDocument/2006/relationships/slideLayout" Target="../slideLayouts/slideLayout5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1.wmf" /><Relationship Id="rId5" Type="http://schemas.openxmlformats.org/officeDocument/2006/relationships/image" Target="../media/image10.wmf" /><Relationship Id="rId4" Type="http://schemas.openxmlformats.org/officeDocument/2006/relationships/image" Target="../media/image9.png" /><Relationship Id="rId9" Type="http://schemas.openxmlformats.org/officeDocument/2006/relationships/image" Target="../media/image1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0.jpeg" /><Relationship Id="rId4" Type="http://schemas.openxmlformats.org/officeDocument/2006/relationships/image" Target="../media/image29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7" Type="http://schemas.openxmlformats.org/officeDocument/2006/relationships/image" Target="../media/image2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5.png" /><Relationship Id="rId4" Type="http://schemas.openxmlformats.org/officeDocument/2006/relationships/slide" Target="slide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7" Type="http://schemas.openxmlformats.org/officeDocument/2006/relationships/image" Target="../media/image2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/>
          <p:nvPr/>
        </p:nvSpPr>
        <p:spPr>
          <a:xfrm>
            <a:off x="2754072" y="163283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/>
            <a:b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HOÀNG VĂN THỤ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" r:id="rId7" imgW="23130510" imgH="13615670" progId="MS_ClipArt_Gallery.2">
                  <p:embed/>
                </p:oleObj>
              </mc:Choice>
              <mc:Fallback>
                <p:oleObj name="Clip" r:id="rId7" imgW="23130510" imgH="1361567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45" y="2456815"/>
            <a:ext cx="4984750" cy="315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772329"/>
            <a:ext cx="6725020" cy="2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123" y="2044005"/>
            <a:ext cx="486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50/30/20,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939" y="4439919"/>
            <a:ext cx="1169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60/30/10,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6" y="1863273"/>
            <a:ext cx="7910287" cy="444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728685" y="2698203"/>
            <a:ext cx="6444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683682"/>
            <a:ext cx="6190344" cy="35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92324" y="1860912"/>
            <a:ext cx="5552289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7314" y="3468930"/>
            <a:ext cx="2380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34057" y="2868136"/>
            <a:ext cx="986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516" y="2868136"/>
            <a:ext cx="129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7845" y="3465902"/>
            <a:ext cx="2515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6" y="1556992"/>
            <a:ext cx="2038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72" y="1580914"/>
            <a:ext cx="1117143" cy="11171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0" grpId="0"/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617435" y="1643200"/>
            <a:ext cx="8559791" cy="2101489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do?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306859" y="2062590"/>
            <a:ext cx="7112907" cy="187080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0859" y="4410902"/>
            <a:ext cx="104938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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363980" y="1927225"/>
            <a:ext cx="8529955" cy="2973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cách em và người thân đã thực hiện để tiết kiệm các khoản chi tiêu trong gia đình em?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35330"/>
            <a:ext cx="12192000" cy="8299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 Chia lớp thành các nhóm, mỗi nhóm 4- 6 học sinh.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Yêu cầu: Thảo luận về hiệu quả và cách thực hiện của 7 cách tiết kiệm theo mẫu sau: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/>
          <p:nvPr/>
        </p:nvGraphicFramePr>
        <p:xfrm>
          <a:off x="64135" y="1682115"/>
          <a:ext cx="11828145" cy="507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TIẾT KIỆM TIỀN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LÝ DO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THỰC HIỆN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Đặt mục tiêu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Có thể điều chỉnh các khoản chi và mức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So sánh số tiền hiện có và các khoản chi cần thiết, chia tỉ lệ cho các nhóm 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Mua sắm vừa đủ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Bảo quản đồ dùng cá nhân, thiết bị gia đình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Giảm bớt những hoạt động vui chơi bên ngoài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9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Tập thói quen để dành một khoản tiền mỗi ngày, mỗi tuần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Không sử dụng lãng phí điện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Tái chế các vật dụng, đồ vật bị hư hỏng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428750" y="2088515"/>
            <a:ext cx="8559800" cy="2719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hình thành thói quen tiết kiệm đem lại lợi ích gì cho em và gia đình?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010" y="2623820"/>
            <a:ext cx="556450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Bước 1: Xác định khoản tiền cần tiết kiệm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1979295" y="3213735"/>
            <a:ext cx="5526405" cy="8299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 Phân loại các khoản chi và tính mức chi tiêu phù hợp cho từng nhóm</a:t>
            </a:r>
          </a:p>
        </p:txBody>
      </p:sp>
      <p:sp>
        <p:nvSpPr>
          <p:cNvPr id="18" name="Rectangle 1"/>
          <p:cNvSpPr/>
          <p:nvPr/>
        </p:nvSpPr>
        <p:spPr>
          <a:xfrm>
            <a:off x="2766060" y="4173220"/>
            <a:ext cx="5047615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Xác định các khoản chi ưu tiên</a:t>
            </a:r>
          </a:p>
        </p:txBody>
      </p:sp>
      <p:sp>
        <p:nvSpPr>
          <p:cNvPr id="19" name="Rectangle 1"/>
          <p:cNvSpPr/>
          <p:nvPr/>
        </p:nvSpPr>
        <p:spPr>
          <a:xfrm>
            <a:off x="3363595" y="4891405"/>
            <a:ext cx="5838825" cy="82994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Xác định một số phương pháp giúp tăng khoản tiền tiết kiệm</a:t>
            </a:r>
          </a:p>
        </p:txBody>
      </p:sp>
      <p:sp>
        <p:nvSpPr>
          <p:cNvPr id="20" name="Rectangle 1"/>
          <p:cNvSpPr/>
          <p:nvPr/>
        </p:nvSpPr>
        <p:spPr>
          <a:xfrm>
            <a:off x="207010" y="1905635"/>
            <a:ext cx="6609080" cy="46037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hành kiểm soát chi tiêu và tiết 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1" name="Rectangle 10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3.Thực hành kiểm soát chi tiêu và tiết kiệm tiền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1592213"/>
            <a:ext cx="4276264" cy="498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664" y="2300252"/>
            <a:ext cx="5913327" cy="3374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 (Nhóm 3-4 hs)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để kiểm soát chi tiêu và tiết kiệm nếu là bạn D trong tình huống ở bài tập 1, nhiệm vụ 3, sgk/43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7133" y="1151043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" y="2155825"/>
            <a:ext cx="11185525" cy="5147310"/>
          </a:xfrm>
          <a:prstGeom prst="rect">
            <a:avLst/>
          </a:prstGeom>
        </p:spPr>
      </p:pic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M bạn sẽ làm gì để kiểm soát chi tiêu và tiết kiệm?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439" y="1403813"/>
            <a:ext cx="20974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7247" y="1403813"/>
            <a:ext cx="8142514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4HS.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3" y="2558545"/>
            <a:ext cx="3375025" cy="19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K bạn sẽ làm gì để kiểm soát chi tiêu và tiết kiệm?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2127885"/>
            <a:ext cx="10937875" cy="53155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chi tiêu cho một sự kiện của gia đình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Wave 14"/>
          <p:cNvSpPr/>
          <p:nvPr/>
        </p:nvSpPr>
        <p:spPr>
          <a:xfrm>
            <a:off x="2192655" y="2113280"/>
            <a:ext cx="6499225" cy="251714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tổ chức những sự kiện gì trong năm ?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869440" y="5020945"/>
            <a:ext cx="92348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sự kiện phổ biến  như: Sinh nhật, tất niên, đón tết nguyên đán, tất niên, thôi nôi, đám cưới,.......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79057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Xây dựng kế hoạch tổ chức tiệc mừng thọ bà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207010" y="1295400"/>
          <a:ext cx="11759565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9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1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mục đích, thời gian và số lượng người tham 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đích: Mừng thọ bà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gian, địa điểm: Ở nhà, tối chủ nhật tuần sau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lượng: 5 người (ông, bà, bố, mẹ, con gái)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tổng số tiền hiện có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2.000.000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 danh sách các khoản phải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ăn, uống, bánh kem, đồ trang trí, quà và thiệp</a:t>
                      </a:r>
                    </a:p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khoản cần chi: Nguyên liệu nấu ăn, bánh kem,bóng, mũ, quà và thiệp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những khoản có thể tự làm để tiết kiệm chi phí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bóng mua từ dịp tết nhưng chưa thổi, tự làm thiệp bằng giấy thủ công.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kinh phí tổ chức tiệc( theo mẫu ở bảng trang 45) và phân công những việc cần chuẩn bị cho các thành viên trong gia đình.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3" name="Rectangle 2"/>
          <p:cNvSpPr/>
          <p:nvPr/>
        </p:nvSpPr>
        <p:spPr>
          <a:xfrm>
            <a:off x="911860" y="974090"/>
            <a:ext cx="11247120" cy="2143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chia lớp thành 5 nhóm, các nhóm bốc thăm ngẫu nhiên các sự kiện cho bên dưới sau đó: lập kế hoạch, lập bảng phân bố chi phí để tổ chức sự kiện đó và giải thích vì sao nhóm lại chọn như vậy?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bảng kế hoạch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21563" y="-212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7" name="Google Shape;112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"/>
          <p:cNvSpPr/>
          <p:nvPr/>
        </p:nvSpPr>
        <p:spPr>
          <a:xfrm>
            <a:off x="9143365" y="4333240"/>
            <a:ext cx="2559050" cy="1568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5. Tổ chức tiệc sum họp cùng họ hàng vào dịp đầu 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/>
          <p:nvPr/>
        </p:nvSpPr>
        <p:spPr>
          <a:xfrm>
            <a:off x="1428750" y="3475990"/>
            <a:ext cx="2963545" cy="1198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 chức sinh nhật của một thành viên trong gia đình</a:t>
            </a:r>
          </a:p>
        </p:txBody>
      </p:sp>
      <p:sp>
        <p:nvSpPr>
          <p:cNvPr id="22" name="Rectangle 1"/>
          <p:cNvSpPr/>
          <p:nvPr/>
        </p:nvSpPr>
        <p:spPr>
          <a:xfrm>
            <a:off x="1085850" y="5198110"/>
            <a:ext cx="3616960" cy="15684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Tổ chức liên hoan một thành viên trong gia đình đạt thành tích tốt trong học tập/ công việc.</a:t>
            </a:r>
          </a:p>
        </p:txBody>
      </p:sp>
      <p:sp>
        <p:nvSpPr>
          <p:cNvPr id="23" name="Rectangle 1"/>
          <p:cNvSpPr/>
          <p:nvPr/>
        </p:nvSpPr>
        <p:spPr>
          <a:xfrm>
            <a:off x="5568950" y="542988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 chức kỷ niệm ngày lễ truyền thống của gia đình, đất nước.</a:t>
            </a:r>
          </a:p>
        </p:txBody>
      </p:sp>
      <p:sp>
        <p:nvSpPr>
          <p:cNvPr id="25" name="Rectangle 1"/>
          <p:cNvSpPr/>
          <p:nvPr/>
        </p:nvSpPr>
        <p:spPr>
          <a:xfrm>
            <a:off x="5395595" y="360362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Tổ chức một ngày kỷ niệm đặc biệt của bố, mẹ, ông, bà,...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042035"/>
            <a:ext cx="679767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cách tiết kiệm tiền phù hợp với bản thân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7" name="Rectangle 14"/>
          <p:cNvSpPr/>
          <p:nvPr/>
        </p:nvSpPr>
        <p:spPr>
          <a:xfrm>
            <a:off x="432778" y="183847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9" name="Rectangle 1"/>
          <p:cNvSpPr/>
          <p:nvPr/>
        </p:nvSpPr>
        <p:spPr>
          <a:xfrm>
            <a:off x="4383313" y="2458755"/>
            <a:ext cx="732971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tiết kiệm bao nhiêu tiền?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sử dụng tiền tiết kiệm đó để mua gì hoặc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để làm gì?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chia nhỏ số tiền cần tiết kiệm như thế nào theo ngày/ tuần/ tháng để thực hiện mục tiêu?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tiết kiệm số tiền đó bằng cách 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0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224;p6"/>
          <p:cNvSpPr/>
          <p:nvPr/>
        </p:nvSpPr>
        <p:spPr>
          <a:xfrm>
            <a:off x="4322457" y="323583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776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01682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Tự đánh giá</a:t>
            </a: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6200" y="1219200"/>
            <a:ext cx="4191000" cy="229489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9610" y="3663950"/>
            <a:ext cx="2903855" cy="29533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nội dung đánh giá ở bên, hãy xác định mức độ phù hợp nhất với em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Gần đúng: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Chưa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770" y="1004570"/>
            <a:ext cx="8072755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bldLvl="0" animBg="1"/>
      <p:bldP spid="2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618719" y="1058333"/>
            <a:ext cx="7073726" cy="68909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Rèn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266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991150" y="1101886"/>
            <a:ext cx="526815" cy="631199"/>
            <a:chOff x="2078" y="1585"/>
            <a:chExt cx="1615" cy="1806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 sz="2665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609"/>
              <a:ext cx="1096" cy="17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610"/>
              <a:ext cx="1096" cy="175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 sz="2665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1021160" y="1167013"/>
            <a:ext cx="545972" cy="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7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8717" y="2187222"/>
            <a:ext cx="9670170" cy="911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18719" y="3429000"/>
            <a:ext cx="9670169" cy="501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338630"/>
            <a:ext cx="5858587" cy="43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30" y="1338630"/>
            <a:ext cx="5999154" cy="43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29" y="1475469"/>
            <a:ext cx="7944530" cy="49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1860912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1" y="1615048"/>
            <a:ext cx="5646228" cy="467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067" y="4069647"/>
            <a:ext cx="6096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2223761"/>
            <a:ext cx="6278003" cy="2275660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1595681"/>
            <a:ext cx="5237754" cy="480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3738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3313" y="2458755"/>
            <a:ext cx="732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322457" y="341871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0" y="1731500"/>
            <a:ext cx="8162220" cy="4770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1657" y="3032039"/>
            <a:ext cx="698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2051</Words>
  <PresentationFormat>Màn hình rộng</PresentationFormat>
  <Paragraphs>182</Paragraphs>
  <Slides>26</Slides>
  <Notes>6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27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2022-04-05T12:52:00Z</dcterms:created>
  <dcterms:modified xsi:type="dcterms:W3CDTF">2023-07-20T13:23:44Z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35A1B48E8E8B4B73AE3551723F3EED08</vt:lpwstr>
  </property>
  <property fmtid="{D5CDD505-2E9C-101B-9397-08002B2CF9AE}" pid="3" name="KSOProductBuildVer">
    <vt:lpwstr>1033-11.2.0.11306</vt:lpwstr>
  </property>
</Properties>
</file>