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271" r:id="rId2"/>
    <p:sldId id="276" r:id="rId3"/>
    <p:sldId id="278" r:id="rId4"/>
    <p:sldId id="279" r:id="rId5"/>
    <p:sldId id="330" r:id="rId6"/>
    <p:sldId id="317" r:id="rId7"/>
    <p:sldId id="274" r:id="rId8"/>
    <p:sldId id="322" r:id="rId9"/>
    <p:sldId id="323" r:id="rId10"/>
    <p:sldId id="331" r:id="rId11"/>
    <p:sldId id="285" r:id="rId12"/>
    <p:sldId id="325" r:id="rId13"/>
    <p:sldId id="332" r:id="rId14"/>
    <p:sldId id="280" r:id="rId15"/>
    <p:sldId id="326" r:id="rId16"/>
    <p:sldId id="333" r:id="rId17"/>
    <p:sldId id="327" r:id="rId18"/>
    <p:sldId id="328" r:id="rId19"/>
    <p:sldId id="329" r:id="rId20"/>
    <p:sldId id="334" r:id="rId21"/>
    <p:sldId id="292" r:id="rId22"/>
    <p:sldId id="293" r:id="rId23"/>
    <p:sldId id="27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73"/>
    <a:srgbClr val="F26532"/>
    <a:srgbClr val="A3DBE1"/>
    <a:srgbClr val="E26714"/>
    <a:srgbClr val="EE8640"/>
    <a:srgbClr val="048DA4"/>
    <a:srgbClr val="05788C"/>
    <a:srgbClr val="C0E6EA"/>
    <a:srgbClr val="A0DCFA"/>
    <a:srgbClr val="05A0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22" autoAdjust="0"/>
    <p:restoredTop sz="94150" autoAdjust="0"/>
  </p:normalViewPr>
  <p:slideViewPr>
    <p:cSldViewPr snapToGrid="0" showGuides="1">
      <p:cViewPr varScale="1">
        <p:scale>
          <a:sx n="87" d="100"/>
          <a:sy n="87" d="100"/>
        </p:scale>
        <p:origin x="984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4/11/23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26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005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199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34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655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960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980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5378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849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59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33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0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3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73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46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91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9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72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9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88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3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6858"/>
            <a:ext cx="12179808" cy="68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194588" y="1270528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812986" y="2131219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PRONUNCIATION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88055" y="1143142"/>
            <a:ext cx="540310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Game: Finding keywords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788055" y="2041653"/>
            <a:ext cx="540310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Listen and write the words in the correct columns.</a:t>
            </a:r>
            <a:r>
              <a:rPr lang="x-none" dirty="0">
                <a:solidFill>
                  <a:srgbClr val="006673"/>
                </a:solidFill>
              </a:rPr>
              <a:t> </a:t>
            </a:r>
            <a:endParaRPr lang="en-GB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078355" y="1598230"/>
            <a:ext cx="709998" cy="532989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618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</p:spTree>
    <p:extLst>
      <p:ext uri="{BB962C8B-B14F-4D97-AF65-F5344CB8AC3E}">
        <p14:creationId xmlns:p14="http://schemas.microsoft.com/office/powerpoint/2010/main" val="1290342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DF05794-53E0-EB4B-8473-28A1430D76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5114062"/>
              </p:ext>
            </p:extLst>
          </p:nvPr>
        </p:nvGraphicFramePr>
        <p:xfrm>
          <a:off x="623891" y="2810136"/>
          <a:ext cx="11139491" cy="3195828"/>
        </p:xfrm>
        <a:graphic>
          <a:graphicData uri="http://schemas.openxmlformats.org/drawingml/2006/table">
            <a:tbl>
              <a:tblPr firstRow="1" firstCol="1" bandRow="1"/>
              <a:tblGrid>
                <a:gridCol w="2225635">
                  <a:extLst>
                    <a:ext uri="{9D8B030D-6E8A-4147-A177-3AD203B41FA5}">
                      <a16:colId xmlns:a16="http://schemas.microsoft.com/office/drawing/2014/main" val="1256995061"/>
                    </a:ext>
                  </a:extLst>
                </a:gridCol>
                <a:gridCol w="2254102">
                  <a:extLst>
                    <a:ext uri="{9D8B030D-6E8A-4147-A177-3AD203B41FA5}">
                      <a16:colId xmlns:a16="http://schemas.microsoft.com/office/drawing/2014/main" val="1167937460"/>
                    </a:ext>
                  </a:extLst>
                </a:gridCol>
                <a:gridCol w="2190307">
                  <a:extLst>
                    <a:ext uri="{9D8B030D-6E8A-4147-A177-3AD203B41FA5}">
                      <a16:colId xmlns:a16="http://schemas.microsoft.com/office/drawing/2014/main" val="780153673"/>
                    </a:ext>
                  </a:extLst>
                </a:gridCol>
                <a:gridCol w="2339163">
                  <a:extLst>
                    <a:ext uri="{9D8B030D-6E8A-4147-A177-3AD203B41FA5}">
                      <a16:colId xmlns:a16="http://schemas.microsoft.com/office/drawing/2014/main" val="1969765818"/>
                    </a:ext>
                  </a:extLst>
                </a:gridCol>
                <a:gridCol w="2130284">
                  <a:extLst>
                    <a:ext uri="{9D8B030D-6E8A-4147-A177-3AD203B41FA5}">
                      <a16:colId xmlns:a16="http://schemas.microsoft.com/office/drawing/2014/main" val="3901877228"/>
                    </a:ext>
                  </a:extLst>
                </a:gridCol>
              </a:tblGrid>
              <a:tr h="641223"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1" i="0" u="none" strike="noStrike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300" b="1" i="0" u="none" strike="noStrike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</a:t>
                      </a:r>
                      <a:r>
                        <a:rPr lang="en-US" sz="3300" b="1" i="0" u="none" strike="noStrike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1" i="0" u="none" strike="noStrike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/gr/</a:t>
                      </a: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1" i="0" u="none" strike="noStrike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300" b="1" i="0" u="none" strike="noStrike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kr</a:t>
                      </a:r>
                      <a:r>
                        <a:rPr lang="en-US" sz="3300" b="1" i="0" u="none" strike="noStrike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1" i="0" u="none" strike="noStrike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300" b="1" i="0" u="none" strike="noStrike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</a:t>
                      </a:r>
                      <a:r>
                        <a:rPr lang="en-US" sz="3300" b="1" i="0" u="none" strike="noStrike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1" i="0" u="none" strike="noStrike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300" b="1" i="0" u="none" strike="noStrike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</a:t>
                      </a:r>
                      <a:r>
                        <a:rPr lang="en-US" sz="3300" b="1" i="0" u="none" strike="noStrike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497284"/>
                  </a:ext>
                </a:extLst>
              </a:tr>
              <a:tr h="641223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9064040"/>
                  </a:ext>
                </a:extLst>
              </a:tr>
              <a:tr h="641223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3713138"/>
                  </a:ext>
                </a:extLst>
              </a:tr>
              <a:tr h="641223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1280424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96735EA-45A0-ED44-AA25-85BFAED9AA16}"/>
              </a:ext>
            </a:extLst>
          </p:cNvPr>
          <p:cNvSpPr txBox="1"/>
          <p:nvPr/>
        </p:nvSpPr>
        <p:spPr>
          <a:xfrm>
            <a:off x="746747" y="1150956"/>
            <a:ext cx="111394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Listen and write the words in the correct columns. Then </a:t>
            </a:r>
            <a:r>
              <a:rPr lang="en-US" sz="2800" b="1" dirty="0" err="1"/>
              <a:t>practise</a:t>
            </a:r>
            <a:r>
              <a:rPr lang="en-US" sz="2800" b="1" dirty="0"/>
              <a:t> saying the words. 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0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7626" y="181181"/>
            <a:ext cx="609600" cy="609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</a:p>
        </p:txBody>
      </p:sp>
    </p:spTree>
    <p:extLst>
      <p:ext uri="{BB962C8B-B14F-4D97-AF65-F5344CB8AC3E}">
        <p14:creationId xmlns:p14="http://schemas.microsoft.com/office/powerpoint/2010/main" val="67714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96735EA-45A0-ED44-AA25-85BFAED9AA16}"/>
              </a:ext>
            </a:extLst>
          </p:cNvPr>
          <p:cNvSpPr txBox="1"/>
          <p:nvPr/>
        </p:nvSpPr>
        <p:spPr>
          <a:xfrm>
            <a:off x="1052508" y="1060186"/>
            <a:ext cx="111394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Listen and write the words in the correct columns. Then </a:t>
            </a:r>
            <a:r>
              <a:rPr lang="en-US" sz="2800" b="1" dirty="0" err="1"/>
              <a:t>practise</a:t>
            </a:r>
            <a:r>
              <a:rPr lang="en-US" sz="2800" b="1" dirty="0"/>
              <a:t> saying the words. 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025" descr="025">
            <a:hlinkClick r:id="" action="ppaction://media"/>
            <a:extLst>
              <a:ext uri="{FF2B5EF4-FFF2-40B4-BE49-F238E27FC236}">
                <a16:creationId xmlns:a16="http://schemas.microsoft.com/office/drawing/2014/main" id="{76E6E59D-031B-5143-9953-FCC58A94EF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01536" y="33739"/>
            <a:ext cx="812800" cy="812800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DF05794-53E0-EB4B-8473-28A1430D76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3743423"/>
              </p:ext>
            </p:extLst>
          </p:nvPr>
        </p:nvGraphicFramePr>
        <p:xfrm>
          <a:off x="492021" y="2797793"/>
          <a:ext cx="11139491" cy="3027612"/>
        </p:xfrm>
        <a:graphic>
          <a:graphicData uri="http://schemas.openxmlformats.org/drawingml/2006/table">
            <a:tbl>
              <a:tblPr firstRow="1" firstCol="1" bandRow="1"/>
              <a:tblGrid>
                <a:gridCol w="2739904">
                  <a:extLst>
                    <a:ext uri="{9D8B030D-6E8A-4147-A177-3AD203B41FA5}">
                      <a16:colId xmlns:a16="http://schemas.microsoft.com/office/drawing/2014/main" val="1256995061"/>
                    </a:ext>
                  </a:extLst>
                </a:gridCol>
                <a:gridCol w="2213532">
                  <a:extLst>
                    <a:ext uri="{9D8B030D-6E8A-4147-A177-3AD203B41FA5}">
                      <a16:colId xmlns:a16="http://schemas.microsoft.com/office/drawing/2014/main" val="1167937460"/>
                    </a:ext>
                  </a:extLst>
                </a:gridCol>
                <a:gridCol w="2003626">
                  <a:extLst>
                    <a:ext uri="{9D8B030D-6E8A-4147-A177-3AD203B41FA5}">
                      <a16:colId xmlns:a16="http://schemas.microsoft.com/office/drawing/2014/main" val="780153673"/>
                    </a:ext>
                  </a:extLst>
                </a:gridCol>
                <a:gridCol w="2052145">
                  <a:extLst>
                    <a:ext uri="{9D8B030D-6E8A-4147-A177-3AD203B41FA5}">
                      <a16:colId xmlns:a16="http://schemas.microsoft.com/office/drawing/2014/main" val="1969765818"/>
                    </a:ext>
                  </a:extLst>
                </a:gridCol>
                <a:gridCol w="2130284">
                  <a:extLst>
                    <a:ext uri="{9D8B030D-6E8A-4147-A177-3AD203B41FA5}">
                      <a16:colId xmlns:a16="http://schemas.microsoft.com/office/drawing/2014/main" val="3901877228"/>
                    </a:ext>
                  </a:extLst>
                </a:gridCol>
              </a:tblGrid>
              <a:tr h="756903"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1" i="0" u="none" strike="noStrike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300" b="1" i="0" u="none" strike="noStrike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</a:t>
                      </a:r>
                      <a:r>
                        <a:rPr lang="en-US" sz="3300" b="1" i="0" u="none" strike="noStrike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1" i="0" u="none" strike="noStrike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/gr/</a:t>
                      </a: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1" i="0" u="none" strike="noStrike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300" b="1" i="0" u="none" strike="noStrike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kr</a:t>
                      </a:r>
                      <a:r>
                        <a:rPr lang="en-US" sz="3300" b="1" i="0" u="none" strike="noStrike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1" i="0" u="none" strike="noStrike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300" b="1" i="0" u="none" strike="noStrike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</a:t>
                      </a:r>
                      <a:r>
                        <a:rPr lang="en-US" sz="3300" b="1" i="0" u="none" strike="noStrike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1" i="0" u="none" strike="noStrike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300" b="1" i="0" u="none" strike="noStrike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</a:t>
                      </a:r>
                      <a:r>
                        <a:rPr lang="en-US" sz="3300" b="1" i="0" u="none" strike="noStrike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497284"/>
                  </a:ext>
                </a:extLst>
              </a:tr>
              <a:tr h="756903"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 i="0" u="none" strike="noStrike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brain </a:t>
                      </a: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 i="0" u="none" strike="noStrike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green</a:t>
                      </a: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 i="0" u="none" strike="noStrike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crash</a:t>
                      </a: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 i="0" u="none" strike="noStrike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practise</a:t>
                      </a: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 i="0" u="none" strike="noStrike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train</a:t>
                      </a: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9064040"/>
                  </a:ext>
                </a:extLst>
              </a:tr>
              <a:tr h="756903"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 i="0" u="none" strike="noStrike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breakfast</a:t>
                      </a:r>
                      <a:endParaRPr lang="en-US" sz="5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 i="0" u="none" strike="noStrike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grow</a:t>
                      </a: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 i="0" u="none" strike="noStrike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create</a:t>
                      </a:r>
                      <a:endParaRPr lang="en-US" sz="5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 i="0" u="none" strike="noStrike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protect</a:t>
                      </a:r>
                      <a:endParaRPr lang="en-US" sz="5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 i="0" u="none" strike="noStrike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treat</a:t>
                      </a:r>
                      <a:endParaRPr lang="en-US" sz="5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3713138"/>
                  </a:ext>
                </a:extLst>
              </a:tr>
              <a:tr h="756903"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 i="0" u="none" strike="noStrike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breadwinner</a:t>
                      </a: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 i="0" u="none" strike="noStrike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great</a:t>
                      </a: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 i="0" u="none" strike="noStrike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cream</a:t>
                      </a: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 i="0" u="none" strike="noStrike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product</a:t>
                      </a: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 i="0" u="none" strike="noStrike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tree</a:t>
                      </a: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1280424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</a:p>
        </p:txBody>
      </p:sp>
    </p:spTree>
    <p:extLst>
      <p:ext uri="{BB962C8B-B14F-4D97-AF65-F5344CB8AC3E}">
        <p14:creationId xmlns:p14="http://schemas.microsoft.com/office/powerpoint/2010/main" val="413647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194588" y="1270528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812986" y="2131219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PRONUNCIATION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952481" y="3166558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VOCABULARY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88055" y="1143142"/>
            <a:ext cx="5403109" cy="5926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Game: Finding keywords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800383" y="2003563"/>
            <a:ext cx="5403109" cy="4866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Listen and write the words in the correct columns.</a:t>
            </a:r>
            <a:r>
              <a:rPr lang="x-none" dirty="0">
                <a:solidFill>
                  <a:srgbClr val="006673"/>
                </a:solidFill>
              </a:rPr>
              <a:t> 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788055" y="2727521"/>
            <a:ext cx="5403109" cy="12386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06673"/>
                </a:solidFill>
              </a:rPr>
              <a:t>Task </a:t>
            </a:r>
            <a:r>
              <a:rPr lang="en-GB" dirty="0">
                <a:solidFill>
                  <a:srgbClr val="006673"/>
                </a:solidFill>
              </a:rPr>
              <a:t>1</a:t>
            </a:r>
            <a:r>
              <a:rPr lang="x-none" dirty="0">
                <a:solidFill>
                  <a:srgbClr val="006673"/>
                </a:solidFill>
              </a:rPr>
              <a:t>: </a:t>
            </a:r>
            <a:r>
              <a:rPr lang="en-US" dirty="0">
                <a:solidFill>
                  <a:srgbClr val="006673"/>
                </a:solidFill>
              </a:rPr>
              <a:t>Match the two parts to make complete sentences.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06673"/>
                </a:solidFill>
              </a:rPr>
              <a:t>Task </a:t>
            </a:r>
            <a:r>
              <a:rPr lang="en-GB" dirty="0">
                <a:solidFill>
                  <a:srgbClr val="006673"/>
                </a:solidFill>
              </a:rPr>
              <a:t>2</a:t>
            </a:r>
            <a:r>
              <a:rPr lang="x-none" dirty="0">
                <a:solidFill>
                  <a:srgbClr val="006673"/>
                </a:solidFill>
              </a:rPr>
              <a:t>: </a:t>
            </a:r>
            <a:r>
              <a:rPr lang="en-US" dirty="0">
                <a:solidFill>
                  <a:srgbClr val="006673"/>
                </a:solidFill>
              </a:rPr>
              <a:t>Complete the following sentences.</a:t>
            </a:r>
            <a:endParaRPr lang="x-none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078355" y="1598230"/>
            <a:ext cx="709998" cy="532989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1927848" y="2458920"/>
            <a:ext cx="885138" cy="707637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618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</p:spTree>
    <p:extLst>
      <p:ext uri="{BB962C8B-B14F-4D97-AF65-F5344CB8AC3E}">
        <p14:creationId xmlns:p14="http://schemas.microsoft.com/office/powerpoint/2010/main" val="3394242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45266" y="1006878"/>
            <a:ext cx="104482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Match the two parts to make complete sentences.</a:t>
            </a:r>
            <a:r>
              <a:rPr lang="x-none" sz="4000" dirty="0"/>
              <a:t> 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3E4060F-6A52-2C4D-A24C-948930F060FE}"/>
              </a:ext>
            </a:extLst>
          </p:cNvPr>
          <p:cNvSpPr/>
          <p:nvPr/>
        </p:nvSpPr>
        <p:spPr>
          <a:xfrm>
            <a:off x="428848" y="2126727"/>
            <a:ext cx="4667697" cy="52194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x-none" sz="2400" dirty="0"/>
              <a:t>1. </a:t>
            </a:r>
            <a:r>
              <a:rPr lang="en-US" sz="2400" dirty="0"/>
              <a:t>My father puts</a:t>
            </a:r>
          </a:p>
          <a:p>
            <a:endParaRPr lang="x-none" sz="2400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A39EE82-9BE0-A74D-98FF-41813CF58501}"/>
              </a:ext>
            </a:extLst>
          </p:cNvPr>
          <p:cNvSpPr/>
          <p:nvPr/>
        </p:nvSpPr>
        <p:spPr>
          <a:xfrm>
            <a:off x="428844" y="3153791"/>
            <a:ext cx="4667697" cy="52194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x-none" sz="2400" dirty="0"/>
              <a:t>2. </a:t>
            </a:r>
            <a:r>
              <a:rPr lang="en-US" sz="2400" dirty="0"/>
              <a:t>Is it difficult to reduce</a:t>
            </a:r>
          </a:p>
          <a:p>
            <a:endParaRPr lang="x-none" sz="2400" dirty="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6C851F8-C8E9-1C4F-A5E7-1AA590BB91F0}"/>
              </a:ext>
            </a:extLst>
          </p:cNvPr>
          <p:cNvSpPr/>
          <p:nvPr/>
        </p:nvSpPr>
        <p:spPr>
          <a:xfrm>
            <a:off x="428845" y="4074017"/>
            <a:ext cx="4667697" cy="52194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x-none" sz="2400" dirty="0"/>
              <a:t>3. </a:t>
            </a:r>
            <a:r>
              <a:rPr lang="en-US" sz="2400" dirty="0"/>
              <a:t>He was one of the judges</a:t>
            </a:r>
          </a:p>
          <a:p>
            <a:endParaRPr lang="x-none" sz="2400" dirty="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C4C6E736-2ACF-2043-BD52-664F0BA7A5E9}"/>
              </a:ext>
            </a:extLst>
          </p:cNvPr>
          <p:cNvSpPr/>
          <p:nvPr/>
        </p:nvSpPr>
        <p:spPr>
          <a:xfrm>
            <a:off x="428846" y="4982389"/>
            <a:ext cx="4667697" cy="52194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x-none" sz="2400" dirty="0"/>
              <a:t>4. </a:t>
            </a:r>
            <a:r>
              <a:rPr lang="en-US" sz="2400" dirty="0"/>
              <a:t>Many people are trying to adopt</a:t>
            </a:r>
          </a:p>
          <a:p>
            <a:endParaRPr lang="x-none" sz="2400" dirty="0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144BBDEA-6202-CB41-B415-17E70646665A}"/>
              </a:ext>
            </a:extLst>
          </p:cNvPr>
          <p:cNvSpPr/>
          <p:nvPr/>
        </p:nvSpPr>
        <p:spPr>
          <a:xfrm>
            <a:off x="428847" y="5863195"/>
            <a:ext cx="4667697" cy="52194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x-none" sz="2400" dirty="0"/>
              <a:t>5. </a:t>
            </a:r>
            <a:r>
              <a:rPr lang="en-US" sz="2400" dirty="0"/>
              <a:t>Can this artist play</a:t>
            </a:r>
          </a:p>
          <a:p>
            <a:endParaRPr lang="x-none" sz="2400" dirty="0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39B6A28-CEC1-8548-B855-17EE19A95AB8}"/>
              </a:ext>
            </a:extLst>
          </p:cNvPr>
          <p:cNvSpPr/>
          <p:nvPr/>
        </p:nvSpPr>
        <p:spPr>
          <a:xfrm>
            <a:off x="6769396" y="4097136"/>
            <a:ext cx="4993759" cy="52194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x-none" sz="2400" dirty="0"/>
              <a:t>c. </a:t>
            </a:r>
            <a:r>
              <a:rPr lang="en-US" sz="2400" dirty="0"/>
              <a:t>many musical instruments?</a:t>
            </a:r>
          </a:p>
          <a:p>
            <a:endParaRPr lang="x-none" sz="2400" dirty="0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B7B5FAC9-457A-364B-9687-367156B356D6}"/>
              </a:ext>
            </a:extLst>
          </p:cNvPr>
          <p:cNvSpPr/>
          <p:nvPr/>
        </p:nvSpPr>
        <p:spPr>
          <a:xfrm>
            <a:off x="6769397" y="4983881"/>
            <a:ext cx="4993759" cy="52194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x-none" sz="2400" dirty="0"/>
              <a:t>d. </a:t>
            </a:r>
            <a:r>
              <a:rPr lang="en-US" sz="2400" dirty="0"/>
              <a:t>our carbon footprints?</a:t>
            </a:r>
          </a:p>
          <a:p>
            <a:endParaRPr lang="x-none" sz="2400" dirty="0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EE0991A3-DD97-D64E-A1CD-2E669A24B262}"/>
              </a:ext>
            </a:extLst>
          </p:cNvPr>
          <p:cNvSpPr/>
          <p:nvPr/>
        </p:nvSpPr>
        <p:spPr>
          <a:xfrm>
            <a:off x="6769397" y="3184972"/>
            <a:ext cx="4993759" cy="52194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x-none" sz="2400" dirty="0"/>
              <a:t>b. </a:t>
            </a:r>
            <a:r>
              <a:rPr lang="en-US" sz="2400" dirty="0"/>
              <a:t>a green lifestyle.</a:t>
            </a:r>
          </a:p>
          <a:p>
            <a:endParaRPr lang="x-none" sz="2400" dirty="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1DC5500-7555-8744-AF32-394E9C60E22C}"/>
              </a:ext>
            </a:extLst>
          </p:cNvPr>
          <p:cNvSpPr/>
          <p:nvPr/>
        </p:nvSpPr>
        <p:spPr>
          <a:xfrm>
            <a:off x="6769397" y="2137359"/>
            <a:ext cx="4993759" cy="52194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x-none" sz="2400" dirty="0"/>
              <a:t>a. </a:t>
            </a:r>
            <a:r>
              <a:rPr lang="en-US" sz="2400" dirty="0"/>
              <a:t>on a popular TV talent show.</a:t>
            </a:r>
          </a:p>
          <a:p>
            <a:endParaRPr lang="x-none" sz="2400" dirty="0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94C2366-4273-9D4D-A7F5-0D137AC67929}"/>
              </a:ext>
            </a:extLst>
          </p:cNvPr>
          <p:cNvSpPr/>
          <p:nvPr/>
        </p:nvSpPr>
        <p:spPr>
          <a:xfrm>
            <a:off x="6769396" y="5893099"/>
            <a:ext cx="4993759" cy="52194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x-none" sz="2400" dirty="0"/>
              <a:t>e. </a:t>
            </a:r>
            <a:r>
              <a:rPr lang="en-US" sz="2400" dirty="0"/>
              <a:t>the rubbish out every day.</a:t>
            </a:r>
          </a:p>
          <a:p>
            <a:endParaRPr lang="x-none" sz="24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1912327-FA19-2F49-997E-F359C8D92AF4}"/>
              </a:ext>
            </a:extLst>
          </p:cNvPr>
          <p:cNvCxnSpPr>
            <a:stCxn id="2" idx="3"/>
            <a:endCxn id="25" idx="1"/>
          </p:cNvCxnSpPr>
          <p:nvPr/>
        </p:nvCxnSpPr>
        <p:spPr>
          <a:xfrm>
            <a:off x="5096545" y="2387701"/>
            <a:ext cx="1672851" cy="37663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09CDE9A-BBFF-CC4B-B98A-EE65898F0291}"/>
              </a:ext>
            </a:extLst>
          </p:cNvPr>
          <p:cNvCxnSpPr>
            <a:cxnSpLocks/>
            <a:stCxn id="12" idx="3"/>
            <a:endCxn id="22" idx="1"/>
          </p:cNvCxnSpPr>
          <p:nvPr/>
        </p:nvCxnSpPr>
        <p:spPr>
          <a:xfrm>
            <a:off x="5096541" y="3414765"/>
            <a:ext cx="1672856" cy="18300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ADC2F4-FD19-7A45-9BA8-05EB308029BD}"/>
              </a:ext>
            </a:extLst>
          </p:cNvPr>
          <p:cNvCxnSpPr>
            <a:cxnSpLocks/>
            <a:stCxn id="14" idx="3"/>
            <a:endCxn id="24" idx="1"/>
          </p:cNvCxnSpPr>
          <p:nvPr/>
        </p:nvCxnSpPr>
        <p:spPr>
          <a:xfrm flipV="1">
            <a:off x="5096542" y="2398333"/>
            <a:ext cx="1672855" cy="19366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FC6AA75-995E-8C42-A62E-E5857C42F1BD}"/>
              </a:ext>
            </a:extLst>
          </p:cNvPr>
          <p:cNvCxnSpPr>
            <a:cxnSpLocks/>
            <a:stCxn id="19" idx="3"/>
            <a:endCxn id="23" idx="1"/>
          </p:cNvCxnSpPr>
          <p:nvPr/>
        </p:nvCxnSpPr>
        <p:spPr>
          <a:xfrm flipV="1">
            <a:off x="5096543" y="3445946"/>
            <a:ext cx="1672854" cy="17974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E5D4F85-E2FA-F64D-A8C7-33E0A19865E7}"/>
              </a:ext>
            </a:extLst>
          </p:cNvPr>
          <p:cNvCxnSpPr>
            <a:cxnSpLocks/>
            <a:stCxn id="20" idx="3"/>
            <a:endCxn id="21" idx="1"/>
          </p:cNvCxnSpPr>
          <p:nvPr/>
        </p:nvCxnSpPr>
        <p:spPr>
          <a:xfrm flipV="1">
            <a:off x="5096544" y="4358110"/>
            <a:ext cx="1672852" cy="17660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091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402452" y="1126505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844" y="1023865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931450" y="1034611"/>
            <a:ext cx="111074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Complete the following sentences using the words from the box. </a:t>
            </a:r>
            <a:r>
              <a:rPr lang="x-none" sz="4000" dirty="0"/>
              <a:t> 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5AF15FB-E8BC-7D4E-8B80-D2A36BA0A202}"/>
              </a:ext>
            </a:extLst>
          </p:cNvPr>
          <p:cNvSpPr/>
          <p:nvPr/>
        </p:nvSpPr>
        <p:spPr>
          <a:xfrm>
            <a:off x="2842437" y="1797096"/>
            <a:ext cx="7258493" cy="10539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400" dirty="0"/>
              <a:t>                    audience                        laundry            </a:t>
            </a:r>
          </a:p>
          <a:p>
            <a:r>
              <a:rPr lang="en-US" sz="2400" dirty="0"/>
              <a:t>eco-friendly                  perform                        groceries</a:t>
            </a:r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8D6494-D676-3547-80FA-606991122691}"/>
              </a:ext>
            </a:extLst>
          </p:cNvPr>
          <p:cNvSpPr txBox="1"/>
          <p:nvPr/>
        </p:nvSpPr>
        <p:spPr>
          <a:xfrm>
            <a:off x="402452" y="3179639"/>
            <a:ext cx="11763156" cy="3913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1. Viet helps his mum do the __________, clean the house, and take care of his little sister.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2. In my family, my mum does the cooking and my dad shops for __________.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3. Will you __________ in the live music concert next week?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4. The __________ clapped for 15 minutes when the band finished playing.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5. Many people in our </a:t>
            </a:r>
            <a:r>
              <a:rPr lang="en-US" sz="2400" dirty="0" err="1"/>
              <a:t>neighbourhood</a:t>
            </a:r>
            <a:r>
              <a:rPr lang="en-US" sz="2400" dirty="0"/>
              <a:t> are using ____________ materials to build their houses.</a:t>
            </a:r>
          </a:p>
          <a:p>
            <a:pPr>
              <a:lnSpc>
                <a:spcPct val="150000"/>
              </a:lnSpc>
            </a:pPr>
            <a:endParaRPr lang="x-none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8263DB-6100-D342-9578-EE640F5D71C5}"/>
              </a:ext>
            </a:extLst>
          </p:cNvPr>
          <p:cNvSpPr txBox="1"/>
          <p:nvPr/>
        </p:nvSpPr>
        <p:spPr>
          <a:xfrm>
            <a:off x="8510492" y="3839608"/>
            <a:ext cx="1329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groceries</a:t>
            </a:r>
            <a:endParaRPr lang="x-none" sz="2400" dirty="0">
              <a:solidFill>
                <a:srgbClr val="00B05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F0DBDA-28ED-674A-B7A5-DB5A43CF5AF2}"/>
              </a:ext>
            </a:extLst>
          </p:cNvPr>
          <p:cNvSpPr txBox="1"/>
          <p:nvPr/>
        </p:nvSpPr>
        <p:spPr>
          <a:xfrm>
            <a:off x="4321844" y="3316991"/>
            <a:ext cx="1136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laundry</a:t>
            </a:r>
            <a:endParaRPr lang="x-none" sz="2400" dirty="0">
              <a:solidFill>
                <a:srgbClr val="00B05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FB91A1-CD15-AD46-98E0-D544CDE8D4E4}"/>
              </a:ext>
            </a:extLst>
          </p:cNvPr>
          <p:cNvSpPr txBox="1"/>
          <p:nvPr/>
        </p:nvSpPr>
        <p:spPr>
          <a:xfrm>
            <a:off x="2014908" y="4399813"/>
            <a:ext cx="1210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perform</a:t>
            </a:r>
            <a:endParaRPr lang="x-none" sz="2400" dirty="0">
              <a:solidFill>
                <a:srgbClr val="00B05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C924A1-2823-C84A-AD89-A5679FA98F09}"/>
              </a:ext>
            </a:extLst>
          </p:cNvPr>
          <p:cNvSpPr txBox="1"/>
          <p:nvPr/>
        </p:nvSpPr>
        <p:spPr>
          <a:xfrm>
            <a:off x="1449657" y="4967634"/>
            <a:ext cx="1326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audience</a:t>
            </a:r>
            <a:endParaRPr lang="x-none" sz="2400" dirty="0">
              <a:solidFill>
                <a:srgbClr val="00B05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461BF3-889F-2044-8752-551950C9606E}"/>
              </a:ext>
            </a:extLst>
          </p:cNvPr>
          <p:cNvSpPr txBox="1"/>
          <p:nvPr/>
        </p:nvSpPr>
        <p:spPr>
          <a:xfrm>
            <a:off x="6560817" y="5514300"/>
            <a:ext cx="16798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eco-friendly</a:t>
            </a:r>
            <a:endParaRPr lang="x-none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65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194588" y="1270528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812986" y="2131219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PRONUNCIATION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952481" y="3166558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VOCABULARY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88055" y="1143142"/>
            <a:ext cx="540310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Game: Finding keywords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788055" y="2041653"/>
            <a:ext cx="540310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Listen and write the words in the correct columns.</a:t>
            </a:r>
            <a:r>
              <a:rPr lang="x-none" dirty="0">
                <a:solidFill>
                  <a:srgbClr val="006673"/>
                </a:solidFill>
              </a:rPr>
              <a:t> 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788055" y="2890125"/>
            <a:ext cx="5403109" cy="12386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06673"/>
                </a:solidFill>
              </a:rPr>
              <a:t>Task </a:t>
            </a:r>
            <a:r>
              <a:rPr lang="en-GB" dirty="0">
                <a:solidFill>
                  <a:srgbClr val="006673"/>
                </a:solidFill>
              </a:rPr>
              <a:t>1</a:t>
            </a:r>
            <a:r>
              <a:rPr lang="x-none" dirty="0">
                <a:solidFill>
                  <a:srgbClr val="006673"/>
                </a:solidFill>
              </a:rPr>
              <a:t>: </a:t>
            </a:r>
            <a:r>
              <a:rPr lang="en-US" dirty="0">
                <a:solidFill>
                  <a:srgbClr val="006673"/>
                </a:solidFill>
              </a:rPr>
              <a:t>Match the two parts to make complete sentences.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06673"/>
                </a:solidFill>
              </a:rPr>
              <a:t>Task </a:t>
            </a:r>
            <a:r>
              <a:rPr lang="en-GB" dirty="0">
                <a:solidFill>
                  <a:srgbClr val="006673"/>
                </a:solidFill>
              </a:rPr>
              <a:t>2</a:t>
            </a:r>
            <a:r>
              <a:rPr lang="x-none" dirty="0">
                <a:solidFill>
                  <a:srgbClr val="006673"/>
                </a:solidFill>
              </a:rPr>
              <a:t>: </a:t>
            </a:r>
            <a:r>
              <a:rPr lang="en-US" dirty="0">
                <a:solidFill>
                  <a:srgbClr val="006673"/>
                </a:solidFill>
              </a:rPr>
              <a:t>Complete the following sentences.</a:t>
            </a:r>
            <a:endParaRPr lang="x-none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078355" y="1598230"/>
            <a:ext cx="709998" cy="532989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1927848" y="2458920"/>
            <a:ext cx="885138" cy="707637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2903214" y="3521661"/>
            <a:ext cx="885138" cy="98760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696852" y="4509264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GRAMMAR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788055" y="4277994"/>
            <a:ext cx="5403109" cy="13994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06673"/>
                </a:solidFill>
              </a:rPr>
              <a:t>Task </a:t>
            </a:r>
            <a:r>
              <a:rPr lang="en-GB" dirty="0">
                <a:solidFill>
                  <a:srgbClr val="006673"/>
                </a:solidFill>
              </a:rPr>
              <a:t>1</a:t>
            </a:r>
            <a:r>
              <a:rPr lang="x-none" dirty="0">
                <a:solidFill>
                  <a:srgbClr val="006673"/>
                </a:solidFill>
              </a:rPr>
              <a:t>: </a:t>
            </a:r>
            <a:r>
              <a:rPr lang="en-US" dirty="0">
                <a:solidFill>
                  <a:srgbClr val="006673"/>
                </a:solidFill>
              </a:rPr>
              <a:t>Complete the sentences.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06673"/>
                </a:solidFill>
              </a:rPr>
              <a:t>Task </a:t>
            </a:r>
            <a:r>
              <a:rPr lang="en-GB" dirty="0">
                <a:solidFill>
                  <a:srgbClr val="006673"/>
                </a:solidFill>
              </a:rPr>
              <a:t>2</a:t>
            </a:r>
            <a:r>
              <a:rPr lang="x-none" dirty="0">
                <a:solidFill>
                  <a:srgbClr val="006673"/>
                </a:solidFill>
              </a:rPr>
              <a:t>: </a:t>
            </a:r>
            <a:r>
              <a:rPr lang="en-US" dirty="0">
                <a:solidFill>
                  <a:srgbClr val="006673"/>
                </a:solidFill>
              </a:rPr>
              <a:t>Complete the sentences.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Match the two parts to make complete sentences. </a:t>
            </a:r>
            <a:endParaRPr lang="x-none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618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</p:spTree>
    <p:extLst>
      <p:ext uri="{BB962C8B-B14F-4D97-AF65-F5344CB8AC3E}">
        <p14:creationId xmlns:p14="http://schemas.microsoft.com/office/powerpoint/2010/main" val="15557593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402452" y="1126505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844" y="1023865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931450" y="1140391"/>
            <a:ext cx="111074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Complete the sentences with the correct forms of the verbs in brackets. </a:t>
            </a:r>
            <a:endParaRPr lang="en-US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76C4FD-FE70-2D47-8881-D2718D223EDD}"/>
              </a:ext>
            </a:extLst>
          </p:cNvPr>
          <p:cNvSpPr txBox="1"/>
          <p:nvPr/>
        </p:nvSpPr>
        <p:spPr>
          <a:xfrm>
            <a:off x="191385" y="2105005"/>
            <a:ext cx="118475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/>
              <a:t>1. Nam often (clean) __________ the house, but he can’t now because he (help) __________his sister with her homework.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2. I wanted (improve) __________ my cooking skills, and my mum let me (take) __________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a cooking course last year.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3. My grandparents (</a:t>
            </a:r>
            <a:r>
              <a:rPr lang="en-US" sz="2400" dirty="0" err="1"/>
              <a:t>practise</a:t>
            </a:r>
            <a:r>
              <a:rPr lang="en-US" sz="2400" dirty="0"/>
              <a:t>) __________ singing twice a week, and they (</a:t>
            </a:r>
            <a:r>
              <a:rPr lang="en-US" sz="2400" dirty="0" err="1"/>
              <a:t>practise</a:t>
            </a:r>
            <a:r>
              <a:rPr lang="en-US" sz="2400" dirty="0"/>
              <a:t>) _______________at the moment.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4. Next Sunday evening, I (watch) __________________ their show live on TV. I think they (win) __________ a prize.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C260AF-DFAE-764C-8D95-60AB189AE89C}"/>
              </a:ext>
            </a:extLst>
          </p:cNvPr>
          <p:cNvSpPr txBox="1"/>
          <p:nvPr/>
        </p:nvSpPr>
        <p:spPr>
          <a:xfrm>
            <a:off x="3668326" y="2249631"/>
            <a:ext cx="1037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cleans</a:t>
            </a:r>
            <a:r>
              <a:rPr lang="x-none" sz="2400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E003F5-12B6-CA47-97B7-4DB0FB24E658}"/>
              </a:ext>
            </a:extLst>
          </p:cNvPr>
          <p:cNvSpPr txBox="1"/>
          <p:nvPr/>
        </p:nvSpPr>
        <p:spPr>
          <a:xfrm>
            <a:off x="378264" y="2768121"/>
            <a:ext cx="1438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is helping </a:t>
            </a:r>
            <a:endParaRPr lang="x-none" sz="2400" dirty="0">
              <a:solidFill>
                <a:srgbClr val="00B05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85F5CA-4B92-7F44-9C9D-E59A17DEBCED}"/>
              </a:ext>
            </a:extLst>
          </p:cNvPr>
          <p:cNvSpPr txBox="1"/>
          <p:nvPr/>
        </p:nvSpPr>
        <p:spPr>
          <a:xfrm>
            <a:off x="3024345" y="3333812"/>
            <a:ext cx="1615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to improve </a:t>
            </a:r>
            <a:endParaRPr lang="x-none" sz="2400" dirty="0">
              <a:solidFill>
                <a:srgbClr val="00B05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562BF3-504F-8949-9CE9-238F2C5C94B0}"/>
              </a:ext>
            </a:extLst>
          </p:cNvPr>
          <p:cNvSpPr txBox="1"/>
          <p:nvPr/>
        </p:nvSpPr>
        <p:spPr>
          <a:xfrm>
            <a:off x="10353189" y="3333812"/>
            <a:ext cx="7832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take</a:t>
            </a:r>
            <a:r>
              <a:rPr lang="x-none" sz="2400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1FC131-BB26-3842-B13D-40FA812E1256}"/>
              </a:ext>
            </a:extLst>
          </p:cNvPr>
          <p:cNvSpPr txBox="1"/>
          <p:nvPr/>
        </p:nvSpPr>
        <p:spPr>
          <a:xfrm>
            <a:off x="4736026" y="4421318"/>
            <a:ext cx="1241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B050"/>
                </a:solidFill>
              </a:rPr>
              <a:t>practise</a:t>
            </a:r>
            <a:r>
              <a:rPr lang="x-none" sz="2400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7118BE1-8099-A941-9364-77C95C87172D}"/>
              </a:ext>
            </a:extLst>
          </p:cNvPr>
          <p:cNvSpPr txBox="1"/>
          <p:nvPr/>
        </p:nvSpPr>
        <p:spPr>
          <a:xfrm>
            <a:off x="442058" y="4990428"/>
            <a:ext cx="1937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are </a:t>
            </a:r>
            <a:r>
              <a:rPr lang="en-US" sz="2400" dirty="0" err="1">
                <a:solidFill>
                  <a:srgbClr val="00B050"/>
                </a:solidFill>
              </a:rPr>
              <a:t>practising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endParaRPr lang="x-none" sz="2400" dirty="0">
              <a:solidFill>
                <a:srgbClr val="00B05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C6AFADA-2939-704D-B98B-0B20A1468ACB}"/>
              </a:ext>
            </a:extLst>
          </p:cNvPr>
          <p:cNvSpPr txBox="1"/>
          <p:nvPr/>
        </p:nvSpPr>
        <p:spPr>
          <a:xfrm>
            <a:off x="4822670" y="5509374"/>
            <a:ext cx="2546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am going to watch </a:t>
            </a:r>
            <a:endParaRPr lang="x-none" sz="2400" dirty="0">
              <a:solidFill>
                <a:srgbClr val="00B05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596C15-45C8-FD4B-926A-E75C4DB322C9}"/>
              </a:ext>
            </a:extLst>
          </p:cNvPr>
          <p:cNvSpPr txBox="1"/>
          <p:nvPr/>
        </p:nvSpPr>
        <p:spPr>
          <a:xfrm>
            <a:off x="1097371" y="6055569"/>
            <a:ext cx="1205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will win</a:t>
            </a:r>
            <a:r>
              <a:rPr lang="x-none" sz="2400" dirty="0">
                <a:solidFill>
                  <a:srgbClr val="00B05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3356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402452" y="1126505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844" y="1023865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78665" y="1193310"/>
            <a:ext cx="112605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Complete the sentences. Make sure they mean the same as the sentences. </a:t>
            </a:r>
            <a:endParaRPr lang="en-US" sz="9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5D65F1-D8EF-6B40-8E11-FFBFC20D9374}"/>
              </a:ext>
            </a:extLst>
          </p:cNvPr>
          <p:cNvSpPr txBox="1"/>
          <p:nvPr/>
        </p:nvSpPr>
        <p:spPr>
          <a:xfrm>
            <a:off x="402452" y="2083498"/>
            <a:ext cx="115698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dirty="0"/>
              <a:t>1. They collect the rubbish in the </a:t>
            </a:r>
            <a:r>
              <a:rPr lang="en-US" sz="2400" dirty="0" err="1"/>
              <a:t>neighbourhood</a:t>
            </a:r>
            <a:r>
              <a:rPr lang="en-US" sz="2400" dirty="0"/>
              <a:t> three times a week.</a:t>
            </a:r>
          </a:p>
          <a:p>
            <a:pPr>
              <a:lnSpc>
                <a:spcPct val="200000"/>
              </a:lnSpc>
            </a:pPr>
            <a:r>
              <a:rPr lang="en-US" sz="2400" dirty="0"/>
              <a:t>-&gt; The rubbish _____________________________________________________________.</a:t>
            </a:r>
          </a:p>
          <a:p>
            <a:pPr>
              <a:lnSpc>
                <a:spcPct val="200000"/>
              </a:lnSpc>
            </a:pPr>
            <a:r>
              <a:rPr lang="en-US" sz="2400" dirty="0"/>
              <a:t>2. We turned off all the electrical devices in the house.</a:t>
            </a:r>
          </a:p>
          <a:p>
            <a:pPr>
              <a:lnSpc>
                <a:spcPct val="200000"/>
              </a:lnSpc>
            </a:pPr>
            <a:r>
              <a:rPr lang="en-US" sz="2400" dirty="0"/>
              <a:t>-&gt; All the electrical devices ___________________________________________________.</a:t>
            </a:r>
          </a:p>
          <a:p>
            <a:pPr>
              <a:lnSpc>
                <a:spcPct val="200000"/>
              </a:lnSpc>
            </a:pPr>
            <a:r>
              <a:rPr lang="en-US" sz="2400" dirty="0"/>
              <a:t>3. Millions of people will watch his music videos online.</a:t>
            </a:r>
          </a:p>
          <a:p>
            <a:pPr>
              <a:lnSpc>
                <a:spcPct val="200000"/>
              </a:lnSpc>
            </a:pPr>
            <a:r>
              <a:rPr lang="en-US" sz="2400" dirty="0"/>
              <a:t>-&gt; His music videos _________________________________________________________.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148172-2848-6D46-BF43-4C360ED5BD18}"/>
              </a:ext>
            </a:extLst>
          </p:cNvPr>
          <p:cNvSpPr txBox="1"/>
          <p:nvPr/>
        </p:nvSpPr>
        <p:spPr>
          <a:xfrm>
            <a:off x="2317898" y="3081472"/>
            <a:ext cx="6965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in the </a:t>
            </a:r>
            <a:r>
              <a:rPr lang="en-US" sz="2400" dirty="0" err="1">
                <a:solidFill>
                  <a:srgbClr val="00B050"/>
                </a:solidFill>
              </a:rPr>
              <a:t>neighbourhood</a:t>
            </a:r>
            <a:r>
              <a:rPr lang="en-US" sz="2400" dirty="0">
                <a:solidFill>
                  <a:srgbClr val="00B050"/>
                </a:solidFill>
              </a:rPr>
              <a:t> is collected three times a week.</a:t>
            </a:r>
            <a:r>
              <a:rPr lang="x-none" sz="2400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2B6381-37A9-5947-97D1-ECECE41FF915}"/>
              </a:ext>
            </a:extLst>
          </p:cNvPr>
          <p:cNvSpPr txBox="1"/>
          <p:nvPr/>
        </p:nvSpPr>
        <p:spPr>
          <a:xfrm>
            <a:off x="3810632" y="4522290"/>
            <a:ext cx="3891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in the house were turned off.</a:t>
            </a:r>
            <a:r>
              <a:rPr lang="x-none" sz="2400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CAE4E7-CED4-A948-90B0-06A705D2CF8A}"/>
              </a:ext>
            </a:extLst>
          </p:cNvPr>
          <p:cNvSpPr txBox="1"/>
          <p:nvPr/>
        </p:nvSpPr>
        <p:spPr>
          <a:xfrm>
            <a:off x="2849526" y="6008888"/>
            <a:ext cx="5985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will be watched online (by millions of people).</a:t>
            </a:r>
            <a:r>
              <a:rPr lang="x-none" sz="2400" dirty="0">
                <a:solidFill>
                  <a:srgbClr val="00B05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8597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402452" y="1126505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844" y="1023865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931450" y="1173246"/>
            <a:ext cx="111074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Match the two parts to make complete sentences.</a:t>
            </a:r>
            <a:endParaRPr lang="en-US" sz="9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0AD2044-F855-E243-9CFC-76C15DD86CDC}"/>
              </a:ext>
            </a:extLst>
          </p:cNvPr>
          <p:cNvSpPr/>
          <p:nvPr/>
        </p:nvSpPr>
        <p:spPr>
          <a:xfrm>
            <a:off x="428848" y="2126727"/>
            <a:ext cx="4667697" cy="9093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x-none" sz="2200" dirty="0"/>
              <a:t>1. </a:t>
            </a:r>
            <a:r>
              <a:rPr lang="en-US" sz="2200" dirty="0"/>
              <a:t>We divide household chores</a:t>
            </a:r>
          </a:p>
          <a:p>
            <a:r>
              <a:rPr lang="en-US" sz="2200" dirty="0"/>
              <a:t>equally in our family,</a:t>
            </a:r>
          </a:p>
          <a:p>
            <a:endParaRPr lang="x-none" sz="2200" dirty="0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59119733-602C-C548-A289-87627C9B10E2}"/>
              </a:ext>
            </a:extLst>
          </p:cNvPr>
          <p:cNvSpPr/>
          <p:nvPr/>
        </p:nvSpPr>
        <p:spPr>
          <a:xfrm>
            <a:off x="402451" y="3347669"/>
            <a:ext cx="4667697" cy="9093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x-none" sz="2200" dirty="0"/>
              <a:t>2. </a:t>
            </a:r>
            <a:r>
              <a:rPr lang="en-US" sz="2200" dirty="0"/>
              <a:t>I usually do the laundry,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CC20B161-38B3-A04B-A6E1-AE1D9B8E0A72}"/>
              </a:ext>
            </a:extLst>
          </p:cNvPr>
          <p:cNvSpPr/>
          <p:nvPr/>
        </p:nvSpPr>
        <p:spPr>
          <a:xfrm>
            <a:off x="402451" y="4523526"/>
            <a:ext cx="4667697" cy="9093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x-none" sz="2200" dirty="0"/>
              <a:t>3. </a:t>
            </a:r>
            <a:r>
              <a:rPr lang="en-US" sz="2200" dirty="0"/>
              <a:t>Don’t throw away unwanted</a:t>
            </a:r>
          </a:p>
          <a:p>
            <a:r>
              <a:rPr lang="en-US" sz="2200" dirty="0"/>
              <a:t>items, 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D467B792-83A4-FE49-862B-597AE9E931FD}"/>
              </a:ext>
            </a:extLst>
          </p:cNvPr>
          <p:cNvSpPr/>
          <p:nvPr/>
        </p:nvSpPr>
        <p:spPr>
          <a:xfrm>
            <a:off x="402452" y="5699383"/>
            <a:ext cx="4667697" cy="9093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x-none" sz="2200" dirty="0"/>
              <a:t>4. </a:t>
            </a:r>
            <a:r>
              <a:rPr lang="en-US" sz="2200" dirty="0"/>
              <a:t>We can attend the V-pop Festival this week</a:t>
            </a:r>
          </a:p>
          <a:p>
            <a:endParaRPr lang="x-none" sz="2200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D380B43-E7DC-BB4B-8FF2-8B17F332DC4F}"/>
              </a:ext>
            </a:extLst>
          </p:cNvPr>
          <p:cNvSpPr/>
          <p:nvPr/>
        </p:nvSpPr>
        <p:spPr>
          <a:xfrm>
            <a:off x="6638260" y="4447493"/>
            <a:ext cx="4993759" cy="90937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x-none" sz="2200" dirty="0"/>
              <a:t>c. </a:t>
            </a:r>
            <a:r>
              <a:rPr lang="en-US" sz="2200" dirty="0"/>
              <a:t>and my sister does the washing-up.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58C63D74-0ABC-3149-AF36-8E8B30443B36}"/>
              </a:ext>
            </a:extLst>
          </p:cNvPr>
          <p:cNvSpPr/>
          <p:nvPr/>
        </p:nvSpPr>
        <p:spPr>
          <a:xfrm>
            <a:off x="6638260" y="5710015"/>
            <a:ext cx="4993759" cy="90937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x-none" sz="2200" dirty="0"/>
              <a:t>d. </a:t>
            </a:r>
            <a:r>
              <a:rPr lang="en-US" sz="2200" dirty="0"/>
              <a:t>but sort them and send them for</a:t>
            </a:r>
          </a:p>
          <a:p>
            <a:r>
              <a:rPr lang="en-US" sz="2200" dirty="0"/>
              <a:t>recycling.</a:t>
            </a:r>
          </a:p>
          <a:p>
            <a:endParaRPr lang="x-none" sz="2200" dirty="0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710409DF-A3DA-CE4D-B2A0-2A2D54FC13AA}"/>
              </a:ext>
            </a:extLst>
          </p:cNvPr>
          <p:cNvSpPr/>
          <p:nvPr/>
        </p:nvSpPr>
        <p:spPr>
          <a:xfrm>
            <a:off x="6638259" y="3271636"/>
            <a:ext cx="4993759" cy="90937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x-none" sz="2200" dirty="0"/>
              <a:t>b. </a:t>
            </a:r>
            <a:r>
              <a:rPr lang="en-US" sz="2200" dirty="0"/>
              <a:t>so everyone has some responsibilities.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10C5E411-26F3-CA40-A040-10BF2F0972C3}"/>
              </a:ext>
            </a:extLst>
          </p:cNvPr>
          <p:cNvSpPr/>
          <p:nvPr/>
        </p:nvSpPr>
        <p:spPr>
          <a:xfrm>
            <a:off x="6638259" y="2074729"/>
            <a:ext cx="4993759" cy="90937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x-none" sz="2200" dirty="0"/>
              <a:t>a. </a:t>
            </a:r>
            <a:r>
              <a:rPr lang="en-US" sz="2200" dirty="0"/>
              <a:t>or I can buy tickets for the Vietnam</a:t>
            </a:r>
          </a:p>
          <a:p>
            <a:r>
              <a:rPr lang="en-US" sz="2200" dirty="0"/>
              <a:t>Idol Finals next week.</a:t>
            </a:r>
          </a:p>
          <a:p>
            <a:endParaRPr lang="x-none" sz="2200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4D7DB4B-9B02-0841-BEA3-BC8CE1A9EBE6}"/>
              </a:ext>
            </a:extLst>
          </p:cNvPr>
          <p:cNvCxnSpPr>
            <a:cxnSpLocks/>
            <a:stCxn id="24" idx="3"/>
            <a:endCxn id="31" idx="1"/>
          </p:cNvCxnSpPr>
          <p:nvPr/>
        </p:nvCxnSpPr>
        <p:spPr>
          <a:xfrm>
            <a:off x="5096545" y="2581417"/>
            <a:ext cx="1541714" cy="11449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756716E-5454-2D45-A68F-1E6B5DAF8C2A}"/>
              </a:ext>
            </a:extLst>
          </p:cNvPr>
          <p:cNvCxnSpPr>
            <a:cxnSpLocks/>
            <a:stCxn id="25" idx="3"/>
            <a:endCxn id="29" idx="1"/>
          </p:cNvCxnSpPr>
          <p:nvPr/>
        </p:nvCxnSpPr>
        <p:spPr>
          <a:xfrm>
            <a:off x="5070148" y="3802359"/>
            <a:ext cx="1568112" cy="10998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BA4C179-EF01-C143-B00A-E4A7DE5A17E0}"/>
              </a:ext>
            </a:extLst>
          </p:cNvPr>
          <p:cNvCxnSpPr>
            <a:cxnSpLocks/>
            <a:stCxn id="26" idx="3"/>
            <a:endCxn id="30" idx="1"/>
          </p:cNvCxnSpPr>
          <p:nvPr/>
        </p:nvCxnSpPr>
        <p:spPr>
          <a:xfrm>
            <a:off x="5070148" y="4978216"/>
            <a:ext cx="1568112" cy="11864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8290BF1-F1FD-BE48-BB33-F358E865D43C}"/>
              </a:ext>
            </a:extLst>
          </p:cNvPr>
          <p:cNvCxnSpPr>
            <a:cxnSpLocks/>
            <a:stCxn id="27" idx="3"/>
            <a:endCxn id="32" idx="1"/>
          </p:cNvCxnSpPr>
          <p:nvPr/>
        </p:nvCxnSpPr>
        <p:spPr>
          <a:xfrm flipV="1">
            <a:off x="5070149" y="2529419"/>
            <a:ext cx="1568110" cy="36246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260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-1" y="0"/>
            <a:ext cx="12192001" cy="21882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733305" y="627919"/>
            <a:ext cx="21799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REVIEW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47DCBC-9091-47D9-B368-F9923F624982}"/>
              </a:ext>
            </a:extLst>
          </p:cNvPr>
          <p:cNvSpPr txBox="1"/>
          <p:nvPr/>
        </p:nvSpPr>
        <p:spPr>
          <a:xfrm>
            <a:off x="5627838" y="2805341"/>
            <a:ext cx="4103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167671" y="2805341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027861" y="2823227"/>
            <a:ext cx="3208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3234267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194588" y="1270528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812986" y="2131219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PRONUNCIATION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945467" y="3110206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VOCABULARY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88055" y="1143142"/>
            <a:ext cx="5403109" cy="5926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Game: Finding keywords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800383" y="2000368"/>
            <a:ext cx="5403109" cy="5468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Listen and write the words in the correct columns.</a:t>
            </a:r>
            <a:r>
              <a:rPr lang="x-none" dirty="0">
                <a:solidFill>
                  <a:srgbClr val="006673"/>
                </a:solidFill>
              </a:rPr>
              <a:t> 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788054" y="2811730"/>
            <a:ext cx="5403109" cy="1086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06673"/>
                </a:solidFill>
              </a:rPr>
              <a:t>Task </a:t>
            </a:r>
            <a:r>
              <a:rPr lang="en-GB" dirty="0">
                <a:solidFill>
                  <a:srgbClr val="006673"/>
                </a:solidFill>
              </a:rPr>
              <a:t>1</a:t>
            </a:r>
            <a:r>
              <a:rPr lang="x-none" dirty="0">
                <a:solidFill>
                  <a:srgbClr val="006673"/>
                </a:solidFill>
              </a:rPr>
              <a:t>: </a:t>
            </a:r>
            <a:r>
              <a:rPr lang="en-US" dirty="0">
                <a:solidFill>
                  <a:srgbClr val="006673"/>
                </a:solidFill>
              </a:rPr>
              <a:t>Match the two parts to make complete sentences.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06673"/>
                </a:solidFill>
              </a:rPr>
              <a:t>Task </a:t>
            </a:r>
            <a:r>
              <a:rPr lang="en-GB" dirty="0">
                <a:solidFill>
                  <a:srgbClr val="006673"/>
                </a:solidFill>
              </a:rPr>
              <a:t>2</a:t>
            </a:r>
            <a:r>
              <a:rPr lang="x-none" dirty="0">
                <a:solidFill>
                  <a:srgbClr val="006673"/>
                </a:solidFill>
              </a:rPr>
              <a:t>: </a:t>
            </a:r>
            <a:r>
              <a:rPr lang="en-US" dirty="0">
                <a:solidFill>
                  <a:srgbClr val="006673"/>
                </a:solidFill>
              </a:rPr>
              <a:t>Complete the following sentences.</a:t>
            </a:r>
            <a:endParaRPr lang="x-none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078355" y="1598230"/>
            <a:ext cx="709998" cy="532989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1920834" y="2458920"/>
            <a:ext cx="892152" cy="651285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2896200" y="3465309"/>
            <a:ext cx="845937" cy="100384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650637" y="4469153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GRAMMAR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788053" y="4102490"/>
            <a:ext cx="5403109" cy="13994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06673"/>
                </a:solidFill>
              </a:rPr>
              <a:t>Task </a:t>
            </a:r>
            <a:r>
              <a:rPr lang="en-GB" dirty="0">
                <a:solidFill>
                  <a:srgbClr val="006673"/>
                </a:solidFill>
              </a:rPr>
              <a:t>1</a:t>
            </a:r>
            <a:r>
              <a:rPr lang="x-none" dirty="0">
                <a:solidFill>
                  <a:srgbClr val="006673"/>
                </a:solidFill>
              </a:rPr>
              <a:t>: </a:t>
            </a:r>
            <a:r>
              <a:rPr lang="en-US" dirty="0">
                <a:solidFill>
                  <a:srgbClr val="006673"/>
                </a:solidFill>
              </a:rPr>
              <a:t>Complete the sentences.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06673"/>
                </a:solidFill>
              </a:rPr>
              <a:t>Task </a:t>
            </a:r>
            <a:r>
              <a:rPr lang="en-GB" dirty="0">
                <a:solidFill>
                  <a:srgbClr val="006673"/>
                </a:solidFill>
              </a:rPr>
              <a:t>2</a:t>
            </a:r>
            <a:r>
              <a:rPr lang="x-none" dirty="0">
                <a:solidFill>
                  <a:srgbClr val="006673"/>
                </a:solidFill>
              </a:rPr>
              <a:t>: </a:t>
            </a:r>
            <a:r>
              <a:rPr lang="en-US" dirty="0">
                <a:solidFill>
                  <a:srgbClr val="006673"/>
                </a:solidFill>
              </a:rPr>
              <a:t>Complete the sentences.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Match the two parts to make complete sentences. </a:t>
            </a:r>
            <a:endParaRPr lang="x-none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618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C9DE705-F85C-F947-BB31-87EC05AAD741}"/>
              </a:ext>
            </a:extLst>
          </p:cNvPr>
          <p:cNvSpPr/>
          <p:nvPr/>
        </p:nvSpPr>
        <p:spPr>
          <a:xfrm>
            <a:off x="829333" y="5723068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cxnSp>
        <p:nvCxnSpPr>
          <p:cNvPr id="33" name="Curved Connector 32">
            <a:extLst>
              <a:ext uri="{FF2B5EF4-FFF2-40B4-BE49-F238E27FC236}">
                <a16:creationId xmlns:a16="http://schemas.microsoft.com/office/drawing/2014/main" id="{4AB8797A-84CF-5B45-88D2-41DA6AD627A2}"/>
              </a:ext>
            </a:extLst>
          </p:cNvPr>
          <p:cNvCxnSpPr>
            <a:cxnSpLocks/>
            <a:stCxn id="31" idx="1"/>
            <a:endCxn id="21" idx="0"/>
          </p:cNvCxnSpPr>
          <p:nvPr/>
        </p:nvCxnSpPr>
        <p:spPr>
          <a:xfrm rot="10800000" flipV="1">
            <a:off x="1920833" y="4802228"/>
            <a:ext cx="729804" cy="920840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0E53B25A-E9B5-CA4B-8B70-2C2EAE3C0270}"/>
              </a:ext>
            </a:extLst>
          </p:cNvPr>
          <p:cNvSpPr/>
          <p:nvPr/>
        </p:nvSpPr>
        <p:spPr>
          <a:xfrm>
            <a:off x="5800382" y="5706506"/>
            <a:ext cx="540310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r>
              <a:rPr lang="en-US" dirty="0">
                <a:solidFill>
                  <a:srgbClr val="006673"/>
                </a:solidFill>
              </a:rPr>
              <a:t>Homework</a:t>
            </a:r>
            <a:endParaRPr lang="en-GB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1588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4075E8-7CFA-3547-AB75-460173C2097D}"/>
              </a:ext>
            </a:extLst>
          </p:cNvPr>
          <p:cNvSpPr txBox="1"/>
          <p:nvPr/>
        </p:nvSpPr>
        <p:spPr>
          <a:xfrm>
            <a:off x="702927" y="2119955"/>
            <a:ext cx="107234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 Use words related to family life, humans and environment, and music;</a:t>
            </a:r>
          </a:p>
          <a:p>
            <a:r>
              <a:rPr lang="en-US" sz="2800" dirty="0"/>
              <a:t>- Pronounce the consonant blends /</a:t>
            </a:r>
            <a:r>
              <a:rPr lang="en-US" sz="2800" dirty="0" err="1"/>
              <a:t>br</a:t>
            </a:r>
            <a:r>
              <a:rPr lang="en-US" sz="2800" dirty="0"/>
              <a:t>/, /</a:t>
            </a:r>
            <a:r>
              <a:rPr lang="en-US" sz="2800" dirty="0" err="1"/>
              <a:t>kr</a:t>
            </a:r>
            <a:r>
              <a:rPr lang="en-US" sz="2800" dirty="0"/>
              <a:t>/, /</a:t>
            </a:r>
            <a:r>
              <a:rPr lang="en-US" sz="2800" dirty="0" err="1"/>
              <a:t>tr</a:t>
            </a:r>
            <a:r>
              <a:rPr lang="en-US" sz="2800" dirty="0"/>
              <a:t>/, /gr/, /</a:t>
            </a:r>
            <a:r>
              <a:rPr lang="en-US" sz="2800" dirty="0" err="1"/>
              <a:t>pr</a:t>
            </a:r>
            <a:r>
              <a:rPr lang="en-US" sz="2800" dirty="0"/>
              <a:t>/ correctly;</a:t>
            </a:r>
          </a:p>
          <a:p>
            <a:r>
              <a:rPr lang="en-US" sz="2800" dirty="0"/>
              <a:t>- Apply the knowledge of grammar points learnt in the previous units to do the task;</a:t>
            </a:r>
          </a:p>
          <a:p>
            <a:r>
              <a:rPr lang="en-US" sz="2800" dirty="0"/>
              <a:t>- </a:t>
            </a:r>
            <a:r>
              <a:rPr lang="en-US" sz="2800" dirty="0" err="1"/>
              <a:t>Practise</a:t>
            </a:r>
            <a:r>
              <a:rPr lang="en-US" sz="2800" dirty="0"/>
              <a:t> using the passive voice;</a:t>
            </a:r>
          </a:p>
          <a:p>
            <a:r>
              <a:rPr lang="en-US" sz="2800" dirty="0"/>
              <a:t>- </a:t>
            </a:r>
            <a:r>
              <a:rPr lang="en-US" sz="2800" dirty="0" err="1"/>
              <a:t>Practise</a:t>
            </a:r>
            <a:r>
              <a:rPr lang="en-US" sz="2800" dirty="0"/>
              <a:t> using the coordinating conjunctions (and, or, but, so).</a:t>
            </a:r>
          </a:p>
        </p:txBody>
      </p:sp>
    </p:spTree>
    <p:extLst>
      <p:ext uri="{BB962C8B-B14F-4D97-AF65-F5344CB8AC3E}">
        <p14:creationId xmlns:p14="http://schemas.microsoft.com/office/powerpoint/2010/main" val="33058701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165549" y="2133483"/>
            <a:ext cx="96115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x-none" sz="3200" dirty="0"/>
              <a:t>Prepare for Review 1 – Skills</a:t>
            </a:r>
            <a:r>
              <a:rPr lang="en-GB" sz="3200" dirty="0"/>
              <a:t> (Listening and Speaking</a:t>
            </a:r>
            <a:r>
              <a:rPr lang="en-US" sz="3200" dirty="0"/>
              <a:t>)</a:t>
            </a:r>
            <a:endParaRPr lang="en-US" sz="5400" dirty="0"/>
          </a:p>
        </p:txBody>
      </p:sp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0542249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57182" y="6048149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6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facebook.com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/</a:t>
            </a:r>
            <a:r>
              <a:rPr lang="en-US" sz="1600" b="1" i="1">
                <a:solidFill>
                  <a:srgbClr val="FFFFFF"/>
                </a:solidFill>
                <a:latin typeface="Calibri" panose="020F0502020204030204" pitchFamily="34" charset="0"/>
              </a:rPr>
              <a:t>www.tienganhglobalsuccess.vn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843380" y="627920"/>
            <a:ext cx="4958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Family Life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19197" y="265737"/>
            <a:ext cx="6513725" cy="1548490"/>
            <a:chOff x="144635" y="1191561"/>
            <a:chExt cx="5167790" cy="1145834"/>
          </a:xfrm>
        </p:grpSpPr>
        <p:sp>
          <p:nvSpPr>
            <p:cNvPr id="14" name="Rounded Rectangle 1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UTM Facebook K&amp;T" panose="02040603050506020204" pitchFamily="18" charset="0"/>
                </a:rPr>
                <a:t>OBJECTIVES</a:t>
              </a: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4635" y="1191561"/>
              <a:ext cx="1096339" cy="114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628650" y="2226027"/>
            <a:ext cx="111633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 Review words related to family life, humans and environment, and music;</a:t>
            </a:r>
          </a:p>
          <a:p>
            <a:r>
              <a:rPr lang="en-US" sz="2800" dirty="0"/>
              <a:t>- Review pronouncing the consonant blends /</a:t>
            </a:r>
            <a:r>
              <a:rPr lang="en-US" sz="2800" dirty="0" err="1"/>
              <a:t>br</a:t>
            </a:r>
            <a:r>
              <a:rPr lang="en-US" sz="2800" dirty="0"/>
              <a:t>/, /</a:t>
            </a:r>
            <a:r>
              <a:rPr lang="en-US" sz="2800" dirty="0" err="1"/>
              <a:t>kr</a:t>
            </a:r>
            <a:r>
              <a:rPr lang="en-US" sz="2800" dirty="0"/>
              <a:t>/, /</a:t>
            </a:r>
            <a:r>
              <a:rPr lang="en-US" sz="2800" dirty="0" err="1"/>
              <a:t>tr</a:t>
            </a:r>
            <a:r>
              <a:rPr lang="en-US" sz="2800" dirty="0"/>
              <a:t>/, /gr/, /</a:t>
            </a:r>
            <a:r>
              <a:rPr lang="en-US" sz="2800" dirty="0" err="1"/>
              <a:t>pr</a:t>
            </a:r>
            <a:r>
              <a:rPr lang="en-US" sz="2800" dirty="0"/>
              <a:t>/;</a:t>
            </a:r>
          </a:p>
          <a:p>
            <a:r>
              <a:rPr lang="en-US" sz="2800" dirty="0"/>
              <a:t>- Apply the knowledge of grammar points learnt in the previous units to do the task;</a:t>
            </a:r>
          </a:p>
          <a:p>
            <a:r>
              <a:rPr lang="en-US" sz="2800" dirty="0"/>
              <a:t>- Review the passive voice;</a:t>
            </a:r>
          </a:p>
          <a:p>
            <a:r>
              <a:rPr lang="en-US" sz="2800" dirty="0"/>
              <a:t>- Review the coordinating conjunctions (and, or, but, so).</a:t>
            </a:r>
          </a:p>
        </p:txBody>
      </p:sp>
    </p:spTree>
    <p:extLst>
      <p:ext uri="{BB962C8B-B14F-4D97-AF65-F5344CB8AC3E}">
        <p14:creationId xmlns:p14="http://schemas.microsoft.com/office/powerpoint/2010/main" val="2887188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194588" y="1270528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812986" y="2131219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PRONUNCIATION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952481" y="3166558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VOCABULARY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88055" y="1143142"/>
            <a:ext cx="540310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Game: Finding keywords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788055" y="2041653"/>
            <a:ext cx="5403109" cy="5735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Listen and write the words in the correct columns.</a:t>
            </a:r>
            <a:r>
              <a:rPr lang="x-none" dirty="0">
                <a:solidFill>
                  <a:srgbClr val="006673"/>
                </a:solidFill>
              </a:rPr>
              <a:t> 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800383" y="2726817"/>
            <a:ext cx="5403109" cy="11237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06673"/>
                </a:solidFill>
              </a:rPr>
              <a:t>Task </a:t>
            </a:r>
            <a:r>
              <a:rPr lang="en-GB" dirty="0">
                <a:solidFill>
                  <a:srgbClr val="006673"/>
                </a:solidFill>
              </a:rPr>
              <a:t>1</a:t>
            </a:r>
            <a:r>
              <a:rPr lang="x-none" dirty="0">
                <a:solidFill>
                  <a:srgbClr val="006673"/>
                </a:solidFill>
              </a:rPr>
              <a:t>: </a:t>
            </a:r>
            <a:r>
              <a:rPr lang="en-US" dirty="0">
                <a:solidFill>
                  <a:srgbClr val="006673"/>
                </a:solidFill>
              </a:rPr>
              <a:t>Match the two parts to make complete sentences.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06673"/>
                </a:solidFill>
              </a:rPr>
              <a:t>Task </a:t>
            </a:r>
            <a:r>
              <a:rPr lang="en-GB" dirty="0">
                <a:solidFill>
                  <a:srgbClr val="006673"/>
                </a:solidFill>
              </a:rPr>
              <a:t>2</a:t>
            </a:r>
            <a:r>
              <a:rPr lang="x-none" dirty="0">
                <a:solidFill>
                  <a:srgbClr val="006673"/>
                </a:solidFill>
              </a:rPr>
              <a:t>: </a:t>
            </a:r>
            <a:r>
              <a:rPr lang="en-US" dirty="0">
                <a:solidFill>
                  <a:srgbClr val="006673"/>
                </a:solidFill>
              </a:rPr>
              <a:t>Complete the following sentences.</a:t>
            </a:r>
            <a:endParaRPr lang="x-none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078355" y="1598230"/>
            <a:ext cx="709998" cy="532989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1927848" y="2458920"/>
            <a:ext cx="885138" cy="707637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2903214" y="3521661"/>
            <a:ext cx="885138" cy="98760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696852" y="4509264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GRAMMAR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800383" y="3995469"/>
            <a:ext cx="5403109" cy="13364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06673"/>
                </a:solidFill>
              </a:rPr>
              <a:t>Task </a:t>
            </a:r>
            <a:r>
              <a:rPr lang="en-GB" dirty="0">
                <a:solidFill>
                  <a:srgbClr val="006673"/>
                </a:solidFill>
              </a:rPr>
              <a:t>1</a:t>
            </a:r>
            <a:r>
              <a:rPr lang="x-none" dirty="0">
                <a:solidFill>
                  <a:srgbClr val="006673"/>
                </a:solidFill>
              </a:rPr>
              <a:t>: </a:t>
            </a:r>
            <a:r>
              <a:rPr lang="en-US" dirty="0">
                <a:solidFill>
                  <a:srgbClr val="006673"/>
                </a:solidFill>
              </a:rPr>
              <a:t>Complete the sentences.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06673"/>
                </a:solidFill>
              </a:rPr>
              <a:t>Task </a:t>
            </a:r>
            <a:r>
              <a:rPr lang="en-GB" dirty="0">
                <a:solidFill>
                  <a:srgbClr val="006673"/>
                </a:solidFill>
              </a:rPr>
              <a:t>2</a:t>
            </a:r>
            <a:r>
              <a:rPr lang="x-none" dirty="0">
                <a:solidFill>
                  <a:srgbClr val="006673"/>
                </a:solidFill>
              </a:rPr>
              <a:t>: </a:t>
            </a:r>
            <a:r>
              <a:rPr lang="en-US" dirty="0">
                <a:solidFill>
                  <a:srgbClr val="006673"/>
                </a:solidFill>
              </a:rPr>
              <a:t>Complete the sentences.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Match the two parts to make complete sentences. </a:t>
            </a:r>
            <a:endParaRPr lang="x-none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618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C9DE705-F85C-F947-BB31-87EC05AAD741}"/>
              </a:ext>
            </a:extLst>
          </p:cNvPr>
          <p:cNvSpPr/>
          <p:nvPr/>
        </p:nvSpPr>
        <p:spPr>
          <a:xfrm>
            <a:off x="836347" y="5565757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cxnSp>
        <p:nvCxnSpPr>
          <p:cNvPr id="33" name="Curved Connector 32">
            <a:extLst>
              <a:ext uri="{FF2B5EF4-FFF2-40B4-BE49-F238E27FC236}">
                <a16:creationId xmlns:a16="http://schemas.microsoft.com/office/drawing/2014/main" id="{4AB8797A-84CF-5B45-88D2-41DA6AD627A2}"/>
              </a:ext>
            </a:extLst>
          </p:cNvPr>
          <p:cNvCxnSpPr>
            <a:cxnSpLocks/>
            <a:stCxn id="31" idx="1"/>
            <a:endCxn id="21" idx="0"/>
          </p:cNvCxnSpPr>
          <p:nvPr/>
        </p:nvCxnSpPr>
        <p:spPr>
          <a:xfrm rot="10800000" flipV="1">
            <a:off x="1927848" y="4842339"/>
            <a:ext cx="769005" cy="723418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0E53B25A-E9B5-CA4B-8B70-2C2EAE3C0270}"/>
              </a:ext>
            </a:extLst>
          </p:cNvPr>
          <p:cNvSpPr/>
          <p:nvPr/>
        </p:nvSpPr>
        <p:spPr>
          <a:xfrm>
            <a:off x="5800383" y="5476758"/>
            <a:ext cx="540310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r>
              <a:rPr lang="en-US" dirty="0">
                <a:solidFill>
                  <a:srgbClr val="006673"/>
                </a:solidFill>
              </a:rPr>
              <a:t>Homework</a:t>
            </a:r>
            <a:endParaRPr lang="en-GB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14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194588" y="1270528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88055" y="1143142"/>
            <a:ext cx="540310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Game: Finding keywords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618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</p:spTree>
    <p:extLst>
      <p:ext uri="{BB962C8B-B14F-4D97-AF65-F5344CB8AC3E}">
        <p14:creationId xmlns:p14="http://schemas.microsoft.com/office/powerpoint/2010/main" val="2338736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pic>
        <p:nvPicPr>
          <p:cNvPr id="1026" name="Picture 2" descr="keyword research là gì? Cách kiểm tra từ khóa được tìm kiếm nhiều nhất">
            <a:extLst>
              <a:ext uri="{FF2B5EF4-FFF2-40B4-BE49-F238E27FC236}">
                <a16:creationId xmlns:a16="http://schemas.microsoft.com/office/drawing/2014/main" id="{5526C9E3-0642-D741-A512-F91621E03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344" y="2489806"/>
            <a:ext cx="7123813" cy="370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6735EA-45A0-ED44-AA25-85BFAED9AA16}"/>
              </a:ext>
            </a:extLst>
          </p:cNvPr>
          <p:cNvSpPr txBox="1"/>
          <p:nvPr/>
        </p:nvSpPr>
        <p:spPr>
          <a:xfrm>
            <a:off x="4277506" y="1148403"/>
            <a:ext cx="42662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6673"/>
                </a:solidFill>
              </a:rPr>
              <a:t>FINDING KEYWORDS</a:t>
            </a:r>
            <a:endParaRPr lang="en-US" sz="4400" b="1" dirty="0">
              <a:solidFill>
                <a:srgbClr val="0066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142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8672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7EAA094-9CF6-4695-958A-33D9BCAA9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123132" y="1611800"/>
            <a:ext cx="1068867" cy="2126625"/>
            <a:chOff x="10918968" y="713127"/>
            <a:chExt cx="1273032" cy="253283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E80C965-DB6D-4F81-9E9E-B027384D0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6001929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6627380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8A6F09-9D45-D54F-86ED-A1FA243C6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8371" y="1553880"/>
            <a:ext cx="3432448" cy="48515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802C7C-43B2-D543-8999-99862C987D4B}"/>
              </a:ext>
            </a:extLst>
          </p:cNvPr>
          <p:cNvSpPr txBox="1"/>
          <p:nvPr/>
        </p:nvSpPr>
        <p:spPr>
          <a:xfrm>
            <a:off x="3845511" y="5859217"/>
            <a:ext cx="37768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b="1" dirty="0">
                <a:solidFill>
                  <a:srgbClr val="00B050"/>
                </a:solidFill>
              </a:rPr>
              <a:t> FAMILY LIFE</a:t>
            </a:r>
            <a:r>
              <a:rPr lang="en-US" sz="3200" b="1" dirty="0">
                <a:solidFill>
                  <a:srgbClr val="00B050"/>
                </a:solidFill>
              </a:rPr>
              <a:t>/ FAMILY</a:t>
            </a:r>
            <a:endParaRPr lang="x-none" sz="3200" b="1" dirty="0">
              <a:solidFill>
                <a:srgbClr val="00B05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9071">
            <a:off x="326232" y="3249097"/>
            <a:ext cx="3527469" cy="23516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596" y="2569974"/>
            <a:ext cx="3906923" cy="293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79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C802C7C-43B2-D543-8999-99862C987D4B}"/>
              </a:ext>
            </a:extLst>
          </p:cNvPr>
          <p:cNvSpPr txBox="1"/>
          <p:nvPr/>
        </p:nvSpPr>
        <p:spPr>
          <a:xfrm>
            <a:off x="2171284" y="4788413"/>
            <a:ext cx="73668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b="1" dirty="0">
                <a:solidFill>
                  <a:srgbClr val="00B050"/>
                </a:solidFill>
              </a:rPr>
              <a:t>HUMANS AND THE ENVIRONMENT</a:t>
            </a:r>
            <a:r>
              <a:rPr lang="en-US" sz="2800" b="1" dirty="0">
                <a:solidFill>
                  <a:srgbClr val="00B050"/>
                </a:solidFill>
              </a:rPr>
              <a:t>/ GO GREEN/ GREEN LIFESTYLE/ LIVING GREEN</a:t>
            </a:r>
            <a:endParaRPr lang="x-none" sz="4000" b="1" dirty="0">
              <a:solidFill>
                <a:srgbClr val="00B05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8780BFB-BD2D-C54B-BE05-EA4DA555D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59716">
            <a:off x="399439" y="2100839"/>
            <a:ext cx="3543690" cy="23711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08BE05E-3F07-B44A-A28A-3989324066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3173" y="1666298"/>
            <a:ext cx="4045897" cy="25028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30AD20D-16F2-9943-82B9-D01615160C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3836">
            <a:off x="6813363" y="1820932"/>
            <a:ext cx="5295461" cy="26945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16303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C802C7C-43B2-D543-8999-99862C987D4B}"/>
              </a:ext>
            </a:extLst>
          </p:cNvPr>
          <p:cNvSpPr txBox="1"/>
          <p:nvPr/>
        </p:nvSpPr>
        <p:spPr>
          <a:xfrm>
            <a:off x="4050529" y="5589152"/>
            <a:ext cx="45560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b="1" dirty="0">
                <a:solidFill>
                  <a:srgbClr val="00B050"/>
                </a:solidFill>
              </a:rPr>
              <a:t>TRADITIONAL MUSIC</a:t>
            </a:r>
            <a:r>
              <a:rPr lang="en-US" sz="2800" b="1" dirty="0">
                <a:solidFill>
                  <a:srgbClr val="00B050"/>
                </a:solidFill>
              </a:rPr>
              <a:t>/ MUSIC</a:t>
            </a:r>
            <a:endParaRPr lang="x-none" sz="2800" b="1" dirty="0">
              <a:solidFill>
                <a:srgbClr val="00B05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462C94-3D4A-EA4A-B8D2-AC76A98E1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62382">
            <a:off x="387213" y="1509426"/>
            <a:ext cx="5771699" cy="35875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37BE20-C3BE-1D41-AF9B-C6987A835D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51728">
            <a:off x="6382388" y="1953730"/>
            <a:ext cx="4938066" cy="29505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2707348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2121</TotalTime>
  <Words>1117</Words>
  <PresentationFormat>Widescreen</PresentationFormat>
  <Paragraphs>228</Paragraphs>
  <Slides>23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Bookman Old Style</vt:lpstr>
      <vt:lpstr>Calibri</vt:lpstr>
      <vt:lpstr>Calibri Light</vt:lpstr>
      <vt:lpstr>Myriad Pro</vt:lpstr>
      <vt:lpstr>UTM Facebook K&amp;T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2023-04-11T04:15:50Z</dcterms:modified>
</cp:coreProperties>
</file>