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9" r:id="rId3"/>
    <p:sldId id="260" r:id="rId4"/>
    <p:sldId id="261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570706" y="1432436"/>
            <a:ext cx="2821649" cy="399312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0469">
            <a:off x="2000045" y="1206613"/>
            <a:ext cx="2829117" cy="382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16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435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CÁC PHÉP TÍNH VỚI SỐ THẬP PHÂN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5400" y="1066800"/>
            <a:ext cx="599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TH: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25400" y="1752600"/>
            <a:ext cx="3297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20,24 . 0,125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4779817" y="1752600"/>
            <a:ext cx="3297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2,40 . 0,875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-34636" y="3134380"/>
            <a:ext cx="3297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c) 6,24 : 0,125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4817920" y="3134380"/>
            <a:ext cx="3297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12,75 : 2,125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432843" y="1752600"/>
            <a:ext cx="17798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2,53000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2432843" y="2241184"/>
            <a:ext cx="17798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2,53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7010400" y="1752600"/>
            <a:ext cx="17798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2,10000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7010400" y="2282747"/>
            <a:ext cx="17798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2,1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25399" y="3810000"/>
            <a:ext cx="3297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6240 : 125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25399" y="4347075"/>
            <a:ext cx="3297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49,92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4817920" y="3823855"/>
            <a:ext cx="3297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12750 : 2125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4"/>
          <p:cNvSpPr txBox="1">
            <a:spLocks noChangeArrowheads="1"/>
          </p:cNvSpPr>
          <p:nvPr/>
        </p:nvSpPr>
        <p:spPr bwMode="auto">
          <a:xfrm>
            <a:off x="4817920" y="4495800"/>
            <a:ext cx="3297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6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18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4" grpId="0"/>
      <p:bldP spid="12" grpId="0"/>
      <p:bldP spid="13" grpId="0"/>
      <p:bldP spid="15" grpId="0"/>
      <p:bldP spid="16" grpId="0"/>
      <p:bldP spid="17" grpId="0"/>
      <p:bldP spid="19" grpId="0"/>
      <p:bldP spid="20" grpId="0"/>
      <p:bldP spid="21" grpId="0"/>
      <p:bldP spid="23" grpId="0"/>
      <p:bldP spid="24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435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CÁC PHÉP TÍNH VỚI SỐ THẬP PHÂN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5400" y="1066800"/>
            <a:ext cx="8432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chuối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100 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12,1 g;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Protein: 1,1 g.</a:t>
            </a:r>
          </a:p>
          <a:p>
            <a:pPr algn="just" eaLnBrk="1" hangingPunct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chuối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Protein.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145478" y="3481312"/>
            <a:ext cx="13750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541917" y="3019647"/>
            <a:ext cx="950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1219200" y="3481312"/>
            <a:ext cx="236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12, 1 : 1,1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1219200" y="4022208"/>
            <a:ext cx="236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121 : 11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937164" y="4004532"/>
            <a:ext cx="236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11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145478" y="4724400"/>
            <a:ext cx="89985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Protein.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0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5" grpId="0"/>
      <p:bldP spid="18" grpId="0"/>
      <p:bldP spid="25" grpId="0"/>
      <p:bldP spid="26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43580"/>
            <a:ext cx="7315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CÁC PHÉP TÍNH VỚI SỐ THẬP PHÂN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5400" y="1066800"/>
            <a:ext cx="8432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72736" y="2100590"/>
            <a:ext cx="35086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(-14,3) . (-2,5)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1513032" y="5565577"/>
            <a:ext cx="6864922" cy="83099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735045" y="2219980"/>
            <a:ext cx="22988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35,75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72736" y="2743200"/>
            <a:ext cx="29752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(-14,3) : (-2,5)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2735045" y="2743200"/>
            <a:ext cx="19131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5,72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5400" y="3352800"/>
            <a:ext cx="29752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c) (-14,3) . (2,5)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2730355" y="3383762"/>
            <a:ext cx="22988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-35,75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72736" y="4038600"/>
            <a:ext cx="29752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(-14,3) : (2,5)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2730355" y="4038600"/>
            <a:ext cx="19131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-5,72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97559" y="4734580"/>
            <a:ext cx="29752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e) 14,3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(-2,5)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2744210" y="4734580"/>
            <a:ext cx="22988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-35,75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97559" y="5565577"/>
            <a:ext cx="29752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14,3 : (-2,5)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2730355" y="5565577"/>
            <a:ext cx="19131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-5,72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82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8" grpId="0" animBg="1"/>
      <p:bldP spid="28" grpId="1" animBg="1"/>
      <p:bldP spid="12" grpId="0"/>
      <p:bldP spid="13" grpId="0"/>
      <p:bldP spid="14" grpId="0"/>
      <p:bldP spid="16" grpId="0"/>
      <p:bldP spid="17" grpId="0"/>
      <p:bldP spid="19" grpId="0"/>
      <p:bldP spid="20" grpId="0"/>
      <p:bldP spid="21" grpId="0"/>
      <p:bldP spid="23" grpId="0"/>
      <p:bldP spid="24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43580"/>
            <a:ext cx="7315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CÁC PHÉP TÍNH VỚI SỐ THẬP PHÂN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5400" y="1066800"/>
            <a:ext cx="8432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152400" y="2438400"/>
            <a:ext cx="8432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18473" y="3429000"/>
            <a:ext cx="843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18473" y="4267200"/>
            <a:ext cx="8432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0" name="TextBox 4"/>
          <p:cNvSpPr txBox="1">
            <a:spLocks noChangeArrowheads="1"/>
          </p:cNvSpPr>
          <p:nvPr/>
        </p:nvSpPr>
        <p:spPr bwMode="auto">
          <a:xfrm>
            <a:off x="25400" y="5257800"/>
            <a:ext cx="8432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giưa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035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" grpId="0"/>
      <p:bldP spid="26" grpId="0"/>
      <p:bldP spid="27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43580"/>
            <a:ext cx="7315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CÁC PHÉP TÍNH VỚI SỐ THẬP PHÂN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5400" y="1066800"/>
            <a:ext cx="843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152400" y="1828800"/>
            <a:ext cx="236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(-45,5) . 0,4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52400" y="2667000"/>
            <a:ext cx="236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(-32,2) . (-0,5)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52400" y="3429000"/>
            <a:ext cx="236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 (-9,66) : 3,22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52400" y="4495800"/>
            <a:ext cx="381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d) (-88,24) : (-0,2)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177905" y="1828800"/>
            <a:ext cx="236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-18,2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362200" y="2667000"/>
            <a:ext cx="236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16,1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2326841" y="3505200"/>
            <a:ext cx="236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-3</a:t>
            </a: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514600" y="4495800"/>
            <a:ext cx="2362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-3441,2</a:t>
            </a:r>
          </a:p>
        </p:txBody>
      </p:sp>
      <p:pic>
        <p:nvPicPr>
          <p:cNvPr id="16" name="Picture 12" descr="hocbai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815" y="1273887"/>
            <a:ext cx="2062705" cy="157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566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1" y="543580"/>
            <a:ext cx="80511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CÁC PHÉP TÍNH VỚI SỐ THẬP PHÂN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850900" y="1146776"/>
            <a:ext cx="538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152400" y="1828800"/>
            <a:ext cx="38731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2,1 + 3,2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3,2 +2,1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152400" y="2667000"/>
            <a:ext cx="5410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(2,1 + 3,2) + 4,5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2,1 + (3,2 + 4,5) 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187036" y="3581400"/>
            <a:ext cx="5181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(-1,2) . (-0,5)  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(-0,5) . (-1,2)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98" y="1066800"/>
            <a:ext cx="577995" cy="621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145472" y="4495800"/>
            <a:ext cx="66363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(2,4 . 0,2) . (-0,5)   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2,4 . [0,2 . (-0,5)]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180109" y="5334000"/>
            <a:ext cx="66363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e) 0,2 . (1,5 + 8,5)  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0,2 . 1,5 + 0,2 . 8,5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809591" y="1828800"/>
            <a:ext cx="5588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2777836" y="2667000"/>
            <a:ext cx="5588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2489200" y="3581400"/>
            <a:ext cx="5588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2904835" y="4495800"/>
            <a:ext cx="5588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2650835" y="5334000"/>
            <a:ext cx="5588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2939471" y="5878002"/>
            <a:ext cx="5384800" cy="83099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7915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8" grpId="0"/>
      <p:bldP spid="9" grpId="0"/>
      <p:bldP spid="12" grpId="0"/>
      <p:bldP spid="17" grpId="0"/>
      <p:bldP spid="19" grpId="0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1" y="543580"/>
            <a:ext cx="80511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CÁC PHÉP TÍNH VỚI SỐ THẬP PHÂN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28600" y="1129770"/>
            <a:ext cx="8293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53109" y="2133600"/>
            <a:ext cx="8293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53109" y="2895600"/>
            <a:ext cx="8293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46182" y="3581400"/>
            <a:ext cx="8293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2209800" y="5064534"/>
            <a:ext cx="5384800" cy="83099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02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6" grpId="0"/>
      <p:bldP spid="26" grpId="0"/>
      <p:bldP spid="27" grpId="0"/>
      <p:bldP spid="2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1" y="543580"/>
            <a:ext cx="80511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CÁC PHÉP TÍNH VỚI SỐ THẬP PHÂN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28600" y="1129770"/>
            <a:ext cx="8293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20258" y="1752600"/>
            <a:ext cx="39724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4,38 – 1,9 + 0,62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200400" y="1773382"/>
            <a:ext cx="39724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(4,38 + 0,62)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– 1,9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3200401" y="2438400"/>
            <a:ext cx="1676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5 –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1,9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4724400" y="2438400"/>
            <a:ext cx="1676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3,1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9382" y="2954693"/>
            <a:ext cx="39724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[(-100) . (-1,6)] : (-2)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810001" y="2961620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160 : (-2)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3865419" y="3484840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-80</a:t>
            </a: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21674" y="3990953"/>
            <a:ext cx="35883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c) (2,4 . 5,55) : 1,11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3214255" y="4008904"/>
            <a:ext cx="35883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2,4 . (5,55 : 1,11)</a:t>
            </a: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3276600" y="4536220"/>
            <a:ext cx="16764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2,4 . 5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4724399" y="4536220"/>
            <a:ext cx="16764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12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249383" y="5063536"/>
            <a:ext cx="35883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d) 100 . (2,01 + 3,99) 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685800" y="5832764"/>
            <a:ext cx="17941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100 . 6</a:t>
            </a: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2303319" y="5874328"/>
            <a:ext cx="17941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600</a:t>
            </a:r>
          </a:p>
        </p:txBody>
      </p:sp>
    </p:spTree>
    <p:extLst>
      <p:ext uri="{BB962C8B-B14F-4D97-AF65-F5344CB8AC3E}">
        <p14:creationId xmlns:p14="http://schemas.microsoft.com/office/powerpoint/2010/main" val="294230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1" y="543580"/>
            <a:ext cx="80511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CÁC PHÉP TÍNH VỚI SỐ THẬP PHÂN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3557991" y="2176790"/>
            <a:ext cx="1138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8600" y="1129770"/>
            <a:ext cx="8867774" cy="1000273"/>
            <a:chOff x="228600" y="1129770"/>
            <a:chExt cx="8867774" cy="1000273"/>
          </a:xfrm>
        </p:grpSpPr>
        <p:sp>
          <p:nvSpPr>
            <p:cNvPr id="22" name="TextBox 4"/>
            <p:cNvSpPr txBox="1">
              <a:spLocks noChangeArrowheads="1"/>
            </p:cNvSpPr>
            <p:nvPr/>
          </p:nvSpPr>
          <p:spPr bwMode="auto">
            <a:xfrm>
              <a:off x="228600" y="1129770"/>
              <a:ext cx="8293100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8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Vận</a:t>
              </a: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diện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tích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S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tròn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bán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kính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R = 10 cm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công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6553199" y="1606823"/>
                  <a:ext cx="2543175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just" eaLnBrk="1" hangingPunct="1"/>
                  <a:r>
                    <a:rPr lang="en-US" sz="2800" dirty="0" err="1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sz="2800" dirty="0" err="1" smtClean="0">
                      <a:latin typeface="Times New Roman" pitchFamily="18" charset="0"/>
                      <a:cs typeface="Times New Roman" pitchFamily="18" charset="0"/>
                    </a:rPr>
                    <a:t>ới</a:t>
                  </a:r>
                  <a:r>
                    <a:rPr lang="en-US" sz="28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𝜋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=3,14</m:t>
                      </m:r>
                    </m:oMath>
                  </a14:m>
                  <a:endParaRPr lang="en-US" sz="2800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>
            <p:sp>
              <p:nvSpPr>
                <p:cNvPr id="23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553199" y="1606823"/>
                  <a:ext cx="2543175" cy="52322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l="-4796" t="-11765" b="-32941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TextBox 2"/>
                <p:cNvSpPr txBox="1"/>
                <p:nvPr/>
              </p:nvSpPr>
              <p:spPr>
                <a:xfrm>
                  <a:off x="4724400" y="1600245"/>
                  <a:ext cx="2051628" cy="5132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= </m:t>
                        </m:r>
                        <m:r>
                          <a:rPr lang="en-US" sz="2800" i="1" smtClean="0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  <m:r>
                          <a:rPr lang="en-US" sz="2800" b="0" i="1" baseline="30000" smtClean="0">
                            <a:latin typeface="Cambria Math"/>
                            <a:ea typeface="Cambria Math"/>
                          </a:rPr>
                          <m:t>2</m:t>
                        </m:r>
                      </m:oMath>
                    </m:oMathPara>
                  </a14:m>
                  <a:endParaRPr lang="en-US" sz="2800" baseline="30000" dirty="0"/>
                </a:p>
              </p:txBody>
            </p:sp>
          </mc:Choice>
          <mc:Fallback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24400" y="1600245"/>
                  <a:ext cx="2051628" cy="51328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838200" y="2862590"/>
            <a:ext cx="449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914400" y="3505200"/>
            <a:ext cx="2819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 = 3,14 . 10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3041072" y="3546764"/>
            <a:ext cx="41217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3,14 . 100 = 314 (cm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34633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5" grpId="0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1" y="543580"/>
            <a:ext cx="80511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CÁC PHÉP TÍNH VỚI SỐ THẬP PHÂN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28600" y="1129770"/>
            <a:ext cx="3657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113145" y="1652990"/>
            <a:ext cx="8895484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5400" y="3657600"/>
            <a:ext cx="889548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708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3352800" y="2971800"/>
            <a:ext cx="4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74565" y="22226"/>
            <a:ext cx="5299669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7689" y="1130222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494123" y="1799428"/>
            <a:ext cx="2077876" cy="1251098"/>
            <a:chOff x="2362200" y="1981200"/>
            <a:chExt cx="2077876" cy="1251098"/>
          </a:xfrm>
        </p:grpSpPr>
        <p:sp>
          <p:nvSpPr>
            <p:cNvPr id="9" name="TextBox 8"/>
            <p:cNvSpPr txBox="1"/>
            <p:nvPr/>
          </p:nvSpPr>
          <p:spPr>
            <a:xfrm>
              <a:off x="2743200" y="1981200"/>
              <a:ext cx="16968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20,21</a:t>
              </a:r>
              <a:endParaRPr lang="en-US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43200" y="2585967"/>
              <a:ext cx="16968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20,22</a:t>
              </a:r>
              <a:endParaRPr lang="en-US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62200" y="2262801"/>
              <a:ext cx="16968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en-US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590800" y="3200400"/>
              <a:ext cx="14682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716635" y="3020290"/>
            <a:ext cx="6267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34423" y="3006435"/>
            <a:ext cx="4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58235" y="3020290"/>
            <a:ext cx="4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66388" y="3013365"/>
            <a:ext cx="4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08043" y="4648200"/>
            <a:ext cx="6632711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3855" y="6808067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9981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3" grpId="0"/>
      <p:bldP spid="15" grpId="0"/>
      <p:bldP spid="16" grpId="0"/>
      <p:bldP spid="17" grpId="0"/>
      <p:bldP spid="18" grpId="0"/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28600" y="1129770"/>
            <a:ext cx="6629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28600" y="1828800"/>
            <a:ext cx="43322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14,7 + (-8,4) + (-4,7)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1000" y="2405390"/>
            <a:ext cx="525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[14,7  + (-4,7)] + (-8,4) 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81000" y="2937164"/>
            <a:ext cx="251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10 + (-8,4) 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381000" y="3460384"/>
            <a:ext cx="251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10 – 8,4 = 1,6  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367145" y="4114800"/>
            <a:ext cx="43322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(-4,2) . 5,1 + 5,1 . (-5,8)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353291" y="4800600"/>
            <a:ext cx="36722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[(-4,2) + (-5,8)] . 5,1 </a:t>
            </a: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353292" y="5486400"/>
            <a:ext cx="20414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(-10). 5,1 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367145" y="6172200"/>
            <a:ext cx="20414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-51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4560887" y="1865714"/>
            <a:ext cx="46731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(-0,4:0,04 + 10) . (1,2.20 + 12.8)</a:t>
            </a: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560887" y="2448441"/>
            <a:ext cx="46731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(-10 + 10) . (24  + 96)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4560887" y="2998719"/>
            <a:ext cx="27543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0. (24  + 96) = 0</a:t>
            </a:r>
          </a:p>
        </p:txBody>
      </p:sp>
      <p:sp>
        <p:nvSpPr>
          <p:cNvPr id="20" name="TextBox 3"/>
          <p:cNvSpPr txBox="1">
            <a:spLocks noChangeArrowheads="1"/>
          </p:cNvSpPr>
          <p:nvPr/>
        </p:nvSpPr>
        <p:spPr bwMode="auto">
          <a:xfrm>
            <a:off x="2157845" y="0"/>
            <a:ext cx="56007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 – VẬN DỤNG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82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9" name="Text Box 129"/>
          <p:cNvSpPr txBox="1">
            <a:spLocks noChangeArrowheads="1"/>
          </p:cNvSpPr>
          <p:nvPr/>
        </p:nvSpPr>
        <p:spPr bwMode="auto">
          <a:xfrm>
            <a:off x="-2" y="533400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ính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31,21 cm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22,52 cm.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3"/>
          <p:cNvSpPr txBox="1">
            <a:spLocks noChangeArrowheads="1"/>
          </p:cNvSpPr>
          <p:nvPr/>
        </p:nvSpPr>
        <p:spPr bwMode="auto">
          <a:xfrm>
            <a:off x="2157845" y="0"/>
            <a:ext cx="56007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 – VẬN DỤNG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29"/>
          <p:cNvSpPr txBox="1">
            <a:spLocks noChangeArrowheads="1"/>
          </p:cNvSpPr>
          <p:nvPr/>
        </p:nvSpPr>
        <p:spPr bwMode="auto">
          <a:xfrm>
            <a:off x="3276600" y="1648691"/>
            <a:ext cx="99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29"/>
          <p:cNvSpPr txBox="1">
            <a:spLocks noChangeArrowheads="1"/>
          </p:cNvSpPr>
          <p:nvPr/>
        </p:nvSpPr>
        <p:spPr bwMode="auto">
          <a:xfrm>
            <a:off x="990600" y="2154804"/>
            <a:ext cx="457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nhậ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1295400" y="2881745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31,21 . 22,52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29"/>
          <p:cNvSpPr txBox="1">
            <a:spLocks noChangeArrowheads="1"/>
          </p:cNvSpPr>
          <p:nvPr/>
        </p:nvSpPr>
        <p:spPr bwMode="auto">
          <a:xfrm>
            <a:off x="3276600" y="2895600"/>
            <a:ext cx="335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= 702,8 492 (cm</a:t>
            </a:r>
            <a:r>
              <a:rPr lang="en-US" altLang="en-US" sz="2800" b="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5734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9" grpId="0"/>
      <p:bldP spid="18" grpId="0"/>
      <p:bldP spid="19" grpId="0"/>
      <p:bldP spid="20" grpId="0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9" name="Text Box 129"/>
          <p:cNvSpPr txBox="1">
            <a:spLocks noChangeArrowheads="1"/>
          </p:cNvSpPr>
          <p:nvPr/>
        </p:nvSpPr>
        <p:spPr bwMode="auto">
          <a:xfrm>
            <a:off x="-2" y="533400"/>
            <a:ext cx="9144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vitamin C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ớt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chuông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0,135 g,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cam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0,045 g.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vitamin C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ớt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chuông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cam?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3"/>
          <p:cNvSpPr txBox="1">
            <a:spLocks noChangeArrowheads="1"/>
          </p:cNvSpPr>
          <p:nvPr/>
        </p:nvSpPr>
        <p:spPr bwMode="auto">
          <a:xfrm>
            <a:off x="2157845" y="0"/>
            <a:ext cx="56007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 – VẬN DỤNG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29"/>
          <p:cNvSpPr txBox="1">
            <a:spLocks noChangeArrowheads="1"/>
          </p:cNvSpPr>
          <p:nvPr/>
        </p:nvSpPr>
        <p:spPr bwMode="auto">
          <a:xfrm>
            <a:off x="2933700" y="2373738"/>
            <a:ext cx="99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29"/>
          <p:cNvSpPr txBox="1">
            <a:spLocks noChangeArrowheads="1"/>
          </p:cNvSpPr>
          <p:nvPr/>
        </p:nvSpPr>
        <p:spPr bwMode="auto">
          <a:xfrm>
            <a:off x="304800" y="3981020"/>
            <a:ext cx="837680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vitamin C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ớt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chuông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cam.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304800" y="2862590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29"/>
          <p:cNvSpPr txBox="1">
            <a:spLocks noChangeArrowheads="1"/>
          </p:cNvSpPr>
          <p:nvPr/>
        </p:nvSpPr>
        <p:spPr bwMode="auto">
          <a:xfrm>
            <a:off x="1447800" y="2905512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0,135 : 0,045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29"/>
          <p:cNvSpPr txBox="1">
            <a:spLocks noChangeArrowheads="1"/>
          </p:cNvSpPr>
          <p:nvPr/>
        </p:nvSpPr>
        <p:spPr bwMode="auto">
          <a:xfrm>
            <a:off x="1447800" y="3443945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= 135 : 45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29"/>
          <p:cNvSpPr txBox="1">
            <a:spLocks noChangeArrowheads="1"/>
          </p:cNvSpPr>
          <p:nvPr/>
        </p:nvSpPr>
        <p:spPr bwMode="auto">
          <a:xfrm>
            <a:off x="3077441" y="3457800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= 3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1465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9" grpId="0"/>
      <p:bldP spid="18" grpId="0"/>
      <p:bldP spid="19" grpId="0"/>
      <p:bldP spid="20" grpId="0"/>
      <p:bldP spid="8" grpId="0"/>
      <p:bldP spid="9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5429" name="Text Box 129"/>
              <p:cNvSpPr txBox="1">
                <a:spLocks noChangeArrowheads="1"/>
              </p:cNvSpPr>
              <p:nvPr/>
            </p:nvSpPr>
            <p:spPr bwMode="auto">
              <a:xfrm>
                <a:off x="-2" y="533400"/>
                <a:ext cx="9144000" cy="954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8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altLang="en-US" sz="28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sz="28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4: </a:t>
                </a:r>
                <a:r>
                  <a:rPr lang="en-US" altLang="en-US" sz="2800" dirty="0" err="1" smtClean="0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alt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sz="2800" dirty="0" err="1" smtClean="0">
                    <a:latin typeface="Times New Roman" pitchFamily="18" charset="0"/>
                    <a:cs typeface="Times New Roman" pitchFamily="18" charset="0"/>
                  </a:rPr>
                  <a:t>chu</a:t>
                </a:r>
                <a:r>
                  <a:rPr lang="en-US" altLang="en-US" sz="2800" dirty="0" smtClean="0">
                    <a:latin typeface="Times New Roman" pitchFamily="18" charset="0"/>
                    <a:cs typeface="Times New Roman" pitchFamily="18" charset="0"/>
                  </a:rPr>
                  <a:t> vi </a:t>
                </a:r>
                <a:r>
                  <a:rPr lang="en-US" altLang="en-US" sz="28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alt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sz="2800" dirty="0" err="1" smtClean="0"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alt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sz="2800" dirty="0" err="1" smtClean="0"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alt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sz="2800" dirty="0" err="1" smtClean="0">
                    <a:latin typeface="Times New Roman" pitchFamily="18" charset="0"/>
                    <a:cs typeface="Times New Roman" pitchFamily="18" charset="0"/>
                  </a:rPr>
                  <a:t>tròn</a:t>
                </a:r>
                <a:r>
                  <a:rPr lang="en-US" alt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sz="2800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alt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sz="2800" dirty="0" err="1" smtClean="0">
                    <a:latin typeface="Times New Roman" pitchFamily="18" charset="0"/>
                    <a:cs typeface="Times New Roman" pitchFamily="18" charset="0"/>
                  </a:rPr>
                  <a:t>bán</a:t>
                </a:r>
                <a:r>
                  <a:rPr lang="en-US" alt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sz="2800" dirty="0" err="1" smtClean="0">
                    <a:latin typeface="Times New Roman" pitchFamily="18" charset="0"/>
                    <a:cs typeface="Times New Roman" pitchFamily="18" charset="0"/>
                  </a:rPr>
                  <a:t>kính</a:t>
                </a:r>
                <a:r>
                  <a:rPr lang="en-US" altLang="en-US" sz="2800" dirty="0" smtClean="0">
                    <a:latin typeface="Times New Roman" pitchFamily="18" charset="0"/>
                    <a:cs typeface="Times New Roman" pitchFamily="18" charset="0"/>
                  </a:rPr>
                  <a:t> R = 1,25 m </a:t>
                </a:r>
                <a:r>
                  <a:rPr lang="en-US" altLang="en-US" sz="2800" dirty="0" err="1" smtClean="0"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alt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sz="2800" dirty="0" err="1" smtClean="0">
                    <a:latin typeface="Times New Roman" pitchFamily="18" charset="0"/>
                    <a:cs typeface="Times New Roman" pitchFamily="18" charset="0"/>
                  </a:rPr>
                  <a:t>công</a:t>
                </a:r>
                <a:r>
                  <a:rPr lang="en-US" alt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sz="2800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altLang="en-US" sz="2800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en-US" sz="2800" b="1" i="1" smtClean="0">
                        <a:latin typeface="Cambria Math"/>
                        <a:cs typeface="Times New Roman" pitchFamily="18" charset="0"/>
                      </a:rPr>
                      <m:t>𝑪</m:t>
                    </m:r>
                    <m:r>
                      <a:rPr lang="en-US" altLang="en-US" sz="28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altLang="en-US" sz="2800" b="1" i="1" smtClean="0">
                        <a:latin typeface="Cambria Math"/>
                        <a:cs typeface="Times New Roman" pitchFamily="18" charset="0"/>
                      </a:rPr>
                      <m:t>𝟐</m:t>
                    </m:r>
                    <m:r>
                      <a:rPr lang="en-US" altLang="en-US" sz="28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𝝅</m:t>
                    </m:r>
                    <m:r>
                      <a:rPr lang="en-US" altLang="en-US" sz="28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𝑹</m:t>
                    </m:r>
                    <m:r>
                      <a:rPr lang="en-US" altLang="en-US" sz="28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altLang="en-US" sz="2800" dirty="0" err="1" smtClean="0"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alt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8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𝝅</m:t>
                    </m:r>
                    <m:r>
                      <a:rPr lang="en-US" altLang="en-US" sz="28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altLang="en-US" sz="28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𝟑</m:t>
                    </m:r>
                    <m:r>
                      <a:rPr lang="en-US" altLang="en-US" sz="28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,</m:t>
                    </m:r>
                    <m:r>
                      <a:rPr lang="en-US" altLang="en-US" sz="28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𝟏𝟒𝟐</m:t>
                    </m:r>
                  </m:oMath>
                </a14:m>
                <a:endParaRPr lang="en-US" alt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5429" name="Text 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2" y="533400"/>
                <a:ext cx="9144000" cy="954107"/>
              </a:xfrm>
              <a:prstGeom prst="rect">
                <a:avLst/>
              </a:prstGeom>
              <a:blipFill rotWithShape="1">
                <a:blip r:embed="rId2"/>
                <a:stretch>
                  <a:fillRect l="-1333" t="-6410" r="-200" b="-1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3"/>
          <p:cNvSpPr txBox="1">
            <a:spLocks noChangeArrowheads="1"/>
          </p:cNvSpPr>
          <p:nvPr/>
        </p:nvSpPr>
        <p:spPr bwMode="auto">
          <a:xfrm>
            <a:off x="2157845" y="0"/>
            <a:ext cx="56007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 – VẬN DỤNG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29"/>
          <p:cNvSpPr txBox="1">
            <a:spLocks noChangeArrowheads="1"/>
          </p:cNvSpPr>
          <p:nvPr/>
        </p:nvSpPr>
        <p:spPr bwMode="auto">
          <a:xfrm>
            <a:off x="3581398" y="1850518"/>
            <a:ext cx="99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29"/>
          <p:cNvSpPr txBox="1">
            <a:spLocks noChangeArrowheads="1"/>
          </p:cNvSpPr>
          <p:nvPr/>
        </p:nvSpPr>
        <p:spPr bwMode="auto">
          <a:xfrm>
            <a:off x="304801" y="3981020"/>
            <a:ext cx="6477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7,855 m.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29"/>
          <p:cNvSpPr txBox="1">
            <a:spLocks noChangeArrowheads="1"/>
          </p:cNvSpPr>
          <p:nvPr/>
        </p:nvSpPr>
        <p:spPr bwMode="auto">
          <a:xfrm>
            <a:off x="304800" y="2382292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29"/>
          <p:cNvSpPr txBox="1">
            <a:spLocks noChangeArrowheads="1"/>
          </p:cNvSpPr>
          <p:nvPr/>
        </p:nvSpPr>
        <p:spPr bwMode="auto">
          <a:xfrm>
            <a:off x="1698914" y="2392204"/>
            <a:ext cx="38636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C = 2. 3,142 . 1,25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29"/>
          <p:cNvSpPr txBox="1">
            <a:spLocks noChangeArrowheads="1"/>
          </p:cNvSpPr>
          <p:nvPr/>
        </p:nvSpPr>
        <p:spPr bwMode="auto">
          <a:xfrm>
            <a:off x="1954357" y="3438109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= 7,855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29"/>
          <p:cNvSpPr txBox="1">
            <a:spLocks noChangeArrowheads="1"/>
          </p:cNvSpPr>
          <p:nvPr/>
        </p:nvSpPr>
        <p:spPr bwMode="auto">
          <a:xfrm>
            <a:off x="1851314" y="2934580"/>
            <a:ext cx="38636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= 6,284. 1,25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735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9" grpId="0"/>
      <p:bldP spid="18" grpId="0"/>
      <p:bldP spid="19" grpId="0"/>
      <p:bldP spid="20" grpId="0"/>
      <p:bldP spid="8" grpId="0"/>
      <p:bldP spid="9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D:\DU LIEU QUAN TRONG -HUEBOM\CA VIDEO NEN PPT\cdnvn-xuan-2015-hoa-dao-hinh-n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035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-20782" y="122711"/>
            <a:ext cx="7259782" cy="5847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10000"/>
              </a:spcBef>
            </a:pPr>
            <a:r>
              <a:rPr lang="en-US" sz="32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QUA BÀI HỌC NÀY CÁC EM CẦN: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1066800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860" y="2684951"/>
            <a:ext cx="53755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4793" y="5731939"/>
            <a:ext cx="62452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1960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400"/>
                            </p:stCondLst>
                            <p:childTnLst>
                              <p:par>
                                <p:cTn id="14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440"/>
                            </p:stCondLst>
                            <p:childTnLst>
                              <p:par>
                                <p:cTn id="17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 animBg="1"/>
      <p:bldP spid="3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Text Box 4"/>
          <p:cNvSpPr txBox="1">
            <a:spLocks noChangeArrowheads="1"/>
          </p:cNvSpPr>
          <p:nvPr/>
        </p:nvSpPr>
        <p:spPr bwMode="auto">
          <a:xfrm>
            <a:off x="393700" y="655638"/>
            <a:ext cx="2514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u="sng" dirty="0" err="1">
                <a:solidFill>
                  <a:srgbClr val="3333FF"/>
                </a:solidFill>
                <a:latin typeface="VNI-Brush" pitchFamily="2" charset="0"/>
              </a:rPr>
              <a:t>Bài</a:t>
            </a:r>
            <a:r>
              <a:rPr lang="en-US" sz="6600" b="1" i="1" u="sng" dirty="0">
                <a:solidFill>
                  <a:srgbClr val="3333FF"/>
                </a:solidFill>
                <a:latin typeface="VNI-Brush" pitchFamily="2" charset="0"/>
              </a:rPr>
              <a:t> </a:t>
            </a:r>
            <a:r>
              <a:rPr lang="en-US" sz="6600" b="1" i="1" u="sng" dirty="0" smtClean="0">
                <a:solidFill>
                  <a:srgbClr val="3333FF"/>
                </a:solidFill>
                <a:latin typeface="VNI-Brush" pitchFamily="2" charset="0"/>
              </a:rPr>
              <a:t>2</a:t>
            </a:r>
            <a:endParaRPr lang="en-US" sz="6600" b="1" i="1" dirty="0">
              <a:solidFill>
                <a:srgbClr val="3333FF"/>
              </a:solidFill>
              <a:latin typeface="VNI-Brush" pitchFamily="2" charset="0"/>
            </a:endParaRPr>
          </a:p>
        </p:txBody>
      </p:sp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87325" y="1763713"/>
            <a:ext cx="8728075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CÁC PHÉP TÍNH VỚI SỐ THẬP PHÂN</a:t>
            </a:r>
            <a:endParaRPr lang="en-US" sz="2000" b="1" kern="10" dirty="0"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435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CÁC PHÉP TÍNH VỚI SỐ THẬP PHÂN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2456264" y="4958216"/>
            <a:ext cx="6019800" cy="95410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98136" y="1025235"/>
            <a:ext cx="899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25400" y="1863435"/>
            <a:ext cx="899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0" y="3034144"/>
            <a:ext cx="72501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0" y="3468099"/>
            <a:ext cx="891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1300843" y="2686822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VD: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(-2,5) + (-1,2) = -(2,5 + 1,2) = -3,7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609600" y="4299096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VD: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5,9  + (-2,3) = 5,9 – 2,3 = 3,6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5400" y="4730191"/>
            <a:ext cx="891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4"/>
          <p:cNvSpPr txBox="1">
            <a:spLocks noChangeArrowheads="1"/>
          </p:cNvSpPr>
          <p:nvPr/>
        </p:nvSpPr>
        <p:spPr bwMode="auto">
          <a:xfrm>
            <a:off x="558800" y="5561188"/>
            <a:ext cx="73775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VD: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1,25 + (-8,37) = -(8,37 – 1,25) = -7,12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-14516" y="5897570"/>
            <a:ext cx="96680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b, ta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b.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4"/>
          <p:cNvSpPr txBox="1">
            <a:spLocks noChangeArrowheads="1"/>
          </p:cNvSpPr>
          <p:nvPr/>
        </p:nvSpPr>
        <p:spPr bwMode="auto">
          <a:xfrm>
            <a:off x="462643" y="6297171"/>
            <a:ext cx="792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VD: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5,67 – 12,3 = 5,67 + (-12,3) = - (12,3 – 5,67) = -6,63.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1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3" grpId="0" animBg="1"/>
      <p:bldP spid="23" grpId="1" animBg="1"/>
      <p:bldP spid="22" grpId="0"/>
      <p:bldP spid="19" grpId="0"/>
      <p:bldP spid="20" grpId="0"/>
      <p:bldP spid="21" grpId="0"/>
      <p:bldP spid="24" grpId="0"/>
      <p:bldP spid="26" grpId="0"/>
      <p:bldP spid="27" grpId="0"/>
      <p:bldP spid="30" grpId="0"/>
      <p:bldP spid="31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435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CÁC PHÉP TÍNH VỚI SỐ THẬP PHÂN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98136" y="1025235"/>
            <a:ext cx="37880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0782" y="1521767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(-24,5) + (-3,16)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0" y="1983432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- (-24,5 + 3,16)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2204275" y="1981200"/>
            <a:ext cx="1605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-27,66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105063" y="2445097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-5,5 + 90,67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105063" y="2906762"/>
            <a:ext cx="21201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90,67 – 5,5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1947037" y="2917924"/>
            <a:ext cx="21201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85,17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105063" y="3379589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3,7 – 4,32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116980" y="3841254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3,7 + (– 4,32)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147100" y="4292609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–( 4,32 – 3,7)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4"/>
          <p:cNvSpPr txBox="1">
            <a:spLocks noChangeArrowheads="1"/>
          </p:cNvSpPr>
          <p:nvPr/>
        </p:nvSpPr>
        <p:spPr bwMode="auto">
          <a:xfrm>
            <a:off x="2169639" y="4302919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–0,62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4"/>
          <p:cNvSpPr txBox="1">
            <a:spLocks noChangeArrowheads="1"/>
          </p:cNvSpPr>
          <p:nvPr/>
        </p:nvSpPr>
        <p:spPr bwMode="auto">
          <a:xfrm>
            <a:off x="20782" y="4876800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0,8 – 3,1651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4"/>
          <p:cNvSpPr txBox="1">
            <a:spLocks noChangeArrowheads="1"/>
          </p:cNvSpPr>
          <p:nvPr/>
        </p:nvSpPr>
        <p:spPr bwMode="auto">
          <a:xfrm>
            <a:off x="61086" y="5338465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0,8  + (–3,1651)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4"/>
          <p:cNvSpPr txBox="1">
            <a:spLocks noChangeArrowheads="1"/>
          </p:cNvSpPr>
          <p:nvPr/>
        </p:nvSpPr>
        <p:spPr bwMode="auto">
          <a:xfrm>
            <a:off x="77354" y="5943600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–(3,1651 – 0,8)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4"/>
          <p:cNvSpPr txBox="1">
            <a:spLocks noChangeArrowheads="1"/>
          </p:cNvSpPr>
          <p:nvPr/>
        </p:nvSpPr>
        <p:spPr bwMode="auto">
          <a:xfrm>
            <a:off x="2225262" y="5957455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–2,3651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4"/>
          <p:cNvSpPr txBox="1">
            <a:spLocks noChangeArrowheads="1"/>
          </p:cNvSpPr>
          <p:nvPr/>
        </p:nvSpPr>
        <p:spPr bwMode="auto">
          <a:xfrm>
            <a:off x="5059796" y="1521767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e) 0,77 – 5,3333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"/>
          <p:cNvSpPr txBox="1">
            <a:spLocks noChangeArrowheads="1"/>
          </p:cNvSpPr>
          <p:nvPr/>
        </p:nvSpPr>
        <p:spPr bwMode="auto">
          <a:xfrm>
            <a:off x="5059795" y="2004211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0,77 + (–5,3333)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"/>
          <p:cNvSpPr txBox="1">
            <a:spLocks noChangeArrowheads="1"/>
          </p:cNvSpPr>
          <p:nvPr/>
        </p:nvSpPr>
        <p:spPr bwMode="auto">
          <a:xfrm>
            <a:off x="5059794" y="2447323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–(5,3333 – 0,77)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"/>
          <p:cNvSpPr txBox="1">
            <a:spLocks noChangeArrowheads="1"/>
          </p:cNvSpPr>
          <p:nvPr/>
        </p:nvSpPr>
        <p:spPr bwMode="auto">
          <a:xfrm>
            <a:off x="7398327" y="2455792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–4,5633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"/>
          <p:cNvSpPr txBox="1">
            <a:spLocks noChangeArrowheads="1"/>
          </p:cNvSpPr>
          <p:nvPr/>
        </p:nvSpPr>
        <p:spPr bwMode="auto">
          <a:xfrm>
            <a:off x="4953000" y="3148756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0,008 – 3,9999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"/>
          <p:cNvSpPr txBox="1">
            <a:spLocks noChangeArrowheads="1"/>
          </p:cNvSpPr>
          <p:nvPr/>
        </p:nvSpPr>
        <p:spPr bwMode="auto">
          <a:xfrm>
            <a:off x="4980709" y="3614195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0,008 + (–3,9999)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"/>
          <p:cNvSpPr txBox="1">
            <a:spLocks noChangeArrowheads="1"/>
          </p:cNvSpPr>
          <p:nvPr/>
        </p:nvSpPr>
        <p:spPr bwMode="auto">
          <a:xfrm>
            <a:off x="5059793" y="4075860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–(3,9999 – 0,008)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"/>
          <p:cNvSpPr txBox="1">
            <a:spLocks noChangeArrowheads="1"/>
          </p:cNvSpPr>
          <p:nvPr/>
        </p:nvSpPr>
        <p:spPr bwMode="auto">
          <a:xfrm>
            <a:off x="5059796" y="4725644"/>
            <a:ext cx="28901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–3,9919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74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5" grpId="0"/>
      <p:bldP spid="16" grpId="0"/>
      <p:bldP spid="17" grpId="0"/>
      <p:bldP spid="18" grpId="0"/>
      <p:bldP spid="25" grpId="0"/>
      <p:bldP spid="28" grpId="0"/>
      <p:bldP spid="29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990" y="2386471"/>
            <a:ext cx="2699039" cy="1923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435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CÁC PHÉP TÍNH VỚI SỐ THẬP PHÂN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98136" y="1025235"/>
            <a:ext cx="889346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chuối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100 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0,3 g;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Kali: 0,42 g.</a:t>
            </a:r>
          </a:p>
          <a:p>
            <a:pPr algn="just" eaLnBrk="1" hangingPunct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chuối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4"/>
          <p:cNvSpPr txBox="1">
            <a:spLocks noChangeArrowheads="1"/>
          </p:cNvSpPr>
          <p:nvPr/>
        </p:nvSpPr>
        <p:spPr bwMode="auto">
          <a:xfrm>
            <a:off x="3276600" y="3117273"/>
            <a:ext cx="114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"/>
          <p:cNvSpPr txBox="1">
            <a:spLocks noChangeArrowheads="1"/>
          </p:cNvSpPr>
          <p:nvPr/>
        </p:nvSpPr>
        <p:spPr bwMode="auto">
          <a:xfrm>
            <a:off x="228600" y="3578938"/>
            <a:ext cx="5715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béo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4"/>
          <p:cNvSpPr txBox="1">
            <a:spLocks noChangeArrowheads="1"/>
          </p:cNvSpPr>
          <p:nvPr/>
        </p:nvSpPr>
        <p:spPr bwMode="auto">
          <a:xfrm>
            <a:off x="3848101" y="5562600"/>
            <a:ext cx="4610100" cy="461665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1066800" y="4418590"/>
            <a:ext cx="248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0,42 – 0,3 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4"/>
          <p:cNvSpPr txBox="1">
            <a:spLocks noChangeArrowheads="1"/>
          </p:cNvSpPr>
          <p:nvPr/>
        </p:nvSpPr>
        <p:spPr bwMode="auto">
          <a:xfrm>
            <a:off x="2667000" y="4418590"/>
            <a:ext cx="248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0,12 (g)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71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0" grpId="0"/>
      <p:bldP spid="43" grpId="0"/>
      <p:bldP spid="30" grpId="0" animBg="1"/>
      <p:bldP spid="30" grpId="1" animBg="1"/>
      <p:bldP spid="31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435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CÁC PHÉP TÍNH VỚI SỐ THẬP PHÂN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98136" y="1025235"/>
            <a:ext cx="44467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"/>
          <p:cNvSpPr txBox="1">
            <a:spLocks noChangeArrowheads="1"/>
          </p:cNvSpPr>
          <p:nvPr/>
        </p:nvSpPr>
        <p:spPr bwMode="auto">
          <a:xfrm>
            <a:off x="1295400" y="2595494"/>
            <a:ext cx="6324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90800" y="1676400"/>
            <a:ext cx="15621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1,2 . 2,5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667000" y="3200400"/>
            <a:ext cx="15932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12 . 25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4163290" y="3163669"/>
            <a:ext cx="15932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= 300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762000" y="3880389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Left Brace 1"/>
          <p:cNvSpPr/>
          <p:nvPr/>
        </p:nvSpPr>
        <p:spPr>
          <a:xfrm rot="16200000">
            <a:off x="3182762" y="1680979"/>
            <a:ext cx="241659" cy="1273183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344859" y="2375260"/>
            <a:ext cx="0" cy="150512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634345" y="1661239"/>
            <a:ext cx="4918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53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15 -4.44444E-6 L -0.00764 -0.2194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" y="-10972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53" presetClass="entr" presetSubtype="1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2" grpId="0"/>
      <p:bldP spid="43" grpId="0"/>
      <p:bldP spid="43" grpId="1"/>
      <p:bldP spid="11" grpId="0"/>
      <p:bldP spid="12" grpId="0"/>
      <p:bldP spid="12" grpId="1"/>
      <p:bldP spid="13" grpId="0"/>
      <p:bldP spid="13" grpId="1"/>
      <p:bldP spid="14" grpId="0"/>
      <p:bldP spid="14" grpId="1"/>
      <p:bldP spid="2" grpId="0" animBg="1"/>
      <p:bldP spid="2" grpId="1" animBg="1"/>
      <p:bldP spid="18" grpId="0"/>
      <p:bldP spid="1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435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CÁC PHÉP TÍNH VỚI SỐ THẬP PHÂN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5400" y="1066800"/>
            <a:ext cx="8890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bấy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1295400" y="4589708"/>
            <a:ext cx="6324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828800" y="3604033"/>
            <a:ext cx="4495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12,345 . 6,78 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1752600" y="5157882"/>
            <a:ext cx="3505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12 345  . 678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4865687" y="5157883"/>
            <a:ext cx="33639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= 8 369 910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762000" y="5874603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Left Brace 20"/>
          <p:cNvSpPr/>
          <p:nvPr/>
        </p:nvSpPr>
        <p:spPr>
          <a:xfrm rot="16200000">
            <a:off x="3058532" y="3097343"/>
            <a:ext cx="200610" cy="2202872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213239" y="4299085"/>
            <a:ext cx="0" cy="150512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5756563" y="3684004"/>
            <a:ext cx="4918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-34636" y="3456520"/>
            <a:ext cx="17872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22222E-6 L 1.11022E-16 -0.2194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972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53" presetClass="entr" presetSubtype="1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5" grpId="0"/>
      <p:bldP spid="15" grpId="1"/>
      <p:bldP spid="16" grpId="0"/>
      <p:bldP spid="17" grpId="0"/>
      <p:bldP spid="17" grpId="1"/>
      <p:bldP spid="19" grpId="0"/>
      <p:bldP spid="19" grpId="1"/>
      <p:bldP spid="20" grpId="0"/>
      <p:bldP spid="20" grpId="1"/>
      <p:bldP spid="21" grpId="0" animBg="1"/>
      <p:bldP spid="21" grpId="1" animBg="1"/>
      <p:bldP spid="24" grpId="0"/>
      <p:bldP spid="2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435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2:  CÁC PHÉP TÍNH VỚI SỐ THẬP PHÂN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5400" y="1066800"/>
            <a:ext cx="8890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 eaLnBrk="1" hangingPunct="1">
              <a:buFontTx/>
              <a:buChar char="-"/>
            </a:pP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sang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bấy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sang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bấy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chiêu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0.</a:t>
            </a:r>
          </a:p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-34636" y="4448145"/>
            <a:ext cx="17872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1263506" y="4463671"/>
            <a:ext cx="3297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4,4064 : 0,72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3886199" y="4466178"/>
            <a:ext cx="3297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440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64 : 72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6172200" y="4466178"/>
            <a:ext cx="3297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6,12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1263505" y="5334000"/>
            <a:ext cx="3297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 12345,6 : 0,125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4114800" y="5347855"/>
            <a:ext cx="3297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123456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: 125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6934201" y="5347855"/>
            <a:ext cx="236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98764,8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77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14" grpId="0"/>
      <p:bldP spid="18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2343</Words>
  <Application>Microsoft Office PowerPoint</Application>
  <PresentationFormat>On-screen Show (4:3)</PresentationFormat>
  <Paragraphs>253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119</cp:revision>
  <dcterms:created xsi:type="dcterms:W3CDTF">2021-07-27T23:26:22Z</dcterms:created>
  <dcterms:modified xsi:type="dcterms:W3CDTF">2021-07-30T07:34:03Z</dcterms:modified>
</cp:coreProperties>
</file>