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78" r:id="rId11"/>
    <p:sldId id="267" r:id="rId12"/>
    <p:sldId id="268" r:id="rId13"/>
    <p:sldId id="277" r:id="rId14"/>
    <p:sldId id="269" r:id="rId15"/>
    <p:sldId id="270" r:id="rId16"/>
    <p:sldId id="271" r:id="rId17"/>
    <p:sldId id="279" r:id="rId18"/>
    <p:sldId id="282"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71108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83872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87970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A99492-5A44-4B5E-A592-D422252DB9C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92123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99492-5A44-4B5E-A592-D422252DB9C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312167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A99492-5A44-4B5E-A592-D422252DB9C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475011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A99492-5A44-4B5E-A592-D422252DB9C2}"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054028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A99492-5A44-4B5E-A592-D422252DB9C2}"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231613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99492-5A44-4B5E-A592-D422252DB9C2}"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198872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99492-5A44-4B5E-A592-D422252DB9C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105763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99492-5A44-4B5E-A592-D422252DB9C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0DC09-154E-4769-A26F-791E33992510}" type="slidenum">
              <a:rPr lang="en-US" smtClean="0"/>
              <a:t>‹#›</a:t>
            </a:fld>
            <a:endParaRPr lang="en-US"/>
          </a:p>
        </p:txBody>
      </p:sp>
    </p:spTree>
    <p:extLst>
      <p:ext uri="{BB962C8B-B14F-4D97-AF65-F5344CB8AC3E}">
        <p14:creationId xmlns:p14="http://schemas.microsoft.com/office/powerpoint/2010/main" val="171388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99492-5A44-4B5E-A592-D422252DB9C2}" type="datetimeFigureOut">
              <a:rPr lang="en-US" smtClean="0"/>
              <a:t>1/24/2021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0DC09-154E-4769-A26F-791E33992510}" type="slidenum">
              <a:rPr lang="en-US" smtClean="0"/>
              <a:t>‹#›</a:t>
            </a:fld>
            <a:endParaRPr lang="en-US"/>
          </a:p>
        </p:txBody>
      </p:sp>
    </p:spTree>
    <p:extLst>
      <p:ext uri="{BB962C8B-B14F-4D97-AF65-F5344CB8AC3E}">
        <p14:creationId xmlns:p14="http://schemas.microsoft.com/office/powerpoint/2010/main" val="1300129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4097" y="1081136"/>
            <a:ext cx="10766738" cy="4308872"/>
          </a:xfrm>
          <a:prstGeom prst="rect">
            <a:avLst/>
          </a:prstGeom>
        </p:spPr>
        <p:txBody>
          <a:bodyPr wrap="square">
            <a:spAutoFit/>
          </a:bodyPr>
          <a:lstStyle/>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BẢN MÔ TẢ BIỆN PHÁP</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NÂNG CAO CHẤT LƯỢNG GIẢNG DẠY</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BIỆN PHÁP GIÚP HỌC SINH TRÁNH NHỮNG SAI LẦM </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THƯỜNG GẶP KHI GIẢI TOÁN VỀ CĂN BẬC HAI </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smtClean="0">
                <a:effectLst/>
                <a:latin typeface="Times New Roman" panose="02020603050405020304" pitchFamily="18" charset="0"/>
                <a:ea typeface="Times New Roman" panose="02020603050405020304" pitchFamily="18" charset="0"/>
              </a:rPr>
              <a:t>TRONG CHƯƠNG TRÌNH TOÁN 9</a:t>
            </a:r>
          </a:p>
          <a:p>
            <a:pPr algn="ctr">
              <a:spcBef>
                <a:spcPts val="600"/>
              </a:spcBef>
              <a:spcAft>
                <a:spcPts val="0"/>
              </a:spcAft>
            </a:pPr>
            <a:endParaRPr lang="en-US" sz="2600" b="1" dirty="0">
              <a:latin typeface="Times New Roman" panose="02020603050405020304" pitchFamily="18" charset="0"/>
              <a:ea typeface="Times New Roman" panose="02020603050405020304" pitchFamily="18" charset="0"/>
            </a:endParaRPr>
          </a:p>
          <a:p>
            <a:pPr algn="ctr">
              <a:spcBef>
                <a:spcPts val="600"/>
              </a:spcBef>
            </a:pPr>
            <a:r>
              <a:rPr lang="en-US" sz="2600" b="1" dirty="0" err="1" smtClean="0">
                <a:latin typeface="Times New Roman" panose="02020603050405020304" pitchFamily="18" charset="0"/>
                <a:ea typeface="Times New Roman" panose="02020603050405020304" pitchFamily="18" charset="0"/>
              </a:rPr>
              <a:t>Giáo</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viên</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Lục</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Vĩnh</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Linh</a:t>
            </a:r>
            <a:endParaRPr lang="en-US" sz="2600"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r>
              <a:rPr lang="en-US" sz="2600" b="1" dirty="0" err="1" smtClean="0">
                <a:latin typeface="Times New Roman" panose="02020603050405020304" pitchFamily="18" charset="0"/>
                <a:ea typeface="Times New Roman" panose="02020603050405020304" pitchFamily="18" charset="0"/>
              </a:rPr>
              <a:t>Đơn</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vị</a:t>
            </a:r>
            <a:r>
              <a:rPr lang="en-US" sz="2600" b="1" dirty="0" smtClean="0">
                <a:latin typeface="Times New Roman" panose="02020603050405020304" pitchFamily="18" charset="0"/>
                <a:ea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rPr>
              <a:t>T</a:t>
            </a:r>
            <a:r>
              <a:rPr lang="en-US" sz="2600" b="1" dirty="0" err="1" smtClean="0">
                <a:latin typeface="Times New Roman" panose="02020603050405020304" pitchFamily="18" charset="0"/>
                <a:ea typeface="Times New Roman" panose="02020603050405020304" pitchFamily="18" charset="0"/>
              </a:rPr>
              <a:t>rường</a:t>
            </a:r>
            <a:r>
              <a:rPr lang="en-US" sz="2600" b="1" dirty="0" smtClean="0">
                <a:latin typeface="Times New Roman" panose="02020603050405020304" pitchFamily="18" charset="0"/>
                <a:ea typeface="Times New Roman" panose="02020603050405020304" pitchFamily="18" charset="0"/>
              </a:rPr>
              <a:t> THCS </a:t>
            </a:r>
            <a:r>
              <a:rPr lang="en-US" sz="2600" b="1" dirty="0" err="1" smtClean="0">
                <a:latin typeface="Times New Roman" panose="02020603050405020304" pitchFamily="18" charset="0"/>
                <a:ea typeface="Times New Roman" panose="02020603050405020304" pitchFamily="18" charset="0"/>
              </a:rPr>
              <a:t>xã</a:t>
            </a:r>
            <a:r>
              <a:rPr lang="en-US" sz="2600" b="1" dirty="0" smtClean="0">
                <a:latin typeface="Times New Roman" panose="02020603050405020304" pitchFamily="18" charset="0"/>
                <a:ea typeface="Times New Roman" panose="02020603050405020304" pitchFamily="18" charset="0"/>
              </a:rPr>
              <a:t> </a:t>
            </a:r>
            <a:r>
              <a:rPr lang="en-US" sz="2600" b="1" dirty="0" err="1" smtClean="0">
                <a:latin typeface="Times New Roman" panose="02020603050405020304" pitchFamily="18" charset="0"/>
                <a:ea typeface="Times New Roman" panose="02020603050405020304" pitchFamily="18" charset="0"/>
              </a:rPr>
              <a:t>Đồng</a:t>
            </a:r>
            <a:r>
              <a:rPr lang="en-US" sz="2600" b="1" dirty="0" smtClean="0">
                <a:latin typeface="Times New Roman" panose="02020603050405020304" pitchFamily="18" charset="0"/>
                <a:ea typeface="Times New Roman" panose="02020603050405020304" pitchFamily="18" charset="0"/>
              </a:rPr>
              <a:t> Ý</a:t>
            </a:r>
            <a:endParaRPr lang="en-US" sz="2600" b="1" dirty="0" smtClean="0">
              <a:effectLst/>
              <a:latin typeface="Times New Roman" panose="02020603050405020304" pitchFamily="18" charset="0"/>
              <a:ea typeface="Times New Roman" panose="02020603050405020304" pitchFamily="18" charset="0"/>
            </a:endParaRPr>
          </a:p>
          <a:p>
            <a:pPr algn="ctr">
              <a:spcBef>
                <a:spcPts val="600"/>
              </a:spcBef>
              <a:spcAft>
                <a:spcPts val="0"/>
              </a:spcAft>
            </a:pP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0600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 Sai </a:t>
            </a:r>
            <a:r>
              <a:rPr lang="en-US" dirty="0" err="1" smtClean="0">
                <a:latin typeface="Times New Roman" panose="02020603050405020304" pitchFamily="18" charset="0"/>
                <a:cs typeface="Times New Roman" panose="02020603050405020304" pitchFamily="18" charset="0"/>
              </a:rPr>
              <a:t>lầm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dụng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hằng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đẳng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thức</a:t>
            </a:r>
            <a:r>
              <a:rPr lang="en-US" dirty="0" smtClean="0">
                <a:latin typeface="Times New Roman" panose="02020603050405020304" pitchFamily="18" charset="0"/>
                <a:cs typeface="Times New Roman" panose="02020603050405020304" pitchFamily="18" charset="0"/>
              </a:rPr>
              <a:t>  </a:t>
            </a:r>
            <a:endParaRPr lang="vi-V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vi-VN" dirty="0">
                <a:latin typeface="+mj-lt"/>
              </a:rPr>
              <a:t>- Sai lầm: Khai phương không để biểu thức trong dấu giá trị tuyệt đối hoặc bỏ dấu giá trị tuyệt đối sai.</a:t>
            </a:r>
          </a:p>
          <a:p>
            <a:pPr marL="0" indent="0">
              <a:buNone/>
            </a:pPr>
            <a:r>
              <a:rPr lang="vi-VN" dirty="0" smtClean="0">
                <a:latin typeface="+mj-lt"/>
              </a:rPr>
              <a:t>- </a:t>
            </a:r>
            <a:r>
              <a:rPr lang="vi-VN" dirty="0">
                <a:latin typeface="+mj-lt"/>
              </a:rPr>
              <a:t>Cách khắc phục: Khi khai phương phải áp dụng đúng hằng đẳng thức   </a:t>
            </a:r>
            <a:r>
              <a:rPr lang="vi-VN" dirty="0" smtClean="0">
                <a:latin typeface="+mj-lt"/>
              </a:rPr>
              <a:t>            	     hay </a:t>
            </a:r>
            <a:r>
              <a:rPr lang="vi-VN" dirty="0">
                <a:latin typeface="+mj-lt"/>
              </a:rPr>
              <a:t>phải để biểu thức trong dấu giá trị tuyệt đối và lưu ý trong việc bỏ dấu giá trị tuyệt đối phải dựa vào dữ kiện đầu bài.</a:t>
            </a:r>
          </a:p>
          <a:p>
            <a:endParaRPr lang="vi-VN" dirty="0"/>
          </a:p>
        </p:txBody>
      </p:sp>
      <p:graphicFrame>
        <p:nvGraphicFramePr>
          <p:cNvPr id="4" name="Object 3"/>
          <p:cNvGraphicFramePr>
            <a:graphicFrameLocks noChangeAspect="1"/>
          </p:cNvGraphicFramePr>
          <p:nvPr>
            <p:extLst>
              <p:ext uri="{D42A27DB-BD31-4B8C-83A1-F6EECF244321}">
                <p14:modId xmlns:p14="http://schemas.microsoft.com/office/powerpoint/2010/main" val="2334704002"/>
              </p:ext>
            </p:extLst>
          </p:nvPr>
        </p:nvGraphicFramePr>
        <p:xfrm>
          <a:off x="9804779" y="777922"/>
          <a:ext cx="1127078" cy="514777"/>
        </p:xfrm>
        <a:graphic>
          <a:graphicData uri="http://schemas.openxmlformats.org/presentationml/2006/ole">
            <mc:AlternateContent xmlns:mc="http://schemas.openxmlformats.org/markup-compatibility/2006">
              <mc:Choice xmlns:v="urn:schemas-microsoft-com:vml" Requires="v">
                <p:oleObj spid="_x0000_s1031" name="Equation" r:id="rId3" imgW="711000" imgH="355320" progId="Equation.DSMT4">
                  <p:embed/>
                </p:oleObj>
              </mc:Choice>
              <mc:Fallback>
                <p:oleObj name="Equation" r:id="rId3" imgW="711000" imgH="355320" progId="Equation.DSMT4">
                  <p:embed/>
                  <p:pic>
                    <p:nvPicPr>
                      <p:cNvPr id="0" name=""/>
                      <p:cNvPicPr/>
                      <p:nvPr/>
                    </p:nvPicPr>
                    <p:blipFill>
                      <a:blip r:embed="rId4"/>
                      <a:stretch>
                        <a:fillRect/>
                      </a:stretch>
                    </p:blipFill>
                    <p:spPr>
                      <a:xfrm>
                        <a:off x="9804779" y="777922"/>
                        <a:ext cx="1127078" cy="514777"/>
                      </a:xfrm>
                      <a:prstGeom prst="rect">
                        <a:avLst/>
                      </a:prstGeom>
                    </p:spPr>
                  </p:pic>
                </p:oleObj>
              </mc:Fallback>
            </mc:AlternateContent>
          </a:graphicData>
        </a:graphic>
      </p:graphicFrame>
      <p:pic>
        <p:nvPicPr>
          <p:cNvPr id="5" name="Picture 4"/>
          <p:cNvPicPr>
            <a:picLocks noChangeAspect="1"/>
          </p:cNvPicPr>
          <p:nvPr/>
        </p:nvPicPr>
        <p:blipFill>
          <a:blip r:embed="rId5"/>
          <a:stretch>
            <a:fillRect/>
          </a:stretch>
        </p:blipFill>
        <p:spPr>
          <a:xfrm>
            <a:off x="1027491" y="3031425"/>
            <a:ext cx="1224390" cy="685969"/>
          </a:xfrm>
          <a:prstGeom prst="rect">
            <a:avLst/>
          </a:prstGeom>
        </p:spPr>
      </p:pic>
    </p:spTree>
    <p:extLst>
      <p:ext uri="{BB962C8B-B14F-4D97-AF65-F5344CB8AC3E}">
        <p14:creationId xmlns:p14="http://schemas.microsoft.com/office/powerpoint/2010/main" val="2339906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41400" y="1054101"/>
            <a:ext cx="10210800" cy="3259280"/>
          </a:xfrm>
          <a:prstGeom prst="rect">
            <a:avLst/>
          </a:prstGeom>
        </p:spPr>
      </p:pic>
    </p:spTree>
    <p:extLst>
      <p:ext uri="{BB962C8B-B14F-4D97-AF65-F5344CB8AC3E}">
        <p14:creationId xmlns:p14="http://schemas.microsoft.com/office/powerpoint/2010/main" val="810138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3500" y="899577"/>
            <a:ext cx="9344025" cy="3754874"/>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en-US" sz="2600" b="1" dirty="0" smtClean="0">
                <a:effectLst/>
                <a:latin typeface="Times New Roman" panose="02020603050405020304" pitchFamily="18" charset="0"/>
                <a:ea typeface="Times New Roman" panose="02020603050405020304" pitchFamily="18" charset="0"/>
              </a:rPr>
              <a:t>2.1.1.2. Sai </a:t>
            </a:r>
            <a:r>
              <a:rPr lang="en-US" sz="2600" b="1" dirty="0" err="1" smtClean="0">
                <a:effectLst/>
                <a:latin typeface="Times New Roman" panose="02020603050405020304" pitchFamily="18" charset="0"/>
                <a:ea typeface="Times New Roman" panose="02020603050405020304" pitchFamily="18" charset="0"/>
              </a:rPr>
              <a:t>lầm</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trong</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các</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kĩ</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năng</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tính</a:t>
            </a:r>
            <a:r>
              <a:rPr lang="en-US" sz="2600" b="1" dirty="0" smtClean="0">
                <a:effectLst/>
                <a:latin typeface="Times New Roman" panose="02020603050405020304" pitchFamily="18" charset="0"/>
                <a:ea typeface="Times New Roman" panose="02020603050405020304" pitchFamily="18" charset="0"/>
              </a:rPr>
              <a:t> </a:t>
            </a:r>
            <a:r>
              <a:rPr lang="en-US" sz="2600" b="1" dirty="0" err="1" smtClean="0">
                <a:effectLst/>
                <a:latin typeface="Times New Roman" panose="02020603050405020304" pitchFamily="18" charset="0"/>
                <a:ea typeface="Times New Roman" panose="02020603050405020304" pitchFamily="18" charset="0"/>
              </a:rPr>
              <a:t>toán</a:t>
            </a:r>
            <a:r>
              <a:rPr lang="en-US" sz="2600" b="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a) Sai </a:t>
            </a:r>
            <a:r>
              <a:rPr lang="en-US" sz="2600" i="1" dirty="0" err="1" smtClean="0">
                <a:effectLst/>
                <a:latin typeface="Times New Roman" panose="02020603050405020304" pitchFamily="18" charset="0"/>
                <a:ea typeface="Times New Roman" panose="02020603050405020304" pitchFamily="18" charset="0"/>
              </a:rPr>
              <a:t>lầm</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trong</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việc</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xác</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định</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điều</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kiện</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tồn</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tại</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của</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căn</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bậc</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hai</a:t>
            </a:r>
            <a:r>
              <a:rPr lang="en-US" sz="2600" i="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Sai </a:t>
            </a:r>
            <a:r>
              <a:rPr lang="fr-FR" sz="2600" dirty="0" err="1" smtClean="0">
                <a:effectLst/>
                <a:latin typeface="Times New Roman" panose="02020603050405020304" pitchFamily="18" charset="0"/>
                <a:ea typeface="Times New Roman" panose="02020603050405020304" pitchFamily="18" charset="0"/>
              </a:rPr>
              <a:t>lầm</a:t>
            </a:r>
            <a:r>
              <a:rPr lang="fr-FR" sz="2600" dirty="0" smtClean="0">
                <a:effectLst/>
                <a:latin typeface="Times New Roman" panose="02020603050405020304" pitchFamily="18" charset="0"/>
                <a:ea typeface="Times New Roman" panose="02020603050405020304" pitchFamily="18" charset="0"/>
              </a:rPr>
              <a:t>: </a:t>
            </a:r>
            <a:r>
              <a:rPr lang="fr-FR" sz="2600" dirty="0" err="1">
                <a:latin typeface="Times New Roman" panose="02020603050405020304" pitchFamily="18" charset="0"/>
                <a:ea typeface="Times New Roman" panose="02020603050405020304" pitchFamily="18" charset="0"/>
              </a:rPr>
              <a:t>K</a:t>
            </a:r>
            <a:r>
              <a:rPr lang="fr-FR" sz="2600" dirty="0" err="1" smtClean="0">
                <a:effectLst/>
                <a:latin typeface="Times New Roman" panose="02020603050405020304" pitchFamily="18" charset="0"/>
                <a:ea typeface="Times New Roman" panose="02020603050405020304" pitchFamily="18" charset="0"/>
              </a:rPr>
              <a:t>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định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rút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gọn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phương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trình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tính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tại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để</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thỏa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mãn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lớn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nhỏ</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nhất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a:t>
            </a:r>
            <a:r>
              <a:rPr lang="fr-FR" sz="2600" dirty="0" err="1" smtClean="0">
                <a:effectLst/>
                <a:latin typeface="Times New Roman" panose="02020603050405020304" pitchFamily="18" charset="0"/>
                <a:ea typeface="Times New Roman" panose="02020603050405020304" pitchFamily="18" charset="0"/>
              </a:rPr>
              <a:t>Cách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phục</a:t>
            </a:r>
            <a:r>
              <a:rPr lang="fr-FR" sz="2600" dirty="0" smtClean="0">
                <a:effectLst/>
                <a:latin typeface="Times New Roman" panose="02020603050405020304" pitchFamily="18" charset="0"/>
                <a:ea typeface="Times New Roman" panose="02020603050405020304" pitchFamily="18" charset="0"/>
              </a:rPr>
              <a:t>: </a:t>
            </a:r>
            <a:r>
              <a:rPr lang="fr-FR" sz="2600" dirty="0" err="1">
                <a:latin typeface="Times New Roman" panose="02020603050405020304" pitchFamily="18" charset="0"/>
                <a:ea typeface="Times New Roman" panose="02020603050405020304" pitchFamily="18" charset="0"/>
              </a:rPr>
              <a:t>L</a:t>
            </a:r>
            <a:r>
              <a:rPr lang="fr-FR" sz="2600" dirty="0" err="1" smtClean="0">
                <a:effectLst/>
                <a:latin typeface="Times New Roman" panose="02020603050405020304" pitchFamily="18" charset="0"/>
                <a:ea typeface="Times New Roman" panose="02020603050405020304" pitchFamily="18" charset="0"/>
              </a:rPr>
              <a:t>ưu</a:t>
            </a:r>
            <a:r>
              <a:rPr lang="fr-FR" sz="2600" dirty="0" smtClean="0">
                <a:effectLst/>
                <a:latin typeface="Times New Roman" panose="02020603050405020304" pitchFamily="18" charset="0"/>
                <a:ea typeface="Times New Roman" panose="02020603050405020304" pitchFamily="18" charset="0"/>
              </a:rPr>
              <a:t> ý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sinh </a:t>
            </a:r>
            <a:r>
              <a:rPr lang="fr-FR" sz="2600" dirty="0" err="1" smtClean="0">
                <a:effectLst/>
                <a:latin typeface="Times New Roman" panose="02020603050405020304" pitchFamily="18" charset="0"/>
                <a:ea typeface="Times New Roman" panose="02020603050405020304" pitchFamily="18" charset="0"/>
              </a:rPr>
              <a:t>trước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rút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gọn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và</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làm</a:t>
            </a:r>
            <a:r>
              <a:rPr lang="fr-FR" sz="2600" dirty="0" smtClean="0">
                <a:effectLst/>
                <a:latin typeface="Times New Roman" panose="02020603050405020304" pitchFamily="18" charset="0"/>
                <a:ea typeface="Times New Roman" panose="02020603050405020304" pitchFamily="18" charset="0"/>
              </a:rPr>
              <a:t> các </a:t>
            </a:r>
            <a:r>
              <a:rPr lang="fr-FR" sz="2600" dirty="0" err="1" smtClean="0">
                <a:effectLst/>
                <a:latin typeface="Times New Roman" panose="02020603050405020304" pitchFamily="18" charset="0"/>
                <a:ea typeface="Times New Roman" panose="02020603050405020304" pitchFamily="18" charset="0"/>
              </a:rPr>
              <a:t>bài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toán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liên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quan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định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2081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05720" y="1405720"/>
            <a:ext cx="9716552" cy="5452280"/>
          </a:xfrm>
          <a:prstGeom prst="rect">
            <a:avLst/>
          </a:prstGeom>
        </p:spPr>
      </p:pic>
    </p:spTree>
    <p:extLst>
      <p:ext uri="{BB962C8B-B14F-4D97-AF65-F5344CB8AC3E}">
        <p14:creationId xmlns:p14="http://schemas.microsoft.com/office/powerpoint/2010/main" val="3635923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21474" y="938852"/>
            <a:ext cx="9382125" cy="4630271"/>
          </a:xfrm>
          <a:prstGeom prst="rect">
            <a:avLst/>
          </a:prstGeom>
        </p:spPr>
      </p:pic>
    </p:spTree>
    <p:extLst>
      <p:ext uri="{BB962C8B-B14F-4D97-AF65-F5344CB8AC3E}">
        <p14:creationId xmlns:p14="http://schemas.microsoft.com/office/powerpoint/2010/main" val="2959769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1125" y="996256"/>
            <a:ext cx="9658350" cy="5201424"/>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pt-BR" sz="2600" i="1" dirty="0" smtClean="0">
                <a:effectLst/>
                <a:latin typeface="Times New Roman" panose="02020603050405020304" pitchFamily="18" charset="0"/>
                <a:ea typeface="Times New Roman" panose="02020603050405020304" pitchFamily="18" charset="0"/>
              </a:rPr>
              <a:t>	b) Sai lầm trong kĩ năng biến đổi:</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pt-BR" sz="2600" dirty="0" smtClean="0">
                <a:effectLst/>
                <a:latin typeface="Times New Roman" panose="02020603050405020304" pitchFamily="18" charset="0"/>
                <a:ea typeface="Times New Roman" panose="02020603050405020304" pitchFamily="18" charset="0"/>
              </a:rPr>
              <a:t>			- Sai lầm: Trong khi học sinh thực hiện phép tính các em hay bỏ qua các dấu của số hoặc chiều của bất đẳng thức dẫn đến giải bài toán bị sai; hoặc khi giải bất phương trình chứa ẩn ở mẫu lại khử mẫu sau khi quy đồng; không so sánh giá trị tìm được với điều kiện xác định mà đã kết luận.</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a:t>
            </a:r>
            <a:r>
              <a:rPr lang="fr-FR" sz="2600" dirty="0" err="1" smtClean="0">
                <a:effectLst/>
                <a:latin typeface="Times New Roman" panose="02020603050405020304" pitchFamily="18" charset="0"/>
                <a:ea typeface="Times New Roman" panose="02020603050405020304" pitchFamily="18" charset="0"/>
              </a:rPr>
              <a:t>Cách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phục</a:t>
            </a:r>
            <a:r>
              <a:rPr lang="fr-FR" sz="2600" dirty="0" smtClean="0">
                <a:effectLst/>
                <a:latin typeface="Times New Roman" panose="02020603050405020304" pitchFamily="18" charset="0"/>
                <a:ea typeface="Times New Roman" panose="02020603050405020304" pitchFamily="18" charset="0"/>
              </a:rPr>
              <a:t>: </a:t>
            </a:r>
            <a:r>
              <a:rPr lang="fr-FR" sz="2600" dirty="0" err="1">
                <a:latin typeface="Times New Roman" panose="02020603050405020304" pitchFamily="18" charset="0"/>
                <a:ea typeface="Times New Roman" panose="02020603050405020304" pitchFamily="18" charset="0"/>
              </a:rPr>
              <a:t>N</a:t>
            </a:r>
            <a:r>
              <a:rPr lang="fr-FR" sz="2600" dirty="0" err="1" smtClean="0">
                <a:effectLst/>
                <a:latin typeface="Times New Roman" panose="02020603050405020304" pitchFamily="18" charset="0"/>
                <a:ea typeface="Times New Roman" panose="02020603050405020304" pitchFamily="18" charset="0"/>
              </a:rPr>
              <a:t>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sinh </a:t>
            </a:r>
            <a:r>
              <a:rPr lang="fr-FR" sz="2600" dirty="0" err="1" smtClean="0">
                <a:effectLst/>
                <a:latin typeface="Times New Roman" panose="02020603050405020304" pitchFamily="18" charset="0"/>
                <a:ea typeface="Times New Roman" panose="02020603050405020304" pitchFamily="18" charset="0"/>
              </a:rPr>
              <a:t>lưu</a:t>
            </a:r>
            <a:r>
              <a:rPr lang="fr-FR" sz="2600" dirty="0" smtClean="0">
                <a:effectLst/>
                <a:latin typeface="Times New Roman" panose="02020603050405020304" pitchFamily="18" charset="0"/>
                <a:ea typeface="Times New Roman" panose="02020603050405020304" pitchFamily="18" charset="0"/>
              </a:rPr>
              <a:t> ý </a:t>
            </a:r>
            <a:r>
              <a:rPr lang="fr-FR" sz="2600" dirty="0" err="1" smtClean="0">
                <a:effectLst/>
                <a:latin typeface="Times New Roman" panose="02020603050405020304" pitchFamily="18" charset="0"/>
                <a:ea typeface="Times New Roman" panose="02020603050405020304" pitchFamily="18" charset="0"/>
              </a:rPr>
              <a:t>dấu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rút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gọn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đẳng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nhân</a:t>
            </a:r>
            <a:r>
              <a:rPr lang="fr-FR" sz="2600" dirty="0" smtClean="0">
                <a:effectLst/>
                <a:latin typeface="Times New Roman" panose="02020603050405020304" pitchFamily="18" charset="0"/>
                <a:ea typeface="Times New Roman" panose="02020603050405020304" pitchFamily="18" charset="0"/>
              </a:rPr>
              <a:t> (chia) </a:t>
            </a:r>
            <a:r>
              <a:rPr lang="fr-FR" sz="2600" dirty="0" err="1" smtClean="0">
                <a:effectLst/>
                <a:latin typeface="Times New Roman" panose="02020603050405020304" pitchFamily="18" charset="0"/>
                <a:ea typeface="Times New Roman" panose="02020603050405020304" pitchFamily="18" charset="0"/>
              </a:rPr>
              <a:t>cả</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vế</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với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cùng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một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âm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tuyệt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đối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được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khử</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mẫu</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giải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bất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phương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trình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chứa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ẩn</a:t>
            </a:r>
            <a:r>
              <a:rPr lang="fr-FR" sz="2600" dirty="0" smtClean="0">
                <a:effectLst/>
                <a:latin typeface="Times New Roman" panose="02020603050405020304" pitchFamily="18" charset="0"/>
                <a:ea typeface="Times New Roman" panose="02020603050405020304" pitchFamily="18" charset="0"/>
              </a:rPr>
              <a:t> ở </a:t>
            </a:r>
            <a:r>
              <a:rPr lang="fr-FR" sz="2600" dirty="0" err="1" smtClean="0">
                <a:effectLst/>
                <a:latin typeface="Times New Roman" panose="02020603050405020304" pitchFamily="18" charset="0"/>
                <a:ea typeface="Times New Roman" panose="02020603050405020304" pitchFamily="18" charset="0"/>
              </a:rPr>
              <a:t>mẫu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mà</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xét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dấu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tử</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và</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mẫu</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tính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biểu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thức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khi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xong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phải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sánh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với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điều</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kiện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định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xem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giá</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trị</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đó</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có</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thỏa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mãn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rồi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mới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kết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luận</a:t>
            </a:r>
            <a:r>
              <a:rPr lang="fr-FR" sz="2600" dirty="0" smtClean="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0975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2"/>
          <a:stretch>
            <a:fillRect/>
          </a:stretch>
        </p:blipFill>
        <p:spPr>
          <a:xfrm>
            <a:off x="1409699" y="1214651"/>
            <a:ext cx="9324975" cy="4722125"/>
          </a:xfrm>
          <a:prstGeom prst="rect">
            <a:avLst/>
          </a:prstGeom>
        </p:spPr>
      </p:pic>
    </p:spTree>
    <p:extLst>
      <p:ext uri="{BB962C8B-B14F-4D97-AF65-F5344CB8AC3E}">
        <p14:creationId xmlns:p14="http://schemas.microsoft.com/office/powerpoint/2010/main" val="2267409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77921" y="214139"/>
            <a:ext cx="10467833" cy="4576226"/>
          </a:xfrm>
          <a:prstGeom prst="rect">
            <a:avLst/>
          </a:prstGeom>
        </p:spPr>
      </p:pic>
    </p:spTree>
    <p:extLst>
      <p:ext uri="{BB962C8B-B14F-4D97-AF65-F5344CB8AC3E}">
        <p14:creationId xmlns:p14="http://schemas.microsoft.com/office/powerpoint/2010/main" val="1542651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26247207"/>
              </p:ext>
            </p:extLst>
          </p:nvPr>
        </p:nvGraphicFramePr>
        <p:xfrm>
          <a:off x="1228299" y="1290199"/>
          <a:ext cx="9512489" cy="2056510"/>
        </p:xfrm>
        <a:graphic>
          <a:graphicData uri="http://schemas.openxmlformats.org/drawingml/2006/table">
            <a:tbl>
              <a:tblPr firstRow="1" firstCol="1" bandRow="1"/>
              <a:tblGrid>
                <a:gridCol w="1814105">
                  <a:extLst>
                    <a:ext uri="{9D8B030D-6E8A-4147-A177-3AD203B41FA5}">
                      <a16:colId xmlns:a16="http://schemas.microsoft.com/office/drawing/2014/main" val="3909569838"/>
                    </a:ext>
                  </a:extLst>
                </a:gridCol>
                <a:gridCol w="1395770">
                  <a:extLst>
                    <a:ext uri="{9D8B030D-6E8A-4147-A177-3AD203B41FA5}">
                      <a16:colId xmlns:a16="http://schemas.microsoft.com/office/drawing/2014/main" val="2339403749"/>
                    </a:ext>
                  </a:extLst>
                </a:gridCol>
                <a:gridCol w="1394784">
                  <a:extLst>
                    <a:ext uri="{9D8B030D-6E8A-4147-A177-3AD203B41FA5}">
                      <a16:colId xmlns:a16="http://schemas.microsoft.com/office/drawing/2014/main" val="2626439656"/>
                    </a:ext>
                  </a:extLst>
                </a:gridCol>
                <a:gridCol w="2372216">
                  <a:extLst>
                    <a:ext uri="{9D8B030D-6E8A-4147-A177-3AD203B41FA5}">
                      <a16:colId xmlns:a16="http://schemas.microsoft.com/office/drawing/2014/main" val="3536847303"/>
                    </a:ext>
                  </a:extLst>
                </a:gridCol>
                <a:gridCol w="2535614">
                  <a:extLst>
                    <a:ext uri="{9D8B030D-6E8A-4147-A177-3AD203B41FA5}">
                      <a16:colId xmlns:a16="http://schemas.microsoft.com/office/drawing/2014/main" val="101483593"/>
                    </a:ext>
                  </a:extLst>
                </a:gridCol>
              </a:tblGrid>
              <a:tr h="545633">
                <a:tc>
                  <a:txBody>
                    <a:bodyPr/>
                    <a:lstStyle/>
                    <a:p>
                      <a:pPr algn="ctr">
                        <a:lnSpc>
                          <a:spcPct val="150000"/>
                        </a:lnSpc>
                        <a:spcBef>
                          <a:spcPts val="600"/>
                        </a:spcBef>
                        <a:spcAft>
                          <a:spcPts val="600"/>
                        </a:spcAft>
                      </a:pP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err="1">
                          <a:effectLst/>
                          <a:latin typeface="Times New Roman" panose="02020603050405020304" pitchFamily="18" charset="0"/>
                          <a:ea typeface="Times New Roman" panose="02020603050405020304" pitchFamily="18" charset="0"/>
                        </a:rPr>
                        <a:t>Lớp</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TSHS</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TB trở lên</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Dưới TB</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0929040"/>
                  </a:ext>
                </a:extLst>
              </a:tr>
              <a:tr h="753935">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2019 – 2020 </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9A</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25</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19 = 76%</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6/25 = 24%</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632544"/>
                  </a:ext>
                </a:extLst>
              </a:tr>
              <a:tr h="753935">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2020 – 2021 </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9A</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28</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22 = 78,6%</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7/28 =21,4%</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423958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63878241"/>
              </p:ext>
            </p:extLst>
          </p:nvPr>
        </p:nvGraphicFramePr>
        <p:xfrm>
          <a:off x="1228299" y="4250464"/>
          <a:ext cx="9635318" cy="1712595"/>
        </p:xfrm>
        <a:graphic>
          <a:graphicData uri="http://schemas.openxmlformats.org/drawingml/2006/table">
            <a:tbl>
              <a:tblPr firstRow="1" firstCol="1" bandRow="1"/>
              <a:tblGrid>
                <a:gridCol w="1837530">
                  <a:extLst>
                    <a:ext uri="{9D8B030D-6E8A-4147-A177-3AD203B41FA5}">
                      <a16:colId xmlns:a16="http://schemas.microsoft.com/office/drawing/2014/main" val="3477631821"/>
                    </a:ext>
                  </a:extLst>
                </a:gridCol>
                <a:gridCol w="1413791">
                  <a:extLst>
                    <a:ext uri="{9D8B030D-6E8A-4147-A177-3AD203B41FA5}">
                      <a16:colId xmlns:a16="http://schemas.microsoft.com/office/drawing/2014/main" val="3234470864"/>
                    </a:ext>
                  </a:extLst>
                </a:gridCol>
                <a:gridCol w="1412795">
                  <a:extLst>
                    <a:ext uri="{9D8B030D-6E8A-4147-A177-3AD203B41FA5}">
                      <a16:colId xmlns:a16="http://schemas.microsoft.com/office/drawing/2014/main" val="1650382985"/>
                    </a:ext>
                  </a:extLst>
                </a:gridCol>
                <a:gridCol w="2402847">
                  <a:extLst>
                    <a:ext uri="{9D8B030D-6E8A-4147-A177-3AD203B41FA5}">
                      <a16:colId xmlns:a16="http://schemas.microsoft.com/office/drawing/2014/main" val="1394095734"/>
                    </a:ext>
                  </a:extLst>
                </a:gridCol>
                <a:gridCol w="2568355">
                  <a:extLst>
                    <a:ext uri="{9D8B030D-6E8A-4147-A177-3AD203B41FA5}">
                      <a16:colId xmlns:a16="http://schemas.microsoft.com/office/drawing/2014/main" val="4140051161"/>
                    </a:ext>
                  </a:extLst>
                </a:gridCol>
              </a:tblGrid>
              <a:tr h="577215">
                <a:tc>
                  <a:txBody>
                    <a:bodyPr/>
                    <a:lstStyle/>
                    <a:p>
                      <a:pPr algn="ctr">
                        <a:lnSpc>
                          <a:spcPct val="150000"/>
                        </a:lnSpc>
                        <a:spcBef>
                          <a:spcPts val="600"/>
                        </a:spcBef>
                        <a:spcAft>
                          <a:spcPts val="600"/>
                        </a:spcAft>
                      </a:pPr>
                      <a:r>
                        <a:rPr lang="en-US" sz="2400" dirty="0" err="1">
                          <a:effectLst/>
                          <a:latin typeface="Times New Roman" panose="02020603050405020304" pitchFamily="18" charset="0"/>
                          <a:ea typeface="Times New Roman" panose="02020603050405020304" pitchFamily="18" charset="0"/>
                        </a:rPr>
                        <a:t>Năm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học</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err="1">
                          <a:effectLst/>
                          <a:latin typeface="Times New Roman" panose="02020603050405020304" pitchFamily="18" charset="0"/>
                          <a:ea typeface="Times New Roman" panose="02020603050405020304" pitchFamily="18" charset="0"/>
                        </a:rPr>
                        <a:t>Lớp</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TSHS</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TB trở lên</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Dưới TB</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0792795"/>
                  </a:ext>
                </a:extLst>
              </a:tr>
              <a:tr h="567690">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2019 – 2020 </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9A</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25</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23 = 92%</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2/25 = 8%</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1590300"/>
                  </a:ext>
                </a:extLst>
              </a:tr>
              <a:tr h="567690">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2020 – 2021 </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9A</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28</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a:effectLst/>
                          <a:latin typeface="Times New Roman" panose="02020603050405020304" pitchFamily="18" charset="0"/>
                          <a:ea typeface="Times New Roman" panose="02020603050405020304" pitchFamily="18" charset="0"/>
                        </a:rPr>
                        <a:t>26 = 92,9%</a:t>
                      </a:r>
                      <a:endParaRPr lang="vi-VN"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rPr>
                        <a:t>2/28 =7,1%</a:t>
                      </a:r>
                      <a:endParaRPr lang="vi-VN"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4560813"/>
                  </a:ext>
                </a:extLst>
              </a:tr>
            </a:tbl>
          </a:graphicData>
        </a:graphic>
      </p:graphicFrame>
      <p:sp>
        <p:nvSpPr>
          <p:cNvPr id="9" name="Rectangle 1"/>
          <p:cNvSpPr>
            <a:spLocks noGrp="1" noChangeArrowheads="1"/>
          </p:cNvSpPr>
          <p:nvPr>
            <p:ph type="title"/>
          </p:nvPr>
        </p:nvSpPr>
        <p:spPr bwMode="auto">
          <a:xfrm>
            <a:off x="947382" y="698057"/>
            <a:ext cx="85241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lang="vi-VN" altLang="vi-VN" sz="2800" dirty="0" smtClean="0">
                <a:latin typeface="+mj-lt"/>
              </a:rPr>
              <a:t>Điểm kiểm tra học kì I</a:t>
            </a:r>
            <a:endParaRPr kumimoji="0" lang="vi-VN" altLang="vi-VN" sz="2800" b="0" i="0" u="none" strike="noStrike" cap="none" normalizeH="0" baseline="0" dirty="0" smtClean="0">
              <a:ln>
                <a:noFill/>
              </a:ln>
              <a:solidFill>
                <a:schemeClr val="tx1"/>
              </a:solidFill>
              <a:effectLst/>
              <a:latin typeface="+mj-lt"/>
            </a:endParaRPr>
          </a:p>
        </p:txBody>
      </p:sp>
      <p:sp>
        <p:nvSpPr>
          <p:cNvPr id="10" name="Rectangle 1"/>
          <p:cNvSpPr txBox="1">
            <a:spLocks noChangeArrowheads="1"/>
          </p:cNvSpPr>
          <p:nvPr/>
        </p:nvSpPr>
        <p:spPr bwMode="auto">
          <a:xfrm>
            <a:off x="936009" y="3620953"/>
            <a:ext cx="85241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457200" algn="l" defTabSz="914400" rtl="0" eaLnBrk="0" fontAlgn="base" latinLnBrk="0" hangingPunct="0">
              <a:lnSpc>
                <a:spcPct val="90000"/>
              </a:lnSpc>
              <a:spcBef>
                <a:spcPct val="0"/>
              </a:spcBef>
              <a:spcAft>
                <a:spcPct val="0"/>
              </a:spcAft>
              <a:buNone/>
              <a:defRPr sz="4400" kern="1200">
                <a:solidFill>
                  <a:schemeClr val="tx1"/>
                </a:solidFill>
                <a:latin typeface="Arial" panose="020B0604020202020204" pitchFamily="34" charset="0"/>
                <a:ea typeface="+mj-ea"/>
                <a:cs typeface="+mj-cs"/>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lang="vi-VN" altLang="vi-VN" sz="2800" dirty="0" smtClean="0">
                <a:latin typeface="+mj-lt"/>
              </a:rPr>
              <a:t>Kết quả trung bình học kì I</a:t>
            </a:r>
          </a:p>
        </p:txBody>
      </p:sp>
    </p:spTree>
    <p:extLst>
      <p:ext uri="{BB962C8B-B14F-4D97-AF65-F5344CB8AC3E}">
        <p14:creationId xmlns:p14="http://schemas.microsoft.com/office/powerpoint/2010/main" val="3338182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4925" y="1874729"/>
            <a:ext cx="9829799" cy="5232202"/>
          </a:xfrm>
          <a:prstGeom prst="rect">
            <a:avLst/>
          </a:prstGeom>
        </p:spPr>
        <p:txBody>
          <a:bodyPr wrap="square">
            <a:spAutoFit/>
          </a:bodyPr>
          <a:lstStyle/>
          <a:p>
            <a:pPr indent="457200">
              <a:spcAft>
                <a:spcPts val="0"/>
              </a:spcAft>
            </a:pPr>
            <a:r>
              <a:rPr lang="en-US" sz="2200" b="1" dirty="0" smtClean="0">
                <a:solidFill>
                  <a:srgbClr val="000000"/>
                </a:solidFill>
                <a:effectLst/>
                <a:latin typeface="Times New Roman" panose="02020603050405020304" pitchFamily="18" charset="0"/>
                <a:ea typeface="Times New Roman" panose="02020603050405020304" pitchFamily="18" charset="0"/>
              </a:rPr>
              <a:t>3. KẾT LUẬN</a:t>
            </a:r>
            <a:endParaRPr lang="en-US" sz="2200" dirty="0" smtClean="0">
              <a:effectLst/>
              <a:latin typeface="Times New Roman" panose="02020603050405020304" pitchFamily="18" charset="0"/>
              <a:ea typeface="Times New Roman" panose="02020603050405020304" pitchFamily="18" charset="0"/>
            </a:endParaRPr>
          </a:p>
          <a:p>
            <a:pPr algn="just"/>
            <a:r>
              <a:rPr lang="en-US" sz="2400" dirty="0" smtClean="0">
                <a:effectLst/>
                <a:latin typeface="Times New Roman" panose="02020603050405020304" pitchFamily="18" charset="0"/>
                <a:ea typeface="Times New Roman" panose="02020603050405020304" pitchFamily="18" charset="0"/>
              </a:rPr>
              <a:t>	Qua </a:t>
            </a:r>
            <a:r>
              <a:rPr lang="en-US" sz="2400" dirty="0" err="1" smtClean="0">
                <a:effectLst/>
                <a:latin typeface="Times New Roman" panose="02020603050405020304" pitchFamily="18" charset="0"/>
                <a:ea typeface="Times New Roman" panose="02020603050405020304" pitchFamily="18" charset="0"/>
              </a:rPr>
              <a:t>thực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tế</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giảng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dạy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tôi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thấy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để</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dạy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thật</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tốt</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phần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chương</a:t>
            </a:r>
            <a:r>
              <a:rPr lang="en-US" sz="2400" dirty="0" smtClean="0">
                <a:effectLst/>
                <a:latin typeface="Times New Roman" panose="02020603050405020304" pitchFamily="18" charset="0"/>
                <a:ea typeface="Times New Roman" panose="02020603050405020304" pitchFamily="18" charset="0"/>
              </a:rPr>
              <a:t> I </a:t>
            </a:r>
            <a:r>
              <a:rPr lang="en-US" sz="2400" dirty="0" err="1" smtClean="0">
                <a:effectLst/>
                <a:latin typeface="Times New Roman" panose="02020603050405020304" pitchFamily="18" charset="0"/>
                <a:ea typeface="Times New Roman" panose="02020603050405020304" pitchFamily="18" charset="0"/>
              </a:rPr>
              <a:t>Đại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số</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này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thì</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cần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phải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nắm</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vững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các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sai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lầm</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của</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sinh</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thường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mắc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phải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Bên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cạnh</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sinh</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cũng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phải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đầy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đủ</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kiến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thức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cũ</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phải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sự</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tư</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duy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tổng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quát</a:t>
            </a:r>
            <a:r>
              <a:rPr lang="en-US" sz="2400" dirty="0" smtClean="0">
                <a:effectLst/>
                <a:latin typeface="Times New Roman" panose="02020603050405020304" pitchFamily="18" charset="0"/>
                <a:ea typeface="Times New Roman" panose="02020603050405020304" pitchFamily="18" charset="0"/>
              </a:rPr>
              <a:t>, logic do </a:t>
            </a:r>
            <a:r>
              <a:rPr lang="en-US" sz="2400" dirty="0" err="1" smtClean="0">
                <a:effectLst/>
                <a:latin typeface="Times New Roman" panose="02020603050405020304" pitchFamily="18" charset="0"/>
                <a:ea typeface="Times New Roman" panose="02020603050405020304" pitchFamily="18" charset="0"/>
              </a:rPr>
              <a:t>vậy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sẽ</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nhiều</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sinh</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cảm</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thấy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khó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học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phần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kiến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thức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này</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Trên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lớp</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không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nhiều</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thời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gian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cho</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việc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rèn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luyện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bài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tập</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mặt</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bằng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kiến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thức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các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em</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không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đồng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đều</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dẫn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đến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những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khó</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khăn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trong</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việc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thực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hiện</a:t>
            </a:r>
            <a:r>
              <a:rPr lang="en-US" sz="2400" dirty="0" smtClean="0">
                <a:effectLst/>
                <a:latin typeface="Times New Roman" panose="02020603050405020304" pitchFamily="18" charset="0"/>
                <a:ea typeface="Times New Roman" panose="02020603050405020304" pitchFamily="18" charset="0"/>
              </a:rPr>
              <a:t>.</a:t>
            </a:r>
            <a:r>
              <a:rPr lang="en-US" sz="2400" b="1"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Người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giáo</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viên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cần</a:t>
            </a:r>
            <a:r>
              <a:rPr lang="en-US" sz="2400" dirty="0" smtClean="0">
                <a:effectLst/>
                <a:latin typeface="Times New Roman" panose="02020603050405020304" pitchFamily="18" charset="0"/>
                <a:ea typeface="Times New Roman" panose="02020603050405020304" pitchFamily="18" charset="0"/>
              </a:rPr>
              <a:t> </a:t>
            </a:r>
            <a:r>
              <a:rPr lang="x-none" sz="2400" dirty="0" smtClean="0">
                <a:effectLst/>
                <a:latin typeface="Times New Roman" panose="02020603050405020304" pitchFamily="18" charset="0"/>
                <a:ea typeface="Times New Roman" panose="02020603050405020304" pitchFamily="18" charset="0"/>
              </a:rPr>
              <a:t>củng cố, khắc sâu kiến thức về căn bậc hai; trang bị cho học sinh một số phương pháp giải các dạng toán về căn bậc hai giúp các em tiếp thu kiến thức một cách hệ thống, chủ động, sáng tạo, rèn khả năng tự học; tháo gỡ những vướng mắc, khó khăn, tránh được một số sai lầm khi giải</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toán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về</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căn</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bậc</a:t>
            </a:r>
            <a:r>
              <a:rPr lang="en-US" sz="2400" dirty="0" smtClean="0">
                <a:effectLst/>
                <a:latin typeface="Times New Roman" panose="02020603050405020304" pitchFamily="18" charset="0"/>
                <a:ea typeface="Times New Roman" panose="02020603050405020304" pitchFamily="18" charset="0"/>
              </a:rPr>
              <a:t> </a:t>
            </a:r>
            <a:r>
              <a:rPr lang="en-US" sz="2400" dirty="0" err="1" smtClean="0">
                <a:effectLst/>
                <a:latin typeface="Times New Roman" panose="02020603050405020304" pitchFamily="18" charset="0"/>
                <a:ea typeface="Times New Roman" panose="02020603050405020304" pitchFamily="18" charset="0"/>
              </a:rPr>
              <a:t>hai</a:t>
            </a:r>
            <a:r>
              <a:rPr lang="x-none" sz="2400" dirty="0" smtClean="0">
                <a:effectLst/>
                <a:latin typeface="Times New Roman" panose="02020603050405020304" pitchFamily="18" charset="0"/>
                <a:ea typeface="Times New Roman" panose="02020603050405020304" pitchFamily="18" charset="0"/>
              </a:rPr>
              <a:t>; thông qua việc giải toán học sinh thấy rõ hơn mục đích của việc học tập toán, góp phần nâng cao năng lực tự học cho học sinh, nâng cao chất lượng giáo dục và bồi dưỡng học sinh giỏi. </a:t>
            </a:r>
            <a:endParaRPr lang="en-US" sz="2400" dirty="0"/>
          </a:p>
        </p:txBody>
      </p:sp>
    </p:spTree>
    <p:extLst>
      <p:ext uri="{BB962C8B-B14F-4D97-AF65-F5344CB8AC3E}">
        <p14:creationId xmlns:p14="http://schemas.microsoft.com/office/powerpoint/2010/main" val="4061612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4097" y="399246"/>
            <a:ext cx="10869768" cy="4253472"/>
          </a:xfrm>
          <a:prstGeom prst="rect">
            <a:avLst/>
          </a:prstGeom>
        </p:spPr>
        <p:txBody>
          <a:bodyPr wrap="square">
            <a:spAutoFit/>
          </a:bodyPr>
          <a:lstStyle/>
          <a:p>
            <a:pPr marL="457200">
              <a:spcAft>
                <a:spcPts val="0"/>
              </a:spcAft>
            </a:pPr>
            <a:r>
              <a:rPr lang="en-US" sz="2600" b="1" dirty="0" smtClean="0">
                <a:solidFill>
                  <a:srgbClr val="000000"/>
                </a:solidFill>
                <a:effectLst/>
                <a:latin typeface="Times New Roman" panose="02020603050405020304" pitchFamily="18" charset="0"/>
                <a:ea typeface="Times New Roman" panose="02020603050405020304" pitchFamily="18" charset="0"/>
              </a:rPr>
              <a:t>1. MỞ ĐẦU</a:t>
            </a:r>
            <a:endParaRPr lang="en-US" sz="2600" dirty="0" smtClean="0">
              <a:effectLst/>
              <a:latin typeface="Times New Roman" panose="02020603050405020304" pitchFamily="18" charset="0"/>
              <a:ea typeface="Times New Roman" panose="02020603050405020304" pitchFamily="18" charset="0"/>
            </a:endParaRPr>
          </a:p>
          <a:p>
            <a:pPr algn="just">
              <a:lnSpc>
                <a:spcPct val="110000"/>
              </a:lnSpc>
              <a:spcAft>
                <a:spcPts val="0"/>
              </a:spcAft>
              <a:tabLst>
                <a:tab pos="228600" algn="l"/>
                <a:tab pos="342900" algn="l"/>
                <a:tab pos="571500" algn="l"/>
              </a:tabLst>
            </a:pPr>
            <a:r>
              <a:rPr lang="x-none" sz="2600" dirty="0" smtClean="0">
                <a:effectLst/>
                <a:latin typeface="Times New Roman" panose="02020603050405020304" pitchFamily="18" charset="0"/>
                <a:ea typeface="Times New Roman" panose="02020603050405020304" pitchFamily="18" charset="0"/>
              </a:rPr>
              <a:t>		  </a:t>
            </a:r>
            <a:r>
              <a:rPr lang="en-US" sz="2600" dirty="0" smtClean="0">
                <a:effectLst/>
                <a:latin typeface="Times New Roman" panose="02020603050405020304" pitchFamily="18" charset="0"/>
                <a:ea typeface="Times New Roman" panose="02020603050405020304" pitchFamily="18" charset="0"/>
              </a:rPr>
              <a:t>		</a:t>
            </a:r>
          </a:p>
          <a:p>
            <a:pPr algn="just">
              <a:lnSpc>
                <a:spcPct val="110000"/>
              </a:lnSpc>
              <a:spcAft>
                <a:spcPts val="0"/>
              </a:spcAft>
              <a:tabLst>
                <a:tab pos="228600" algn="l"/>
                <a:tab pos="342900" algn="l"/>
                <a:tab pos="571500" algn="l"/>
              </a:tabLst>
            </a:pPr>
            <a:r>
              <a:rPr lang="en-US" sz="2600" dirty="0" smtClean="0">
                <a:latin typeface="Times New Roman" panose="02020603050405020304" pitchFamily="18" charset="0"/>
                <a:ea typeface="Times New Roman" panose="02020603050405020304" pitchFamily="18" charset="0"/>
              </a:rPr>
              <a:t>				</a:t>
            </a:r>
            <a:r>
              <a:rPr lang="x-none" sz="2600" dirty="0" smtClean="0">
                <a:effectLst/>
                <a:latin typeface="Times New Roman" panose="02020603050405020304" pitchFamily="18" charset="0"/>
                <a:ea typeface="Times New Roman" panose="02020603050405020304" pitchFamily="18" charset="0"/>
              </a:rPr>
              <a:t>Căn thức bậc hai là </a:t>
            </a:r>
            <a:r>
              <a:rPr lang="en-US" sz="2600" dirty="0" err="1" smtClean="0">
                <a:effectLst/>
                <a:latin typeface="Times New Roman" panose="02020603050405020304" pitchFamily="18" charset="0"/>
                <a:ea typeface="Times New Roman" panose="02020603050405020304" pitchFamily="18" charset="0"/>
              </a:rPr>
              <a:t>nội</a:t>
            </a:r>
            <a:r>
              <a:rPr lang="en-US" sz="2600" dirty="0" smtClean="0">
                <a:effectLst/>
                <a:latin typeface="Times New Roman" panose="02020603050405020304" pitchFamily="18" charset="0"/>
                <a:ea typeface="Times New Roman" panose="02020603050405020304" pitchFamily="18" charset="0"/>
              </a:rPr>
              <a:t> dung </a:t>
            </a:r>
            <a:r>
              <a:rPr lang="en-US" sz="2600" dirty="0" err="1" smtClean="0">
                <a:effectLst/>
                <a:latin typeface="Times New Roman" panose="02020603050405020304" pitchFamily="18" charset="0"/>
                <a:ea typeface="Times New Roman" panose="02020603050405020304" pitchFamily="18" charset="0"/>
              </a:rPr>
              <a:t>trọng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tâm</a:t>
            </a:r>
            <a:r>
              <a:rPr lang="x-none" sz="2600" dirty="0" smtClean="0">
                <a:effectLst/>
                <a:latin typeface="Times New Roman" panose="02020603050405020304" pitchFamily="18" charset="0"/>
                <a:ea typeface="Times New Roman" panose="02020603050405020304" pitchFamily="18" charset="0"/>
              </a:rPr>
              <a:t> trong chương I của chương trình toán lớp 9, có ứng dụng rất lớn trong giải toán, giữ vai trò không thể thiếu của chương trình toán 9</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trong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kỳ</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thi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kỳ</a:t>
            </a:r>
            <a:r>
              <a:rPr lang="en-US" sz="2600" dirty="0" smtClean="0">
                <a:effectLst/>
                <a:latin typeface="Times New Roman" panose="02020603050405020304" pitchFamily="18" charset="0"/>
                <a:ea typeface="Times New Roman" panose="02020603050405020304" pitchFamily="18" charset="0"/>
              </a:rPr>
              <a:t> I </a:t>
            </a:r>
            <a:r>
              <a:rPr lang="en-US" sz="2600" dirty="0" err="1" smtClean="0">
                <a:effectLst/>
                <a:latin typeface="Times New Roman" panose="02020603050405020304" pitchFamily="18" charset="0"/>
                <a:ea typeface="Times New Roman" panose="02020603050405020304" pitchFamily="18" charset="0"/>
              </a:rPr>
              <a:t>và</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thi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vào</a:t>
            </a:r>
            <a:r>
              <a:rPr lang="en-US" sz="2600" dirty="0" smtClean="0">
                <a:effectLst/>
                <a:latin typeface="Times New Roman" panose="02020603050405020304" pitchFamily="18" charset="0"/>
                <a:ea typeface="Times New Roman" panose="02020603050405020304" pitchFamily="18" charset="0"/>
              </a:rPr>
              <a:t> 10 THPT</a:t>
            </a:r>
            <a:r>
              <a:rPr lang="x-none" sz="2600" dirty="0" smtClean="0">
                <a:effectLst/>
                <a:latin typeface="Times New Roman" panose="02020603050405020304" pitchFamily="18" charset="0"/>
                <a:ea typeface="Times New Roman" panose="02020603050405020304" pitchFamily="18" charset="0"/>
              </a:rPr>
              <a:t>. </a:t>
            </a:r>
            <a:endParaRPr lang="en-US" sz="2600" dirty="0" smtClean="0">
              <a:effectLst/>
              <a:latin typeface="Times New Roman" panose="02020603050405020304" pitchFamily="18" charset="0"/>
              <a:ea typeface="Times New Roman" panose="02020603050405020304" pitchFamily="18" charset="0"/>
            </a:endParaRPr>
          </a:p>
          <a:p>
            <a:r>
              <a:rPr lang="en-US" sz="2600" dirty="0">
                <a:latin typeface="Times New Roman" panose="02020603050405020304" pitchFamily="18" charset="0"/>
                <a:ea typeface="Times New Roman" panose="02020603050405020304" pitchFamily="18" charset="0"/>
              </a:rPr>
              <a:t>	</a:t>
            </a:r>
            <a:r>
              <a:rPr lang="x-none" sz="2600" dirty="0" smtClean="0">
                <a:effectLst/>
                <a:latin typeface="Times New Roman" panose="02020603050405020304" pitchFamily="18" charset="0"/>
                <a:ea typeface="Times New Roman" panose="02020603050405020304" pitchFamily="18" charset="0"/>
              </a:rPr>
              <a:t>Qua thời gian giảng dạy bộ môn toán </a:t>
            </a:r>
            <a:r>
              <a:rPr lang="en-US" sz="2600" dirty="0" smtClean="0">
                <a:effectLst/>
                <a:latin typeface="Times New Roman" panose="02020603050405020304" pitchFamily="18" charset="0"/>
                <a:ea typeface="Times New Roman" panose="02020603050405020304" pitchFamily="18" charset="0"/>
              </a:rPr>
              <a:t>9 </a:t>
            </a:r>
            <a:r>
              <a:rPr lang="x-none" sz="2600" dirty="0" smtClean="0">
                <a:effectLst/>
                <a:latin typeface="Times New Roman" panose="02020603050405020304" pitchFamily="18" charset="0"/>
                <a:ea typeface="Times New Roman" panose="02020603050405020304" pitchFamily="18" charset="0"/>
              </a:rPr>
              <a:t>và tham khảo ý kiến của các đồng nghiệp nhiều năm kinh nghiệm tôi thấy: </a:t>
            </a:r>
            <a:r>
              <a:rPr lang="en-US" sz="2600" dirty="0" smtClean="0">
                <a:effectLst/>
                <a:latin typeface="Times New Roman" panose="02020603050405020304" pitchFamily="18" charset="0"/>
                <a:ea typeface="Times New Roman" panose="02020603050405020304" pitchFamily="18" charset="0"/>
              </a:rPr>
              <a:t>T</a:t>
            </a:r>
            <a:r>
              <a:rPr lang="x-none" sz="2600" dirty="0" smtClean="0">
                <a:effectLst/>
                <a:latin typeface="Times New Roman" panose="02020603050405020304" pitchFamily="18" charset="0"/>
                <a:ea typeface="Times New Roman" panose="02020603050405020304" pitchFamily="18" charset="0"/>
              </a:rPr>
              <a:t>rong </a:t>
            </a:r>
            <a:r>
              <a:rPr lang="x-none" sz="2600" dirty="0" smtClean="0">
                <a:effectLst/>
                <a:latin typeface="Times New Roman" panose="02020603050405020304" pitchFamily="18" charset="0"/>
                <a:ea typeface="Times New Roman" panose="02020603050405020304" pitchFamily="18" charset="0"/>
              </a:rPr>
              <a:t>quá trình hướng dẫn học sinh giải toán đại số về căn bậc hai thì học sinh rất lúng túng khi vận dụng các khái niệm, các công thức toán học, bất đẳng thức, đa số học sinh giải “máy móc” và không linh hoạt ở nhiều dạng khác nhau. </a:t>
            </a:r>
            <a:endParaRPr lang="en-US" sz="2600" dirty="0"/>
          </a:p>
        </p:txBody>
      </p:sp>
    </p:spTree>
    <p:extLst>
      <p:ext uri="{BB962C8B-B14F-4D97-AF65-F5344CB8AC3E}">
        <p14:creationId xmlns:p14="http://schemas.microsoft.com/office/powerpoint/2010/main" val="4019717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3424" y="2075206"/>
            <a:ext cx="9553575" cy="4161909"/>
          </a:xfrm>
          <a:prstGeom prst="rect">
            <a:avLst/>
          </a:prstGeom>
        </p:spPr>
        <p:txBody>
          <a:bodyPr wrap="square">
            <a:spAutoFit/>
          </a:bodyPr>
          <a:lstStyle/>
          <a:p>
            <a:pPr algn="just">
              <a:lnSpc>
                <a:spcPct val="110000"/>
              </a:lnSpc>
              <a:spcAft>
                <a:spcPts val="0"/>
              </a:spcAft>
              <a:tabLst>
                <a:tab pos="228600" algn="l"/>
                <a:tab pos="342900" algn="l"/>
              </a:tabLst>
            </a:pPr>
            <a:r>
              <a:rPr lang="en-US" sz="2200" dirty="0" smtClean="0">
                <a:effectLst/>
                <a:latin typeface="Times New Roman" panose="02020603050405020304" pitchFamily="18" charset="0"/>
                <a:ea typeface="Times New Roman" panose="02020603050405020304" pitchFamily="18" charset="0"/>
              </a:rPr>
              <a:t>	</a:t>
            </a:r>
            <a:r>
              <a:rPr lang="x-none" sz="2200" dirty="0" smtClean="0">
                <a:effectLst/>
                <a:latin typeface="Times New Roman" panose="02020603050405020304" pitchFamily="18" charset="0"/>
                <a:ea typeface="Times New Roman" panose="02020603050405020304" pitchFamily="18" charset="0"/>
              </a:rPr>
              <a:t>Đồng thời trong tiết dạy luyện tập, ôn tập giáo viên cần lưu ý và chỉ rõ những sai lầm mà học sinh thường mắc phải, phân tích kĩ các lập luận để học sinh ghi nhớ và rút kinh nghiệm trong khi làm các bài tập tiếp theo. Sau đó giáo viên cần tổng hợp đưa ra phương pháp giải cho từng loại bài học để học sinh giải bài tập dễ dàng hơn. Giáo viên vừa nghiêm khắc uốn nắn những sai sót vừa động viên kịp thời các em khi làm bài tập tốt nhằm gây hứng thú học tập cho các em, cũng như lôi cuốn được các em khác hăng hái vào công việc. Trao</a:t>
            </a:r>
            <a:r>
              <a:rPr lang="pt-BR" sz="2200" dirty="0" smtClean="0">
                <a:effectLst/>
                <a:latin typeface="Times New Roman" panose="02020603050405020304" pitchFamily="18" charset="0"/>
                <a:ea typeface="Times New Roman" panose="02020603050405020304" pitchFamily="18" charset="0"/>
              </a:rPr>
              <a:t> đổi với đồng nghiêp để học hỏi và rút ra kinh nghiệm cho bản thân, vận dụng phương pháp dạy học phù hợp với nhận thức của học sinh, không ngừng đổi mới phương pháp để nâng cao chất lượng dạy học. </a:t>
            </a:r>
            <a:r>
              <a:rPr lang="x-none" sz="2200" dirty="0" smtClean="0">
                <a:effectLst/>
                <a:latin typeface="Times New Roman" panose="02020603050405020304" pitchFamily="18" charset="0"/>
                <a:ea typeface="Times New Roman" panose="02020603050405020304" pitchFamily="18" charset="0"/>
              </a:rPr>
              <a:t>Giáo</a:t>
            </a:r>
            <a:r>
              <a:rPr lang="pt-BR" sz="2200" dirty="0" smtClean="0">
                <a:effectLst/>
                <a:latin typeface="Times New Roman" panose="02020603050405020304" pitchFamily="18" charset="0"/>
                <a:ea typeface="Times New Roman" panose="02020603050405020304" pitchFamily="18" charset="0"/>
              </a:rPr>
              <a:t> viên tích cực học hỏi và tham gia chuyên đề, hội thảo của tổ, nhóm và nhà trường, tham gia tích cực và nghiên cứu tài liệu về chuyên đề căn thức bậc hai. </a:t>
            </a:r>
            <a:endParaRPr lang="en-US"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4275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6775" y="684937"/>
            <a:ext cx="8391525" cy="3847207"/>
          </a:xfrm>
          <a:prstGeom prst="rect">
            <a:avLst/>
          </a:prstGeom>
        </p:spPr>
        <p:txBody>
          <a:bodyPr wrap="square">
            <a:spAutoFit/>
          </a:bodyPr>
          <a:lstStyle/>
          <a:p>
            <a:pPr marL="228600" indent="228600">
              <a:spcAft>
                <a:spcPts val="0"/>
              </a:spcAft>
            </a:pPr>
            <a:r>
              <a:rPr lang="en-US" sz="2600" i="1" dirty="0" err="1" smtClean="0">
                <a:solidFill>
                  <a:srgbClr val="000000"/>
                </a:solidFill>
                <a:effectLst/>
                <a:latin typeface="Times New Roman" panose="02020603050405020304" pitchFamily="18" charset="0"/>
                <a:ea typeface="Times New Roman" panose="02020603050405020304" pitchFamily="18" charset="0"/>
              </a:rPr>
              <a:t>Kiến</a:t>
            </a:r>
            <a:r>
              <a:rPr lang="en-US" sz="2600" i="1" dirty="0" smtClean="0">
                <a:solidFill>
                  <a:srgbClr val="000000"/>
                </a:solidFill>
                <a:effectLst/>
                <a:latin typeface="Times New Roman" panose="02020603050405020304" pitchFamily="18" charset="0"/>
                <a:ea typeface="Times New Roman" panose="02020603050405020304" pitchFamily="18" charset="0"/>
              </a:rPr>
              <a:t> </a:t>
            </a:r>
            <a:r>
              <a:rPr lang="en-US" sz="2600" i="1" dirty="0" err="1" smtClean="0">
                <a:solidFill>
                  <a:srgbClr val="000000"/>
                </a:solidFill>
                <a:effectLst/>
                <a:latin typeface="Times New Roman" panose="02020603050405020304" pitchFamily="18" charset="0"/>
                <a:ea typeface="Times New Roman" panose="02020603050405020304" pitchFamily="18" charset="0"/>
              </a:rPr>
              <a:t>nghị</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342900" algn="l"/>
              </a:tabLst>
            </a:pPr>
            <a:r>
              <a:rPr lang="pt-BR" sz="2600" dirty="0" smtClean="0">
                <a:effectLst/>
                <a:latin typeface="Times New Roman" panose="02020603050405020304" pitchFamily="18" charset="0"/>
                <a:ea typeface="Times New Roman" panose="02020603050405020304" pitchFamily="18" charset="0"/>
              </a:rPr>
              <a:t>	  Về phía học sinh:</a:t>
            </a:r>
            <a:endParaRPr lang="en-US" sz="2600" dirty="0" smtClean="0">
              <a:effectLst/>
              <a:latin typeface="Times New Roman" panose="02020603050405020304" pitchFamily="18" charset="0"/>
              <a:ea typeface="Times New Roman" panose="02020603050405020304" pitchFamily="18" charset="0"/>
            </a:endParaRPr>
          </a:p>
          <a:p>
            <a:pPr algn="just">
              <a:spcAft>
                <a:spcPts val="0"/>
              </a:spcAft>
              <a:tabLst>
                <a:tab pos="342900" algn="l"/>
              </a:tabLst>
            </a:pPr>
            <a:r>
              <a:rPr lang="pt-BR" sz="2600" dirty="0" smtClean="0">
                <a:effectLst/>
                <a:latin typeface="Times New Roman" panose="02020603050405020304" pitchFamily="18" charset="0"/>
                <a:ea typeface="Times New Roman" panose="02020603050405020304" pitchFamily="18" charset="0"/>
              </a:rPr>
              <a:t>	- Cần </a:t>
            </a:r>
            <a:r>
              <a:rPr lang="x-none" sz="2600" dirty="0" smtClean="0">
                <a:effectLst/>
                <a:latin typeface="Times New Roman" panose="02020603050405020304" pitchFamily="18" charset="0"/>
                <a:ea typeface="Times New Roman" panose="02020603050405020304" pitchFamily="18" charset="0"/>
              </a:rPr>
              <a:t>nắm</a:t>
            </a:r>
            <a:r>
              <a:rPr lang="pt-BR" sz="2600" dirty="0" smtClean="0">
                <a:effectLst/>
                <a:latin typeface="Times New Roman" panose="02020603050405020304" pitchFamily="18" charset="0"/>
                <a:ea typeface="Times New Roman" panose="02020603050405020304" pitchFamily="18" charset="0"/>
              </a:rPr>
              <a:t> vững lí thuyết ngay tiết học trên lớp và hiểu được bản chất của vấn đề, có kĩ năng vận dụng tốt lí thuyết vào bài tập, từ đó học sinh mới không mắc phải những sai lầm.</a:t>
            </a:r>
            <a:endParaRPr lang="en-US" sz="2600" dirty="0" smtClean="0">
              <a:effectLst/>
              <a:latin typeface="Times New Roman" panose="02020603050405020304" pitchFamily="18" charset="0"/>
              <a:ea typeface="Times New Roman" panose="02020603050405020304" pitchFamily="18" charset="0"/>
            </a:endParaRPr>
          </a:p>
          <a:p>
            <a:pPr algn="just">
              <a:spcAft>
                <a:spcPts val="0"/>
              </a:spcAft>
              <a:tabLst>
                <a:tab pos="342900" algn="l"/>
              </a:tabLst>
            </a:pPr>
            <a:r>
              <a:rPr lang="pt-BR" sz="2600" dirty="0" smtClean="0">
                <a:effectLst/>
                <a:latin typeface="Times New Roman" panose="02020603050405020304" pitchFamily="18" charset="0"/>
                <a:ea typeface="Times New Roman" panose="02020603050405020304" pitchFamily="18" charset="0"/>
              </a:rPr>
              <a:t>	- Phải dành nhiều thời gian cho việc làm bài tập ở nhà, thường xuyên trao đổi, thảo luận nhóm cùng bạn bè để nâng cao kiến thức cho bản thân./.</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57752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9252" y="832404"/>
            <a:ext cx="10290218" cy="5293757"/>
          </a:xfrm>
          <a:prstGeom prst="rect">
            <a:avLst/>
          </a:prstGeom>
        </p:spPr>
        <p:txBody>
          <a:bodyPr wrap="square">
            <a:spAutoFit/>
          </a:bodyPr>
          <a:lstStyle/>
          <a:p>
            <a:pPr lvl="0" algn="just"/>
            <a:r>
              <a:rPr lang="en-US" sz="2600" dirty="0" smtClean="0">
                <a:latin typeface="Times New Roman" panose="02020603050405020304" pitchFamily="18" charset="0"/>
                <a:cs typeface="Times New Roman" panose="02020603050405020304" pitchFamily="18" charset="0"/>
              </a:rPr>
              <a:t>	</a:t>
            </a:r>
            <a:r>
              <a:rPr lang="x-none" sz="2600" dirty="0" smtClean="0">
                <a:latin typeface="Times New Roman" panose="02020603050405020304" pitchFamily="18" charset="0"/>
                <a:cs typeface="Times New Roman" panose="02020603050405020304" pitchFamily="18" charset="0"/>
              </a:rPr>
              <a:t>Nguyên nhân dẫn đến vấn đề trên là do các em không nắm chắc lí thuyết và việc rèn luyện kĩ năng giải toán còn ít. Việc vận dụng lí thuyết vào giải bài tập cụ thể của các em học sinh chưa được tốt lắm. Khi gặp dạng toán cần có sự vận dụng và sự tư duy thì học sinh lại không xác định được phương hướng để giải quyết bài toán dẫn đến bài giải sai hoặc không thực hiện được bài làm. Một vấn đề quan trọng hơn là kĩ năng giải toán và tính toán cơ bản của một số học sinh còn yếu. </a:t>
            </a:r>
            <a:endParaRPr lang="en-US" sz="2600" dirty="0" smtClean="0">
              <a:latin typeface="Times New Roman" panose="02020603050405020304" pitchFamily="18" charset="0"/>
              <a:cs typeface="Times New Roman" panose="02020603050405020304" pitchFamily="18" charset="0"/>
            </a:endParaRPr>
          </a:p>
          <a:p>
            <a:pPr lvl="0" algn="just"/>
            <a:r>
              <a:rPr lang="en-US" sz="2600" dirty="0" smtClean="0">
                <a:solidFill>
                  <a:prstClr val="black"/>
                </a:solidFill>
                <a:latin typeface="Times New Roman" panose="02020603050405020304" pitchFamily="18" charset="0"/>
                <a:cs typeface="Times New Roman" panose="02020603050405020304" pitchFamily="18" charset="0"/>
              </a:rPr>
              <a:t>	</a:t>
            </a:r>
            <a:r>
              <a:rPr lang="x-none" sz="2600" dirty="0" smtClean="0">
                <a:solidFill>
                  <a:prstClr val="black"/>
                </a:solidFill>
                <a:latin typeface="Times New Roman" panose="02020603050405020304" pitchFamily="18" charset="0"/>
                <a:cs typeface="Times New Roman" panose="02020603050405020304" pitchFamily="18" charset="0"/>
              </a:rPr>
              <a:t>Chính </a:t>
            </a:r>
            <a:r>
              <a:rPr lang="x-none" sz="2600" dirty="0">
                <a:solidFill>
                  <a:prstClr val="black"/>
                </a:solidFill>
                <a:latin typeface="Times New Roman" panose="02020603050405020304" pitchFamily="18" charset="0"/>
                <a:cs typeface="Times New Roman" panose="02020603050405020304" pitchFamily="18" charset="0"/>
              </a:rPr>
              <a:t>vì vậy tôi chọn biện pháp nâng cao chất lượng giảng dạy: </a:t>
            </a:r>
            <a:r>
              <a:rPr lang="x-none" sz="2600" b="1" i="1" dirty="0" smtClean="0">
                <a:solidFill>
                  <a:prstClr val="black"/>
                </a:solidFill>
                <a:latin typeface="Times New Roman" panose="02020603050405020304" pitchFamily="18" charset="0"/>
                <a:cs typeface="Times New Roman" panose="02020603050405020304" pitchFamily="18" charset="0"/>
              </a:rPr>
              <a:t>“</a:t>
            </a:r>
            <a:r>
              <a:rPr lang="en-US" sz="2600" b="1" i="1" dirty="0" err="1">
                <a:solidFill>
                  <a:prstClr val="black"/>
                </a:solidFill>
                <a:latin typeface="Times New Roman" panose="02020603050405020304" pitchFamily="18" charset="0"/>
                <a:cs typeface="Times New Roman" panose="02020603050405020304" pitchFamily="18" charset="0"/>
              </a:rPr>
              <a:t>B</a:t>
            </a:r>
            <a:r>
              <a:rPr lang="en-US" sz="2600" b="1" i="1" dirty="0" err="1" smtClean="0">
                <a:solidFill>
                  <a:prstClr val="black"/>
                </a:solidFill>
                <a:latin typeface="Times New Roman" panose="02020603050405020304" pitchFamily="18" charset="0"/>
                <a:cs typeface="Times New Roman" panose="02020603050405020304" pitchFamily="18" charset="0"/>
              </a:rPr>
              <a:t>iện</a:t>
            </a:r>
            <a:r>
              <a:rPr lang="en-US" sz="2600" b="1" i="1" dirty="0" smtClean="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pháp</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giúp</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học</a:t>
            </a:r>
            <a:r>
              <a:rPr lang="en-US" sz="2600" b="1" i="1" dirty="0">
                <a:solidFill>
                  <a:prstClr val="black"/>
                </a:solidFill>
                <a:latin typeface="Times New Roman" panose="02020603050405020304" pitchFamily="18" charset="0"/>
                <a:cs typeface="Times New Roman" panose="02020603050405020304" pitchFamily="18" charset="0"/>
              </a:rPr>
              <a:t> sinh </a:t>
            </a:r>
            <a:r>
              <a:rPr lang="en-US" sz="2600" b="1" i="1" dirty="0" err="1">
                <a:solidFill>
                  <a:prstClr val="black"/>
                </a:solidFill>
                <a:latin typeface="Times New Roman" panose="02020603050405020304" pitchFamily="18" charset="0"/>
                <a:cs typeface="Times New Roman" panose="02020603050405020304" pitchFamily="18" charset="0"/>
              </a:rPr>
              <a:t>tránh</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những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sai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lầm</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thường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gặp</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khi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giải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toán</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về</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căn</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bậc</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hai</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trong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chương</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trình</a:t>
            </a:r>
            <a:r>
              <a:rPr lang="en-US" sz="2600" b="1" i="1" dirty="0">
                <a:solidFill>
                  <a:prstClr val="black"/>
                </a:solidFill>
                <a:latin typeface="Times New Roman" panose="02020603050405020304" pitchFamily="18" charset="0"/>
                <a:cs typeface="Times New Roman" panose="02020603050405020304" pitchFamily="18" charset="0"/>
              </a:rPr>
              <a:t> </a:t>
            </a:r>
            <a:r>
              <a:rPr lang="en-US" sz="2600" b="1" i="1" dirty="0" err="1">
                <a:solidFill>
                  <a:prstClr val="black"/>
                </a:solidFill>
                <a:latin typeface="Times New Roman" panose="02020603050405020304" pitchFamily="18" charset="0"/>
                <a:cs typeface="Times New Roman" panose="02020603050405020304" pitchFamily="18" charset="0"/>
              </a:rPr>
              <a:t>toán</a:t>
            </a:r>
            <a:r>
              <a:rPr lang="en-US" sz="2600" b="1" i="1" dirty="0">
                <a:solidFill>
                  <a:prstClr val="black"/>
                </a:solidFill>
                <a:latin typeface="Times New Roman" panose="02020603050405020304" pitchFamily="18" charset="0"/>
                <a:cs typeface="Times New Roman" panose="02020603050405020304" pitchFamily="18" charset="0"/>
              </a:rPr>
              <a:t> 9</a:t>
            </a:r>
            <a:r>
              <a:rPr lang="x-none" sz="2600" b="1" i="1" dirty="0">
                <a:solidFill>
                  <a:prstClr val="black"/>
                </a:solidFill>
                <a:latin typeface="Times New Roman" panose="02020603050405020304" pitchFamily="18" charset="0"/>
                <a:cs typeface="Times New Roman" panose="02020603050405020304" pitchFamily="18" charset="0"/>
              </a:rPr>
              <a:t>” </a:t>
            </a:r>
            <a:r>
              <a:rPr lang="x-none" sz="2600" dirty="0">
                <a:solidFill>
                  <a:prstClr val="black"/>
                </a:solidFill>
                <a:latin typeface="Times New Roman" panose="02020603050405020304" pitchFamily="18" charset="0"/>
                <a:cs typeface="Times New Roman" panose="02020603050405020304" pitchFamily="18" charset="0"/>
              </a:rPr>
              <a:t>nhằm giúp các em tự tin khi thực hiện một bài toán từ đó củng cố được cách nhận dạng bài tập và cách giải tốt hơn.</a:t>
            </a:r>
            <a:endParaRPr lang="en-US" sz="2600" dirty="0">
              <a:solidFill>
                <a:prstClr val="black"/>
              </a:solidFill>
              <a:latin typeface="Times New Roman" panose="02020603050405020304" pitchFamily="18" charset="0"/>
              <a:cs typeface="Times New Roman" panose="02020603050405020304" pitchFamily="18" charset="0"/>
            </a:endParaRPr>
          </a:p>
          <a:p>
            <a:pPr algn="just"/>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3394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6541" y="675083"/>
            <a:ext cx="11462197" cy="5370490"/>
          </a:xfrm>
          <a:prstGeom prst="rect">
            <a:avLst/>
          </a:prstGeom>
        </p:spPr>
      </p:pic>
    </p:spTree>
    <p:extLst>
      <p:ext uri="{BB962C8B-B14F-4D97-AF65-F5344CB8AC3E}">
        <p14:creationId xmlns:p14="http://schemas.microsoft.com/office/powerpoint/2010/main" val="2957782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75763" y="824249"/>
            <a:ext cx="10560676" cy="3760630"/>
          </a:xfrm>
          <a:prstGeom prst="rect">
            <a:avLst/>
          </a:prstGeom>
        </p:spPr>
      </p:pic>
    </p:spTree>
    <p:extLst>
      <p:ext uri="{BB962C8B-B14F-4D97-AF65-F5344CB8AC3E}">
        <p14:creationId xmlns:p14="http://schemas.microsoft.com/office/powerpoint/2010/main" val="936097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87" y="1325834"/>
            <a:ext cx="10071279" cy="2954655"/>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fr-FR" sz="2600" i="1" dirty="0" smtClean="0">
                <a:effectLst/>
                <a:latin typeface="Times New Roman" panose="02020603050405020304" pitchFamily="18" charset="0"/>
                <a:ea typeface="Times New Roman" panose="02020603050405020304" pitchFamily="18" charset="0"/>
              </a:rPr>
              <a:t> b) So </a:t>
            </a:r>
            <a:r>
              <a:rPr lang="fr-FR" sz="2600" i="1" dirty="0" err="1" smtClean="0">
                <a:effectLst/>
                <a:latin typeface="Times New Roman" panose="02020603050405020304" pitchFamily="18" charset="0"/>
                <a:ea typeface="Times New Roman" panose="02020603050405020304" pitchFamily="18" charset="0"/>
              </a:rPr>
              <a:t>sánh</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các</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căn</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bậc</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hai</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số</a:t>
            </a:r>
            <a:r>
              <a:rPr lang="fr-FR" sz="2600" i="1" dirty="0" smtClean="0">
                <a:effectLst/>
                <a:latin typeface="Times New Roman" panose="02020603050405020304" pitchFamily="18" charset="0"/>
                <a:ea typeface="Times New Roman" panose="02020603050405020304" pitchFamily="18" charset="0"/>
              </a:rPr>
              <a:t> </a:t>
            </a:r>
            <a:r>
              <a:rPr lang="fr-FR" sz="2600" i="1" dirty="0" err="1" smtClean="0">
                <a:effectLst/>
                <a:latin typeface="Times New Roman" panose="02020603050405020304" pitchFamily="18" charset="0"/>
                <a:ea typeface="Times New Roman" panose="02020603050405020304" pitchFamily="18" charset="0"/>
              </a:rPr>
              <a:t>học</a:t>
            </a:r>
            <a:r>
              <a:rPr lang="fr-FR" sz="2600" i="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fr-FR" sz="2600" dirty="0" smtClean="0">
                <a:effectLst/>
                <a:latin typeface="Times New Roman" panose="02020603050405020304" pitchFamily="18" charset="0"/>
                <a:ea typeface="Times New Roman" panose="02020603050405020304" pitchFamily="18" charset="0"/>
              </a:rPr>
              <a:t>		    - Sai </a:t>
            </a:r>
            <a:r>
              <a:rPr lang="fr-FR" sz="2600" dirty="0" err="1" smtClean="0">
                <a:effectLst/>
                <a:latin typeface="Times New Roman" panose="02020603050405020304" pitchFamily="18" charset="0"/>
                <a:ea typeface="Times New Roman" panose="02020603050405020304" pitchFamily="18" charset="0"/>
              </a:rPr>
              <a:t>lầm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sinh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sẽ</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biết</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nên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so</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sánh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căn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bậc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hay</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căn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bậc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các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a:t>
            </a:r>
            <a:r>
              <a:rPr lang="en-US" sz="2600" dirty="0" smtClean="0">
                <a:effectLst/>
                <a:latin typeface="Times New Roman" panose="02020603050405020304" pitchFamily="18" charset="0"/>
                <a:ea typeface="Times New Roman" panose="02020603050405020304" pitchFamily="18" charset="0"/>
              </a:rPr>
              <a:t>   </a:t>
            </a:r>
          </a:p>
          <a:p>
            <a:pPr algn="just">
              <a:spcBef>
                <a:spcPts val="600"/>
              </a:spcBef>
              <a:spcAft>
                <a:spcPts val="600"/>
              </a:spcAft>
              <a:tabLst>
                <a:tab pos="228600" algn="l"/>
                <a:tab pos="342900" algn="l"/>
                <a:tab pos="571500" algn="l"/>
              </a:tabLst>
            </a:pPr>
            <a:r>
              <a:rPr lang="en-US" sz="2600" dirty="0" smtClean="0">
                <a:effectLst/>
                <a:latin typeface="Times New Roman" panose="02020603050405020304" pitchFamily="18" charset="0"/>
                <a:ea typeface="Times New Roman" panose="02020603050405020304" pitchFamily="18" charset="0"/>
              </a:rPr>
              <a:t>		    - </a:t>
            </a:r>
            <a:r>
              <a:rPr lang="en-US" sz="2600" dirty="0" err="1" smtClean="0">
                <a:effectLst/>
                <a:latin typeface="Times New Roman" panose="02020603050405020304" pitchFamily="18" charset="0"/>
                <a:ea typeface="Times New Roman" panose="02020603050405020304" pitchFamily="18" charset="0"/>
              </a:rPr>
              <a:t>Cách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khắc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phục</a:t>
            </a:r>
            <a:r>
              <a:rPr lang="en-US" sz="2600" dirty="0" smtClean="0">
                <a:effectLst/>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G</a:t>
            </a:r>
            <a:r>
              <a:rPr lang="en-US" sz="2600" dirty="0" err="1" smtClean="0">
                <a:effectLst/>
                <a:latin typeface="Times New Roman" panose="02020603050405020304" pitchFamily="18" charset="0"/>
                <a:ea typeface="Times New Roman" panose="02020603050405020304" pitchFamily="18" charset="0"/>
              </a:rPr>
              <a:t>iáo</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viên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cần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nhấn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mạnh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luôn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cho</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sinh </a:t>
            </a:r>
            <a:r>
              <a:rPr lang="en-US" sz="2600" dirty="0" err="1" smtClean="0">
                <a:effectLst/>
                <a:latin typeface="Times New Roman" panose="02020603050405020304" pitchFamily="18" charset="0"/>
                <a:ea typeface="Times New Roman" panose="02020603050405020304" pitchFamily="18" charset="0"/>
              </a:rPr>
              <a:t>là</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khi</a:t>
            </a:r>
            <a:r>
              <a:rPr lang="en-US" sz="2600" dirty="0" smtClean="0">
                <a:effectLst/>
                <a:latin typeface="Times New Roman" panose="02020603050405020304" pitchFamily="18" charset="0"/>
                <a:ea typeface="Times New Roman" panose="02020603050405020304" pitchFamily="18" charset="0"/>
              </a:rPr>
              <a:t> so </a:t>
            </a:r>
            <a:r>
              <a:rPr lang="en-US" sz="2600" dirty="0" err="1" smtClean="0">
                <a:effectLst/>
                <a:latin typeface="Times New Roman" panose="02020603050405020304" pitchFamily="18" charset="0"/>
                <a:ea typeface="Times New Roman" panose="02020603050405020304" pitchFamily="18" charset="0"/>
              </a:rPr>
              <a:t>sánh</a:t>
            </a:r>
            <a:r>
              <a:rPr lang="en-US" sz="2600" dirty="0" smtClean="0">
                <a:effectLst/>
                <a:latin typeface="Times New Roman" panose="02020603050405020304" pitchFamily="18" charset="0"/>
                <a:ea typeface="Times New Roman" panose="02020603050405020304" pitchFamily="18" charset="0"/>
              </a:rPr>
              <a:t> ta so </a:t>
            </a:r>
            <a:r>
              <a:rPr lang="en-US" sz="2600" dirty="0" err="1" smtClean="0">
                <a:effectLst/>
                <a:latin typeface="Times New Roman" panose="02020603050405020304" pitchFamily="18" charset="0"/>
                <a:ea typeface="Times New Roman" panose="02020603050405020304" pitchFamily="18" charset="0"/>
              </a:rPr>
              <a:t>sánh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căn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bậc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số</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với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nhau</a:t>
            </a:r>
            <a:r>
              <a:rPr lang="en-US" sz="2600" dirty="0" smtClean="0">
                <a:effectLst/>
                <a:latin typeface="Times New Roman" panose="02020603050405020304" pitchFamily="18" charset="0"/>
                <a:ea typeface="Times New Roman" panose="02020603050405020304" pitchFamily="18" charset="0"/>
              </a:rPr>
              <a:t>.</a:t>
            </a:r>
          </a:p>
          <a:p>
            <a:pPr algn="just">
              <a:spcBef>
                <a:spcPts val="600"/>
              </a:spcBef>
              <a:spcAft>
                <a:spcPts val="600"/>
              </a:spcAft>
              <a:tabLst>
                <a:tab pos="228600" algn="l"/>
                <a:tab pos="342900" algn="l"/>
                <a:tab pos="571500" algn="l"/>
              </a:tabLst>
            </a:pPr>
            <a:endParaRPr lang="en-US" sz="2600" dirty="0"/>
          </a:p>
        </p:txBody>
      </p:sp>
    </p:spTree>
    <p:extLst>
      <p:ext uri="{BB962C8B-B14F-4D97-AF65-F5344CB8AC3E}">
        <p14:creationId xmlns:p14="http://schemas.microsoft.com/office/powerpoint/2010/main" val="1394555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91821" y="1159099"/>
            <a:ext cx="10085695" cy="2318197"/>
          </a:xfrm>
          <a:prstGeom prst="rect">
            <a:avLst/>
          </a:prstGeom>
        </p:spPr>
      </p:pic>
    </p:spTree>
    <p:extLst>
      <p:ext uri="{BB962C8B-B14F-4D97-AF65-F5344CB8AC3E}">
        <p14:creationId xmlns:p14="http://schemas.microsoft.com/office/powerpoint/2010/main" val="4044525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4804" y="1184166"/>
            <a:ext cx="9727843" cy="2400657"/>
          </a:xfrm>
          <a:prstGeom prst="rect">
            <a:avLst/>
          </a:prstGeom>
        </p:spPr>
        <p:txBody>
          <a:bodyPr wrap="square">
            <a:spAutoFit/>
          </a:bodyPr>
          <a:lstStyle/>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c) Sai </a:t>
            </a:r>
            <a:r>
              <a:rPr lang="en-US" sz="2600" i="1" dirty="0" err="1" smtClean="0">
                <a:effectLst/>
                <a:latin typeface="Times New Roman" panose="02020603050405020304" pitchFamily="18" charset="0"/>
                <a:ea typeface="Times New Roman" panose="02020603050405020304" pitchFamily="18" charset="0"/>
              </a:rPr>
              <a:t>trong</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thuật</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ngữ</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khai</a:t>
            </a:r>
            <a:r>
              <a:rPr lang="en-US" sz="2600" i="1" dirty="0" smtClean="0">
                <a:effectLst/>
                <a:latin typeface="Times New Roman" panose="02020603050405020304" pitchFamily="18" charset="0"/>
                <a:ea typeface="Times New Roman" panose="02020603050405020304" pitchFamily="18" charset="0"/>
              </a:rPr>
              <a:t> </a:t>
            </a:r>
            <a:r>
              <a:rPr lang="en-US" sz="2600" i="1" dirty="0" err="1" smtClean="0">
                <a:effectLst/>
                <a:latin typeface="Times New Roman" panose="02020603050405020304" pitchFamily="18" charset="0"/>
                <a:ea typeface="Times New Roman" panose="02020603050405020304" pitchFamily="18" charset="0"/>
              </a:rPr>
              <a:t>phương</a:t>
            </a:r>
            <a:r>
              <a:rPr lang="en-US" sz="2600" i="1" dirty="0" smtClean="0">
                <a:effectLst/>
                <a:latin typeface="Times New Roman" panose="02020603050405020304" pitchFamily="18" charset="0"/>
                <a:ea typeface="Times New Roman" panose="02020603050405020304" pitchFamily="18" charset="0"/>
              </a:rPr>
              <a:t>:</a:t>
            </a:r>
            <a:endParaRPr lang="en-US" sz="2600" dirty="0" smtClean="0">
              <a:effectLst/>
              <a:latin typeface="Times New Roman" panose="02020603050405020304" pitchFamily="18" charset="0"/>
              <a:ea typeface="Times New Roman" panose="02020603050405020304" pitchFamily="18" charset="0"/>
            </a:endParaRPr>
          </a:p>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a:t>
            </a:r>
            <a:r>
              <a:rPr lang="en-US" sz="2600" dirty="0" smtClean="0">
                <a:effectLst/>
                <a:latin typeface="Times New Roman" panose="02020603050405020304" pitchFamily="18" charset="0"/>
                <a:ea typeface="Times New Roman" panose="02020603050405020304" pitchFamily="18" charset="0"/>
              </a:rPr>
              <a:t>- Sai </a:t>
            </a:r>
            <a:r>
              <a:rPr lang="en-US" sz="2600" dirty="0" err="1" smtClean="0">
                <a:effectLst/>
                <a:latin typeface="Times New Roman" panose="02020603050405020304" pitchFamily="18" charset="0"/>
                <a:ea typeface="Times New Roman" panose="02020603050405020304" pitchFamily="18" charset="0"/>
              </a:rPr>
              <a:t>lầm</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Học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sinh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hiểu</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nhầm</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rằng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phép</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toán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phương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chính</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là</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phép</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toán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tìm</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căn</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bậc</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hai</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của</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số</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không</a:t>
            </a:r>
            <a:r>
              <a:rPr lang="en-US" sz="2600" dirty="0" smtClean="0">
                <a:effectLst/>
                <a:latin typeface="Times New Roman" panose="02020603050405020304" pitchFamily="18" charset="0"/>
                <a:ea typeface="Times New Roman" panose="02020603050405020304" pitchFamily="18" charset="0"/>
              </a:rPr>
              <a:t> </a:t>
            </a:r>
            <a:r>
              <a:rPr lang="en-US" sz="2600" dirty="0" err="1" smtClean="0">
                <a:effectLst/>
                <a:latin typeface="Times New Roman" panose="02020603050405020304" pitchFamily="18" charset="0"/>
                <a:ea typeface="Times New Roman" panose="02020603050405020304" pitchFamily="18" charset="0"/>
              </a:rPr>
              <a:t>âm</a:t>
            </a:r>
            <a:r>
              <a:rPr lang="en-US" sz="2600" dirty="0" smtClean="0">
                <a:effectLst/>
                <a:latin typeface="Times New Roman" panose="02020603050405020304" pitchFamily="18" charset="0"/>
                <a:ea typeface="Times New Roman" panose="02020603050405020304" pitchFamily="18" charset="0"/>
              </a:rPr>
              <a:t>.</a:t>
            </a:r>
          </a:p>
          <a:p>
            <a:pPr algn="just">
              <a:spcBef>
                <a:spcPts val="600"/>
              </a:spcBef>
              <a:spcAft>
                <a:spcPts val="600"/>
              </a:spcAft>
              <a:tabLst>
                <a:tab pos="228600" algn="l"/>
                <a:tab pos="342900" algn="l"/>
                <a:tab pos="571500" algn="l"/>
              </a:tabLst>
            </a:pPr>
            <a:r>
              <a:rPr lang="en-US" sz="2600" i="1" dirty="0" smtClean="0">
                <a:effectLst/>
                <a:latin typeface="Times New Roman" panose="02020603050405020304" pitchFamily="18" charset="0"/>
                <a:ea typeface="Times New Roman" panose="02020603050405020304" pitchFamily="18" charset="0"/>
              </a:rPr>
              <a:t>			</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Cách</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khắc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phục</a:t>
            </a:r>
            <a:r>
              <a:rPr lang="fr-FR" sz="2600" dirty="0" smtClean="0">
                <a:effectLst/>
                <a:latin typeface="Times New Roman" panose="02020603050405020304" pitchFamily="18" charset="0"/>
                <a:ea typeface="Times New Roman" panose="02020603050405020304" pitchFamily="18" charset="0"/>
              </a:rPr>
              <a:t>: </a:t>
            </a:r>
            <a:r>
              <a:rPr lang="fr-FR" sz="2600" dirty="0" err="1">
                <a:latin typeface="Times New Roman" panose="02020603050405020304" pitchFamily="18" charset="0"/>
                <a:ea typeface="Times New Roman" panose="02020603050405020304" pitchFamily="18" charset="0"/>
              </a:rPr>
              <a:t>L</a:t>
            </a:r>
            <a:r>
              <a:rPr lang="fr-FR" sz="2600" dirty="0" err="1" smtClean="0">
                <a:effectLst/>
                <a:latin typeface="Times New Roman" panose="02020603050405020304" pitchFamily="18" charset="0"/>
                <a:ea typeface="Times New Roman" panose="02020603050405020304" pitchFamily="18" charset="0"/>
              </a:rPr>
              <a:t>ưu</a:t>
            </a:r>
            <a:r>
              <a:rPr lang="fr-FR" sz="2600" dirty="0" smtClean="0">
                <a:effectLst/>
                <a:latin typeface="Times New Roman" panose="02020603050405020304" pitchFamily="18" charset="0"/>
                <a:ea typeface="Times New Roman" panose="02020603050405020304" pitchFamily="18" charset="0"/>
              </a:rPr>
              <a:t> ý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sinh </a:t>
            </a:r>
            <a:r>
              <a:rPr lang="fr-FR" sz="2600" dirty="0" err="1" smtClean="0">
                <a:effectLst/>
                <a:latin typeface="Times New Roman" panose="02020603050405020304" pitchFamily="18" charset="0"/>
                <a:ea typeface="Times New Roman" panose="02020603050405020304" pitchFamily="18" charset="0"/>
              </a:rPr>
              <a:t>phép</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phương</a:t>
            </a:r>
            <a:r>
              <a:rPr lang="fr-FR" sz="2600" dirty="0" smtClean="0">
                <a:effectLst/>
                <a:latin typeface="Times New Roman" panose="02020603050405020304" pitchFamily="18" charset="0"/>
                <a:ea typeface="Times New Roman" panose="02020603050405020304" pitchFamily="18" charset="0"/>
              </a:rPr>
              <a:t> là </a:t>
            </a:r>
            <a:r>
              <a:rPr lang="fr-FR" sz="2600" dirty="0" err="1" smtClean="0">
                <a:effectLst/>
                <a:latin typeface="Times New Roman" panose="02020603050405020304" pitchFamily="18" charset="0"/>
                <a:ea typeface="Times New Roman" panose="02020603050405020304" pitchFamily="18" charset="0"/>
              </a:rPr>
              <a:t>phép</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toán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tìm</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căn</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bậc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hai</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học</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của</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số</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không</a:t>
            </a:r>
            <a:r>
              <a:rPr lang="fr-FR" sz="2600" dirty="0" smtClean="0">
                <a:effectLst/>
                <a:latin typeface="Times New Roman" panose="02020603050405020304" pitchFamily="18" charset="0"/>
                <a:ea typeface="Times New Roman" panose="02020603050405020304" pitchFamily="18" charset="0"/>
              </a:rPr>
              <a:t> </a:t>
            </a:r>
            <a:r>
              <a:rPr lang="fr-FR" sz="2600" dirty="0" err="1" smtClean="0">
                <a:effectLst/>
                <a:latin typeface="Times New Roman" panose="02020603050405020304" pitchFamily="18" charset="0"/>
                <a:ea typeface="Times New Roman" panose="02020603050405020304" pitchFamily="18" charset="0"/>
              </a:rPr>
              <a:t>âm</a:t>
            </a:r>
            <a:r>
              <a:rPr lang="fr-FR" sz="2600" dirty="0" smtClean="0">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8016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9934" y="785610"/>
            <a:ext cx="10044753" cy="4496073"/>
          </a:xfrm>
          <a:prstGeom prst="rect">
            <a:avLst/>
          </a:prstGeom>
        </p:spPr>
      </p:pic>
    </p:spTree>
    <p:extLst>
      <p:ext uri="{BB962C8B-B14F-4D97-AF65-F5344CB8AC3E}">
        <p14:creationId xmlns:p14="http://schemas.microsoft.com/office/powerpoint/2010/main" val="4064379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214</Words>
  <Application>Microsoft Office PowerPoint</Application>
  <PresentationFormat>Widescreen</PresentationFormat>
  <Paragraphs>69</Paragraphs>
  <Slides>21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 Sai lầm khi sử dụng hằng đẳng thức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Điểm kiểm tra học kì I</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thành trung hoàng</dc:creator>
  <cp:lastModifiedBy>User</cp:lastModifiedBy>
  <cp:revision>50</cp:revision>
  <dcterms:created xsi:type="dcterms:W3CDTF">2020-11-06T15:19:20Z</dcterms:created>
  <dcterms:modified xsi:type="dcterms:W3CDTF">2021-01-24T13:55:06Z</dcterms:modified>
</cp:coreProperties>
</file>