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71" r:id="rId2"/>
    <p:sldId id="276" r:id="rId3"/>
    <p:sldId id="278" r:id="rId4"/>
    <p:sldId id="279" r:id="rId5"/>
    <p:sldId id="337" r:id="rId6"/>
    <p:sldId id="349" r:id="rId7"/>
    <p:sldId id="301" r:id="rId8"/>
    <p:sldId id="280" r:id="rId9"/>
    <p:sldId id="351" r:id="rId10"/>
    <p:sldId id="341" r:id="rId11"/>
    <p:sldId id="287" r:id="rId12"/>
    <p:sldId id="342" r:id="rId13"/>
    <p:sldId id="320" r:id="rId14"/>
    <p:sldId id="352" r:id="rId15"/>
    <p:sldId id="328" r:id="rId16"/>
    <p:sldId id="293"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DCF8"/>
    <a:srgbClr val="B1A3EB"/>
    <a:srgbClr val="EE8640"/>
    <a:srgbClr val="05788C"/>
    <a:srgbClr val="05A0B8"/>
    <a:srgbClr val="006673"/>
    <a:srgbClr val="F26532"/>
    <a:srgbClr val="D55A95"/>
    <a:srgbClr val="048DA4"/>
    <a:srgbClr val="A3DB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34" autoAdjust="0"/>
    <p:restoredTop sz="94090" autoAdjust="0"/>
  </p:normalViewPr>
  <p:slideViewPr>
    <p:cSldViewPr snapToGrid="0" showGuides="1">
      <p:cViewPr varScale="1">
        <p:scale>
          <a:sx n="52" d="100"/>
          <a:sy n="52" d="100"/>
        </p:scale>
        <p:origin x="1124"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4/11/2023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2487862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2895596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1535767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545182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631831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1594492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1915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4563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6810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64339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89107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389246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4/11/2023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24491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4/11/2023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14095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4/11/2023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29572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29879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01288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4/11/2023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42291312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3" y="6858"/>
            <a:ext cx="12179808" cy="6851142"/>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582495" y="1002108"/>
            <a:ext cx="10477699" cy="954107"/>
          </a:xfrm>
          <a:prstGeom prst="rect">
            <a:avLst/>
          </a:prstGeom>
          <a:noFill/>
        </p:spPr>
        <p:txBody>
          <a:bodyPr wrap="square">
            <a:spAutoFit/>
          </a:bodyPr>
          <a:lstStyle/>
          <a:p>
            <a:r>
              <a:rPr lang="en-US" sz="2800" b="1" dirty="0"/>
              <a:t>Read the text below and fill in each gap in the table below with one of the highlighted words from the text.</a:t>
            </a:r>
            <a:endParaRPr lang="en-US" sz="5400" b="1"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CLIL</a:t>
            </a:r>
          </a:p>
        </p:txBody>
      </p:sp>
      <p:sp>
        <p:nvSpPr>
          <p:cNvPr id="18" name="Rounded Rectangle 17"/>
          <p:cNvSpPr/>
          <p:nvPr/>
        </p:nvSpPr>
        <p:spPr>
          <a:xfrm>
            <a:off x="903502" y="1225772"/>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29894" y="1123132"/>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2" name="TextBox 11">
            <a:extLst>
              <a:ext uri="{FF2B5EF4-FFF2-40B4-BE49-F238E27FC236}">
                <a16:creationId xmlns:a16="http://schemas.microsoft.com/office/drawing/2014/main" id="{AFBCF437-A616-5166-2909-05673AC0B92B}"/>
              </a:ext>
            </a:extLst>
          </p:cNvPr>
          <p:cNvSpPr txBox="1"/>
          <p:nvPr/>
        </p:nvSpPr>
        <p:spPr>
          <a:xfrm>
            <a:off x="746747" y="2187373"/>
            <a:ext cx="10703791" cy="4524315"/>
          </a:xfrm>
          <a:prstGeom prst="rect">
            <a:avLst/>
          </a:prstGeom>
          <a:solidFill>
            <a:srgbClr val="E1DCF8"/>
          </a:solidFill>
        </p:spPr>
        <p:txBody>
          <a:bodyPr wrap="square">
            <a:spAutoFit/>
          </a:bodyPr>
          <a:lstStyle/>
          <a:p>
            <a:pPr algn="ctr">
              <a:lnSpc>
                <a:spcPct val="120000"/>
              </a:lnSpc>
            </a:pPr>
            <a:r>
              <a:rPr lang="en-US" sz="2400" b="1" dirty="0"/>
              <a:t>Environmental Impact of Tourism </a:t>
            </a:r>
          </a:p>
          <a:p>
            <a:pPr>
              <a:lnSpc>
                <a:spcPct val="120000"/>
              </a:lnSpc>
            </a:pPr>
            <a:r>
              <a:rPr lang="en-US" sz="2400" dirty="0"/>
              <a:t>Although tourism is often called “the smokeless industry”, or an environmentally-friendly industry, it can actually damage nature. However, different kinds of tourism may have different effects on the environment. </a:t>
            </a:r>
          </a:p>
          <a:p>
            <a:pPr marL="342900" indent="-342900">
              <a:lnSpc>
                <a:spcPct val="120000"/>
              </a:lnSpc>
              <a:buFont typeface="Arial" panose="020B0604020202020204" pitchFamily="34" charset="0"/>
              <a:buChar char="•"/>
            </a:pPr>
            <a:r>
              <a:rPr lang="en-US" sz="2400" b="1" dirty="0">
                <a:highlight>
                  <a:srgbClr val="FFFF00"/>
                </a:highlight>
              </a:rPr>
              <a:t>Mass tourism </a:t>
            </a:r>
            <a:r>
              <a:rPr lang="en-US" sz="2400" dirty="0"/>
              <a:t>is a kind of tourism which involves tens of thousands of people crowding the same places at the same time of year. It often has a lot of negative impact on the local area, such as litter from tourists and pollution from traffic.</a:t>
            </a:r>
          </a:p>
          <a:p>
            <a:pPr marL="342900" indent="-342900">
              <a:lnSpc>
                <a:spcPct val="120000"/>
              </a:lnSpc>
              <a:buFont typeface="Arial" panose="020B0604020202020204" pitchFamily="34" charset="0"/>
              <a:buChar char="•"/>
            </a:pPr>
            <a:r>
              <a:rPr lang="en-US" sz="2400" b="1" dirty="0">
                <a:highlight>
                  <a:srgbClr val="FFFF00"/>
                </a:highlight>
              </a:rPr>
              <a:t>Ecotourism</a:t>
            </a:r>
            <a:r>
              <a:rPr lang="en-US" sz="2400" dirty="0"/>
              <a:t> provides tourists with opportunities to explore nature, and at the same time helps protect the environment and educates </a:t>
            </a:r>
            <a:r>
              <a:rPr lang="en-US" sz="2400" dirty="0" err="1"/>
              <a:t>travellers</a:t>
            </a:r>
            <a:r>
              <a:rPr lang="en-US" sz="2400" dirty="0"/>
              <a:t> on local environmental issues. It also promotes tourists’ respect for local communities.</a:t>
            </a:r>
          </a:p>
        </p:txBody>
      </p:sp>
    </p:spTree>
    <p:extLst>
      <p:ext uri="{BB962C8B-B14F-4D97-AF65-F5344CB8AC3E}">
        <p14:creationId xmlns:p14="http://schemas.microsoft.com/office/powerpoint/2010/main" val="698564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582495" y="1002108"/>
            <a:ext cx="10477699" cy="954107"/>
          </a:xfrm>
          <a:prstGeom prst="rect">
            <a:avLst/>
          </a:prstGeom>
          <a:noFill/>
        </p:spPr>
        <p:txBody>
          <a:bodyPr wrap="square">
            <a:spAutoFit/>
          </a:bodyPr>
          <a:lstStyle/>
          <a:p>
            <a:r>
              <a:rPr lang="en-US" sz="2800" b="1" dirty="0"/>
              <a:t>Read the text below and fill in each gap in the table below with one of the highlighted words from the text.</a:t>
            </a:r>
            <a:endParaRPr lang="en-US" sz="5400" b="1"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CLIL</a:t>
            </a:r>
          </a:p>
        </p:txBody>
      </p:sp>
      <p:sp>
        <p:nvSpPr>
          <p:cNvPr id="18" name="Rounded Rectangle 17"/>
          <p:cNvSpPr/>
          <p:nvPr/>
        </p:nvSpPr>
        <p:spPr>
          <a:xfrm>
            <a:off x="903502" y="1225772"/>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29894" y="1123132"/>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2" name="TextBox 11">
            <a:extLst>
              <a:ext uri="{FF2B5EF4-FFF2-40B4-BE49-F238E27FC236}">
                <a16:creationId xmlns:a16="http://schemas.microsoft.com/office/drawing/2014/main" id="{AFBCF437-A616-5166-2909-05673AC0B92B}"/>
              </a:ext>
            </a:extLst>
          </p:cNvPr>
          <p:cNvSpPr txBox="1"/>
          <p:nvPr/>
        </p:nvSpPr>
        <p:spPr>
          <a:xfrm>
            <a:off x="746747" y="2445520"/>
            <a:ext cx="10992969" cy="3970318"/>
          </a:xfrm>
          <a:prstGeom prst="rect">
            <a:avLst/>
          </a:prstGeom>
          <a:solidFill>
            <a:srgbClr val="E1DCF8"/>
          </a:solidFill>
        </p:spPr>
        <p:txBody>
          <a:bodyPr wrap="square">
            <a:spAutoFit/>
          </a:bodyPr>
          <a:lstStyle/>
          <a:p>
            <a:pPr marL="285750" indent="-285750">
              <a:lnSpc>
                <a:spcPct val="150000"/>
              </a:lnSpc>
              <a:buFont typeface="Arial" panose="020B0604020202020204" pitchFamily="34" charset="0"/>
              <a:buChar char="•"/>
            </a:pPr>
            <a:r>
              <a:rPr lang="en-US" sz="2400" b="1" dirty="0">
                <a:highlight>
                  <a:srgbClr val="FFFF00"/>
                </a:highlight>
              </a:rPr>
              <a:t>Sustainable tourism </a:t>
            </a:r>
            <a:r>
              <a:rPr lang="en-US" sz="2400" dirty="0"/>
              <a:t>involves not only environmental protection and cultural respect, but also efforts to keep profits local. It often refers to actions of the tourist industry as a whole.</a:t>
            </a:r>
          </a:p>
          <a:p>
            <a:pPr marL="285750" indent="-285750">
              <a:lnSpc>
                <a:spcPct val="150000"/>
              </a:lnSpc>
              <a:buFont typeface="Arial" panose="020B0604020202020204" pitchFamily="34" charset="0"/>
              <a:buChar char="•"/>
            </a:pPr>
            <a:r>
              <a:rPr lang="en-US" sz="2400" b="1" dirty="0">
                <a:highlight>
                  <a:srgbClr val="FFFF00"/>
                </a:highlight>
              </a:rPr>
              <a:t>Responsible tourism </a:t>
            </a:r>
            <a:r>
              <a:rPr lang="en-US" sz="2400" dirty="0"/>
              <a:t>encourages tourists to be more than visitors. Responsible tourists should not only be aware of their role, but also take part in protecting the environment, culture and improving the profits for local people. Responsible tourism often relates to specific actions of individuals, businesses, and communities.</a:t>
            </a:r>
          </a:p>
        </p:txBody>
      </p:sp>
    </p:spTree>
    <p:extLst>
      <p:ext uri="{BB962C8B-B14F-4D97-AF65-F5344CB8AC3E}">
        <p14:creationId xmlns:p14="http://schemas.microsoft.com/office/powerpoint/2010/main" val="2693890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582495" y="1002108"/>
            <a:ext cx="10477699" cy="954107"/>
          </a:xfrm>
          <a:prstGeom prst="rect">
            <a:avLst/>
          </a:prstGeom>
          <a:noFill/>
        </p:spPr>
        <p:txBody>
          <a:bodyPr wrap="square">
            <a:spAutoFit/>
          </a:bodyPr>
          <a:lstStyle/>
          <a:p>
            <a:r>
              <a:rPr lang="en-US" sz="2800" b="1" dirty="0"/>
              <a:t>Read the text below and fill in each gap in the table below with one of the highlighted words from the text.</a:t>
            </a:r>
            <a:endParaRPr lang="en-US" sz="5400" b="1"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Rounded Rectangle 17"/>
          <p:cNvSpPr/>
          <p:nvPr/>
        </p:nvSpPr>
        <p:spPr>
          <a:xfrm>
            <a:off x="903502" y="1225772"/>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29894" y="1123132"/>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3" name="Picture 2">
            <a:extLst>
              <a:ext uri="{FF2B5EF4-FFF2-40B4-BE49-F238E27FC236}">
                <a16:creationId xmlns:a16="http://schemas.microsoft.com/office/drawing/2014/main" id="{C8BFE212-0C53-231C-3218-EF353384962E}"/>
              </a:ext>
            </a:extLst>
          </p:cNvPr>
          <p:cNvPicPr>
            <a:picLocks noChangeAspect="1"/>
          </p:cNvPicPr>
          <p:nvPr/>
        </p:nvPicPr>
        <p:blipFill>
          <a:blip r:embed="rId4"/>
          <a:stretch>
            <a:fillRect/>
          </a:stretch>
        </p:blipFill>
        <p:spPr>
          <a:xfrm>
            <a:off x="621548" y="2262655"/>
            <a:ext cx="3055283" cy="2044513"/>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D0F232CE-4F6C-8967-98B2-8D0FE1CA8F1F}"/>
              </a:ext>
            </a:extLst>
          </p:cNvPr>
          <p:cNvPicPr>
            <a:picLocks noChangeAspect="1"/>
          </p:cNvPicPr>
          <p:nvPr/>
        </p:nvPicPr>
        <p:blipFill>
          <a:blip r:embed="rId5"/>
          <a:stretch>
            <a:fillRect/>
          </a:stretch>
        </p:blipFill>
        <p:spPr>
          <a:xfrm rot="20729724">
            <a:off x="1103391" y="4243247"/>
            <a:ext cx="2710703" cy="1941139"/>
          </a:xfrm>
          <a:prstGeom prst="rect">
            <a:avLst/>
          </a:prstGeom>
          <a:ln>
            <a:noFill/>
          </a:ln>
          <a:effectLst>
            <a:outerShdw blurRad="292100" dist="139700" dir="2700000" algn="tl" rotWithShape="0">
              <a:srgbClr val="333333">
                <a:alpha val="65000"/>
              </a:srgbClr>
            </a:outerShdw>
          </a:effectLst>
        </p:spPr>
      </p:pic>
      <p:graphicFrame>
        <p:nvGraphicFramePr>
          <p:cNvPr id="6" name="Table 5">
            <a:extLst>
              <a:ext uri="{FF2B5EF4-FFF2-40B4-BE49-F238E27FC236}">
                <a16:creationId xmlns:a16="http://schemas.microsoft.com/office/drawing/2014/main" id="{88F47E9F-2E00-3AEE-F4AC-6FEC9C2D2818}"/>
              </a:ext>
            </a:extLst>
          </p:cNvPr>
          <p:cNvGraphicFramePr>
            <a:graphicFrameLocks noGrp="1"/>
          </p:cNvGraphicFramePr>
          <p:nvPr>
            <p:extLst>
              <p:ext uri="{D42A27DB-BD31-4B8C-83A1-F6EECF244321}">
                <p14:modId xmlns:p14="http://schemas.microsoft.com/office/powerpoint/2010/main" val="795456111"/>
              </p:ext>
            </p:extLst>
          </p:nvPr>
        </p:nvGraphicFramePr>
        <p:xfrm>
          <a:off x="4511768" y="2379136"/>
          <a:ext cx="6891338" cy="3598082"/>
        </p:xfrm>
        <a:graphic>
          <a:graphicData uri="http://schemas.openxmlformats.org/drawingml/2006/table">
            <a:tbl>
              <a:tblPr>
                <a:tableStyleId>{5DA37D80-6434-44D0-A028-1B22A696006F}</a:tableStyleId>
              </a:tblPr>
              <a:tblGrid>
                <a:gridCol w="3056820">
                  <a:extLst>
                    <a:ext uri="{9D8B030D-6E8A-4147-A177-3AD203B41FA5}">
                      <a16:colId xmlns:a16="http://schemas.microsoft.com/office/drawing/2014/main" val="1997972705"/>
                    </a:ext>
                  </a:extLst>
                </a:gridCol>
                <a:gridCol w="3834518">
                  <a:extLst>
                    <a:ext uri="{9D8B030D-6E8A-4147-A177-3AD203B41FA5}">
                      <a16:colId xmlns:a16="http://schemas.microsoft.com/office/drawing/2014/main" val="3499059939"/>
                    </a:ext>
                  </a:extLst>
                </a:gridCol>
              </a:tblGrid>
              <a:tr h="829927">
                <a:tc>
                  <a:txBody>
                    <a:bodyPr/>
                    <a:lstStyle/>
                    <a:p>
                      <a:pPr algn="ctr"/>
                      <a:r>
                        <a:rPr lang="en-US" sz="2800" b="1" dirty="0">
                          <a:solidFill>
                            <a:srgbClr val="006673"/>
                          </a:solidFill>
                          <a:effectLst/>
                        </a:rPr>
                        <a:t>Negative impact </a:t>
                      </a:r>
                      <a:endParaRPr lang="en-US" sz="5400" dirty="0">
                        <a:solidFill>
                          <a:srgbClr val="006673"/>
                        </a:solidFill>
                        <a:effectLst/>
                      </a:endParaRPr>
                    </a:p>
                  </a:txBody>
                  <a:tcPr anchor="ctr"/>
                </a:tc>
                <a:tc>
                  <a:txBody>
                    <a:bodyPr/>
                    <a:lstStyle/>
                    <a:p>
                      <a:pPr algn="ctr"/>
                      <a:r>
                        <a:rPr lang="en-US" sz="2800" b="1" dirty="0">
                          <a:solidFill>
                            <a:srgbClr val="006673"/>
                          </a:solidFill>
                          <a:effectLst/>
                        </a:rPr>
                        <a:t>Positive impact</a:t>
                      </a:r>
                      <a:endParaRPr lang="en-US" sz="5400" dirty="0">
                        <a:solidFill>
                          <a:srgbClr val="006673"/>
                        </a:solidFill>
                        <a:effectLst/>
                      </a:endParaRPr>
                    </a:p>
                  </a:txBody>
                  <a:tcPr anchor="ctr"/>
                </a:tc>
                <a:extLst>
                  <a:ext uri="{0D108BD9-81ED-4DB2-BD59-A6C34878D82A}">
                    <a16:rowId xmlns:a16="http://schemas.microsoft.com/office/drawing/2014/main" val="2093269453"/>
                  </a:ext>
                </a:extLst>
              </a:tr>
              <a:tr h="2768155">
                <a:tc>
                  <a:txBody>
                    <a:bodyPr/>
                    <a:lstStyle/>
                    <a:p>
                      <a:r>
                        <a:rPr lang="en-US" sz="2800" b="0" dirty="0">
                          <a:solidFill>
                            <a:srgbClr val="006673"/>
                          </a:solidFill>
                          <a:effectLst/>
                        </a:rPr>
                        <a:t>(1) ____________ </a:t>
                      </a:r>
                      <a:endParaRPr lang="en-US" sz="5400" dirty="0">
                        <a:solidFill>
                          <a:srgbClr val="006673"/>
                        </a:solidFill>
                        <a:effectLst/>
                      </a:endParaRPr>
                    </a:p>
                  </a:txBody>
                  <a:tcPr anchor="ctr"/>
                </a:tc>
                <a:tc>
                  <a:txBody>
                    <a:bodyPr/>
                    <a:lstStyle/>
                    <a:p>
                      <a:pPr>
                        <a:lnSpc>
                          <a:spcPct val="200000"/>
                        </a:lnSpc>
                      </a:pPr>
                      <a:r>
                        <a:rPr lang="en-US" sz="2800" b="0" dirty="0">
                          <a:solidFill>
                            <a:srgbClr val="006673"/>
                          </a:solidFill>
                          <a:effectLst/>
                        </a:rPr>
                        <a:t>(2) _______________</a:t>
                      </a:r>
                      <a:br>
                        <a:rPr lang="en-US" sz="2800" b="0" dirty="0">
                          <a:solidFill>
                            <a:srgbClr val="006673"/>
                          </a:solidFill>
                          <a:effectLst/>
                        </a:rPr>
                      </a:br>
                      <a:r>
                        <a:rPr lang="en-US" sz="2800" b="0" dirty="0">
                          <a:solidFill>
                            <a:srgbClr val="006673"/>
                          </a:solidFill>
                          <a:effectLst/>
                        </a:rPr>
                        <a:t>(3) ________________</a:t>
                      </a:r>
                      <a:br>
                        <a:rPr lang="en-US" sz="2800" b="0" dirty="0">
                          <a:solidFill>
                            <a:srgbClr val="006673"/>
                          </a:solidFill>
                          <a:effectLst/>
                        </a:rPr>
                      </a:br>
                      <a:r>
                        <a:rPr lang="en-US" sz="2800" b="0" dirty="0">
                          <a:solidFill>
                            <a:srgbClr val="006673"/>
                          </a:solidFill>
                          <a:effectLst/>
                        </a:rPr>
                        <a:t>(4) ________________</a:t>
                      </a:r>
                      <a:endParaRPr lang="en-US" sz="5400" dirty="0">
                        <a:solidFill>
                          <a:srgbClr val="006673"/>
                        </a:solidFill>
                        <a:effectLst/>
                      </a:endParaRPr>
                    </a:p>
                  </a:txBody>
                  <a:tcPr anchor="ctr"/>
                </a:tc>
                <a:extLst>
                  <a:ext uri="{0D108BD9-81ED-4DB2-BD59-A6C34878D82A}">
                    <a16:rowId xmlns:a16="http://schemas.microsoft.com/office/drawing/2014/main" val="3958910107"/>
                  </a:ext>
                </a:extLst>
              </a:tr>
            </a:tbl>
          </a:graphicData>
        </a:graphic>
      </p:graphicFrame>
      <p:sp>
        <p:nvSpPr>
          <p:cNvPr id="8" name="TextBox 7">
            <a:extLst>
              <a:ext uri="{FF2B5EF4-FFF2-40B4-BE49-F238E27FC236}">
                <a16:creationId xmlns:a16="http://schemas.microsoft.com/office/drawing/2014/main" id="{FB52830F-839C-1AFD-7868-1A1B416159CF}"/>
              </a:ext>
            </a:extLst>
          </p:cNvPr>
          <p:cNvSpPr txBox="1"/>
          <p:nvPr/>
        </p:nvSpPr>
        <p:spPr>
          <a:xfrm>
            <a:off x="5122391" y="4374677"/>
            <a:ext cx="2407042" cy="492443"/>
          </a:xfrm>
          <a:prstGeom prst="rect">
            <a:avLst/>
          </a:prstGeom>
          <a:noFill/>
        </p:spPr>
        <p:txBody>
          <a:bodyPr wrap="square" rtlCol="0">
            <a:spAutoFit/>
          </a:bodyPr>
          <a:lstStyle/>
          <a:p>
            <a:r>
              <a:rPr lang="en-US" sz="2600" b="1" dirty="0">
                <a:solidFill>
                  <a:srgbClr val="00B050"/>
                </a:solidFill>
              </a:rPr>
              <a:t>Mass tourism</a:t>
            </a:r>
          </a:p>
        </p:txBody>
      </p:sp>
      <p:sp>
        <p:nvSpPr>
          <p:cNvPr id="15" name="TextBox 14">
            <a:extLst>
              <a:ext uri="{FF2B5EF4-FFF2-40B4-BE49-F238E27FC236}">
                <a16:creationId xmlns:a16="http://schemas.microsoft.com/office/drawing/2014/main" id="{2AE21FEB-E28C-F9C8-4350-B7C5126CD148}"/>
              </a:ext>
            </a:extLst>
          </p:cNvPr>
          <p:cNvSpPr txBox="1"/>
          <p:nvPr/>
        </p:nvSpPr>
        <p:spPr>
          <a:xfrm>
            <a:off x="8458849" y="3622722"/>
            <a:ext cx="2407042" cy="492443"/>
          </a:xfrm>
          <a:prstGeom prst="rect">
            <a:avLst/>
          </a:prstGeom>
          <a:noFill/>
        </p:spPr>
        <p:txBody>
          <a:bodyPr wrap="square" rtlCol="0">
            <a:spAutoFit/>
          </a:bodyPr>
          <a:lstStyle/>
          <a:p>
            <a:r>
              <a:rPr lang="en-US" sz="2600" b="1" dirty="0">
                <a:solidFill>
                  <a:srgbClr val="00B050"/>
                </a:solidFill>
              </a:rPr>
              <a:t>Ecotourism</a:t>
            </a:r>
          </a:p>
        </p:txBody>
      </p:sp>
      <p:sp>
        <p:nvSpPr>
          <p:cNvPr id="16" name="TextBox 15">
            <a:extLst>
              <a:ext uri="{FF2B5EF4-FFF2-40B4-BE49-F238E27FC236}">
                <a16:creationId xmlns:a16="http://schemas.microsoft.com/office/drawing/2014/main" id="{6E15DBAE-3B9E-27AA-B5E0-D7AB70011C98}"/>
              </a:ext>
            </a:extLst>
          </p:cNvPr>
          <p:cNvSpPr txBox="1"/>
          <p:nvPr/>
        </p:nvSpPr>
        <p:spPr>
          <a:xfrm>
            <a:off x="8096114" y="4518325"/>
            <a:ext cx="3132511" cy="492443"/>
          </a:xfrm>
          <a:prstGeom prst="rect">
            <a:avLst/>
          </a:prstGeom>
          <a:noFill/>
        </p:spPr>
        <p:txBody>
          <a:bodyPr wrap="square" rtlCol="0">
            <a:spAutoFit/>
          </a:bodyPr>
          <a:lstStyle/>
          <a:p>
            <a:r>
              <a:rPr lang="en-US" sz="2600" b="1" dirty="0">
                <a:solidFill>
                  <a:srgbClr val="00B050"/>
                </a:solidFill>
              </a:rPr>
              <a:t>Sustainable tourism</a:t>
            </a:r>
          </a:p>
        </p:txBody>
      </p:sp>
      <p:sp>
        <p:nvSpPr>
          <p:cNvPr id="17" name="TextBox 16">
            <a:extLst>
              <a:ext uri="{FF2B5EF4-FFF2-40B4-BE49-F238E27FC236}">
                <a16:creationId xmlns:a16="http://schemas.microsoft.com/office/drawing/2014/main" id="{9E893F39-1317-6ED3-8097-2BEE5C31E4D8}"/>
              </a:ext>
            </a:extLst>
          </p:cNvPr>
          <p:cNvSpPr txBox="1"/>
          <p:nvPr/>
        </p:nvSpPr>
        <p:spPr>
          <a:xfrm>
            <a:off x="8096114" y="5366348"/>
            <a:ext cx="3132511" cy="492443"/>
          </a:xfrm>
          <a:prstGeom prst="rect">
            <a:avLst/>
          </a:prstGeom>
          <a:noFill/>
        </p:spPr>
        <p:txBody>
          <a:bodyPr wrap="square" rtlCol="0">
            <a:spAutoFit/>
          </a:bodyPr>
          <a:lstStyle/>
          <a:p>
            <a:r>
              <a:rPr lang="en-US" sz="2600" b="1" dirty="0">
                <a:solidFill>
                  <a:srgbClr val="00B050"/>
                </a:solidFill>
              </a:rPr>
              <a:t>Responsible tourism</a:t>
            </a:r>
          </a:p>
        </p:txBody>
      </p:sp>
      <p:sp>
        <p:nvSpPr>
          <p:cNvPr id="20" name="TextBox 19">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CLIL</a:t>
            </a:r>
          </a:p>
        </p:txBody>
      </p:sp>
    </p:spTree>
    <p:extLst>
      <p:ext uri="{BB962C8B-B14F-4D97-AF65-F5344CB8AC3E}">
        <p14:creationId xmlns:p14="http://schemas.microsoft.com/office/powerpoint/2010/main" val="256793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5" name="Rounded Rectangle 4">
            <a:extLst>
              <a:ext uri="{FF2B5EF4-FFF2-40B4-BE49-F238E27FC236}">
                <a16:creationId xmlns:a16="http://schemas.microsoft.com/office/drawing/2014/main" id="{820CF2BF-8101-5A49-95C3-27CA4654E941}"/>
              </a:ext>
            </a:extLst>
          </p:cNvPr>
          <p:cNvSpPr/>
          <p:nvPr/>
        </p:nvSpPr>
        <p:spPr>
          <a:xfrm>
            <a:off x="937119" y="132921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6" name="TextBox 5">
            <a:extLst>
              <a:ext uri="{FF2B5EF4-FFF2-40B4-BE49-F238E27FC236}">
                <a16:creationId xmlns:a16="http://schemas.microsoft.com/office/drawing/2014/main" id="{88BBBEA9-DE77-6048-B599-25970BAD0B59}"/>
              </a:ext>
            </a:extLst>
          </p:cNvPr>
          <p:cNvSpPr txBox="1"/>
          <p:nvPr/>
        </p:nvSpPr>
        <p:spPr>
          <a:xfrm>
            <a:off x="963511" y="121288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7" name="TextBox 6">
            <a:extLst>
              <a:ext uri="{FF2B5EF4-FFF2-40B4-BE49-F238E27FC236}">
                <a16:creationId xmlns:a16="http://schemas.microsoft.com/office/drawing/2014/main" id="{6DFBD641-0B95-5445-931A-EB6D704260E1}"/>
              </a:ext>
            </a:extLst>
          </p:cNvPr>
          <p:cNvSpPr txBox="1"/>
          <p:nvPr/>
        </p:nvSpPr>
        <p:spPr>
          <a:xfrm>
            <a:off x="1609386" y="1089778"/>
            <a:ext cx="10346575" cy="954107"/>
          </a:xfrm>
          <a:prstGeom prst="rect">
            <a:avLst/>
          </a:prstGeom>
          <a:noFill/>
        </p:spPr>
        <p:txBody>
          <a:bodyPr wrap="square">
            <a:spAutoFit/>
          </a:bodyPr>
          <a:lstStyle/>
          <a:p>
            <a:r>
              <a:rPr lang="en-US" sz="2800" b="1" dirty="0"/>
              <a:t>Which kind of tourism does each description below fit best? Tick the appropriate column. </a:t>
            </a:r>
            <a:endParaRPr lang="en-US" sz="7200" b="1" dirty="0">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36B37A92-BE29-D92C-31CC-966A002CCE84}"/>
              </a:ext>
            </a:extLst>
          </p:cNvPr>
          <p:cNvGraphicFramePr>
            <a:graphicFrameLocks noGrp="1"/>
          </p:cNvGraphicFramePr>
          <p:nvPr>
            <p:extLst>
              <p:ext uri="{D42A27DB-BD31-4B8C-83A1-F6EECF244321}">
                <p14:modId xmlns:p14="http://schemas.microsoft.com/office/powerpoint/2010/main" val="1597166307"/>
              </p:ext>
            </p:extLst>
          </p:nvPr>
        </p:nvGraphicFramePr>
        <p:xfrm>
          <a:off x="472791" y="2253384"/>
          <a:ext cx="11246418" cy="4085943"/>
        </p:xfrm>
        <a:graphic>
          <a:graphicData uri="http://schemas.openxmlformats.org/drawingml/2006/table">
            <a:tbl>
              <a:tblPr>
                <a:tableStyleId>{21E4AEA4-8DFA-4A89-87EB-49C32662AFE0}</a:tableStyleId>
              </a:tblPr>
              <a:tblGrid>
                <a:gridCol w="4047318">
                  <a:extLst>
                    <a:ext uri="{9D8B030D-6E8A-4147-A177-3AD203B41FA5}">
                      <a16:colId xmlns:a16="http://schemas.microsoft.com/office/drawing/2014/main" val="546398633"/>
                    </a:ext>
                  </a:extLst>
                </a:gridCol>
                <a:gridCol w="1799775">
                  <a:extLst>
                    <a:ext uri="{9D8B030D-6E8A-4147-A177-3AD203B41FA5}">
                      <a16:colId xmlns:a16="http://schemas.microsoft.com/office/drawing/2014/main" val="2429069451"/>
                    </a:ext>
                  </a:extLst>
                </a:gridCol>
                <a:gridCol w="1799775">
                  <a:extLst>
                    <a:ext uri="{9D8B030D-6E8A-4147-A177-3AD203B41FA5}">
                      <a16:colId xmlns:a16="http://schemas.microsoft.com/office/drawing/2014/main" val="1348590896"/>
                    </a:ext>
                  </a:extLst>
                </a:gridCol>
                <a:gridCol w="1799775">
                  <a:extLst>
                    <a:ext uri="{9D8B030D-6E8A-4147-A177-3AD203B41FA5}">
                      <a16:colId xmlns:a16="http://schemas.microsoft.com/office/drawing/2014/main" val="2297251153"/>
                    </a:ext>
                  </a:extLst>
                </a:gridCol>
                <a:gridCol w="1799775">
                  <a:extLst>
                    <a:ext uri="{9D8B030D-6E8A-4147-A177-3AD203B41FA5}">
                      <a16:colId xmlns:a16="http://schemas.microsoft.com/office/drawing/2014/main" val="3833796117"/>
                    </a:ext>
                  </a:extLst>
                </a:gridCol>
              </a:tblGrid>
              <a:tr h="856730">
                <a:tc>
                  <a:txBody>
                    <a:bodyPr/>
                    <a:lstStyle/>
                    <a:p>
                      <a:pPr algn="ctr"/>
                      <a:endParaRPr lang="en-US" sz="4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b="1" dirty="0">
                          <a:solidFill>
                            <a:srgbClr val="242021"/>
                          </a:solidFill>
                          <a:effectLst/>
                        </a:rPr>
                        <a:t>Mass tourism </a:t>
                      </a:r>
                      <a:endParaRPr lang="en-US" sz="4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b="1" dirty="0">
                          <a:solidFill>
                            <a:srgbClr val="242021"/>
                          </a:solidFill>
                          <a:effectLst/>
                        </a:rPr>
                        <a:t>Ecotourism </a:t>
                      </a:r>
                      <a:endParaRPr lang="en-US" sz="4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b="1" dirty="0">
                          <a:solidFill>
                            <a:srgbClr val="242021"/>
                          </a:solidFill>
                          <a:effectLst/>
                        </a:rPr>
                        <a:t>Sustainable</a:t>
                      </a:r>
                      <a:br>
                        <a:rPr lang="en-US" sz="2400" b="1" dirty="0">
                          <a:solidFill>
                            <a:srgbClr val="242021"/>
                          </a:solidFill>
                          <a:effectLst/>
                        </a:rPr>
                      </a:br>
                      <a:r>
                        <a:rPr lang="en-US" sz="2400" b="1" dirty="0">
                          <a:solidFill>
                            <a:srgbClr val="242021"/>
                          </a:solidFill>
                          <a:effectLst/>
                        </a:rPr>
                        <a:t>tourism</a:t>
                      </a:r>
                      <a:endParaRPr lang="en-US" sz="4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b="1" dirty="0">
                          <a:solidFill>
                            <a:srgbClr val="242021"/>
                          </a:solidFill>
                          <a:effectLst/>
                        </a:rPr>
                        <a:t>Responsible</a:t>
                      </a:r>
                      <a:br>
                        <a:rPr lang="en-US" sz="2400" b="1" dirty="0">
                          <a:solidFill>
                            <a:srgbClr val="242021"/>
                          </a:solidFill>
                          <a:effectLst/>
                        </a:rPr>
                      </a:br>
                      <a:r>
                        <a:rPr lang="en-US" sz="2400" b="1" dirty="0">
                          <a:solidFill>
                            <a:srgbClr val="242021"/>
                          </a:solidFill>
                          <a:effectLst/>
                        </a:rPr>
                        <a:t>tourism</a:t>
                      </a:r>
                      <a:endParaRPr lang="en-US" sz="4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593338421"/>
                  </a:ext>
                </a:extLst>
              </a:tr>
              <a:tr h="856730">
                <a:tc>
                  <a:txBody>
                    <a:bodyPr/>
                    <a:lstStyle/>
                    <a:p>
                      <a:r>
                        <a:rPr lang="en-US" sz="2400" b="1" dirty="0">
                          <a:solidFill>
                            <a:srgbClr val="007B83"/>
                          </a:solidFill>
                          <a:effectLst/>
                        </a:rPr>
                        <a:t>1. </a:t>
                      </a:r>
                      <a:r>
                        <a:rPr lang="en-US" sz="2400" b="0" dirty="0">
                          <a:solidFill>
                            <a:srgbClr val="242021"/>
                          </a:solidFill>
                          <a:effectLst/>
                        </a:rPr>
                        <a:t>It attracts many tourists at the same time.</a:t>
                      </a:r>
                      <a:endParaRPr lang="en-US" sz="4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4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4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4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4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55403154"/>
                  </a:ext>
                </a:extLst>
              </a:tr>
              <a:tr h="1515753">
                <a:tc>
                  <a:txBody>
                    <a:bodyPr/>
                    <a:lstStyle/>
                    <a:p>
                      <a:r>
                        <a:rPr lang="en-US" sz="2400" b="1" dirty="0">
                          <a:solidFill>
                            <a:srgbClr val="007B83"/>
                          </a:solidFill>
                          <a:effectLst/>
                        </a:rPr>
                        <a:t>2. </a:t>
                      </a:r>
                      <a:r>
                        <a:rPr lang="en-US" sz="2400" b="0" dirty="0">
                          <a:solidFill>
                            <a:srgbClr val="242021"/>
                          </a:solidFill>
                          <a:effectLst/>
                        </a:rPr>
                        <a:t>It stresses the active role and specific actions of visitors in saving the environment.</a:t>
                      </a:r>
                      <a:endParaRPr lang="en-US" sz="4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4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4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4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4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83205025"/>
                  </a:ext>
                </a:extLst>
              </a:tr>
              <a:tr h="856730">
                <a:tc>
                  <a:txBody>
                    <a:bodyPr/>
                    <a:lstStyle/>
                    <a:p>
                      <a:r>
                        <a:rPr lang="en-US" sz="2400" b="1" dirty="0">
                          <a:solidFill>
                            <a:srgbClr val="007B83"/>
                          </a:solidFill>
                          <a:effectLst/>
                        </a:rPr>
                        <a:t>3. </a:t>
                      </a:r>
                      <a:r>
                        <a:rPr lang="en-US" sz="2400" b="0" dirty="0">
                          <a:solidFill>
                            <a:srgbClr val="242021"/>
                          </a:solidFill>
                          <a:effectLst/>
                        </a:rPr>
                        <a:t>It stresses the role of the whole tourist industry</a:t>
                      </a:r>
                      <a:endParaRPr lang="en-US" sz="4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4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4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4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4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032932645"/>
                  </a:ext>
                </a:extLst>
              </a:tr>
            </a:tbl>
          </a:graphicData>
        </a:graphic>
      </p:graphicFrame>
      <p:pic>
        <p:nvPicPr>
          <p:cNvPr id="9" name="Graphic 8" descr="Checkmark with solid fill">
            <a:extLst>
              <a:ext uri="{FF2B5EF4-FFF2-40B4-BE49-F238E27FC236}">
                <a16:creationId xmlns:a16="http://schemas.microsoft.com/office/drawing/2014/main" id="{EF1DBB5A-2364-0ADB-D0EF-5A749FB387B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82988" y="3155553"/>
            <a:ext cx="708212" cy="708212"/>
          </a:xfrm>
          <a:prstGeom prst="rect">
            <a:avLst/>
          </a:prstGeom>
        </p:spPr>
      </p:pic>
      <p:pic>
        <p:nvPicPr>
          <p:cNvPr id="14" name="Graphic 13" descr="Checkmark with solid fill">
            <a:extLst>
              <a:ext uri="{FF2B5EF4-FFF2-40B4-BE49-F238E27FC236}">
                <a16:creationId xmlns:a16="http://schemas.microsoft.com/office/drawing/2014/main" id="{2C6EF3D8-C361-2D6E-B925-14151C81214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84559" y="5526717"/>
            <a:ext cx="708212" cy="708212"/>
          </a:xfrm>
          <a:prstGeom prst="rect">
            <a:avLst/>
          </a:prstGeom>
        </p:spPr>
      </p:pic>
      <p:pic>
        <p:nvPicPr>
          <p:cNvPr id="15" name="Graphic 14" descr="Checkmark with solid fill">
            <a:extLst>
              <a:ext uri="{FF2B5EF4-FFF2-40B4-BE49-F238E27FC236}">
                <a16:creationId xmlns:a16="http://schemas.microsoft.com/office/drawing/2014/main" id="{21A92B32-1BCF-DED6-72A5-DF4F091F5FC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40253" y="4370271"/>
            <a:ext cx="708212" cy="708212"/>
          </a:xfrm>
          <a:prstGeom prst="rect">
            <a:avLst/>
          </a:prstGeom>
        </p:spPr>
      </p:pic>
      <p:sp>
        <p:nvSpPr>
          <p:cNvPr id="11" name="TextBox 10">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CLIL</a:t>
            </a:r>
          </a:p>
        </p:txBody>
      </p:sp>
    </p:spTree>
    <p:extLst>
      <p:ext uri="{BB962C8B-B14F-4D97-AF65-F5344CB8AC3E}">
        <p14:creationId xmlns:p14="http://schemas.microsoft.com/office/powerpoint/2010/main" val="309103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2256631" y="328764"/>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1563384" y="1327252"/>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003960" y="2554147"/>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EVERYDAY ENGLISH</a:t>
            </a:r>
            <a:endParaRPr lang="en-GB" b="1" dirty="0">
              <a:solidFill>
                <a:srgbClr val="006673"/>
              </a:solidFill>
            </a:endParaRPr>
          </a:p>
        </p:txBody>
      </p:sp>
      <p:sp>
        <p:nvSpPr>
          <p:cNvPr id="24" name="Rounded Rectangle 23"/>
          <p:cNvSpPr/>
          <p:nvPr/>
        </p:nvSpPr>
        <p:spPr>
          <a:xfrm>
            <a:off x="1152685" y="3929350"/>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CLIL</a:t>
            </a:r>
            <a:endParaRPr lang="en-GB" b="1" dirty="0">
              <a:solidFill>
                <a:srgbClr val="006673"/>
              </a:solidFill>
            </a:endParaRPr>
          </a:p>
        </p:txBody>
      </p:sp>
      <p:sp>
        <p:nvSpPr>
          <p:cNvPr id="25" name="Rectangle 24"/>
          <p:cNvSpPr/>
          <p:nvPr/>
        </p:nvSpPr>
        <p:spPr>
          <a:xfrm>
            <a:off x="5520055" y="1432363"/>
            <a:ext cx="5595962" cy="445179"/>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Brainstorming</a:t>
            </a:r>
            <a:endParaRPr lang="en-GB" dirty="0">
              <a:solidFill>
                <a:srgbClr val="006673"/>
              </a:solidFill>
            </a:endParaRPr>
          </a:p>
        </p:txBody>
      </p:sp>
      <p:sp>
        <p:nvSpPr>
          <p:cNvPr id="26" name="Rectangle 25"/>
          <p:cNvSpPr/>
          <p:nvPr/>
        </p:nvSpPr>
        <p:spPr>
          <a:xfrm>
            <a:off x="5520054" y="2352682"/>
            <a:ext cx="5595963" cy="1008862"/>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5788C"/>
                </a:solidFill>
              </a:rPr>
              <a:t>Task 1: Listen and complete the conversation.</a:t>
            </a:r>
          </a:p>
          <a:p>
            <a:pPr marL="285750" indent="-285750">
              <a:buFont typeface="Arial" panose="020B0604020202020204" pitchFamily="34" charset="0"/>
              <a:buChar char="•"/>
            </a:pPr>
            <a:r>
              <a:rPr lang="en-US" dirty="0">
                <a:solidFill>
                  <a:srgbClr val="05788C"/>
                </a:solidFill>
              </a:rPr>
              <a:t>Task 2: Make similar conversations.</a:t>
            </a:r>
            <a:endParaRPr lang="x-none" dirty="0">
              <a:solidFill>
                <a:srgbClr val="05788C"/>
              </a:solidFill>
            </a:endParaRPr>
          </a:p>
        </p:txBody>
      </p:sp>
      <p:sp>
        <p:nvSpPr>
          <p:cNvPr id="27" name="Rectangle 26"/>
          <p:cNvSpPr/>
          <p:nvPr/>
        </p:nvSpPr>
        <p:spPr>
          <a:xfrm>
            <a:off x="5520054" y="3839804"/>
            <a:ext cx="5564917" cy="910386"/>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5788C"/>
                </a:solidFill>
              </a:rPr>
              <a:t>Task 1: Complete the table.</a:t>
            </a:r>
          </a:p>
          <a:p>
            <a:pPr marL="285750" indent="-285750">
              <a:buFont typeface="Arial" panose="020B0604020202020204" pitchFamily="34" charset="0"/>
              <a:buChar char="•"/>
            </a:pPr>
            <a:r>
              <a:rPr lang="en-US" dirty="0">
                <a:solidFill>
                  <a:srgbClr val="05788C"/>
                </a:solidFill>
              </a:rPr>
              <a:t>Task 2: Tick the appropriate column.</a:t>
            </a:r>
            <a:endParaRPr lang="en-GB" dirty="0">
              <a:solidFill>
                <a:srgbClr val="05788C"/>
              </a:solidFill>
            </a:endParaRPr>
          </a:p>
        </p:txBody>
      </p:sp>
      <p:cxnSp>
        <p:nvCxnSpPr>
          <p:cNvPr id="28" name="Curved Connector 27"/>
          <p:cNvCxnSpPr>
            <a:stCxn id="22" idx="3"/>
            <a:endCxn id="23" idx="0"/>
          </p:cNvCxnSpPr>
          <p:nvPr/>
        </p:nvCxnSpPr>
        <p:spPr>
          <a:xfrm>
            <a:off x="3447151" y="1654954"/>
            <a:ext cx="532176" cy="89919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2128052" y="2881848"/>
            <a:ext cx="875908" cy="104750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3"/>
            <a:endCxn id="31" idx="0"/>
          </p:cNvCxnSpPr>
          <p:nvPr/>
        </p:nvCxnSpPr>
        <p:spPr>
          <a:xfrm>
            <a:off x="3103418" y="4284453"/>
            <a:ext cx="609821" cy="92544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621739" y="5209896"/>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sp>
        <p:nvSpPr>
          <p:cNvPr id="32" name="Rectangle 31"/>
          <p:cNvSpPr/>
          <p:nvPr/>
        </p:nvSpPr>
        <p:spPr>
          <a:xfrm>
            <a:off x="5520054" y="5209896"/>
            <a:ext cx="5595963"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Homework</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1499295" y="407851"/>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7</a:t>
            </a:r>
          </a:p>
        </p:txBody>
      </p:sp>
      <p:sp>
        <p:nvSpPr>
          <p:cNvPr id="40" name="Rectangle 39"/>
          <p:cNvSpPr/>
          <p:nvPr/>
        </p:nvSpPr>
        <p:spPr>
          <a:xfrm>
            <a:off x="4318613" y="330550"/>
            <a:ext cx="6136396"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77D4C3F6-6296-C746-8F6F-C35D950D7DD0}"/>
              </a:ext>
            </a:extLst>
          </p:cNvPr>
          <p:cNvSpPr txBox="1"/>
          <p:nvPr/>
        </p:nvSpPr>
        <p:spPr>
          <a:xfrm>
            <a:off x="4502393" y="320865"/>
            <a:ext cx="5952615" cy="523220"/>
          </a:xfrm>
          <a:prstGeom prst="rect">
            <a:avLst/>
          </a:prstGeom>
          <a:noFill/>
        </p:spPr>
        <p:txBody>
          <a:bodyPr wrap="square" rtlCol="0">
            <a:spAutoFit/>
          </a:bodyPr>
          <a:lstStyle/>
          <a:p>
            <a:r>
              <a:rPr lang="en-US" sz="2800" b="1" dirty="0">
                <a:solidFill>
                  <a:schemeClr val="bg1"/>
                </a:solidFill>
                <a:latin typeface="UTM Facebook K&amp;T" pitchFamily="18" charset="0"/>
              </a:rPr>
              <a:t>COMMUNICATION AND CULTURE/ CLIL</a:t>
            </a:r>
          </a:p>
        </p:txBody>
      </p:sp>
    </p:spTree>
    <p:extLst>
      <p:ext uri="{BB962C8B-B14F-4D97-AF65-F5344CB8AC3E}">
        <p14:creationId xmlns:p14="http://schemas.microsoft.com/office/powerpoint/2010/main" val="283584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8" name="Rounded Rectangle 7"/>
          <p:cNvSpPr/>
          <p:nvPr/>
        </p:nvSpPr>
        <p:spPr>
          <a:xfrm>
            <a:off x="702927" y="110763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33099" y="1039279"/>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TextBox 10">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
        <p:nvSpPr>
          <p:cNvPr id="2" name="Rectangle 1"/>
          <p:cNvSpPr/>
          <p:nvPr/>
        </p:nvSpPr>
        <p:spPr>
          <a:xfrm>
            <a:off x="1358390" y="1107630"/>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Wrap-up</a:t>
            </a:r>
          </a:p>
        </p:txBody>
      </p:sp>
      <p:sp>
        <p:nvSpPr>
          <p:cNvPr id="10" name="TextBox 9">
            <a:extLst>
              <a:ext uri="{FF2B5EF4-FFF2-40B4-BE49-F238E27FC236}">
                <a16:creationId xmlns:a16="http://schemas.microsoft.com/office/drawing/2014/main" id="{886B1540-DC9C-F84E-91FD-3561FCEC6CFE}"/>
              </a:ext>
            </a:extLst>
          </p:cNvPr>
          <p:cNvSpPr txBox="1"/>
          <p:nvPr/>
        </p:nvSpPr>
        <p:spPr>
          <a:xfrm>
            <a:off x="954230" y="2226027"/>
            <a:ext cx="10545582" cy="2677656"/>
          </a:xfrm>
          <a:prstGeom prst="rect">
            <a:avLst/>
          </a:prstGeom>
          <a:noFill/>
        </p:spPr>
        <p:txBody>
          <a:bodyPr wrap="square" rtlCol="0">
            <a:spAutoFit/>
          </a:bodyPr>
          <a:lstStyle/>
          <a:p>
            <a:pPr marL="457200" indent="-457200">
              <a:lnSpc>
                <a:spcPct val="200000"/>
              </a:lnSpc>
              <a:buFont typeface="Courier New" panose="02070309020205020404" pitchFamily="49" charset="0"/>
              <a:buChar char="o"/>
            </a:pPr>
            <a:r>
              <a:rPr lang="en-US" sz="2800" dirty="0"/>
              <a:t>Use the lexical items related to the topic Ecotourism;</a:t>
            </a:r>
          </a:p>
          <a:p>
            <a:pPr marL="457200" indent="-457200">
              <a:lnSpc>
                <a:spcPct val="200000"/>
              </a:lnSpc>
              <a:buFont typeface="Courier New" panose="02070309020205020404" pitchFamily="49" charset="0"/>
              <a:buChar char="o"/>
            </a:pPr>
            <a:r>
              <a:rPr lang="en-US" sz="2800" dirty="0"/>
              <a:t>Ask for and give advice;</a:t>
            </a:r>
          </a:p>
          <a:p>
            <a:pPr marL="457200" indent="-457200">
              <a:lnSpc>
                <a:spcPct val="200000"/>
              </a:lnSpc>
              <a:buFont typeface="Courier New" panose="02070309020205020404" pitchFamily="49" charset="0"/>
              <a:buChar char="o"/>
            </a:pPr>
            <a:r>
              <a:rPr lang="en-US" sz="2800" dirty="0"/>
              <a:t>Know more information about tourism’s impact on the environment.</a:t>
            </a:r>
          </a:p>
        </p:txBody>
      </p:sp>
    </p:spTree>
    <p:extLst>
      <p:ext uri="{BB962C8B-B14F-4D97-AF65-F5344CB8AC3E}">
        <p14:creationId xmlns:p14="http://schemas.microsoft.com/office/powerpoint/2010/main" val="3783509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8A4690D4-BED2-4414-A159-D786E74D1CDB}"/>
              </a:ext>
            </a:extLst>
          </p:cNvPr>
          <p:cNvSpPr txBox="1"/>
          <p:nvPr/>
        </p:nvSpPr>
        <p:spPr>
          <a:xfrm>
            <a:off x="774043" y="1951219"/>
            <a:ext cx="10662681" cy="2062103"/>
          </a:xfrm>
          <a:prstGeom prst="rect">
            <a:avLst/>
          </a:prstGeom>
          <a:noFill/>
        </p:spPr>
        <p:txBody>
          <a:bodyPr wrap="square">
            <a:spAutoFit/>
          </a:bodyPr>
          <a:lstStyle/>
          <a:p>
            <a:pPr>
              <a:lnSpc>
                <a:spcPct val="200000"/>
              </a:lnSpc>
            </a:pPr>
            <a:r>
              <a:rPr lang="x-none" sz="3200" dirty="0"/>
              <a:t>1. </a:t>
            </a:r>
            <a:r>
              <a:rPr lang="en-GB" sz="3200" dirty="0"/>
              <a:t>Prepare for the next lesson: Unit 10 – Looking back &amp; project</a:t>
            </a:r>
            <a:endParaRPr lang="x-none" sz="3200" dirty="0"/>
          </a:p>
          <a:p>
            <a:pPr lvl="0">
              <a:lnSpc>
                <a:spcPct val="200000"/>
              </a:lnSpc>
            </a:pPr>
            <a:r>
              <a:rPr lang="en-US" sz="3200" dirty="0"/>
              <a:t>2. Do exercises in the workbook</a:t>
            </a:r>
          </a:p>
        </p:txBody>
      </p:sp>
      <p:sp>
        <p:nvSpPr>
          <p:cNvPr id="8" name="Rounded Rectangle 7"/>
          <p:cNvSpPr/>
          <p:nvPr/>
        </p:nvSpPr>
        <p:spPr>
          <a:xfrm>
            <a:off x="743871" y="111311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74043" y="1017463"/>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2" name="Rectangle 11"/>
          <p:cNvSpPr/>
          <p:nvPr/>
        </p:nvSpPr>
        <p:spPr>
          <a:xfrm>
            <a:off x="1399333" y="1093512"/>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Homework</a:t>
            </a:r>
          </a:p>
        </p:txBody>
      </p:sp>
      <p:pic>
        <p:nvPicPr>
          <p:cNvPr id="10" name="Picture 9">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3054224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4" name="Content Placeholder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157182" y="6015834"/>
            <a:ext cx="5877636" cy="584775"/>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600" b="1" dirty="0">
                <a:solidFill>
                  <a:srgbClr val="FFFFFF"/>
                </a:solidFill>
                <a:latin typeface="Calibri" panose="020F0502020204030204" pitchFamily="34" charset="0"/>
              </a:rPr>
              <a:t>Website</a:t>
            </a:r>
            <a:r>
              <a:rPr lang="en-US" sz="1600" b="1">
                <a:solidFill>
                  <a:srgbClr val="FFFFFF"/>
                </a:solidFill>
                <a:latin typeface="Calibri" panose="020F0502020204030204" pitchFamily="34" charset="0"/>
              </a:rPr>
              <a:t>: </a:t>
            </a:r>
            <a:r>
              <a:rPr lang="en-US" sz="1600" b="1" i="1">
                <a:solidFill>
                  <a:srgbClr val="FFFFFF"/>
                </a:solidFill>
                <a:latin typeface="Calibri" panose="020F0502020204030204" pitchFamily="34" charset="0"/>
              </a:rPr>
              <a:t>hoclieu.</a:t>
            </a:r>
            <a:r>
              <a:rPr lang="en-US" sz="1600" b="1" i="1" dirty="0">
                <a:solidFill>
                  <a:srgbClr val="FFFFFF"/>
                </a:solidFill>
                <a:latin typeface="Calibri" panose="020F0502020204030204" pitchFamily="34" charset="0"/>
              </a:rPr>
              <a:t>vn</a:t>
            </a:r>
            <a:endParaRPr lang="en-US" sz="1600" dirty="0"/>
          </a:p>
          <a:p>
            <a:pPr algn="ctr"/>
            <a:r>
              <a:rPr lang="en-US" sz="1600" b="1" i="1" dirty="0" err="1">
                <a:solidFill>
                  <a:srgbClr val="FFFFFF"/>
                </a:solidFill>
                <a:latin typeface="Calibri" panose="020F0502020204030204" pitchFamily="34" charset="0"/>
              </a:rPr>
              <a:t>Fanpage</a:t>
            </a:r>
            <a:r>
              <a:rPr lang="en-US" sz="1600" b="1" i="1" dirty="0">
                <a:solidFill>
                  <a:srgbClr val="FFFFFF"/>
                </a:solidFill>
                <a:latin typeface="Calibri" panose="020F0502020204030204" pitchFamily="34" charset="0"/>
              </a:rPr>
              <a:t>: facebook.com/tienganhglobalsuccess.vn/</a:t>
            </a:r>
            <a:endParaRPr lang="en-US" sz="1600" dirty="0"/>
          </a:p>
        </p:txBody>
      </p:sp>
    </p:spTree>
    <p:extLst>
      <p:ext uri="{BB962C8B-B14F-4D97-AF65-F5344CB8AC3E}">
        <p14:creationId xmlns:p14="http://schemas.microsoft.com/office/powerpoint/2010/main" val="346792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29475" y="2805341"/>
            <a:ext cx="8443076" cy="627454"/>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pic>
        <p:nvPicPr>
          <p:cNvPr id="3" name="Picture 2">
            <a:extLst>
              <a:ext uri="{FF2B5EF4-FFF2-40B4-BE49-F238E27FC236}">
                <a16:creationId xmlns:a16="http://schemas.microsoft.com/office/drawing/2014/main" id="{BD5601C0-0307-40CF-BC94-87B6505FACAD}"/>
              </a:ext>
            </a:extLst>
          </p:cNvPr>
          <p:cNvPicPr>
            <a:picLocks noChangeAspect="1"/>
          </p:cNvPicPr>
          <p:nvPr/>
        </p:nvPicPr>
        <p:blipFill rotWithShape="1">
          <a:blip r:embed="rId2">
            <a:extLst>
              <a:ext uri="{28A0092B-C50C-407E-A947-70E740481C1C}">
                <a14:useLocalDpi xmlns:a14="http://schemas.microsoft.com/office/drawing/2010/main" val="0"/>
              </a:ext>
            </a:extLst>
          </a:blip>
          <a:srcRect r="37481"/>
          <a:stretch/>
        </p:blipFill>
        <p:spPr>
          <a:xfrm>
            <a:off x="0" y="0"/>
            <a:ext cx="12192000" cy="2188296"/>
          </a:xfrm>
          <a:prstGeom prst="rect">
            <a:avLst/>
          </a:prstGeom>
        </p:spPr>
      </p:pic>
      <p:sp>
        <p:nvSpPr>
          <p:cNvPr id="5" name="TextBox 4">
            <a:extLst>
              <a:ext uri="{FF2B5EF4-FFF2-40B4-BE49-F238E27FC236}">
                <a16:creationId xmlns:a16="http://schemas.microsoft.com/office/drawing/2014/main" id="{35DF77EB-655D-46EF-9E8B-FA2AF8707694}"/>
              </a:ext>
            </a:extLst>
          </p:cNvPr>
          <p:cNvSpPr txBox="1"/>
          <p:nvPr/>
        </p:nvSpPr>
        <p:spPr>
          <a:xfrm>
            <a:off x="1027615" y="401650"/>
            <a:ext cx="1478856"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10</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244105" y="716817"/>
            <a:ext cx="578542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ECOTOURISM</a:t>
            </a:r>
          </a:p>
        </p:txBody>
      </p:sp>
      <p:sp>
        <p:nvSpPr>
          <p:cNvPr id="27" name="TextBox 26">
            <a:extLst>
              <a:ext uri="{FF2B5EF4-FFF2-40B4-BE49-F238E27FC236}">
                <a16:creationId xmlns:a16="http://schemas.microsoft.com/office/drawing/2014/main" id="{EB47DCBC-9091-47D9-B368-F9923F624982}"/>
              </a:ext>
            </a:extLst>
          </p:cNvPr>
          <p:cNvSpPr txBox="1"/>
          <p:nvPr/>
        </p:nvSpPr>
        <p:spPr>
          <a:xfrm>
            <a:off x="4261460" y="2816215"/>
            <a:ext cx="8141298" cy="584775"/>
          </a:xfrm>
          <a:prstGeom prst="rect">
            <a:avLst/>
          </a:prstGeom>
          <a:noFill/>
        </p:spPr>
        <p:txBody>
          <a:bodyPr wrap="square" rtlCol="0">
            <a:spAutoFit/>
          </a:bodyPr>
          <a:lstStyle/>
          <a:p>
            <a:r>
              <a:rPr lang="en-US" sz="3200" b="1" dirty="0">
                <a:solidFill>
                  <a:schemeClr val="bg1"/>
                </a:solidFill>
                <a:latin typeface="UTM Facebook K&amp;T" pitchFamily="18" charset="0"/>
              </a:rPr>
              <a:t>COMMUNICATION AND CULTURE/ CLIL</a:t>
            </a:r>
          </a:p>
        </p:txBody>
      </p:sp>
      <p:sp>
        <p:nvSpPr>
          <p:cNvPr id="25" name="Rectangle 24"/>
          <p:cNvSpPr/>
          <p:nvPr/>
        </p:nvSpPr>
        <p:spPr>
          <a:xfrm>
            <a:off x="421228" y="2805341"/>
            <a:ext cx="2878040" cy="627454"/>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31CEF878-588C-4D1A-8EFD-9AE7A71F41C4}"/>
              </a:ext>
            </a:extLst>
          </p:cNvPr>
          <p:cNvSpPr txBox="1"/>
          <p:nvPr/>
        </p:nvSpPr>
        <p:spPr>
          <a:xfrm>
            <a:off x="256124" y="2839165"/>
            <a:ext cx="3208247" cy="646331"/>
          </a:xfrm>
          <a:prstGeom prst="rect">
            <a:avLst/>
          </a:prstGeom>
          <a:noFill/>
        </p:spPr>
        <p:txBody>
          <a:bodyPr wrap="square" rtlCol="0">
            <a:spAutoFit/>
          </a:bodyPr>
          <a:lstStyle/>
          <a:p>
            <a:pPr algn="ctr"/>
            <a:r>
              <a:rPr lang="en-US" sz="3600" dirty="0">
                <a:solidFill>
                  <a:srgbClr val="048DA4"/>
                </a:solidFill>
                <a:latin typeface="Bookman Old Style" pitchFamily="18" charset="0"/>
              </a:rPr>
              <a:t>LESSON 7</a:t>
            </a:r>
          </a:p>
        </p:txBody>
      </p:sp>
    </p:spTree>
    <p:extLst>
      <p:ext uri="{BB962C8B-B14F-4D97-AF65-F5344CB8AC3E}">
        <p14:creationId xmlns:p14="http://schemas.microsoft.com/office/powerpoint/2010/main" val="323426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5" name="TextBox 4">
            <a:extLst>
              <a:ext uri="{FF2B5EF4-FFF2-40B4-BE49-F238E27FC236}">
                <a16:creationId xmlns:a16="http://schemas.microsoft.com/office/drawing/2014/main" id="{35DF77EB-655D-46EF-9E8B-FA2AF8707694}"/>
              </a:ext>
            </a:extLst>
          </p:cNvPr>
          <p:cNvSpPr txBox="1"/>
          <p:nvPr/>
        </p:nvSpPr>
        <p:spPr>
          <a:xfrm>
            <a:off x="2167672" y="347869"/>
            <a:ext cx="1267591"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1</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843380" y="627920"/>
            <a:ext cx="495893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Family Life</a:t>
            </a:r>
          </a:p>
        </p:txBody>
      </p:sp>
      <p:grpSp>
        <p:nvGrpSpPr>
          <p:cNvPr id="13" name="Group 12"/>
          <p:cNvGrpSpPr/>
          <p:nvPr/>
        </p:nvGrpSpPr>
        <p:grpSpPr>
          <a:xfrm>
            <a:off x="1119197" y="265737"/>
            <a:ext cx="6513725" cy="1548490"/>
            <a:chOff x="144635" y="1191561"/>
            <a:chExt cx="5167790" cy="1145834"/>
          </a:xfrm>
        </p:grpSpPr>
        <p:sp>
          <p:nvSpPr>
            <p:cNvPr id="14" name="Rounded Rectangle 13"/>
            <p:cNvSpPr/>
            <p:nvPr/>
          </p:nvSpPr>
          <p:spPr>
            <a:xfrm>
              <a:off x="479471" y="1496280"/>
              <a:ext cx="4832954" cy="647205"/>
            </a:xfrm>
            <a:prstGeom prst="roundRect">
              <a:avLst>
                <a:gd name="adj" fmla="val 42661"/>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76664" y="1519800"/>
              <a:ext cx="3741812" cy="569362"/>
            </a:xfrm>
            <a:prstGeom prst="rect">
              <a:avLst/>
            </a:prstGeom>
            <a:noFill/>
          </p:spPr>
          <p:txBody>
            <a:bodyPr wrap="square" rtlCol="0">
              <a:spAutoFit/>
            </a:bodyPr>
            <a:lstStyle/>
            <a:p>
              <a:r>
                <a:rPr lang="en-US" sz="4400" b="1" dirty="0">
                  <a:solidFill>
                    <a:schemeClr val="bg1"/>
                  </a:solidFill>
                  <a:latin typeface="UTM Facebook K&amp;T" panose="02040603050506020204" pitchFamily="18" charset="0"/>
                </a:rPr>
                <a:t>OBJECTIVES</a:t>
              </a:r>
            </a:p>
          </p:txBody>
        </p:sp>
        <p:pic>
          <p:nvPicPr>
            <p:cNvPr id="18" name="Picture 1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4635" y="1191561"/>
              <a:ext cx="1096339" cy="1145834"/>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1275517" y="2226027"/>
            <a:ext cx="10600666" cy="2677656"/>
          </a:xfrm>
          <a:prstGeom prst="rect">
            <a:avLst/>
          </a:prstGeom>
          <a:noFill/>
        </p:spPr>
        <p:txBody>
          <a:bodyPr wrap="square" rtlCol="0">
            <a:spAutoFit/>
          </a:bodyPr>
          <a:lstStyle/>
          <a:p>
            <a:pPr marL="457200" indent="-457200">
              <a:lnSpc>
                <a:spcPct val="200000"/>
              </a:lnSpc>
              <a:buFont typeface="Courier New" panose="02070309020205020404" pitchFamily="49" charset="0"/>
              <a:buChar char="o"/>
            </a:pPr>
            <a:r>
              <a:rPr lang="en-US" sz="2800" dirty="0"/>
              <a:t>Use the lexical items related to the topic Ecotourism;</a:t>
            </a:r>
          </a:p>
          <a:p>
            <a:pPr marL="457200" indent="-457200">
              <a:lnSpc>
                <a:spcPct val="200000"/>
              </a:lnSpc>
              <a:buFont typeface="Courier New" panose="02070309020205020404" pitchFamily="49" charset="0"/>
              <a:buChar char="o"/>
            </a:pPr>
            <a:r>
              <a:rPr lang="en-US" sz="2800" dirty="0"/>
              <a:t>Ask for and give advice;</a:t>
            </a:r>
          </a:p>
          <a:p>
            <a:pPr marL="457200" indent="-457200">
              <a:lnSpc>
                <a:spcPct val="200000"/>
              </a:lnSpc>
              <a:buFont typeface="Courier New" panose="02070309020205020404" pitchFamily="49" charset="0"/>
              <a:buChar char="o"/>
            </a:pPr>
            <a:r>
              <a:rPr lang="en-US" sz="2800" dirty="0"/>
              <a:t>Know more information about tourism’s impact on the environment.</a:t>
            </a:r>
          </a:p>
        </p:txBody>
      </p:sp>
    </p:spTree>
    <p:extLst>
      <p:ext uri="{BB962C8B-B14F-4D97-AF65-F5344CB8AC3E}">
        <p14:creationId xmlns:p14="http://schemas.microsoft.com/office/powerpoint/2010/main" val="2887188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2256631" y="328764"/>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1563384" y="1327252"/>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003960" y="2554147"/>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EVERYDAY ENGLISH</a:t>
            </a:r>
            <a:endParaRPr lang="en-GB" b="1" dirty="0">
              <a:solidFill>
                <a:srgbClr val="006673"/>
              </a:solidFill>
            </a:endParaRPr>
          </a:p>
        </p:txBody>
      </p:sp>
      <p:sp>
        <p:nvSpPr>
          <p:cNvPr id="24" name="Rounded Rectangle 23"/>
          <p:cNvSpPr/>
          <p:nvPr/>
        </p:nvSpPr>
        <p:spPr>
          <a:xfrm>
            <a:off x="1152685" y="3929350"/>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CLIL</a:t>
            </a:r>
            <a:endParaRPr lang="en-GB" b="1" dirty="0">
              <a:solidFill>
                <a:srgbClr val="006673"/>
              </a:solidFill>
            </a:endParaRPr>
          </a:p>
        </p:txBody>
      </p:sp>
      <p:sp>
        <p:nvSpPr>
          <p:cNvPr id="25" name="Rectangle 24"/>
          <p:cNvSpPr/>
          <p:nvPr/>
        </p:nvSpPr>
        <p:spPr>
          <a:xfrm>
            <a:off x="5520055" y="1432363"/>
            <a:ext cx="5595962" cy="445179"/>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Brainstorming</a:t>
            </a:r>
            <a:endParaRPr lang="en-GB" dirty="0">
              <a:solidFill>
                <a:srgbClr val="006673"/>
              </a:solidFill>
            </a:endParaRPr>
          </a:p>
        </p:txBody>
      </p:sp>
      <p:sp>
        <p:nvSpPr>
          <p:cNvPr id="26" name="Rectangle 25"/>
          <p:cNvSpPr/>
          <p:nvPr/>
        </p:nvSpPr>
        <p:spPr>
          <a:xfrm>
            <a:off x="5520054" y="2352682"/>
            <a:ext cx="5595963" cy="1008862"/>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5788C"/>
                </a:solidFill>
              </a:rPr>
              <a:t>Task 1: Listen and complete the conversation.</a:t>
            </a:r>
          </a:p>
          <a:p>
            <a:pPr marL="285750" indent="-285750">
              <a:buFont typeface="Arial" panose="020B0604020202020204" pitchFamily="34" charset="0"/>
              <a:buChar char="•"/>
            </a:pPr>
            <a:r>
              <a:rPr lang="en-US" dirty="0">
                <a:solidFill>
                  <a:srgbClr val="05788C"/>
                </a:solidFill>
              </a:rPr>
              <a:t>Task 2: Make similar conversations.</a:t>
            </a:r>
            <a:endParaRPr lang="x-none" dirty="0">
              <a:solidFill>
                <a:srgbClr val="05788C"/>
              </a:solidFill>
            </a:endParaRPr>
          </a:p>
        </p:txBody>
      </p:sp>
      <p:sp>
        <p:nvSpPr>
          <p:cNvPr id="27" name="Rectangle 26"/>
          <p:cNvSpPr/>
          <p:nvPr/>
        </p:nvSpPr>
        <p:spPr>
          <a:xfrm>
            <a:off x="5520054" y="3839804"/>
            <a:ext cx="5564917" cy="910386"/>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5788C"/>
                </a:solidFill>
              </a:rPr>
              <a:t>Task 1: Complete the table.</a:t>
            </a:r>
          </a:p>
          <a:p>
            <a:pPr marL="285750" indent="-285750">
              <a:buFont typeface="Arial" panose="020B0604020202020204" pitchFamily="34" charset="0"/>
              <a:buChar char="•"/>
            </a:pPr>
            <a:r>
              <a:rPr lang="en-US" dirty="0">
                <a:solidFill>
                  <a:srgbClr val="05788C"/>
                </a:solidFill>
              </a:rPr>
              <a:t>Task 2: Tick the appropriate column.</a:t>
            </a:r>
            <a:endParaRPr lang="en-GB" dirty="0">
              <a:solidFill>
                <a:srgbClr val="05788C"/>
              </a:solidFill>
            </a:endParaRPr>
          </a:p>
        </p:txBody>
      </p:sp>
      <p:cxnSp>
        <p:nvCxnSpPr>
          <p:cNvPr id="28" name="Curved Connector 27"/>
          <p:cNvCxnSpPr>
            <a:stCxn id="22" idx="3"/>
            <a:endCxn id="23" idx="0"/>
          </p:cNvCxnSpPr>
          <p:nvPr/>
        </p:nvCxnSpPr>
        <p:spPr>
          <a:xfrm>
            <a:off x="3447151" y="1654954"/>
            <a:ext cx="532176" cy="89919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2128052" y="2881848"/>
            <a:ext cx="875908" cy="104750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3"/>
            <a:endCxn id="31" idx="0"/>
          </p:cNvCxnSpPr>
          <p:nvPr/>
        </p:nvCxnSpPr>
        <p:spPr>
          <a:xfrm>
            <a:off x="3103418" y="4284453"/>
            <a:ext cx="609821" cy="92544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621739" y="5209896"/>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sp>
        <p:nvSpPr>
          <p:cNvPr id="32" name="Rectangle 31"/>
          <p:cNvSpPr/>
          <p:nvPr/>
        </p:nvSpPr>
        <p:spPr>
          <a:xfrm>
            <a:off x="5520054" y="5209896"/>
            <a:ext cx="5595963"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Homework</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1499295" y="407851"/>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7</a:t>
            </a:r>
          </a:p>
        </p:txBody>
      </p:sp>
      <p:sp>
        <p:nvSpPr>
          <p:cNvPr id="40" name="Rectangle 39"/>
          <p:cNvSpPr/>
          <p:nvPr/>
        </p:nvSpPr>
        <p:spPr>
          <a:xfrm>
            <a:off x="4318613" y="330550"/>
            <a:ext cx="6136396"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77D4C3F6-6296-C746-8F6F-C35D950D7DD0}"/>
              </a:ext>
            </a:extLst>
          </p:cNvPr>
          <p:cNvSpPr txBox="1"/>
          <p:nvPr/>
        </p:nvSpPr>
        <p:spPr>
          <a:xfrm>
            <a:off x="4502393" y="320865"/>
            <a:ext cx="5952615" cy="523220"/>
          </a:xfrm>
          <a:prstGeom prst="rect">
            <a:avLst/>
          </a:prstGeom>
          <a:noFill/>
        </p:spPr>
        <p:txBody>
          <a:bodyPr wrap="square" rtlCol="0">
            <a:spAutoFit/>
          </a:bodyPr>
          <a:lstStyle/>
          <a:p>
            <a:r>
              <a:rPr lang="en-US" sz="2800" b="1" dirty="0">
                <a:solidFill>
                  <a:schemeClr val="bg1"/>
                </a:solidFill>
                <a:latin typeface="UTM Facebook K&amp;T" pitchFamily="18" charset="0"/>
              </a:rPr>
              <a:t>COMMUNICATION AND CULTURE/ CLIL</a:t>
            </a:r>
          </a:p>
        </p:txBody>
      </p:sp>
    </p:spTree>
    <p:extLst>
      <p:ext uri="{BB962C8B-B14F-4D97-AF65-F5344CB8AC3E}">
        <p14:creationId xmlns:p14="http://schemas.microsoft.com/office/powerpoint/2010/main" val="383414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39" name="TextBox 38">
            <a:extLst>
              <a:ext uri="{FF2B5EF4-FFF2-40B4-BE49-F238E27FC236}">
                <a16:creationId xmlns:a16="http://schemas.microsoft.com/office/drawing/2014/main" id="{77D4C3F6-6296-C746-8F6F-C35D950D7DD0}"/>
              </a:ext>
            </a:extLst>
          </p:cNvPr>
          <p:cNvSpPr txBox="1"/>
          <p:nvPr/>
        </p:nvSpPr>
        <p:spPr>
          <a:xfrm>
            <a:off x="4050702" y="320865"/>
            <a:ext cx="8141298" cy="523220"/>
          </a:xfrm>
          <a:prstGeom prst="rect">
            <a:avLst/>
          </a:prstGeom>
          <a:noFill/>
        </p:spPr>
        <p:txBody>
          <a:bodyPr wrap="square" rtlCol="0">
            <a:spAutoFit/>
          </a:bodyPr>
          <a:lstStyle/>
          <a:p>
            <a:r>
              <a:rPr lang="en-US" sz="2800" b="1" dirty="0">
                <a:solidFill>
                  <a:schemeClr val="bg1"/>
                </a:solidFill>
                <a:latin typeface="UTM Facebook K&amp;T" pitchFamily="18" charset="0"/>
              </a:rPr>
              <a:t>COMMUNICATION AND CULTURE/ CLIL</a:t>
            </a:r>
          </a:p>
        </p:txBody>
      </p:sp>
      <p:sp>
        <p:nvSpPr>
          <p:cNvPr id="2" name="TextBox 1">
            <a:extLst>
              <a:ext uri="{FF2B5EF4-FFF2-40B4-BE49-F238E27FC236}">
                <a16:creationId xmlns:a16="http://schemas.microsoft.com/office/drawing/2014/main" id="{2AB1DAD6-94E5-0458-5205-D3B5C71F47E3}"/>
              </a:ext>
            </a:extLst>
          </p:cNvPr>
          <p:cNvSpPr txBox="1"/>
          <p:nvPr/>
        </p:nvSpPr>
        <p:spPr>
          <a:xfrm>
            <a:off x="1497177" y="1747569"/>
            <a:ext cx="3596652" cy="2764215"/>
          </a:xfrm>
          <a:prstGeom prst="cloudCallout">
            <a:avLst>
              <a:gd name="adj1" fmla="val -38599"/>
              <a:gd name="adj2" fmla="val 77645"/>
            </a:avLst>
          </a:prstGeom>
          <a:ln w="28575">
            <a:solidFill>
              <a:srgbClr val="006673"/>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a:solidFill>
                  <a:srgbClr val="05788C"/>
                </a:solidFill>
              </a:rPr>
              <a:t>What kind of advice do you need before a tour/trip?</a:t>
            </a:r>
          </a:p>
        </p:txBody>
      </p:sp>
      <p:sp>
        <p:nvSpPr>
          <p:cNvPr id="3" name="TextBox 2">
            <a:extLst>
              <a:ext uri="{FF2B5EF4-FFF2-40B4-BE49-F238E27FC236}">
                <a16:creationId xmlns:a16="http://schemas.microsoft.com/office/drawing/2014/main" id="{E2D996C9-E5D1-DE70-285C-83E6AD15B8DC}"/>
              </a:ext>
            </a:extLst>
          </p:cNvPr>
          <p:cNvSpPr txBox="1"/>
          <p:nvPr/>
        </p:nvSpPr>
        <p:spPr>
          <a:xfrm>
            <a:off x="6439393" y="1747569"/>
            <a:ext cx="4474234" cy="3257174"/>
          </a:xfrm>
          <a:prstGeom prst="rect">
            <a:avLst/>
          </a:prstGeom>
          <a:noFill/>
        </p:spPr>
        <p:txBody>
          <a:bodyPr wrap="square" rtlCol="0">
            <a:spAutoFit/>
          </a:bodyPr>
          <a:lstStyle/>
          <a:p>
            <a:pPr marL="457200" indent="-457200">
              <a:lnSpc>
                <a:spcPct val="150000"/>
              </a:lnSpc>
              <a:buFont typeface="Wingdings" panose="05000000000000000000" pitchFamily="2" charset="2"/>
              <a:buChar char="Ø"/>
            </a:pPr>
            <a:r>
              <a:rPr lang="en-US" sz="2800" i="1" dirty="0"/>
              <a:t>What to bring?</a:t>
            </a:r>
          </a:p>
          <a:p>
            <a:pPr marL="457200" indent="-457200">
              <a:lnSpc>
                <a:spcPct val="150000"/>
              </a:lnSpc>
              <a:buFont typeface="Wingdings" panose="05000000000000000000" pitchFamily="2" charset="2"/>
              <a:buChar char="Ø"/>
            </a:pPr>
            <a:r>
              <a:rPr lang="en-US" sz="2800" i="1" dirty="0"/>
              <a:t>What not to bring?</a:t>
            </a:r>
          </a:p>
          <a:p>
            <a:pPr marL="457200" indent="-457200">
              <a:lnSpc>
                <a:spcPct val="150000"/>
              </a:lnSpc>
              <a:buFont typeface="Wingdings" panose="05000000000000000000" pitchFamily="2" charset="2"/>
              <a:buChar char="Ø"/>
            </a:pPr>
            <a:r>
              <a:rPr lang="en-US" sz="2800" i="1" dirty="0"/>
              <a:t>Where to eat?</a:t>
            </a:r>
          </a:p>
          <a:p>
            <a:pPr marL="457200" indent="-457200">
              <a:lnSpc>
                <a:spcPct val="150000"/>
              </a:lnSpc>
              <a:buFont typeface="Wingdings" panose="05000000000000000000" pitchFamily="2" charset="2"/>
              <a:buChar char="Ø"/>
            </a:pPr>
            <a:r>
              <a:rPr lang="en-US" sz="2800" i="1" dirty="0"/>
              <a:t>Where to shop?</a:t>
            </a:r>
          </a:p>
          <a:p>
            <a:pPr marL="457200" indent="-457200">
              <a:lnSpc>
                <a:spcPct val="150000"/>
              </a:lnSpc>
              <a:buFont typeface="Wingdings" panose="05000000000000000000" pitchFamily="2" charset="2"/>
              <a:buChar char="Ø"/>
            </a:pPr>
            <a:r>
              <a:rPr lang="en-US" sz="2800" i="1" dirty="0"/>
              <a:t>What to wear?</a:t>
            </a:r>
          </a:p>
        </p:txBody>
      </p:sp>
      <p:sp>
        <p:nvSpPr>
          <p:cNvPr id="12" name="TextBox 11">
            <a:extLst>
              <a:ext uri="{FF2B5EF4-FFF2-40B4-BE49-F238E27FC236}">
                <a16:creationId xmlns:a16="http://schemas.microsoft.com/office/drawing/2014/main" id="{77D4C3F6-6296-C746-8F6F-C35D950D7DD0}"/>
              </a:ext>
            </a:extLst>
          </p:cNvPr>
          <p:cNvSpPr txBox="1"/>
          <p:nvPr/>
        </p:nvSpPr>
        <p:spPr>
          <a:xfrm>
            <a:off x="3762580" y="363669"/>
            <a:ext cx="5952615" cy="769441"/>
          </a:xfrm>
          <a:prstGeom prst="rect">
            <a:avLst/>
          </a:prstGeom>
          <a:noFill/>
        </p:spPr>
        <p:txBody>
          <a:bodyPr wrap="square" rtlCol="0">
            <a:spAutoFit/>
          </a:bodyPr>
          <a:lstStyle/>
          <a:p>
            <a:r>
              <a:rPr lang="en-US" sz="4400" b="1" dirty="0">
                <a:solidFill>
                  <a:srgbClr val="EE8640"/>
                </a:solidFill>
                <a:latin typeface="UTM Facebook K&amp;T" pitchFamily="18" charset="0"/>
              </a:rPr>
              <a:t>BRAINSTORMING</a:t>
            </a:r>
          </a:p>
        </p:txBody>
      </p:sp>
    </p:spTree>
    <p:extLst>
      <p:ext uri="{BB962C8B-B14F-4D97-AF65-F5344CB8AC3E}">
        <p14:creationId xmlns:p14="http://schemas.microsoft.com/office/powerpoint/2010/main" val="413873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2256631" y="328764"/>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1563384" y="1327252"/>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003960" y="2554147"/>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EVERYDAY ENGLISH</a:t>
            </a:r>
            <a:endParaRPr lang="en-GB" b="1" dirty="0">
              <a:solidFill>
                <a:srgbClr val="006673"/>
              </a:solidFill>
            </a:endParaRPr>
          </a:p>
        </p:txBody>
      </p:sp>
      <p:sp>
        <p:nvSpPr>
          <p:cNvPr id="25" name="Rectangle 24"/>
          <p:cNvSpPr/>
          <p:nvPr/>
        </p:nvSpPr>
        <p:spPr>
          <a:xfrm>
            <a:off x="5520055" y="1432363"/>
            <a:ext cx="5595962" cy="445179"/>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Brainstorming</a:t>
            </a:r>
            <a:endParaRPr lang="en-GB" dirty="0">
              <a:solidFill>
                <a:srgbClr val="006673"/>
              </a:solidFill>
            </a:endParaRPr>
          </a:p>
        </p:txBody>
      </p:sp>
      <p:sp>
        <p:nvSpPr>
          <p:cNvPr id="26" name="Rectangle 25"/>
          <p:cNvSpPr/>
          <p:nvPr/>
        </p:nvSpPr>
        <p:spPr>
          <a:xfrm>
            <a:off x="5520054" y="2352682"/>
            <a:ext cx="5595963" cy="1008862"/>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5788C"/>
                </a:solidFill>
              </a:rPr>
              <a:t>Task 1: Listen and complete the conversation.</a:t>
            </a:r>
          </a:p>
          <a:p>
            <a:pPr marL="285750" indent="-285750">
              <a:buFont typeface="Arial" panose="020B0604020202020204" pitchFamily="34" charset="0"/>
              <a:buChar char="•"/>
            </a:pPr>
            <a:r>
              <a:rPr lang="en-US" dirty="0">
                <a:solidFill>
                  <a:srgbClr val="05788C"/>
                </a:solidFill>
              </a:rPr>
              <a:t>Task 2: Make similar conversations.</a:t>
            </a:r>
            <a:endParaRPr lang="x-none" dirty="0">
              <a:solidFill>
                <a:srgbClr val="05788C"/>
              </a:solidFill>
            </a:endParaRPr>
          </a:p>
        </p:txBody>
      </p:sp>
      <p:cxnSp>
        <p:nvCxnSpPr>
          <p:cNvPr id="28" name="Curved Connector 27"/>
          <p:cNvCxnSpPr>
            <a:stCxn id="22" idx="3"/>
            <a:endCxn id="23" idx="0"/>
          </p:cNvCxnSpPr>
          <p:nvPr/>
        </p:nvCxnSpPr>
        <p:spPr>
          <a:xfrm>
            <a:off x="3447151" y="1654954"/>
            <a:ext cx="532176" cy="89919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1499295" y="407851"/>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7</a:t>
            </a:r>
          </a:p>
        </p:txBody>
      </p:sp>
      <p:sp>
        <p:nvSpPr>
          <p:cNvPr id="40" name="Rectangle 39"/>
          <p:cNvSpPr/>
          <p:nvPr/>
        </p:nvSpPr>
        <p:spPr>
          <a:xfrm>
            <a:off x="4318613" y="330550"/>
            <a:ext cx="6136396"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77D4C3F6-6296-C746-8F6F-C35D950D7DD0}"/>
              </a:ext>
            </a:extLst>
          </p:cNvPr>
          <p:cNvSpPr txBox="1"/>
          <p:nvPr/>
        </p:nvSpPr>
        <p:spPr>
          <a:xfrm>
            <a:off x="4502393" y="320865"/>
            <a:ext cx="5952615" cy="523220"/>
          </a:xfrm>
          <a:prstGeom prst="rect">
            <a:avLst/>
          </a:prstGeom>
          <a:noFill/>
        </p:spPr>
        <p:txBody>
          <a:bodyPr wrap="square" rtlCol="0">
            <a:spAutoFit/>
          </a:bodyPr>
          <a:lstStyle/>
          <a:p>
            <a:r>
              <a:rPr lang="en-US" sz="2800" b="1" dirty="0">
                <a:solidFill>
                  <a:schemeClr val="bg1"/>
                </a:solidFill>
                <a:latin typeface="UTM Facebook K&amp;T" pitchFamily="18" charset="0"/>
              </a:rPr>
              <a:t>COMMUNICATION AND CULTURE/ CLIL</a:t>
            </a:r>
          </a:p>
        </p:txBody>
      </p:sp>
    </p:spTree>
    <p:extLst>
      <p:ext uri="{BB962C8B-B14F-4D97-AF65-F5344CB8AC3E}">
        <p14:creationId xmlns:p14="http://schemas.microsoft.com/office/powerpoint/2010/main" val="3688599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306236" y="146127"/>
            <a:ext cx="7183894" cy="646331"/>
          </a:xfrm>
          <a:prstGeom prst="rect">
            <a:avLst/>
          </a:prstGeom>
          <a:noFill/>
        </p:spPr>
        <p:txBody>
          <a:bodyPr wrap="square">
            <a:spAutoFit/>
          </a:bodyPr>
          <a:lstStyle/>
          <a:p>
            <a:r>
              <a:rPr lang="en-US" sz="3600" b="1" dirty="0">
                <a:solidFill>
                  <a:schemeClr val="bg1"/>
                </a:solidFill>
              </a:rPr>
              <a:t>EVERYDAY ENGLISH</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5" name="Rounded Rectangle 4">
            <a:extLst>
              <a:ext uri="{FF2B5EF4-FFF2-40B4-BE49-F238E27FC236}">
                <a16:creationId xmlns:a16="http://schemas.microsoft.com/office/drawing/2014/main" id="{AD89438F-FBB7-A647-8B75-77D28A131389}"/>
              </a:ext>
            </a:extLst>
          </p:cNvPr>
          <p:cNvSpPr/>
          <p:nvPr/>
        </p:nvSpPr>
        <p:spPr>
          <a:xfrm>
            <a:off x="595598"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6" name="TextBox 5">
            <a:extLst>
              <a:ext uri="{FF2B5EF4-FFF2-40B4-BE49-F238E27FC236}">
                <a16:creationId xmlns:a16="http://schemas.microsoft.com/office/drawing/2014/main" id="{CD2257CC-4385-7A4C-A77D-C72B0FDA51B0}"/>
              </a:ext>
            </a:extLst>
          </p:cNvPr>
          <p:cNvSpPr txBox="1"/>
          <p:nvPr/>
        </p:nvSpPr>
        <p:spPr>
          <a:xfrm>
            <a:off x="1244260" y="1002108"/>
            <a:ext cx="10499722" cy="954107"/>
          </a:xfrm>
          <a:prstGeom prst="rect">
            <a:avLst/>
          </a:prstGeom>
          <a:noFill/>
        </p:spPr>
        <p:txBody>
          <a:bodyPr wrap="square">
            <a:spAutoFit/>
          </a:bodyPr>
          <a:lstStyle/>
          <a:p>
            <a:r>
              <a:rPr lang="en-US" sz="2800" b="1" dirty="0"/>
              <a:t>Listen to a conversation between a woman and a tour guide. Fill in each gap with ONE word you hear. Then </a:t>
            </a:r>
            <a:r>
              <a:rPr lang="en-US" sz="2800" b="1" dirty="0" err="1"/>
              <a:t>practise</a:t>
            </a:r>
            <a:r>
              <a:rPr lang="en-US" sz="2800" b="1" dirty="0"/>
              <a:t> it with your partner. </a:t>
            </a:r>
            <a:endParaRPr lang="en-US" sz="54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3CBC1F6-FC1A-514A-8280-07D37C4A5973}"/>
              </a:ext>
            </a:extLst>
          </p:cNvPr>
          <p:cNvSpPr txBox="1"/>
          <p:nvPr/>
        </p:nvSpPr>
        <p:spPr>
          <a:xfrm>
            <a:off x="621990"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5" name="TextBox 14">
            <a:extLst>
              <a:ext uri="{FF2B5EF4-FFF2-40B4-BE49-F238E27FC236}">
                <a16:creationId xmlns:a16="http://schemas.microsoft.com/office/drawing/2014/main" id="{A8869FCB-5B4B-1F56-FBA8-187E6AD51033}"/>
              </a:ext>
            </a:extLst>
          </p:cNvPr>
          <p:cNvSpPr txBox="1"/>
          <p:nvPr/>
        </p:nvSpPr>
        <p:spPr>
          <a:xfrm>
            <a:off x="749831" y="2033977"/>
            <a:ext cx="10856453" cy="4494757"/>
          </a:xfrm>
          <a:prstGeom prst="rect">
            <a:avLst/>
          </a:prstGeom>
          <a:noFill/>
        </p:spPr>
        <p:txBody>
          <a:bodyPr wrap="square">
            <a:spAutoFit/>
          </a:bodyPr>
          <a:lstStyle/>
          <a:p>
            <a:pPr>
              <a:lnSpc>
                <a:spcPct val="120000"/>
              </a:lnSpc>
            </a:pPr>
            <a:r>
              <a:rPr lang="en-US" sz="2400" b="1" i="0" dirty="0">
                <a:solidFill>
                  <a:srgbClr val="242021"/>
                </a:solidFill>
                <a:effectLst/>
              </a:rPr>
              <a:t>Woman</a:t>
            </a:r>
            <a:r>
              <a:rPr lang="en-US" sz="2400" b="0" i="0" dirty="0">
                <a:solidFill>
                  <a:srgbClr val="242021"/>
                </a:solidFill>
                <a:effectLst/>
              </a:rPr>
              <a:t>: Excuse me. What do you think we (1) </a:t>
            </a:r>
            <a:r>
              <a:rPr lang="en-US" sz="2400" b="0" i="0" dirty="0">
                <a:solidFill>
                  <a:srgbClr val="6D6F71"/>
                </a:solidFill>
                <a:effectLst/>
              </a:rPr>
              <a:t>_________ </a:t>
            </a:r>
            <a:r>
              <a:rPr lang="en-US" sz="2400" b="0" i="0" dirty="0">
                <a:solidFill>
                  <a:srgbClr val="242021"/>
                </a:solidFill>
                <a:effectLst/>
              </a:rPr>
              <a:t>wear</a:t>
            </a:r>
            <a:br>
              <a:rPr lang="en-US" sz="2400" b="0" i="0" dirty="0">
                <a:solidFill>
                  <a:srgbClr val="242021"/>
                </a:solidFill>
                <a:effectLst/>
              </a:rPr>
            </a:br>
            <a:r>
              <a:rPr lang="en-US" sz="2400" b="0" i="0" dirty="0">
                <a:solidFill>
                  <a:srgbClr val="242021"/>
                </a:solidFill>
                <a:effectLst/>
              </a:rPr>
              <a:t>tomorrow?</a:t>
            </a:r>
            <a:br>
              <a:rPr lang="en-US" sz="2400" b="0" i="0" dirty="0">
                <a:solidFill>
                  <a:srgbClr val="242021"/>
                </a:solidFill>
                <a:effectLst/>
              </a:rPr>
            </a:br>
            <a:r>
              <a:rPr lang="en-US" sz="2400" b="1" i="0" dirty="0">
                <a:solidFill>
                  <a:srgbClr val="242021"/>
                </a:solidFill>
                <a:effectLst/>
              </a:rPr>
              <a:t>Guide</a:t>
            </a:r>
            <a:r>
              <a:rPr lang="en-US" sz="2400" b="0" i="0" dirty="0">
                <a:solidFill>
                  <a:srgbClr val="242021"/>
                </a:solidFill>
                <a:effectLst/>
              </a:rPr>
              <a:t>: Well, it may be windy on the beach, so if I (2) </a:t>
            </a:r>
            <a:r>
              <a:rPr lang="en-US" sz="2400" b="0" i="0" dirty="0">
                <a:solidFill>
                  <a:srgbClr val="6D6F71"/>
                </a:solidFill>
                <a:effectLst/>
              </a:rPr>
              <a:t>_________ </a:t>
            </a:r>
            <a:r>
              <a:rPr lang="en-US" sz="2400" b="0" i="0" dirty="0">
                <a:solidFill>
                  <a:srgbClr val="242021"/>
                </a:solidFill>
                <a:effectLst/>
              </a:rPr>
              <a:t>you, I would bring some warm clothes.</a:t>
            </a:r>
            <a:br>
              <a:rPr lang="en-US" sz="2400" b="0" i="0" dirty="0">
                <a:solidFill>
                  <a:srgbClr val="242021"/>
                </a:solidFill>
                <a:effectLst/>
              </a:rPr>
            </a:br>
            <a:r>
              <a:rPr lang="en-US" sz="2400" b="1" i="0" dirty="0">
                <a:solidFill>
                  <a:srgbClr val="242021"/>
                </a:solidFill>
                <a:effectLst/>
              </a:rPr>
              <a:t>Woman</a:t>
            </a:r>
            <a:r>
              <a:rPr lang="en-US" sz="2400" b="0" i="0" dirty="0">
                <a:solidFill>
                  <a:srgbClr val="242021"/>
                </a:solidFill>
                <a:effectLst/>
              </a:rPr>
              <a:t>: Thanks. And my friend is interested in diving. (3) </a:t>
            </a:r>
            <a:r>
              <a:rPr lang="en-US" sz="2400" b="0" i="0" dirty="0">
                <a:solidFill>
                  <a:srgbClr val="6D6F71"/>
                </a:solidFill>
                <a:effectLst/>
              </a:rPr>
              <a:t>_________ </a:t>
            </a:r>
            <a:r>
              <a:rPr lang="en-US" sz="2400" b="0" i="0" dirty="0">
                <a:solidFill>
                  <a:srgbClr val="242021"/>
                </a:solidFill>
                <a:effectLst/>
              </a:rPr>
              <a:t>he bring his equipment?</a:t>
            </a:r>
            <a:br>
              <a:rPr lang="en-US" sz="2400" b="0" i="0" dirty="0">
                <a:solidFill>
                  <a:srgbClr val="242021"/>
                </a:solidFill>
                <a:effectLst/>
              </a:rPr>
            </a:br>
            <a:r>
              <a:rPr lang="en-US" sz="2400" b="1" i="0" dirty="0">
                <a:solidFill>
                  <a:srgbClr val="242021"/>
                </a:solidFill>
                <a:effectLst/>
              </a:rPr>
              <a:t>Guide</a:t>
            </a:r>
            <a:r>
              <a:rPr lang="en-US" sz="2400" b="0" i="0" dirty="0">
                <a:solidFill>
                  <a:srgbClr val="242021"/>
                </a:solidFill>
                <a:effectLst/>
              </a:rPr>
              <a:t>: I don’t think that would be a good idea because the sea will probably be rough tomorrow. I’d (4) </a:t>
            </a:r>
            <a:r>
              <a:rPr lang="en-US" sz="2400" b="0" i="0" dirty="0">
                <a:solidFill>
                  <a:srgbClr val="6D6F71"/>
                </a:solidFill>
                <a:effectLst/>
              </a:rPr>
              <a:t>______________ </a:t>
            </a:r>
            <a:r>
              <a:rPr lang="en-US" sz="2400" b="0" i="0" dirty="0">
                <a:solidFill>
                  <a:srgbClr val="242021"/>
                </a:solidFill>
                <a:effectLst/>
              </a:rPr>
              <a:t>surfing instead. People can rent surfboards and wetsuits at the beach shop.</a:t>
            </a:r>
            <a:br>
              <a:rPr lang="en-US" sz="2400" b="0" i="0" dirty="0">
                <a:solidFill>
                  <a:srgbClr val="242021"/>
                </a:solidFill>
                <a:effectLst/>
              </a:rPr>
            </a:br>
            <a:r>
              <a:rPr lang="en-US" sz="2400" b="1" i="0" dirty="0">
                <a:solidFill>
                  <a:srgbClr val="242021"/>
                </a:solidFill>
                <a:effectLst/>
              </a:rPr>
              <a:t>Woman</a:t>
            </a:r>
            <a:r>
              <a:rPr lang="en-US" sz="2400" b="0" i="0" dirty="0">
                <a:solidFill>
                  <a:srgbClr val="242021"/>
                </a:solidFill>
                <a:effectLst/>
              </a:rPr>
              <a:t>: That’s a great idea. Thanks!</a:t>
            </a:r>
            <a:r>
              <a:rPr lang="en-US" sz="2400" dirty="0"/>
              <a:t> </a:t>
            </a:r>
          </a:p>
        </p:txBody>
      </p:sp>
      <p:sp>
        <p:nvSpPr>
          <p:cNvPr id="17" name="TextBox 16">
            <a:extLst>
              <a:ext uri="{FF2B5EF4-FFF2-40B4-BE49-F238E27FC236}">
                <a16:creationId xmlns:a16="http://schemas.microsoft.com/office/drawing/2014/main" id="{F0E79C24-3ABC-F5A6-8654-78A0F8996EE3}"/>
              </a:ext>
            </a:extLst>
          </p:cNvPr>
          <p:cNvSpPr txBox="1"/>
          <p:nvPr/>
        </p:nvSpPr>
        <p:spPr>
          <a:xfrm>
            <a:off x="6797710" y="2094609"/>
            <a:ext cx="1847289" cy="461665"/>
          </a:xfrm>
          <a:prstGeom prst="rect">
            <a:avLst/>
          </a:prstGeom>
          <a:noFill/>
        </p:spPr>
        <p:txBody>
          <a:bodyPr wrap="square">
            <a:spAutoFit/>
          </a:bodyPr>
          <a:lstStyle/>
          <a:p>
            <a:r>
              <a:rPr lang="en-US" sz="2400" b="1" dirty="0">
                <a:solidFill>
                  <a:srgbClr val="00B050"/>
                </a:solidFill>
              </a:rPr>
              <a:t>should </a:t>
            </a:r>
          </a:p>
        </p:txBody>
      </p:sp>
      <p:sp>
        <p:nvSpPr>
          <p:cNvPr id="19" name="TextBox 18">
            <a:extLst>
              <a:ext uri="{FF2B5EF4-FFF2-40B4-BE49-F238E27FC236}">
                <a16:creationId xmlns:a16="http://schemas.microsoft.com/office/drawing/2014/main" id="{B85059CE-FBCE-D96A-62A5-B6E5212D9A86}"/>
              </a:ext>
            </a:extLst>
          </p:cNvPr>
          <p:cNvSpPr txBox="1"/>
          <p:nvPr/>
        </p:nvSpPr>
        <p:spPr>
          <a:xfrm>
            <a:off x="7609393" y="2979451"/>
            <a:ext cx="1416984" cy="461665"/>
          </a:xfrm>
          <a:prstGeom prst="rect">
            <a:avLst/>
          </a:prstGeom>
          <a:noFill/>
        </p:spPr>
        <p:txBody>
          <a:bodyPr wrap="square">
            <a:spAutoFit/>
          </a:bodyPr>
          <a:lstStyle/>
          <a:p>
            <a:r>
              <a:rPr lang="en-US" sz="2400" b="1" dirty="0">
                <a:solidFill>
                  <a:srgbClr val="00B050"/>
                </a:solidFill>
              </a:rPr>
              <a:t>were </a:t>
            </a:r>
          </a:p>
        </p:txBody>
      </p:sp>
      <p:sp>
        <p:nvSpPr>
          <p:cNvPr id="21" name="TextBox 20">
            <a:extLst>
              <a:ext uri="{FF2B5EF4-FFF2-40B4-BE49-F238E27FC236}">
                <a16:creationId xmlns:a16="http://schemas.microsoft.com/office/drawing/2014/main" id="{FEAFF5BF-CE80-77CE-B01E-0DBFED3A0CE1}"/>
              </a:ext>
            </a:extLst>
          </p:cNvPr>
          <p:cNvSpPr txBox="1"/>
          <p:nvPr/>
        </p:nvSpPr>
        <p:spPr>
          <a:xfrm>
            <a:off x="8091057" y="3854378"/>
            <a:ext cx="1416984" cy="461665"/>
          </a:xfrm>
          <a:prstGeom prst="rect">
            <a:avLst/>
          </a:prstGeom>
          <a:noFill/>
        </p:spPr>
        <p:txBody>
          <a:bodyPr wrap="square">
            <a:spAutoFit/>
          </a:bodyPr>
          <a:lstStyle/>
          <a:p>
            <a:r>
              <a:rPr lang="en-US" sz="2400" b="1" dirty="0">
                <a:solidFill>
                  <a:srgbClr val="00B050"/>
                </a:solidFill>
              </a:rPr>
              <a:t>Should </a:t>
            </a:r>
          </a:p>
        </p:txBody>
      </p:sp>
      <p:sp>
        <p:nvSpPr>
          <p:cNvPr id="23" name="TextBox 22">
            <a:extLst>
              <a:ext uri="{FF2B5EF4-FFF2-40B4-BE49-F238E27FC236}">
                <a16:creationId xmlns:a16="http://schemas.microsoft.com/office/drawing/2014/main" id="{89AA60F6-503D-D1DB-C4EB-128FDB9CE68B}"/>
              </a:ext>
            </a:extLst>
          </p:cNvPr>
          <p:cNvSpPr txBox="1"/>
          <p:nvPr/>
        </p:nvSpPr>
        <p:spPr>
          <a:xfrm>
            <a:off x="3239099" y="5178279"/>
            <a:ext cx="1894354" cy="461665"/>
          </a:xfrm>
          <a:prstGeom prst="rect">
            <a:avLst/>
          </a:prstGeom>
          <a:noFill/>
        </p:spPr>
        <p:txBody>
          <a:bodyPr wrap="square">
            <a:spAutoFit/>
          </a:bodyPr>
          <a:lstStyle/>
          <a:p>
            <a:r>
              <a:rPr lang="en-US" sz="2400" b="1" dirty="0">
                <a:solidFill>
                  <a:srgbClr val="00B050"/>
                </a:solidFill>
              </a:rPr>
              <a:t>recommend</a:t>
            </a:r>
          </a:p>
        </p:txBody>
      </p:sp>
      <p:pic>
        <p:nvPicPr>
          <p:cNvPr id="2" name="07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869976" y="208483"/>
            <a:ext cx="609600" cy="609600"/>
          </a:xfrm>
          <a:prstGeom prst="rect">
            <a:avLst/>
          </a:prstGeom>
        </p:spPr>
      </p:pic>
    </p:spTree>
    <p:extLst>
      <p:ext uri="{BB962C8B-B14F-4D97-AF65-F5344CB8AC3E}">
        <p14:creationId xmlns:p14="http://schemas.microsoft.com/office/powerpoint/2010/main" val="191039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3252"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inVertical)">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arn(inVertical)">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arn(inVertical)">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2"/>
                </p:tgtEl>
              </p:cMediaNode>
            </p:audio>
          </p:childTnLst>
        </p:cTn>
      </p:par>
    </p:tnLst>
    <p:bldLst>
      <p:bldP spid="17" grpId="0"/>
      <p:bldP spid="19" grpId="0"/>
      <p:bldP spid="21"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1550810" y="994748"/>
            <a:ext cx="10346575" cy="954107"/>
          </a:xfrm>
          <a:prstGeom prst="rect">
            <a:avLst/>
          </a:prstGeom>
          <a:noFill/>
        </p:spPr>
        <p:txBody>
          <a:bodyPr wrap="square">
            <a:spAutoFit/>
          </a:bodyPr>
          <a:lstStyle/>
          <a:p>
            <a:r>
              <a:rPr lang="en-US" sz="2800" b="1" dirty="0"/>
              <a:t>Work in pairs. Make similar conversations asking for and giving advice about trips. Use the expressions below to help you. </a:t>
            </a:r>
            <a:endParaRPr lang="en-US" sz="5400" b="1"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id="{8514929A-D5FC-4F66-8951-74EDFD16573E}"/>
              </a:ext>
            </a:extLst>
          </p:cNvPr>
          <p:cNvSpPr txBox="1"/>
          <p:nvPr/>
        </p:nvSpPr>
        <p:spPr>
          <a:xfrm>
            <a:off x="581493" y="112893"/>
            <a:ext cx="7509747" cy="646331"/>
          </a:xfrm>
          <a:prstGeom prst="rect">
            <a:avLst/>
          </a:prstGeom>
          <a:noFill/>
        </p:spPr>
        <p:txBody>
          <a:bodyPr wrap="square">
            <a:spAutoFit/>
          </a:bodyPr>
          <a:lstStyle/>
          <a:p>
            <a:r>
              <a:rPr lang="en-US" sz="3600" b="1" dirty="0">
                <a:solidFill>
                  <a:schemeClr val="bg1"/>
                </a:solidFill>
              </a:rPr>
              <a:t>EVERYDAY ENGLISH</a:t>
            </a:r>
            <a:endParaRPr lang="en-US" sz="3600" b="1" dirty="0">
              <a:solidFill>
                <a:schemeClr val="bg1"/>
              </a:solidFill>
              <a:latin typeface="UTM Facebook K&amp;T" panose="02040603050506020204" pitchFamily="18" charset="0"/>
              <a:cs typeface="Arial" panose="020B0604020202020204" pitchFamily="34" charset="0"/>
            </a:endParaRPr>
          </a:p>
        </p:txBody>
      </p:sp>
      <p:graphicFrame>
        <p:nvGraphicFramePr>
          <p:cNvPr id="9" name="Table 8">
            <a:extLst>
              <a:ext uri="{FF2B5EF4-FFF2-40B4-BE49-F238E27FC236}">
                <a16:creationId xmlns:a16="http://schemas.microsoft.com/office/drawing/2014/main" id="{17E0EE5B-F0A9-DF35-08B8-5890010278E2}"/>
              </a:ext>
            </a:extLst>
          </p:cNvPr>
          <p:cNvGraphicFramePr>
            <a:graphicFrameLocks noGrp="1"/>
          </p:cNvGraphicFramePr>
          <p:nvPr>
            <p:extLst>
              <p:ext uri="{D42A27DB-BD31-4B8C-83A1-F6EECF244321}">
                <p14:modId xmlns:p14="http://schemas.microsoft.com/office/powerpoint/2010/main" val="3178057087"/>
              </p:ext>
            </p:extLst>
          </p:nvPr>
        </p:nvGraphicFramePr>
        <p:xfrm>
          <a:off x="694453" y="2532907"/>
          <a:ext cx="10803094" cy="3113916"/>
        </p:xfrm>
        <a:graphic>
          <a:graphicData uri="http://schemas.openxmlformats.org/drawingml/2006/table">
            <a:tbl>
              <a:tblPr firstRow="1" firstCol="1" bandRow="1">
                <a:tableStyleId>{5940675A-B579-460E-94D1-54222C63F5DA}</a:tableStyleId>
              </a:tblPr>
              <a:tblGrid>
                <a:gridCol w="5401547">
                  <a:extLst>
                    <a:ext uri="{9D8B030D-6E8A-4147-A177-3AD203B41FA5}">
                      <a16:colId xmlns:a16="http://schemas.microsoft.com/office/drawing/2014/main" val="2350042154"/>
                    </a:ext>
                  </a:extLst>
                </a:gridCol>
                <a:gridCol w="5401547">
                  <a:extLst>
                    <a:ext uri="{9D8B030D-6E8A-4147-A177-3AD203B41FA5}">
                      <a16:colId xmlns:a16="http://schemas.microsoft.com/office/drawing/2014/main" val="2220539933"/>
                    </a:ext>
                  </a:extLst>
                </a:gridCol>
              </a:tblGrid>
              <a:tr h="553596">
                <a:tc>
                  <a:txBody>
                    <a:bodyPr/>
                    <a:lstStyle/>
                    <a:p>
                      <a:pPr algn="ctr"/>
                      <a:r>
                        <a:rPr lang="en-US" sz="2400" b="1" dirty="0">
                          <a:effectLst/>
                        </a:rPr>
                        <a:t>Asking for advice</a:t>
                      </a:r>
                      <a:endParaRPr lang="en-US" sz="2400" b="1"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r>
                        <a:rPr lang="en-US" sz="2400" b="1" dirty="0">
                          <a:effectLst/>
                        </a:rPr>
                        <a:t>Giving advice</a:t>
                      </a:r>
                      <a:endParaRPr lang="en-US" sz="2400" b="1"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6">
                        <a:lumMod val="40000"/>
                        <a:lumOff val="60000"/>
                      </a:schemeClr>
                    </a:solidFill>
                  </a:tcPr>
                </a:tc>
                <a:extLst>
                  <a:ext uri="{0D108BD9-81ED-4DB2-BD59-A6C34878D82A}">
                    <a16:rowId xmlns:a16="http://schemas.microsoft.com/office/drawing/2014/main" val="3865476126"/>
                  </a:ext>
                </a:extLst>
              </a:tr>
              <a:tr h="2289728">
                <a:tc>
                  <a:txBody>
                    <a:bodyPr/>
                    <a:lstStyle/>
                    <a:p>
                      <a:pPr marL="342900" lvl="0" indent="-342900">
                        <a:buFont typeface="Corbel" panose="020B0503020204020204" pitchFamily="34" charset="0"/>
                        <a:buChar char="-"/>
                      </a:pPr>
                      <a:r>
                        <a:rPr lang="en-US" sz="2400" dirty="0">
                          <a:effectLst/>
                        </a:rPr>
                        <a:t>Can you help me with (</a:t>
                      </a:r>
                      <a:r>
                        <a:rPr lang="en-US" sz="2400" dirty="0" err="1">
                          <a:effectLst/>
                        </a:rPr>
                        <a:t>sth</a:t>
                      </a:r>
                      <a:r>
                        <a:rPr lang="en-US" sz="2400" dirty="0">
                          <a:effectLst/>
                        </a:rPr>
                        <a:t>)?</a:t>
                      </a:r>
                    </a:p>
                    <a:p>
                      <a:pPr marL="342900" lvl="0" indent="-342900">
                        <a:buFont typeface="Corbel" panose="020B0503020204020204" pitchFamily="34" charset="0"/>
                        <a:buChar char="-"/>
                      </a:pPr>
                      <a:r>
                        <a:rPr lang="en-US" sz="2400" dirty="0">
                          <a:effectLst/>
                        </a:rPr>
                        <a:t>I have a problem and I need your help / advice.</a:t>
                      </a:r>
                    </a:p>
                    <a:p>
                      <a:pPr marL="342900" lvl="0" indent="-342900">
                        <a:buFont typeface="Corbel" panose="020B0503020204020204" pitchFamily="34" charset="0"/>
                        <a:buChar char="-"/>
                      </a:pPr>
                      <a:r>
                        <a:rPr lang="en-US" sz="2400" dirty="0">
                          <a:effectLst/>
                        </a:rPr>
                        <a:t>Should I (do </a:t>
                      </a:r>
                      <a:r>
                        <a:rPr lang="en-US" sz="2400" dirty="0" err="1">
                          <a:effectLst/>
                        </a:rPr>
                        <a:t>sth</a:t>
                      </a:r>
                      <a:r>
                        <a:rPr lang="en-US" sz="2400" dirty="0">
                          <a:effectLst/>
                        </a:rPr>
                        <a:t>)?</a:t>
                      </a:r>
                    </a:p>
                    <a:p>
                      <a:pPr marL="342900" lvl="0" indent="-342900">
                        <a:buFont typeface="Corbel" panose="020B0503020204020204" pitchFamily="34" charset="0"/>
                        <a:buChar char="-"/>
                      </a:pPr>
                      <a:r>
                        <a:rPr lang="en-US" sz="2400" dirty="0">
                          <a:effectLst/>
                        </a:rPr>
                        <a:t>What do you think I should (do / bring…)?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342900" lvl="0" indent="-342900">
                        <a:buFont typeface="Corbel" panose="020B0503020204020204" pitchFamily="34" charset="0"/>
                        <a:buChar char="-"/>
                      </a:pPr>
                      <a:r>
                        <a:rPr lang="en-US" sz="2400" dirty="0">
                          <a:effectLst/>
                        </a:rPr>
                        <a:t>You should / ought to / had better (do </a:t>
                      </a:r>
                      <a:r>
                        <a:rPr lang="en-US" sz="2400" dirty="0" err="1">
                          <a:effectLst/>
                        </a:rPr>
                        <a:t>sth</a:t>
                      </a:r>
                      <a:r>
                        <a:rPr lang="en-US" sz="2400" dirty="0">
                          <a:effectLst/>
                        </a:rPr>
                        <a:t>).</a:t>
                      </a:r>
                    </a:p>
                    <a:p>
                      <a:pPr marL="342900" lvl="0" indent="-342900">
                        <a:buFont typeface="Corbel" panose="020B0503020204020204" pitchFamily="34" charset="0"/>
                        <a:buChar char="-"/>
                      </a:pPr>
                      <a:r>
                        <a:rPr lang="en-US" sz="2400" dirty="0">
                          <a:effectLst/>
                        </a:rPr>
                        <a:t>It’s / It'll be a good idea (to do </a:t>
                      </a:r>
                      <a:r>
                        <a:rPr lang="en-US" sz="2400" dirty="0" err="1">
                          <a:effectLst/>
                        </a:rPr>
                        <a:t>sth</a:t>
                      </a:r>
                      <a:r>
                        <a:rPr lang="en-US" sz="2400" dirty="0">
                          <a:effectLst/>
                        </a:rPr>
                        <a:t>).</a:t>
                      </a:r>
                    </a:p>
                    <a:p>
                      <a:pPr marL="342900" lvl="0" indent="-342900">
                        <a:buFont typeface="Corbel" panose="020B0503020204020204" pitchFamily="34" charset="0"/>
                        <a:buChar char="-"/>
                      </a:pPr>
                      <a:r>
                        <a:rPr lang="en-US" sz="2400" dirty="0">
                          <a:effectLst/>
                        </a:rPr>
                        <a:t>If I were you, I would (do </a:t>
                      </a:r>
                      <a:r>
                        <a:rPr lang="en-US" sz="2400" dirty="0" err="1">
                          <a:effectLst/>
                        </a:rPr>
                        <a:t>sth</a:t>
                      </a:r>
                      <a:r>
                        <a:rPr lang="en-US" sz="2400" dirty="0">
                          <a:effectLst/>
                        </a:rPr>
                        <a:t>).</a:t>
                      </a:r>
                    </a:p>
                    <a:p>
                      <a:pPr marL="342900" lvl="0" indent="-342900">
                        <a:buFont typeface="Corbel" panose="020B0503020204020204" pitchFamily="34" charset="0"/>
                        <a:buChar char="-"/>
                      </a:pPr>
                      <a:r>
                        <a:rPr lang="en-US" sz="2400" dirty="0">
                          <a:effectLst/>
                        </a:rPr>
                        <a:t>What about / How about (doing </a:t>
                      </a:r>
                      <a:r>
                        <a:rPr lang="en-US" sz="2400" dirty="0" err="1">
                          <a:effectLst/>
                        </a:rPr>
                        <a:t>sth</a:t>
                      </a:r>
                      <a:r>
                        <a:rPr lang="en-US" sz="2400" dirty="0">
                          <a:effectLst/>
                        </a:rPr>
                        <a:t>)?</a:t>
                      </a:r>
                    </a:p>
                    <a:p>
                      <a:pPr marL="342900" lvl="0" indent="-342900">
                        <a:buFont typeface="Corbel" panose="020B0503020204020204" pitchFamily="34" charset="0"/>
                        <a:buChar char="-"/>
                      </a:pPr>
                      <a:r>
                        <a:rPr lang="en-US" sz="2400" dirty="0">
                          <a:effectLst/>
                        </a:rPr>
                        <a:t>Why don’t you (do </a:t>
                      </a:r>
                      <a:r>
                        <a:rPr lang="en-US" sz="2400" dirty="0" err="1">
                          <a:effectLst/>
                        </a:rPr>
                        <a:t>sth</a:t>
                      </a:r>
                      <a:r>
                        <a:rPr lang="en-US" sz="2400" dirty="0">
                          <a:effectLst/>
                        </a:rPr>
                        <a:t>)?</a:t>
                      </a:r>
                    </a:p>
                    <a:p>
                      <a:pPr marL="342900" lvl="0" indent="-342900">
                        <a:buFont typeface="Corbel" panose="020B0503020204020204" pitchFamily="34" charset="0"/>
                        <a:buChar char="-"/>
                      </a:pPr>
                      <a:r>
                        <a:rPr lang="en-US" sz="2400" dirty="0">
                          <a:effectLst/>
                        </a:rPr>
                        <a:t>I’d recommend (doing </a:t>
                      </a:r>
                      <a:r>
                        <a:rPr lang="en-US" sz="2400" dirty="0" err="1">
                          <a:effectLst/>
                        </a:rPr>
                        <a:t>sth</a:t>
                      </a:r>
                      <a:r>
                        <a:rPr lang="en-US" sz="2400" dirty="0">
                          <a:effectLst/>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329549761"/>
                  </a:ext>
                </a:extLst>
              </a:tr>
            </a:tbl>
          </a:graphicData>
        </a:graphic>
      </p:graphicFrame>
    </p:spTree>
    <p:extLst>
      <p:ext uri="{BB962C8B-B14F-4D97-AF65-F5344CB8AC3E}">
        <p14:creationId xmlns:p14="http://schemas.microsoft.com/office/powerpoint/2010/main" val="148091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2256631" y="328764"/>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1563384" y="1327252"/>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003960" y="2554147"/>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EVERYDAY ENGLISH</a:t>
            </a:r>
            <a:endParaRPr lang="en-GB" b="1" dirty="0">
              <a:solidFill>
                <a:srgbClr val="006673"/>
              </a:solidFill>
            </a:endParaRPr>
          </a:p>
        </p:txBody>
      </p:sp>
      <p:sp>
        <p:nvSpPr>
          <p:cNvPr id="24" name="Rounded Rectangle 23"/>
          <p:cNvSpPr/>
          <p:nvPr/>
        </p:nvSpPr>
        <p:spPr>
          <a:xfrm>
            <a:off x="1152685" y="3929350"/>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CLIL</a:t>
            </a:r>
            <a:endParaRPr lang="en-GB" b="1" dirty="0">
              <a:solidFill>
                <a:srgbClr val="006673"/>
              </a:solidFill>
            </a:endParaRPr>
          </a:p>
        </p:txBody>
      </p:sp>
      <p:sp>
        <p:nvSpPr>
          <p:cNvPr id="25" name="Rectangle 24"/>
          <p:cNvSpPr/>
          <p:nvPr/>
        </p:nvSpPr>
        <p:spPr>
          <a:xfrm>
            <a:off x="5520055" y="1432363"/>
            <a:ext cx="5595962" cy="445179"/>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Brainstorming</a:t>
            </a:r>
            <a:endParaRPr lang="en-GB" dirty="0">
              <a:solidFill>
                <a:srgbClr val="006673"/>
              </a:solidFill>
            </a:endParaRPr>
          </a:p>
        </p:txBody>
      </p:sp>
      <p:sp>
        <p:nvSpPr>
          <p:cNvPr id="26" name="Rectangle 25"/>
          <p:cNvSpPr/>
          <p:nvPr/>
        </p:nvSpPr>
        <p:spPr>
          <a:xfrm>
            <a:off x="5520054" y="2352682"/>
            <a:ext cx="5595963" cy="1008862"/>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5788C"/>
                </a:solidFill>
              </a:rPr>
              <a:t>Task 1: Listen and complete the conversation.</a:t>
            </a:r>
          </a:p>
          <a:p>
            <a:pPr marL="285750" indent="-285750">
              <a:buFont typeface="Arial" panose="020B0604020202020204" pitchFamily="34" charset="0"/>
              <a:buChar char="•"/>
            </a:pPr>
            <a:r>
              <a:rPr lang="en-US" dirty="0">
                <a:solidFill>
                  <a:srgbClr val="05788C"/>
                </a:solidFill>
              </a:rPr>
              <a:t>Task 2: Make similar conversations.</a:t>
            </a:r>
            <a:endParaRPr lang="x-none" dirty="0">
              <a:solidFill>
                <a:srgbClr val="05788C"/>
              </a:solidFill>
            </a:endParaRPr>
          </a:p>
        </p:txBody>
      </p:sp>
      <p:sp>
        <p:nvSpPr>
          <p:cNvPr id="27" name="Rectangle 26"/>
          <p:cNvSpPr/>
          <p:nvPr/>
        </p:nvSpPr>
        <p:spPr>
          <a:xfrm>
            <a:off x="5520054" y="3839804"/>
            <a:ext cx="5564917" cy="910386"/>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5788C"/>
                </a:solidFill>
              </a:rPr>
              <a:t>Task 1: Complete the table.</a:t>
            </a:r>
          </a:p>
          <a:p>
            <a:pPr marL="285750" indent="-285750">
              <a:buFont typeface="Arial" panose="020B0604020202020204" pitchFamily="34" charset="0"/>
              <a:buChar char="•"/>
            </a:pPr>
            <a:r>
              <a:rPr lang="en-US" dirty="0">
                <a:solidFill>
                  <a:srgbClr val="05788C"/>
                </a:solidFill>
              </a:rPr>
              <a:t>Task 2: Tick the appropriate column.</a:t>
            </a:r>
            <a:endParaRPr lang="en-GB" dirty="0">
              <a:solidFill>
                <a:srgbClr val="05788C"/>
              </a:solidFill>
            </a:endParaRPr>
          </a:p>
        </p:txBody>
      </p:sp>
      <p:cxnSp>
        <p:nvCxnSpPr>
          <p:cNvPr id="28" name="Curved Connector 27"/>
          <p:cNvCxnSpPr>
            <a:stCxn id="22" idx="3"/>
            <a:endCxn id="23" idx="0"/>
          </p:cNvCxnSpPr>
          <p:nvPr/>
        </p:nvCxnSpPr>
        <p:spPr>
          <a:xfrm>
            <a:off x="3447151" y="1654954"/>
            <a:ext cx="532176" cy="89919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2128052" y="2881848"/>
            <a:ext cx="875908" cy="104750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3"/>
            <a:endCxn id="31" idx="0"/>
          </p:cNvCxnSpPr>
          <p:nvPr/>
        </p:nvCxnSpPr>
        <p:spPr>
          <a:xfrm>
            <a:off x="3103418" y="4284453"/>
            <a:ext cx="609821" cy="92544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621739" y="5209896"/>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sp>
        <p:nvSpPr>
          <p:cNvPr id="32" name="Rectangle 31"/>
          <p:cNvSpPr/>
          <p:nvPr/>
        </p:nvSpPr>
        <p:spPr>
          <a:xfrm>
            <a:off x="5520054" y="5209896"/>
            <a:ext cx="5595963"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Homework</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1499295" y="407851"/>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7</a:t>
            </a:r>
          </a:p>
        </p:txBody>
      </p:sp>
      <p:sp>
        <p:nvSpPr>
          <p:cNvPr id="40" name="Rectangle 39"/>
          <p:cNvSpPr/>
          <p:nvPr/>
        </p:nvSpPr>
        <p:spPr>
          <a:xfrm>
            <a:off x="4318613" y="330550"/>
            <a:ext cx="6136396"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77D4C3F6-6296-C746-8F6F-C35D950D7DD0}"/>
              </a:ext>
            </a:extLst>
          </p:cNvPr>
          <p:cNvSpPr txBox="1"/>
          <p:nvPr/>
        </p:nvSpPr>
        <p:spPr>
          <a:xfrm>
            <a:off x="4502393" y="320865"/>
            <a:ext cx="5952615" cy="523220"/>
          </a:xfrm>
          <a:prstGeom prst="rect">
            <a:avLst/>
          </a:prstGeom>
          <a:noFill/>
        </p:spPr>
        <p:txBody>
          <a:bodyPr wrap="square" rtlCol="0">
            <a:spAutoFit/>
          </a:bodyPr>
          <a:lstStyle/>
          <a:p>
            <a:r>
              <a:rPr lang="en-US" sz="2800" b="1" dirty="0">
                <a:solidFill>
                  <a:schemeClr val="bg1"/>
                </a:solidFill>
                <a:latin typeface="UTM Facebook K&amp;T" pitchFamily="18" charset="0"/>
              </a:rPr>
              <a:t>COMMUNICATION AND CULTURE/ CLIL</a:t>
            </a:r>
          </a:p>
        </p:txBody>
      </p:sp>
    </p:spTree>
    <p:extLst>
      <p:ext uri="{BB962C8B-B14F-4D97-AF65-F5344CB8AC3E}">
        <p14:creationId xmlns:p14="http://schemas.microsoft.com/office/powerpoint/2010/main" val="22018140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2523</TotalTime>
  <Words>988</Words>
  <PresentationFormat>Widescreen</PresentationFormat>
  <Paragraphs>147</Paragraphs>
  <Slides>17</Slides>
  <Notes>6</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Myriad Pro</vt:lpstr>
      <vt:lpstr>UTM Facebook K&amp;T</vt:lpstr>
      <vt:lpstr>Arial</vt:lpstr>
      <vt:lpstr>Bookman Old Style</vt:lpstr>
      <vt:lpstr>Calibri</vt:lpstr>
      <vt:lpstr>Calibri Light</vt:lpstr>
      <vt:lpstr>Corbel</vt:lpstr>
      <vt:lpstr>Courier New</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2023-04-11T05:01:19Z</dcterms:modified>
</cp:coreProperties>
</file>