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8" r:id="rId3"/>
    <p:sldMasterId id="2147483703" r:id="rId4"/>
  </p:sldMasterIdLst>
  <p:notesMasterIdLst>
    <p:notesMasterId r:id="rId65"/>
  </p:notesMasterIdLst>
  <p:sldIdLst>
    <p:sldId id="323" r:id="rId5"/>
    <p:sldId id="543" r:id="rId6"/>
    <p:sldId id="544" r:id="rId7"/>
    <p:sldId id="545" r:id="rId8"/>
    <p:sldId id="546" r:id="rId9"/>
    <p:sldId id="547" r:id="rId10"/>
    <p:sldId id="548" r:id="rId11"/>
    <p:sldId id="549" r:id="rId12"/>
    <p:sldId id="550" r:id="rId13"/>
    <p:sldId id="551" r:id="rId14"/>
    <p:sldId id="552" r:id="rId15"/>
    <p:sldId id="553" r:id="rId16"/>
    <p:sldId id="554" r:id="rId17"/>
    <p:sldId id="555" r:id="rId18"/>
    <p:sldId id="556" r:id="rId19"/>
    <p:sldId id="557" r:id="rId20"/>
    <p:sldId id="558" r:id="rId21"/>
    <p:sldId id="559" r:id="rId22"/>
    <p:sldId id="564" r:id="rId23"/>
    <p:sldId id="565" r:id="rId24"/>
    <p:sldId id="566" r:id="rId25"/>
    <p:sldId id="567" r:id="rId26"/>
    <p:sldId id="568" r:id="rId27"/>
    <p:sldId id="569" r:id="rId28"/>
    <p:sldId id="570" r:id="rId29"/>
    <p:sldId id="571" r:id="rId30"/>
    <p:sldId id="572" r:id="rId31"/>
    <p:sldId id="573" r:id="rId32"/>
    <p:sldId id="574" r:id="rId33"/>
    <p:sldId id="575" r:id="rId34"/>
    <p:sldId id="561" r:id="rId35"/>
    <p:sldId id="562" r:id="rId36"/>
    <p:sldId id="563" r:id="rId37"/>
    <p:sldId id="576" r:id="rId38"/>
    <p:sldId id="577" r:id="rId39"/>
    <p:sldId id="578" r:id="rId40"/>
    <p:sldId id="579" r:id="rId41"/>
    <p:sldId id="580" r:id="rId42"/>
    <p:sldId id="581" r:id="rId43"/>
    <p:sldId id="582" r:id="rId44"/>
    <p:sldId id="583" r:id="rId45"/>
    <p:sldId id="584" r:id="rId46"/>
    <p:sldId id="585" r:id="rId47"/>
    <p:sldId id="586" r:id="rId48"/>
    <p:sldId id="587" r:id="rId49"/>
    <p:sldId id="588" r:id="rId50"/>
    <p:sldId id="589" r:id="rId51"/>
    <p:sldId id="590" r:id="rId52"/>
    <p:sldId id="591" r:id="rId53"/>
    <p:sldId id="592" r:id="rId54"/>
    <p:sldId id="593" r:id="rId55"/>
    <p:sldId id="594" r:id="rId56"/>
    <p:sldId id="595" r:id="rId57"/>
    <p:sldId id="596" r:id="rId58"/>
    <p:sldId id="597" r:id="rId59"/>
    <p:sldId id="607" r:id="rId60"/>
    <p:sldId id="606" r:id="rId61"/>
    <p:sldId id="608" r:id="rId62"/>
    <p:sldId id="610" r:id="rId63"/>
    <p:sldId id="611"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8" autoAdjust="0"/>
    <p:restoredTop sz="94660"/>
  </p:normalViewPr>
  <p:slideViewPr>
    <p:cSldViewPr snapToGrid="0">
      <p:cViewPr varScale="1">
        <p:scale>
          <a:sx n="70" d="100"/>
          <a:sy n="70" d="100"/>
        </p:scale>
        <p:origin x="6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DCE53-A2F2-4603-BBE3-45E9386CF1F0}"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6BB49-907D-4CC2-8BF0-658A5EC612AB}" type="slidenum">
              <a:rPr lang="en-US" smtClean="0"/>
              <a:t>‹#›</a:t>
            </a:fld>
            <a:endParaRPr lang="en-US"/>
          </a:p>
        </p:txBody>
      </p:sp>
    </p:spTree>
    <p:extLst>
      <p:ext uri="{BB962C8B-B14F-4D97-AF65-F5344CB8AC3E}">
        <p14:creationId xmlns:p14="http://schemas.microsoft.com/office/powerpoint/2010/main" val="253921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Master" Target="../slideMasters/slideMaster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Master" Target="../slideMasters/slideMaster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51254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374622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352134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pic>
        <p:nvPicPr>
          <p:cNvPr id="9" name="Shape 9"/>
          <p:cNvPicPr preferRelativeResize="0"/>
          <p:nvPr/>
        </p:nvPicPr>
        <p:blipFill rotWithShape="1">
          <a:blip r:embed="rId2">
            <a:alphaModFix/>
          </a:blip>
          <a:srcRect l="45142" b="9288"/>
          <a:stretch/>
        </p:blipFill>
        <p:spPr>
          <a:xfrm rot="5400000">
            <a:off x="1422399" y="-1447799"/>
            <a:ext cx="2476500" cy="5346700"/>
          </a:xfrm>
          <a:prstGeom prst="rect">
            <a:avLst/>
          </a:prstGeom>
          <a:noFill/>
          <a:ln>
            <a:noFill/>
          </a:ln>
        </p:spPr>
      </p:pic>
      <p:pic>
        <p:nvPicPr>
          <p:cNvPr id="10" name="Shape 10"/>
          <p:cNvPicPr preferRelativeResize="0"/>
          <p:nvPr/>
        </p:nvPicPr>
        <p:blipFill rotWithShape="1">
          <a:blip r:embed="rId3">
            <a:alphaModFix/>
          </a:blip>
          <a:srcRect r="35069" b="2780"/>
          <a:stretch/>
        </p:blipFill>
        <p:spPr>
          <a:xfrm rot="5400000">
            <a:off x="3062016" y="2909617"/>
            <a:ext cx="2105565" cy="5791199"/>
          </a:xfrm>
          <a:prstGeom prst="rect">
            <a:avLst/>
          </a:prstGeom>
          <a:noFill/>
          <a:ln>
            <a:noFill/>
          </a:ln>
        </p:spPr>
      </p:pic>
      <p:pic>
        <p:nvPicPr>
          <p:cNvPr id="11" name="Shape 11"/>
          <p:cNvPicPr preferRelativeResize="0"/>
          <p:nvPr/>
        </p:nvPicPr>
        <p:blipFill rotWithShape="1">
          <a:blip r:embed="rId4">
            <a:alphaModFix/>
          </a:blip>
          <a:srcRect r="20660" b="38811"/>
          <a:stretch/>
        </p:blipFill>
        <p:spPr>
          <a:xfrm>
            <a:off x="7501858" y="3308634"/>
            <a:ext cx="4690141" cy="3549367"/>
          </a:xfrm>
          <a:prstGeom prst="rect">
            <a:avLst/>
          </a:prstGeom>
          <a:noFill/>
          <a:ln>
            <a:noFill/>
          </a:ln>
        </p:spPr>
      </p:pic>
      <p:pic>
        <p:nvPicPr>
          <p:cNvPr id="12" name="Shape 12"/>
          <p:cNvPicPr preferRelativeResize="0"/>
          <p:nvPr/>
        </p:nvPicPr>
        <p:blipFill rotWithShape="1">
          <a:blip r:embed="rId5">
            <a:alphaModFix/>
          </a:blip>
          <a:srcRect r="26809"/>
          <a:stretch/>
        </p:blipFill>
        <p:spPr>
          <a:xfrm rot="-5400000">
            <a:off x="7286766" y="-1368566"/>
            <a:ext cx="3549367" cy="6261099"/>
          </a:xfrm>
          <a:prstGeom prst="rect">
            <a:avLst/>
          </a:prstGeom>
          <a:noFill/>
          <a:ln>
            <a:noFill/>
          </a:ln>
        </p:spPr>
      </p:pic>
      <p:grpSp>
        <p:nvGrpSpPr>
          <p:cNvPr id="13" name="Shape 13"/>
          <p:cNvGrpSpPr/>
          <p:nvPr/>
        </p:nvGrpSpPr>
        <p:grpSpPr>
          <a:xfrm>
            <a:off x="2184224" y="1461156"/>
            <a:ext cx="7823715" cy="3935881"/>
            <a:chOff x="615225" y="581250"/>
            <a:chExt cx="7913399" cy="3981000"/>
          </a:xfrm>
        </p:grpSpPr>
        <p:sp>
          <p:nvSpPr>
            <p:cNvPr id="14" name="Shape 14"/>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5" name="Shape 15"/>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16" name="Shape 16"/>
          <p:cNvSpPr txBox="1">
            <a:spLocks noGrp="1"/>
          </p:cNvSpPr>
          <p:nvPr>
            <p:ph type="ctrTitle"/>
          </p:nvPr>
        </p:nvSpPr>
        <p:spPr>
          <a:xfrm>
            <a:off x="2616201" y="1562034"/>
            <a:ext cx="6959599" cy="3733999"/>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pic>
        <p:nvPicPr>
          <p:cNvPr id="17" name="Shape 17"/>
          <p:cNvPicPr preferRelativeResize="0"/>
          <p:nvPr/>
        </p:nvPicPr>
        <p:blipFill rotWithShape="1">
          <a:blip r:embed="rId6">
            <a:alphaModFix/>
          </a:blip>
          <a:srcRect r="34262" b="14813"/>
          <a:stretch/>
        </p:blipFill>
        <p:spPr>
          <a:xfrm flipH="1">
            <a:off x="0" y="1612899"/>
            <a:ext cx="3381965" cy="5245099"/>
          </a:xfrm>
          <a:prstGeom prst="rect">
            <a:avLst/>
          </a:prstGeom>
          <a:noFill/>
          <a:ln>
            <a:noFill/>
          </a:ln>
        </p:spPr>
      </p:pic>
      <p:pic>
        <p:nvPicPr>
          <p:cNvPr id="18" name="Shape 18"/>
          <p:cNvPicPr preferRelativeResize="0"/>
          <p:nvPr/>
        </p:nvPicPr>
        <p:blipFill>
          <a:blip r:embed="rId7">
            <a:alphaModFix/>
          </a:blip>
          <a:stretch>
            <a:fillRect/>
          </a:stretch>
        </p:blipFill>
        <p:spPr>
          <a:xfrm rot="351375">
            <a:off x="9480222" y="3641269"/>
            <a:ext cx="1294028" cy="1847555"/>
          </a:xfrm>
          <a:prstGeom prst="rect">
            <a:avLst/>
          </a:prstGeom>
          <a:noFill/>
          <a:ln>
            <a:noFill/>
          </a:ln>
        </p:spPr>
      </p:pic>
    </p:spTree>
    <p:extLst>
      <p:ext uri="{BB962C8B-B14F-4D97-AF65-F5344CB8AC3E}">
        <p14:creationId xmlns:p14="http://schemas.microsoft.com/office/powerpoint/2010/main" val="1142556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ubtitle">
    <p:spTree>
      <p:nvGrpSpPr>
        <p:cNvPr id="1" name="Shape 19"/>
        <p:cNvGrpSpPr/>
        <p:nvPr/>
      </p:nvGrpSpPr>
      <p:grpSpPr>
        <a:xfrm>
          <a:off x="0" y="0"/>
          <a:ext cx="0" cy="0"/>
          <a:chOff x="0" y="0"/>
          <a:chExt cx="0" cy="0"/>
        </a:xfrm>
      </p:grpSpPr>
      <p:pic>
        <p:nvPicPr>
          <p:cNvPr id="20" name="Shape 20"/>
          <p:cNvPicPr preferRelativeResize="0"/>
          <p:nvPr/>
        </p:nvPicPr>
        <p:blipFill rotWithShape="1">
          <a:blip r:embed="rId2">
            <a:alphaModFix/>
          </a:blip>
          <a:srcRect r="35069" b="17702"/>
          <a:stretch/>
        </p:blipFill>
        <p:spPr>
          <a:xfrm rot="5400000">
            <a:off x="1901849" y="2092350"/>
            <a:ext cx="2863800" cy="6667500"/>
          </a:xfrm>
          <a:prstGeom prst="rect">
            <a:avLst/>
          </a:prstGeom>
          <a:noFill/>
          <a:ln>
            <a:noFill/>
          </a:ln>
        </p:spPr>
      </p:pic>
      <p:pic>
        <p:nvPicPr>
          <p:cNvPr id="21" name="Shape 21"/>
          <p:cNvPicPr preferRelativeResize="0"/>
          <p:nvPr/>
        </p:nvPicPr>
        <p:blipFill rotWithShape="1">
          <a:blip r:embed="rId3">
            <a:alphaModFix/>
          </a:blip>
          <a:srcRect r="26809"/>
          <a:stretch/>
        </p:blipFill>
        <p:spPr>
          <a:xfrm rot="-5400000">
            <a:off x="7426049" y="-1330049"/>
            <a:ext cx="3448600" cy="6083300"/>
          </a:xfrm>
          <a:prstGeom prst="rect">
            <a:avLst/>
          </a:prstGeom>
          <a:noFill/>
          <a:ln>
            <a:noFill/>
          </a:ln>
        </p:spPr>
      </p:pic>
      <p:grpSp>
        <p:nvGrpSpPr>
          <p:cNvPr id="22" name="Shape 22"/>
          <p:cNvGrpSpPr/>
          <p:nvPr/>
        </p:nvGrpSpPr>
        <p:grpSpPr>
          <a:xfrm>
            <a:off x="2184224" y="1461156"/>
            <a:ext cx="7823715" cy="3935881"/>
            <a:chOff x="615225" y="581250"/>
            <a:chExt cx="7913399" cy="3981000"/>
          </a:xfrm>
        </p:grpSpPr>
        <p:sp>
          <p:nvSpPr>
            <p:cNvPr id="23" name="Shape 2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24" name="Shape 2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25" name="Shape 25"/>
          <p:cNvSpPr txBox="1">
            <a:spLocks noGrp="1"/>
          </p:cNvSpPr>
          <p:nvPr>
            <p:ph type="ctrTitle"/>
          </p:nvPr>
        </p:nvSpPr>
        <p:spPr>
          <a:xfrm>
            <a:off x="2565400" y="2212734"/>
            <a:ext cx="7061200" cy="1546399"/>
          </a:xfrm>
          <a:prstGeom prst="rect">
            <a:avLst/>
          </a:prstGeom>
        </p:spPr>
        <p:txBody>
          <a:bodyPr lIns="91425" tIns="91425" rIns="91425" bIns="91425" anchor="t"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26" name="Shape 26"/>
          <p:cNvSpPr txBox="1">
            <a:spLocks noGrp="1"/>
          </p:cNvSpPr>
          <p:nvPr>
            <p:ph type="subTitle" idx="1"/>
          </p:nvPr>
        </p:nvSpPr>
        <p:spPr>
          <a:xfrm>
            <a:off x="914400" y="3888338"/>
            <a:ext cx="10363200" cy="1046399"/>
          </a:xfrm>
          <a:prstGeom prst="rect">
            <a:avLst/>
          </a:prstGeom>
        </p:spPr>
        <p:txBody>
          <a:bodyPr lIns="91425" tIns="91425" rIns="91425" bIns="91425" anchor="t" anchorCtr="0"/>
          <a:lstStyle>
            <a:lvl1pPr lvl="0" algn="ctr" rtl="0">
              <a:spcBef>
                <a:spcPts val="0"/>
              </a:spcBef>
              <a:buClr>
                <a:schemeClr val="dk2"/>
              </a:buClr>
              <a:buNone/>
              <a:defRPr i="1">
                <a:solidFill>
                  <a:schemeClr val="dk2"/>
                </a:solidFill>
              </a:defRPr>
            </a:lvl1pPr>
            <a:lvl2pPr lvl="1" algn="ctr" rtl="0">
              <a:spcBef>
                <a:spcPts val="0"/>
              </a:spcBef>
              <a:buClr>
                <a:schemeClr val="dk2"/>
              </a:buClr>
              <a:buSzPct val="100000"/>
              <a:buNone/>
              <a:defRPr sz="4000" i="1">
                <a:solidFill>
                  <a:schemeClr val="dk2"/>
                </a:solidFill>
              </a:defRPr>
            </a:lvl2pPr>
            <a:lvl3pPr lvl="2" algn="ctr" rtl="0">
              <a:spcBef>
                <a:spcPts val="0"/>
              </a:spcBef>
              <a:buClr>
                <a:schemeClr val="dk2"/>
              </a:buClr>
              <a:buSzPct val="100000"/>
              <a:buNone/>
              <a:defRPr sz="4000" i="1">
                <a:solidFill>
                  <a:schemeClr val="dk2"/>
                </a:solidFill>
              </a:defRPr>
            </a:lvl3pPr>
            <a:lvl4pPr lvl="3" algn="ctr" rtl="0">
              <a:spcBef>
                <a:spcPts val="0"/>
              </a:spcBef>
              <a:buClr>
                <a:schemeClr val="dk2"/>
              </a:buClr>
              <a:buSzPct val="100000"/>
              <a:buNone/>
              <a:defRPr sz="4000" i="1">
                <a:solidFill>
                  <a:schemeClr val="dk2"/>
                </a:solidFill>
              </a:defRPr>
            </a:lvl4pPr>
            <a:lvl5pPr lvl="4" algn="ctr" rtl="0">
              <a:spcBef>
                <a:spcPts val="0"/>
              </a:spcBef>
              <a:buClr>
                <a:schemeClr val="dk2"/>
              </a:buClr>
              <a:buSzPct val="100000"/>
              <a:buNone/>
              <a:defRPr sz="4000" i="1">
                <a:solidFill>
                  <a:schemeClr val="dk2"/>
                </a:solidFill>
              </a:defRPr>
            </a:lvl5pPr>
            <a:lvl6pPr lvl="5" algn="ctr" rtl="0">
              <a:spcBef>
                <a:spcPts val="0"/>
              </a:spcBef>
              <a:buClr>
                <a:schemeClr val="dk2"/>
              </a:buClr>
              <a:buSzPct val="100000"/>
              <a:buNone/>
              <a:defRPr sz="4000" i="1">
                <a:solidFill>
                  <a:schemeClr val="dk2"/>
                </a:solidFill>
              </a:defRPr>
            </a:lvl6pPr>
            <a:lvl7pPr lvl="6" algn="ctr" rtl="0">
              <a:spcBef>
                <a:spcPts val="0"/>
              </a:spcBef>
              <a:buClr>
                <a:schemeClr val="dk2"/>
              </a:buClr>
              <a:buSzPct val="100000"/>
              <a:buNone/>
              <a:defRPr sz="4000" i="1">
                <a:solidFill>
                  <a:schemeClr val="dk2"/>
                </a:solidFill>
              </a:defRPr>
            </a:lvl7pPr>
            <a:lvl8pPr lvl="7" algn="ctr" rtl="0">
              <a:spcBef>
                <a:spcPts val="0"/>
              </a:spcBef>
              <a:buClr>
                <a:schemeClr val="dk2"/>
              </a:buClr>
              <a:buSzPct val="100000"/>
              <a:buNone/>
              <a:defRPr sz="4000" i="1">
                <a:solidFill>
                  <a:schemeClr val="dk2"/>
                </a:solidFill>
              </a:defRPr>
            </a:lvl8pPr>
            <a:lvl9pPr lvl="8" algn="ctr" rtl="0">
              <a:spcBef>
                <a:spcPts val="0"/>
              </a:spcBef>
              <a:buClr>
                <a:schemeClr val="dk2"/>
              </a:buClr>
              <a:buSzPct val="100000"/>
              <a:buNone/>
              <a:defRPr sz="4000" i="1">
                <a:solidFill>
                  <a:schemeClr val="dk2"/>
                </a:solidFill>
              </a:defRPr>
            </a:lvl9pPr>
          </a:lstStyle>
          <a:p>
            <a:endParaRPr/>
          </a:p>
        </p:txBody>
      </p:sp>
      <p:pic>
        <p:nvPicPr>
          <p:cNvPr id="27" name="Shape 27"/>
          <p:cNvPicPr preferRelativeResize="0"/>
          <p:nvPr/>
        </p:nvPicPr>
        <p:blipFill rotWithShape="1">
          <a:blip r:embed="rId4">
            <a:alphaModFix/>
          </a:blip>
          <a:srcRect r="17197" b="18533"/>
          <a:stretch/>
        </p:blipFill>
        <p:spPr>
          <a:xfrm>
            <a:off x="8216900" y="2838267"/>
            <a:ext cx="3975099" cy="4019732"/>
          </a:xfrm>
          <a:prstGeom prst="rect">
            <a:avLst/>
          </a:prstGeom>
          <a:noFill/>
          <a:ln>
            <a:noFill/>
          </a:ln>
        </p:spPr>
      </p:pic>
      <p:pic>
        <p:nvPicPr>
          <p:cNvPr id="28" name="Shape 28"/>
          <p:cNvPicPr preferRelativeResize="0"/>
          <p:nvPr/>
        </p:nvPicPr>
        <p:blipFill rotWithShape="1">
          <a:blip r:embed="rId5">
            <a:alphaModFix/>
          </a:blip>
          <a:srcRect l="49259" b="18374"/>
          <a:stretch/>
        </p:blipFill>
        <p:spPr>
          <a:xfrm rot="5400000">
            <a:off x="804232" y="-829633"/>
            <a:ext cx="2823832" cy="4457701"/>
          </a:xfrm>
          <a:prstGeom prst="rect">
            <a:avLst/>
          </a:prstGeom>
          <a:noFill/>
          <a:ln>
            <a:noFill/>
          </a:ln>
        </p:spPr>
      </p:pic>
    </p:spTree>
    <p:extLst>
      <p:ext uri="{BB962C8B-B14F-4D97-AF65-F5344CB8AC3E}">
        <p14:creationId xmlns:p14="http://schemas.microsoft.com/office/powerpoint/2010/main" val="2585804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pic>
        <p:nvPicPr>
          <p:cNvPr id="71" name="Shape 71"/>
          <p:cNvPicPr preferRelativeResize="0"/>
          <p:nvPr/>
        </p:nvPicPr>
        <p:blipFill rotWithShape="1">
          <a:blip r:embed="rId2">
            <a:alphaModFix/>
          </a:blip>
          <a:srcRect l="49259" b="18374"/>
          <a:stretch/>
        </p:blipFill>
        <p:spPr>
          <a:xfrm rot="5400000">
            <a:off x="557516" y="-582916"/>
            <a:ext cx="1971064" cy="3111499"/>
          </a:xfrm>
          <a:prstGeom prst="rect">
            <a:avLst/>
          </a:prstGeom>
          <a:noFill/>
          <a:ln>
            <a:noFill/>
          </a:ln>
        </p:spPr>
      </p:pic>
      <p:grpSp>
        <p:nvGrpSpPr>
          <p:cNvPr id="72" name="Shape 72"/>
          <p:cNvGrpSpPr/>
          <p:nvPr/>
        </p:nvGrpSpPr>
        <p:grpSpPr>
          <a:xfrm>
            <a:off x="820301" y="775000"/>
            <a:ext cx="10551199" cy="5308000"/>
            <a:chOff x="615225" y="581250"/>
            <a:chExt cx="7913399" cy="3981000"/>
          </a:xfrm>
        </p:grpSpPr>
        <p:sp>
          <p:nvSpPr>
            <p:cNvPr id="73" name="Shape 7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74" name="Shape 7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75" name="Shape 75"/>
          <p:cNvSpPr txBox="1">
            <a:spLocks noGrp="1"/>
          </p:cNvSpPr>
          <p:nvPr>
            <p:ph type="title"/>
          </p:nvPr>
        </p:nvSpPr>
        <p:spPr>
          <a:xfrm>
            <a:off x="1668801" y="1392234"/>
            <a:ext cx="8854399" cy="6651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pic>
        <p:nvPicPr>
          <p:cNvPr id="76" name="Shape 76"/>
          <p:cNvPicPr preferRelativeResize="0"/>
          <p:nvPr/>
        </p:nvPicPr>
        <p:blipFill rotWithShape="1">
          <a:blip r:embed="rId3">
            <a:alphaModFix/>
          </a:blip>
          <a:srcRect r="17197" b="18533"/>
          <a:stretch/>
        </p:blipFill>
        <p:spPr>
          <a:xfrm>
            <a:off x="9220201" y="3852832"/>
            <a:ext cx="2971799" cy="3005165"/>
          </a:xfrm>
          <a:prstGeom prst="rect">
            <a:avLst/>
          </a:prstGeom>
          <a:noFill/>
          <a:ln>
            <a:noFill/>
          </a:ln>
        </p:spPr>
      </p:pic>
    </p:spTree>
    <p:extLst>
      <p:ext uri="{BB962C8B-B14F-4D97-AF65-F5344CB8AC3E}">
        <p14:creationId xmlns:p14="http://schemas.microsoft.com/office/powerpoint/2010/main" val="2479312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aption">
    <p:spTree>
      <p:nvGrpSpPr>
        <p:cNvPr id="1" name="Shape 77"/>
        <p:cNvGrpSpPr/>
        <p:nvPr/>
      </p:nvGrpSpPr>
      <p:grpSpPr>
        <a:xfrm>
          <a:off x="0" y="0"/>
          <a:ext cx="0" cy="0"/>
          <a:chOff x="0" y="0"/>
          <a:chExt cx="0" cy="0"/>
        </a:xfrm>
      </p:grpSpPr>
      <p:pic>
        <p:nvPicPr>
          <p:cNvPr id="78" name="Shape 78"/>
          <p:cNvPicPr preferRelativeResize="0"/>
          <p:nvPr/>
        </p:nvPicPr>
        <p:blipFill rotWithShape="1">
          <a:blip r:embed="rId2">
            <a:alphaModFix/>
          </a:blip>
          <a:srcRect r="17197" b="18533"/>
          <a:stretch/>
        </p:blipFill>
        <p:spPr>
          <a:xfrm>
            <a:off x="9220201" y="3852832"/>
            <a:ext cx="2971799" cy="3005165"/>
          </a:xfrm>
          <a:prstGeom prst="rect">
            <a:avLst/>
          </a:prstGeom>
          <a:noFill/>
          <a:ln>
            <a:noFill/>
          </a:ln>
        </p:spPr>
      </p:pic>
      <p:grpSp>
        <p:nvGrpSpPr>
          <p:cNvPr id="79" name="Shape 79"/>
          <p:cNvGrpSpPr/>
          <p:nvPr/>
        </p:nvGrpSpPr>
        <p:grpSpPr>
          <a:xfrm>
            <a:off x="820301" y="775000"/>
            <a:ext cx="10551199" cy="5308000"/>
            <a:chOff x="615225" y="581250"/>
            <a:chExt cx="7913399" cy="3981000"/>
          </a:xfrm>
        </p:grpSpPr>
        <p:sp>
          <p:nvSpPr>
            <p:cNvPr id="80" name="Shape 80"/>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81" name="Shape 81"/>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82" name="Shape 82"/>
          <p:cNvSpPr txBox="1">
            <a:spLocks noGrp="1"/>
          </p:cNvSpPr>
          <p:nvPr>
            <p:ph type="body" idx="1"/>
          </p:nvPr>
        </p:nvSpPr>
        <p:spPr>
          <a:xfrm>
            <a:off x="1181101" y="5265467"/>
            <a:ext cx="9829999" cy="692799"/>
          </a:xfrm>
          <a:prstGeom prst="rect">
            <a:avLst/>
          </a:prstGeom>
        </p:spPr>
        <p:txBody>
          <a:bodyPr lIns="91425" tIns="91425" rIns="91425" bIns="91425" anchor="b" anchorCtr="0"/>
          <a:lstStyle>
            <a:lvl1pPr lvl="0" algn="ctr">
              <a:spcBef>
                <a:spcPts val="480"/>
              </a:spcBef>
              <a:buSzPct val="100000"/>
              <a:buNone/>
              <a:defRPr sz="1600"/>
            </a:lvl1pPr>
          </a:lstStyle>
          <a:p>
            <a:endParaRPr/>
          </a:p>
        </p:txBody>
      </p:sp>
      <p:pic>
        <p:nvPicPr>
          <p:cNvPr id="83" name="Shape 83"/>
          <p:cNvPicPr preferRelativeResize="0"/>
          <p:nvPr/>
        </p:nvPicPr>
        <p:blipFill rotWithShape="1">
          <a:blip r:embed="rId3">
            <a:alphaModFix/>
          </a:blip>
          <a:srcRect l="49259" b="18374"/>
          <a:stretch/>
        </p:blipFill>
        <p:spPr>
          <a:xfrm rot="5400000">
            <a:off x="557516" y="-582916"/>
            <a:ext cx="1971064" cy="3111499"/>
          </a:xfrm>
          <a:prstGeom prst="rect">
            <a:avLst/>
          </a:prstGeom>
          <a:noFill/>
          <a:ln>
            <a:noFill/>
          </a:ln>
        </p:spPr>
      </p:pic>
    </p:spTree>
    <p:extLst>
      <p:ext uri="{BB962C8B-B14F-4D97-AF65-F5344CB8AC3E}">
        <p14:creationId xmlns:p14="http://schemas.microsoft.com/office/powerpoint/2010/main" val="1217218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4"/>
        <p:cNvGrpSpPr/>
        <p:nvPr/>
      </p:nvGrpSpPr>
      <p:grpSpPr>
        <a:xfrm>
          <a:off x="0" y="0"/>
          <a:ext cx="0" cy="0"/>
          <a:chOff x="0" y="0"/>
          <a:chExt cx="0" cy="0"/>
        </a:xfrm>
      </p:grpSpPr>
      <p:pic>
        <p:nvPicPr>
          <p:cNvPr id="85" name="Shape 85"/>
          <p:cNvPicPr preferRelativeResize="0"/>
          <p:nvPr/>
        </p:nvPicPr>
        <p:blipFill rotWithShape="1">
          <a:blip r:embed="rId2">
            <a:alphaModFix/>
          </a:blip>
          <a:srcRect r="40695" b="12701"/>
          <a:stretch/>
        </p:blipFill>
        <p:spPr>
          <a:xfrm>
            <a:off x="10303974" y="2519800"/>
            <a:ext cx="1888025" cy="4338200"/>
          </a:xfrm>
          <a:prstGeom prst="rect">
            <a:avLst/>
          </a:prstGeom>
          <a:noFill/>
          <a:ln>
            <a:noFill/>
          </a:ln>
        </p:spPr>
      </p:pic>
      <p:pic>
        <p:nvPicPr>
          <p:cNvPr id="86" name="Shape 86"/>
          <p:cNvPicPr preferRelativeResize="0"/>
          <p:nvPr/>
        </p:nvPicPr>
        <p:blipFill rotWithShape="1">
          <a:blip r:embed="rId3">
            <a:alphaModFix/>
          </a:blip>
          <a:srcRect l="43534" b="9942"/>
          <a:stretch/>
        </p:blipFill>
        <p:spPr>
          <a:xfrm rot="-5400000" flipH="1">
            <a:off x="9147633" y="-1507667"/>
            <a:ext cx="1549400" cy="4539333"/>
          </a:xfrm>
          <a:prstGeom prst="rect">
            <a:avLst/>
          </a:prstGeom>
          <a:noFill/>
          <a:ln>
            <a:noFill/>
          </a:ln>
        </p:spPr>
      </p:pic>
      <p:pic>
        <p:nvPicPr>
          <p:cNvPr id="87" name="Shape 87"/>
          <p:cNvPicPr preferRelativeResize="0"/>
          <p:nvPr/>
        </p:nvPicPr>
        <p:blipFill rotWithShape="1">
          <a:blip r:embed="rId3">
            <a:alphaModFix/>
          </a:blip>
          <a:srcRect r="35069" b="2780"/>
          <a:stretch/>
        </p:blipFill>
        <p:spPr>
          <a:xfrm rot="5400000">
            <a:off x="1648267" y="3299267"/>
            <a:ext cx="1897765" cy="5219699"/>
          </a:xfrm>
          <a:prstGeom prst="rect">
            <a:avLst/>
          </a:prstGeom>
          <a:noFill/>
          <a:ln>
            <a:noFill/>
          </a:ln>
        </p:spPr>
      </p:pic>
      <p:grpSp>
        <p:nvGrpSpPr>
          <p:cNvPr id="88" name="Shape 88"/>
          <p:cNvGrpSpPr/>
          <p:nvPr/>
        </p:nvGrpSpPr>
        <p:grpSpPr>
          <a:xfrm>
            <a:off x="820301" y="775000"/>
            <a:ext cx="10551199" cy="5308000"/>
            <a:chOff x="615225" y="581250"/>
            <a:chExt cx="7913399" cy="3981000"/>
          </a:xfrm>
        </p:grpSpPr>
        <p:sp>
          <p:nvSpPr>
            <p:cNvPr id="89" name="Shape 89"/>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90" name="Shape 90"/>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pic>
        <p:nvPicPr>
          <p:cNvPr id="91" name="Shape 91"/>
          <p:cNvPicPr preferRelativeResize="0"/>
          <p:nvPr/>
        </p:nvPicPr>
        <p:blipFill rotWithShape="1">
          <a:blip r:embed="rId4">
            <a:alphaModFix/>
          </a:blip>
          <a:srcRect l="45142" t="-12064" b="21353"/>
          <a:stretch/>
        </p:blipFill>
        <p:spPr>
          <a:xfrm rot="5400000">
            <a:off x="1265599" y="-1291000"/>
            <a:ext cx="2205900" cy="4762501"/>
          </a:xfrm>
          <a:prstGeom prst="rect">
            <a:avLst/>
          </a:prstGeom>
          <a:noFill/>
          <a:ln>
            <a:noFill/>
          </a:ln>
        </p:spPr>
      </p:pic>
      <p:pic>
        <p:nvPicPr>
          <p:cNvPr id="92" name="Shape 92"/>
          <p:cNvPicPr preferRelativeResize="0"/>
          <p:nvPr/>
        </p:nvPicPr>
        <p:blipFill rotWithShape="1">
          <a:blip r:embed="rId5">
            <a:alphaModFix/>
          </a:blip>
          <a:srcRect l="11090" r="-11089" b="16541"/>
          <a:stretch/>
        </p:blipFill>
        <p:spPr>
          <a:xfrm flipH="1">
            <a:off x="10185399" y="4803301"/>
            <a:ext cx="2006599" cy="2054697"/>
          </a:xfrm>
          <a:prstGeom prst="rect">
            <a:avLst/>
          </a:prstGeom>
          <a:noFill/>
          <a:ln>
            <a:noFill/>
          </a:ln>
        </p:spPr>
      </p:pic>
    </p:spTree>
    <p:extLst>
      <p:ext uri="{BB962C8B-B14F-4D97-AF65-F5344CB8AC3E}">
        <p14:creationId xmlns:p14="http://schemas.microsoft.com/office/powerpoint/2010/main" val="216086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Just plants">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2">
            <a:alphaModFix/>
          </a:blip>
          <a:srcRect l="43534"/>
          <a:stretch/>
        </p:blipFill>
        <p:spPr>
          <a:xfrm rot="-5400000" flipH="1">
            <a:off x="6769216" y="-1758150"/>
            <a:ext cx="1549400" cy="5040299"/>
          </a:xfrm>
          <a:prstGeom prst="rect">
            <a:avLst/>
          </a:prstGeom>
          <a:noFill/>
          <a:ln>
            <a:noFill/>
          </a:ln>
        </p:spPr>
      </p:pic>
      <p:pic>
        <p:nvPicPr>
          <p:cNvPr id="95" name="Shape 95"/>
          <p:cNvPicPr preferRelativeResize="0"/>
          <p:nvPr/>
        </p:nvPicPr>
        <p:blipFill rotWithShape="1">
          <a:blip r:embed="rId3">
            <a:alphaModFix/>
          </a:blip>
          <a:srcRect l="45142" t="-12064" b="21353"/>
          <a:stretch/>
        </p:blipFill>
        <p:spPr>
          <a:xfrm rot="5400000">
            <a:off x="1422399" y="-1447799"/>
            <a:ext cx="2476500" cy="5346700"/>
          </a:xfrm>
          <a:prstGeom prst="rect">
            <a:avLst/>
          </a:prstGeom>
          <a:noFill/>
          <a:ln>
            <a:noFill/>
          </a:ln>
        </p:spPr>
      </p:pic>
      <p:pic>
        <p:nvPicPr>
          <p:cNvPr id="96" name="Shape 96"/>
          <p:cNvPicPr preferRelativeResize="0"/>
          <p:nvPr/>
        </p:nvPicPr>
        <p:blipFill rotWithShape="1">
          <a:blip r:embed="rId2">
            <a:alphaModFix/>
          </a:blip>
          <a:srcRect r="35069" b="2780"/>
          <a:stretch/>
        </p:blipFill>
        <p:spPr>
          <a:xfrm rot="5400000">
            <a:off x="3553267" y="3299267"/>
            <a:ext cx="1897765" cy="5219699"/>
          </a:xfrm>
          <a:prstGeom prst="rect">
            <a:avLst/>
          </a:prstGeom>
          <a:noFill/>
          <a:ln>
            <a:noFill/>
          </a:ln>
        </p:spPr>
      </p:pic>
      <p:pic>
        <p:nvPicPr>
          <p:cNvPr id="97" name="Shape 97"/>
          <p:cNvPicPr preferRelativeResize="0"/>
          <p:nvPr/>
        </p:nvPicPr>
        <p:blipFill rotWithShape="1">
          <a:blip r:embed="rId4">
            <a:alphaModFix/>
          </a:blip>
          <a:srcRect r="20660" b="38811"/>
          <a:stretch/>
        </p:blipFill>
        <p:spPr>
          <a:xfrm>
            <a:off x="7962900" y="3657534"/>
            <a:ext cx="4229099" cy="3200465"/>
          </a:xfrm>
          <a:prstGeom prst="rect">
            <a:avLst/>
          </a:prstGeom>
          <a:noFill/>
          <a:ln>
            <a:noFill/>
          </a:ln>
        </p:spPr>
      </p:pic>
      <p:pic>
        <p:nvPicPr>
          <p:cNvPr id="98" name="Shape 98"/>
          <p:cNvPicPr preferRelativeResize="0"/>
          <p:nvPr/>
        </p:nvPicPr>
        <p:blipFill rotWithShape="1">
          <a:blip r:embed="rId5">
            <a:alphaModFix/>
          </a:blip>
          <a:srcRect r="26809"/>
          <a:stretch/>
        </p:blipFill>
        <p:spPr>
          <a:xfrm rot="-5400000">
            <a:off x="8506200" y="-1031500"/>
            <a:ext cx="2667000" cy="4704600"/>
          </a:xfrm>
          <a:prstGeom prst="rect">
            <a:avLst/>
          </a:prstGeom>
          <a:noFill/>
          <a:ln>
            <a:noFill/>
          </a:ln>
        </p:spPr>
      </p:pic>
      <p:pic>
        <p:nvPicPr>
          <p:cNvPr id="99" name="Shape 99"/>
          <p:cNvPicPr preferRelativeResize="0"/>
          <p:nvPr/>
        </p:nvPicPr>
        <p:blipFill rotWithShape="1">
          <a:blip r:embed="rId6">
            <a:alphaModFix/>
          </a:blip>
          <a:srcRect r="34262" b="14813"/>
          <a:stretch/>
        </p:blipFill>
        <p:spPr>
          <a:xfrm flipH="1">
            <a:off x="0" y="1612899"/>
            <a:ext cx="3381965" cy="5245099"/>
          </a:xfrm>
          <a:prstGeom prst="rect">
            <a:avLst/>
          </a:prstGeom>
          <a:noFill/>
          <a:ln>
            <a:noFill/>
          </a:ln>
        </p:spPr>
      </p:pic>
      <p:pic>
        <p:nvPicPr>
          <p:cNvPr id="100" name="Shape 100"/>
          <p:cNvPicPr preferRelativeResize="0"/>
          <p:nvPr/>
        </p:nvPicPr>
        <p:blipFill rotWithShape="1">
          <a:blip r:embed="rId7">
            <a:alphaModFix/>
          </a:blip>
          <a:srcRect r="40695" b="12701"/>
          <a:stretch/>
        </p:blipFill>
        <p:spPr>
          <a:xfrm>
            <a:off x="10064067" y="1968500"/>
            <a:ext cx="2127933" cy="4889499"/>
          </a:xfrm>
          <a:prstGeom prst="rect">
            <a:avLst/>
          </a:prstGeom>
          <a:noFill/>
          <a:ln>
            <a:noFill/>
          </a:ln>
        </p:spPr>
      </p:pic>
    </p:spTree>
    <p:extLst>
      <p:ext uri="{BB962C8B-B14F-4D97-AF65-F5344CB8AC3E}">
        <p14:creationId xmlns:p14="http://schemas.microsoft.com/office/powerpoint/2010/main" val="3455064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ig photo as background">
    <p:spTree>
      <p:nvGrpSpPr>
        <p:cNvPr id="1" name="Shape 109"/>
        <p:cNvGrpSpPr/>
        <p:nvPr/>
      </p:nvGrpSpPr>
      <p:grpSpPr>
        <a:xfrm>
          <a:off x="0" y="0"/>
          <a:ext cx="0" cy="0"/>
          <a:chOff x="0" y="0"/>
          <a:chExt cx="0" cy="0"/>
        </a:xfrm>
      </p:grpSpPr>
      <p:sp>
        <p:nvSpPr>
          <p:cNvPr id="110" name="Shape 110"/>
          <p:cNvSpPr/>
          <p:nvPr/>
        </p:nvSpPr>
        <p:spPr>
          <a:xfrm>
            <a:off x="-12700" y="-12700"/>
            <a:ext cx="12204799" cy="6870800"/>
          </a:xfrm>
          <a:prstGeom prst="frame">
            <a:avLst>
              <a:gd name="adj1" fmla="val 6469"/>
            </a:avLst>
          </a:prstGeom>
          <a:solidFill>
            <a:srgbClr val="FFFFFF">
              <a:alpha val="50379"/>
            </a:srgbClr>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pic>
        <p:nvPicPr>
          <p:cNvPr id="111" name="Shape 111"/>
          <p:cNvPicPr preferRelativeResize="0"/>
          <p:nvPr/>
        </p:nvPicPr>
        <p:blipFill rotWithShape="1">
          <a:blip r:embed="rId2">
            <a:alphaModFix/>
          </a:blip>
          <a:srcRect r="17197" b="18533"/>
          <a:stretch/>
        </p:blipFill>
        <p:spPr>
          <a:xfrm>
            <a:off x="9220201" y="3852832"/>
            <a:ext cx="2971799" cy="3005165"/>
          </a:xfrm>
          <a:prstGeom prst="rect">
            <a:avLst/>
          </a:prstGeom>
          <a:noFill/>
          <a:ln>
            <a:noFill/>
          </a:ln>
        </p:spPr>
      </p:pic>
      <p:pic>
        <p:nvPicPr>
          <p:cNvPr id="112" name="Shape 112"/>
          <p:cNvPicPr preferRelativeResize="0"/>
          <p:nvPr/>
        </p:nvPicPr>
        <p:blipFill rotWithShape="1">
          <a:blip r:embed="rId3">
            <a:alphaModFix/>
          </a:blip>
          <a:srcRect l="49259" b="18374"/>
          <a:stretch/>
        </p:blipFill>
        <p:spPr>
          <a:xfrm rot="5400000">
            <a:off x="557516" y="-582916"/>
            <a:ext cx="1971064" cy="3111499"/>
          </a:xfrm>
          <a:prstGeom prst="rect">
            <a:avLst/>
          </a:prstGeom>
          <a:noFill/>
          <a:ln>
            <a:noFill/>
          </a:ln>
        </p:spPr>
      </p:pic>
    </p:spTree>
    <p:extLst>
      <p:ext uri="{BB962C8B-B14F-4D97-AF65-F5344CB8AC3E}">
        <p14:creationId xmlns:p14="http://schemas.microsoft.com/office/powerpoint/2010/main" val="1962724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45363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565998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170552953"/>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4965979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51684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878092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04519131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2484137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58526293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8512491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54740891"/>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92153790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38DC61-0F60-4C9F-AC88-76DC925C7C71}"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258111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09669673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0037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67493733"/>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2879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1227599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2777664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4156314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23771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045193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373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8DC61-0F60-4C9F-AC88-76DC925C7C71}"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0338367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623957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523045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0697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7500487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33793565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856721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73269639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32997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30251922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076975839"/>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8DC61-0F60-4C9F-AC88-76DC925C7C71}" type="datetimeFigureOut">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429458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49570306"/>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96140825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9634571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145084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6268549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412110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762572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4059569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311078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8DC61-0F60-4C9F-AC88-76DC925C7C71}" type="datetimeFigureOut">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40676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8DC61-0F60-4C9F-AC88-76DC925C7C71}" type="datetimeFigureOut">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65860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38DC61-0F60-4C9F-AC88-76DC925C7C71}"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379982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38DC61-0F60-4C9F-AC88-76DC925C7C71}"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92971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image" Target="../media/image16.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3.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theme" Target="../theme/theme4.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FBFAF5"/>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8DC61-0F60-4C9F-AC88-76DC925C7C71}" type="datetimeFigureOut">
              <a:rPr lang="en-US" smtClean="0"/>
              <a:t>11/23/2022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FB669-F756-476C-BD74-2B2511BCED06}" type="slidenum">
              <a:rPr lang="en-US" smtClean="0"/>
              <a:t>‹#›</a:t>
            </a:fld>
            <a:endParaRPr lang="en-US"/>
          </a:p>
        </p:txBody>
      </p:sp>
    </p:spTree>
    <p:extLst>
      <p:ext uri="{BB962C8B-B14F-4D97-AF65-F5344CB8AC3E}">
        <p14:creationId xmlns:p14="http://schemas.microsoft.com/office/powerpoint/2010/main" val="118390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rgbClr val="FBFAF5"/>
          </a:fgClr>
          <a:bgClr>
            <a:schemeClr val="bg1"/>
          </a:bgClr>
        </a:patt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668801" y="1392234"/>
            <a:ext cx="8854399" cy="1271999"/>
          </a:xfrm>
          <a:prstGeom prst="rect">
            <a:avLst/>
          </a:prstGeom>
          <a:noFill/>
          <a:ln>
            <a:noFill/>
          </a:ln>
        </p:spPr>
        <p:txBody>
          <a:bodyPr lIns="91425" tIns="91425" rIns="91425" bIns="91425" anchor="t" anchorCtr="0"/>
          <a:lstStyle>
            <a:lvl1pPr lvl="0">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1pPr>
            <a:lvl2pPr lvl="1">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2pPr>
            <a:lvl3pPr lvl="2">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3pPr>
            <a:lvl4pPr lvl="3">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4pPr>
            <a:lvl5pPr lvl="4">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5pPr>
            <a:lvl6pPr lvl="5">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6pPr>
            <a:lvl7pPr lvl="6">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7pPr>
            <a:lvl8pPr lvl="7">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8pPr>
            <a:lvl9pPr lvl="8">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1668801" y="2829933"/>
            <a:ext cx="8854399" cy="3103199"/>
          </a:xfrm>
          <a:prstGeom prst="rect">
            <a:avLst/>
          </a:prstGeom>
          <a:noFill/>
          <a:ln>
            <a:noFill/>
          </a:ln>
        </p:spPr>
        <p:txBody>
          <a:bodyPr lIns="91425" tIns="91425" rIns="91425" bIns="91425" anchor="t" anchorCtr="0"/>
          <a:lstStyle>
            <a:lvl1pPr lvl="0">
              <a:spcBef>
                <a:spcPts val="600"/>
              </a:spcBef>
              <a:buClr>
                <a:schemeClr val="dk2"/>
              </a:buClr>
              <a:buFont typeface="Tinos"/>
              <a:buChar char="◉"/>
              <a:defRPr>
                <a:solidFill>
                  <a:schemeClr val="dk2"/>
                </a:solidFill>
                <a:latin typeface="Tinos"/>
                <a:ea typeface="Tinos"/>
                <a:cs typeface="Tinos"/>
                <a:sym typeface="Tinos"/>
              </a:defRPr>
            </a:lvl1pPr>
            <a:lvl2pPr lvl="1">
              <a:spcBef>
                <a:spcPts val="480"/>
              </a:spcBef>
              <a:buClr>
                <a:schemeClr val="dk2"/>
              </a:buClr>
              <a:buFont typeface="Tinos"/>
              <a:buChar char="◎"/>
              <a:defRPr>
                <a:solidFill>
                  <a:schemeClr val="dk2"/>
                </a:solidFill>
                <a:latin typeface="Tinos"/>
                <a:ea typeface="Tinos"/>
                <a:cs typeface="Tinos"/>
                <a:sym typeface="Tinos"/>
              </a:defRPr>
            </a:lvl2pPr>
            <a:lvl3pPr lvl="2">
              <a:spcBef>
                <a:spcPts val="480"/>
              </a:spcBef>
              <a:buClr>
                <a:schemeClr val="dk2"/>
              </a:buClr>
              <a:buFont typeface="Tinos"/>
              <a:buChar char="○"/>
              <a:defRPr>
                <a:solidFill>
                  <a:schemeClr val="dk2"/>
                </a:solidFill>
                <a:latin typeface="Tinos"/>
                <a:ea typeface="Tinos"/>
                <a:cs typeface="Tinos"/>
                <a:sym typeface="Tinos"/>
              </a:defRPr>
            </a:lvl3pPr>
            <a:lvl4pPr lvl="3">
              <a:spcBef>
                <a:spcPts val="360"/>
              </a:spcBef>
              <a:buClr>
                <a:schemeClr val="dk2"/>
              </a:buClr>
              <a:buFont typeface="Tinos"/>
              <a:defRPr>
                <a:solidFill>
                  <a:schemeClr val="dk2"/>
                </a:solidFill>
                <a:latin typeface="Tinos"/>
                <a:ea typeface="Tinos"/>
                <a:cs typeface="Tinos"/>
                <a:sym typeface="Tinos"/>
              </a:defRPr>
            </a:lvl4pPr>
            <a:lvl5pPr lvl="4">
              <a:spcBef>
                <a:spcPts val="360"/>
              </a:spcBef>
              <a:buClr>
                <a:schemeClr val="dk2"/>
              </a:buClr>
              <a:buFont typeface="Tinos"/>
              <a:defRPr>
                <a:solidFill>
                  <a:schemeClr val="dk2"/>
                </a:solidFill>
                <a:latin typeface="Tinos"/>
                <a:ea typeface="Tinos"/>
                <a:cs typeface="Tinos"/>
                <a:sym typeface="Tinos"/>
              </a:defRPr>
            </a:lvl5pPr>
            <a:lvl6pPr lvl="5">
              <a:spcBef>
                <a:spcPts val="360"/>
              </a:spcBef>
              <a:buClr>
                <a:schemeClr val="dk2"/>
              </a:buClr>
              <a:buFont typeface="Tinos"/>
              <a:defRPr>
                <a:solidFill>
                  <a:schemeClr val="dk2"/>
                </a:solidFill>
                <a:latin typeface="Tinos"/>
                <a:ea typeface="Tinos"/>
                <a:cs typeface="Tinos"/>
                <a:sym typeface="Tinos"/>
              </a:defRPr>
            </a:lvl6pPr>
            <a:lvl7pPr lvl="6">
              <a:spcBef>
                <a:spcPts val="360"/>
              </a:spcBef>
              <a:buClr>
                <a:schemeClr val="dk2"/>
              </a:buClr>
              <a:buFont typeface="Tinos"/>
              <a:defRPr>
                <a:solidFill>
                  <a:schemeClr val="dk2"/>
                </a:solidFill>
                <a:latin typeface="Tinos"/>
                <a:ea typeface="Tinos"/>
                <a:cs typeface="Tinos"/>
                <a:sym typeface="Tinos"/>
              </a:defRPr>
            </a:lvl7pPr>
            <a:lvl8pPr lvl="7">
              <a:spcBef>
                <a:spcPts val="360"/>
              </a:spcBef>
              <a:buClr>
                <a:schemeClr val="dk2"/>
              </a:buClr>
              <a:buFont typeface="Tinos"/>
              <a:defRPr>
                <a:solidFill>
                  <a:schemeClr val="dk2"/>
                </a:solidFill>
                <a:latin typeface="Tinos"/>
                <a:ea typeface="Tinos"/>
                <a:cs typeface="Tinos"/>
                <a:sym typeface="Tinos"/>
              </a:defRPr>
            </a:lvl8pPr>
            <a:lvl9pPr lvl="8">
              <a:spcBef>
                <a:spcPts val="360"/>
              </a:spcBef>
              <a:buClr>
                <a:schemeClr val="dk2"/>
              </a:buClr>
              <a:buFont typeface="Tinos"/>
              <a:defRPr>
                <a:solidFill>
                  <a:schemeClr val="dk2"/>
                </a:solidFill>
                <a:latin typeface="Tinos"/>
                <a:ea typeface="Tinos"/>
                <a:cs typeface="Tinos"/>
                <a:sym typeface="Tinos"/>
              </a:defRPr>
            </a:lvl9pPr>
          </a:lstStyle>
          <a:p>
            <a:endParaRPr/>
          </a:p>
        </p:txBody>
      </p:sp>
    </p:spTree>
    <p:extLst>
      <p:ext uri="{BB962C8B-B14F-4D97-AF65-F5344CB8AC3E}">
        <p14:creationId xmlns:p14="http://schemas.microsoft.com/office/powerpoint/2010/main" val="2014844189"/>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81" r:id="rId3"/>
    <p:sldLayoutId id="2147483682" r:id="rId4"/>
    <p:sldLayoutId id="2147483683" r:id="rId5"/>
    <p:sldLayoutId id="2147483684" r:id="rId6"/>
    <p:sldLayoutId id="2147483686" r:id="rId7"/>
    <p:sldLayoutId id="214748372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9410724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89991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652" y="2486454"/>
            <a:ext cx="10558819" cy="3892861"/>
          </a:xfrm>
          <a:prstGeom prst="rect">
            <a:avLst/>
          </a:prstGeom>
        </p:spPr>
        <p:txBody>
          <a:bodyPr wrap="square">
            <a:spAutoFit/>
          </a:bodyPr>
          <a:lstStyle/>
          <a:p>
            <a:pPr algn="just">
              <a:lnSpc>
                <a:spcPct val="150000"/>
              </a:lnSpc>
              <a:spcAft>
                <a:spcPts val="0"/>
              </a:spcAft>
            </a:pP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Đọc </a:t>
            </a:r>
            <a:r>
              <a:rPr lang="en-US" sz="2800" b="1">
                <a:latin typeface="Times New Roman" panose="02020603050405020304" pitchFamily="18" charset="0"/>
                <a:ea typeface="Times New Roman" panose="02020603050405020304" pitchFamily="18" charset="0"/>
                <a:cs typeface="Times New Roman" panose="02020603050405020304" pitchFamily="18" charset="0"/>
              </a:rPr>
              <a:t>văn bản và thực hiện các yêu cầu: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Tàu No-ti-lớt lặn xuống sâu hai, ba ngàn mét và ngày 20 tháng 4 lại nổi lên cách mặt biển một ngàn năm trăm mét. Gần chúng tôi nhất là quần đảo Lu-cai (Lucayes). Từ đáy biển nổi lên những mỏm đá lớn dựng đứng, phủ đầy những loại tảo khổng lồ. Khoảng 11h trưa, Nét len lưu ý tôi giữa đám tảo đỏ có một con vật gì đó rất đáng sợ. Tôi nói</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010769" y="362635"/>
            <a:ext cx="7761027" cy="523220"/>
          </a:xfrm>
          <a:prstGeom prst="rect">
            <a:avLst/>
          </a:prstGeom>
        </p:spPr>
        <p:txBody>
          <a:bodyPr wrap="square">
            <a:spAutoFit/>
          </a:bodyPr>
          <a:lstStyle/>
          <a:p>
            <a:pP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 LUYỆN ĐỀ NGỮ LIỆU NGOÀI </a:t>
            </a: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791848" y="1063278"/>
            <a:ext cx="4243469" cy="523220"/>
          </a:xfrm>
          <a:prstGeom prst="rect">
            <a:avLst/>
          </a:prstGeom>
        </p:spPr>
        <p:txBody>
          <a:bodyPr wrap="none">
            <a:spAutoFit/>
          </a:bodyPr>
          <a:lstStyle/>
          <a:p>
            <a:pP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LUYỆN ĐỀ ĐỌC HIỂU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5229647" y="1785811"/>
            <a:ext cx="1611339"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1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86721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879" y="1201004"/>
            <a:ext cx="10385946" cy="4832092"/>
          </a:xfrm>
          <a:prstGeom prst="rect">
            <a:avLst/>
          </a:prstGeom>
        </p:spPr>
        <p:txBody>
          <a:bodyPr wrap="square">
            <a:spAutoFit/>
          </a:bodyPr>
          <a:lstStyle/>
          <a:p>
            <a:pPr algn="just">
              <a:spcAft>
                <a:spcPts val="0"/>
              </a:spcAft>
            </a:pPr>
            <a:r>
              <a:rPr lang="en-US" sz="2800" i="1">
                <a:solidFill>
                  <a:srgbClr val="000000"/>
                </a:solidFill>
                <a:latin typeface="Times New Roman" panose="02020603050405020304" pitchFamily="18" charset="0"/>
                <a:ea typeface="Calibri" panose="020F0502020204030204" pitchFamily="34" charset="0"/>
              </a:rPr>
              <a:t>	Vì sao con bạch tuộc tức giận. Hẳn là vì sự xuất hiện của tàu No-ti-lớt to lớn hơn nó và vì vòi cũng như hai hàm răng của nó chẳng làm nên chuyện gì…</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solidFill>
                  <a:srgbClr val="000000"/>
                </a:solidFill>
                <a:latin typeface="Times New Roman" panose="02020603050405020304" pitchFamily="18" charset="0"/>
                <a:ea typeface="Calibri" panose="020F0502020204030204" pitchFamily="34" charset="0"/>
              </a:rPr>
              <a:t>	Được gặp một con bạch tuộc như thế này đối với tôi thật là một dịp may hiếm có, nên tôi không bỏ lỡ cơ hội nghiên cứu nó cặn kẽ. Tôi cố nén sự sợ hãi mà cầm bút chì vẽ nó.</a:t>
            </a:r>
            <a:endParaRPr lang="en-US" sz="2800">
              <a:latin typeface="Times New Roman" panose="02020603050405020304" pitchFamily="18" charset="0"/>
              <a:ea typeface="Times New Roman" panose="02020603050405020304" pitchFamily="18" charset="0"/>
            </a:endParaRPr>
          </a:p>
          <a:p>
            <a:pPr marL="228600" algn="just">
              <a:spcAft>
                <a:spcPts val="0"/>
              </a:spcAft>
            </a:pPr>
            <a:r>
              <a:rPr lang="en-US" sz="2800" i="1">
                <a:solidFill>
                  <a:srgbClr val="000000"/>
                </a:solidFill>
                <a:latin typeface="Times New Roman" panose="02020603050405020304" pitchFamily="18" charset="0"/>
                <a:ea typeface="Calibri" panose="020F0502020204030204" pitchFamily="34" charset="0"/>
              </a:rPr>
              <a:t> - Có lẽ đây là con bạch tuộc mà tàu A-lếch-tơn đã gặp ?- Công-xây hỏi .</a:t>
            </a:r>
            <a:endParaRPr lang="en-US" sz="2800">
              <a:latin typeface="Times New Roman" panose="02020603050405020304" pitchFamily="18" charset="0"/>
              <a:ea typeface="Times New Roman" panose="02020603050405020304" pitchFamily="18" charset="0"/>
            </a:endParaRPr>
          </a:p>
          <a:p>
            <a:pPr marL="228600" algn="just">
              <a:spcAft>
                <a:spcPts val="0"/>
              </a:spcAft>
            </a:pPr>
            <a:r>
              <a:rPr lang="en-US" sz="2800" i="1">
                <a:solidFill>
                  <a:srgbClr val="000000"/>
                </a:solidFill>
                <a:latin typeface="Times New Roman" panose="02020603050405020304" pitchFamily="18" charset="0"/>
                <a:ea typeface="Calibri" panose="020F0502020204030204" pitchFamily="34" charset="0"/>
              </a:rPr>
              <a:t> - Không, - Nét trả lời- con này còn nguyên vẹn, con kia đã mất đuôi.</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solidFill>
                  <a:srgbClr val="000000"/>
                </a:solidFill>
                <a:latin typeface="Times New Roman" panose="02020603050405020304" pitchFamily="18" charset="0"/>
                <a:ea typeface="Calibri" panose="020F0502020204030204" pitchFamily="34" charset="0"/>
              </a:rPr>
              <a:t>      - Không phải thế đâu- Tôi phản đối - Vòi và đuôi bạch tuộc có khả năng mọc lại.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7793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117" y="624064"/>
            <a:ext cx="10604310" cy="5693866"/>
          </a:xfrm>
          <a:prstGeom prst="rect">
            <a:avLst/>
          </a:prstGeom>
        </p:spPr>
        <p:txBody>
          <a:bodyPr wrap="square">
            <a:spAutoFit/>
          </a:bodyPr>
          <a:lstStyle/>
          <a:p>
            <a:pPr algn="just">
              <a:spcAft>
                <a:spcPts val="0"/>
              </a:spcAft>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Tàu No-ti-lớt bỗng dừng lại, toàn thân tàu rung lên.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spcAft>
                <a:spcPts val="0"/>
              </a:spcAft>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Chẳng lẽ chúng ta lại vấp phải cái gì? - Tôi hỏi.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spcAft>
                <a:spcPts val="0"/>
              </a:spcAft>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Nét trả lời: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Dù có vấp phải cái gì ta cũng không ngại vì tàu đang đỗ ở chỗ nước trong.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Đúng là tàu đang đỗ ở chỗ nước trong, nhưng đứng yên không nhúc nhích. Chân vịt không quay nữa rồi. Một phút trôi qua. Thuyền trưởng Nê- mô và viên thuyền phó bước vào phòng khách. Đã mấy hôm nay tôi không gặp Nê-mô. Ông ta không nói chuyện với chúng tôi, có lẽ chẳng nhìn thấy chúng tôi nữa. Ông ta bước tới cửa sổ, nhìn lũ bạch tuộc rồi nói mấy câu với thuyền phó. Ông này đi ra. Cửa sổ lập tức đóng lại. Đèn trên trần bật sáng.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cs typeface="Times New Roman" panose="02020603050405020304" pitchFamily="18" charset="0"/>
              </a:rPr>
              <a:t>Trích </a:t>
            </a:r>
            <a:r>
              <a:rPr lang="en-US" sz="2800" i="1">
                <a:solidFill>
                  <a:srgbClr val="000000"/>
                </a:solidFill>
                <a:latin typeface="Times New Roman" panose="02020603050405020304" pitchFamily="18" charset="0"/>
                <a:cs typeface="Times New Roman" panose="02020603050405020304" pitchFamily="18" charset="0"/>
              </a:rPr>
              <a:t>“Hai vạn dặm dưới đáy biển</a:t>
            </a:r>
            <a:r>
              <a:rPr lang="en-US" sz="2800">
                <a:solidFill>
                  <a:srgbClr val="000000"/>
                </a:solidFill>
                <a:latin typeface="Times New Roman" panose="02020603050405020304" pitchFamily="18" charset="0"/>
                <a:cs typeface="Times New Roman" panose="02020603050405020304" pitchFamily="18" charset="0"/>
              </a:rPr>
              <a:t>”- Giuyn Véc-nơ)</a:t>
            </a:r>
            <a:endParaRPr lang="en-US" sz="280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780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513" y="545911"/>
            <a:ext cx="10904562" cy="6555641"/>
          </a:xfrm>
          <a:prstGeom prst="rect">
            <a:avLst/>
          </a:prstGeom>
        </p:spPr>
        <p:txBody>
          <a:bodyPr wrap="square">
            <a:spAutoFit/>
          </a:bodyPr>
          <a:lstStyle/>
          <a:p>
            <a:pPr algn="just">
              <a:lnSpc>
                <a:spcPct val="150000"/>
              </a:lnSpc>
            </a:pPr>
            <a:r>
              <a:rPr lang="en-US" sz="2800">
                <a:solidFill>
                  <a:srgbClr val="000000"/>
                </a:solidFill>
                <a:latin typeface="Times New Roman" panose="02020603050405020304" pitchFamily="18" charset="0"/>
                <a:cs typeface="Times New Roman" panose="02020603050405020304" pitchFamily="18" charset="0"/>
              </a:rPr>
              <a:t>	</a:t>
            </a:r>
            <a:r>
              <a:rPr lang="vi-VN" sz="2800" b="1">
                <a:solidFill>
                  <a:srgbClr val="000000"/>
                </a:solidFill>
                <a:latin typeface="Times New Roman" panose="02020603050405020304" pitchFamily="18" charset="0"/>
                <a:cs typeface="Times New Roman" panose="02020603050405020304" pitchFamily="18" charset="0"/>
              </a:rPr>
              <a:t>Và trả lời câu hỏi:</a:t>
            </a:r>
            <a:endParaRPr lang="en-US" sz="2800">
              <a:latin typeface="Times New Roman" panose="02020603050405020304" pitchFamily="18" charset="0"/>
              <a:cs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Xác định nội dung và phương thức biểu đạt của đoạn trích.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Câu 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Tìm trong đoạn trích chi tiết về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Quái vật đang bơi tới</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theo lời của nhân vật tôi.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 nhận xét về con vật đó</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3.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 trong đoạn trích một</a:t>
            </a: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 chi tiết trong văn bản cho thấy trí tưởng tượng rất phong phú của nhà văn về bạch tuộc</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4</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 bản có đoạn trích trên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kể về tình huống tàu No-ti-lớt gặp phải, theo em đó là tình huống nào?</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Trong tình huống đó các thủy thủ trên con tàu đã làm gì?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6293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8728" y="460190"/>
            <a:ext cx="4076180" cy="523220"/>
          </a:xfrm>
          <a:prstGeom prst="rect">
            <a:avLst/>
          </a:prstGeom>
        </p:spPr>
        <p:txBody>
          <a:bodyPr wrap="none">
            <a:spAutoFit/>
          </a:bodyPr>
          <a:lstStyle/>
          <a:p>
            <a:pPr algn="just">
              <a:spcAft>
                <a:spcPts val="0"/>
              </a:spcAft>
            </a:pPr>
            <a:r>
              <a:rPr lang="vi-VN" sz="2800" b="1">
                <a:solidFill>
                  <a:srgbClr val="FF0000"/>
                </a:solidFill>
                <a:latin typeface="Times New Roman" panose="02020603050405020304" pitchFamily="18" charset="0"/>
                <a:ea typeface="Calibri" panose="020F0502020204030204" pitchFamily="34" charset="0"/>
              </a:rPr>
              <a:t>GỢI Ý ĐÁP ÁN ĐỀ SỐ 2</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968990" y="1166337"/>
            <a:ext cx="10604311" cy="5185522"/>
          </a:xfrm>
          <a:prstGeom prst="rect">
            <a:avLst/>
          </a:prstGeom>
        </p:spPr>
        <p:txBody>
          <a:bodyPr wrap="square">
            <a:spAutoFit/>
          </a:bodyPr>
          <a:lstStyle/>
          <a:p>
            <a:pPr algn="just">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rPr>
              <a:t>Câu 1</a:t>
            </a:r>
            <a:r>
              <a:rPr lang="en-US" sz="2800" b="1">
                <a:solidFill>
                  <a:srgbClr val="000000"/>
                </a:solidFill>
                <a:latin typeface="Times New Roman" panose="02020603050405020304" pitchFamily="18" charset="0"/>
                <a:ea typeface="Calibri" panose="020F0502020204030204" pitchFamily="34" charset="0"/>
              </a:rPr>
              <a:t>. </a:t>
            </a:r>
            <a:r>
              <a:rPr lang="vi-VN" sz="2800">
                <a:solidFill>
                  <a:srgbClr val="000000"/>
                </a:solidFill>
                <a:latin typeface="Times New Roman" panose="02020603050405020304" pitchFamily="18" charset="0"/>
                <a:ea typeface="Calibri" panose="020F0502020204030204" pitchFamily="34" charset="0"/>
              </a:rPr>
              <a:t>Nội dung: Đoạn trích kể về sự xuất hiện của bạch tuộc và tình huống tài No-ti-lớt gặp phải</a:t>
            </a:r>
            <a:r>
              <a:rPr lang="en-US"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 Phương thức biểu đạt: Tự sự kết hợp miêu tả</a:t>
            </a:r>
            <a:r>
              <a:rPr lang="en-US"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rPr>
              <a:t>Câu 2.</a:t>
            </a:r>
            <a:r>
              <a:rPr lang="vi-VN" sz="2800">
                <a:solidFill>
                  <a:srgbClr val="0000CC"/>
                </a:solidFill>
                <a:latin typeface="Times New Roman" panose="02020603050405020304" pitchFamily="18" charset="0"/>
                <a:ea typeface="Calibri" panose="020F0502020204030204" pitchFamily="34" charset="0"/>
              </a:rPr>
              <a:t> </a:t>
            </a:r>
            <a:r>
              <a:rPr lang="vi-VN" sz="2800">
                <a:solidFill>
                  <a:srgbClr val="000000"/>
                </a:solidFill>
                <a:latin typeface="Times New Roman" panose="02020603050405020304" pitchFamily="18" charset="0"/>
                <a:ea typeface="Calibri" panose="020F0502020204030204" pitchFamily="34" charset="0"/>
              </a:rPr>
              <a:t>Hình ảnh bạch tuộc khi xuất hiện thực tế</a:t>
            </a:r>
            <a:r>
              <a:rPr lang="vi-VN" sz="2800">
                <a:solidFill>
                  <a:srgbClr val="0000CC"/>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Calibri" panose="020F0502020204030204" pitchFamily="34" charset="0"/>
              </a:rPr>
              <a:t>+ Dài chừng tám mét.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Times New Roman" panose="02020603050405020304" pitchFamily="18" charset="0"/>
              </a:rPr>
              <a:t>Nó bơi lùi rất nhanh.</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rPr>
              <a:t>+ Mắt nó màu xanh xám, nhìn thẳng không động đậy.</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rPr>
              <a:t>+ Tám chân từ đầu mọc ra, dài gấp đôi thân và luôn luôn uốn cong</a:t>
            </a:r>
            <a:r>
              <a:rPr lang="en-US" sz="2800" i="1" smtClean="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6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4525" y="832512"/>
            <a:ext cx="10426889" cy="5262979"/>
          </a:xfrm>
          <a:prstGeom prst="rect">
            <a:avLst/>
          </a:prstGeom>
        </p:spPr>
        <p:txBody>
          <a:bodyPr wrap="square">
            <a:spAutoFit/>
          </a:bodyPr>
          <a:lstStyle/>
          <a:p>
            <a:pPr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hai trăm rưỡi cái giác ở trong vòi.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Hàm răng giống cái mỏ vẹt bằng sừng, luôn luôn mở ra, khép lại.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Lưỡi nó cũng bằng chất sừng, hàm răng nhọn, rung lên bần bật mỗi khi thò ra khỏi mồm.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Thân hình thoi.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Nặng chừng hai mươi, hai lăm tấn.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+Màu sắc thay đổi từ xám chỉ sang nâu đỏ.</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Vòi bạch tuộc có khả năng mọc lại.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chi tiết miêu tả rất cụ thể, rõ ràng, cho thấy bạch tuộc là một loài vật đáng sợ - một con vật rất to lớn, như một con quái vật dưới biển sâu</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với các bộ phận đáng sợ, đe dọa trực tiếp tới tính mạng của người trên tàu cũng như các sinh vật khác dưới đáy đại dương</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844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6410" y="928046"/>
            <a:ext cx="10372299" cy="5831853"/>
          </a:xfrm>
          <a:prstGeom prst="rect">
            <a:avLst/>
          </a:prstGeom>
        </p:spPr>
        <p:txBody>
          <a:bodyPr wrap="square">
            <a:spAutoFit/>
          </a:bodyPr>
          <a:lstStyle/>
          <a:p>
            <a:pPr algn="just">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rPr>
              <a:t>Câu 3. </a:t>
            </a:r>
            <a:r>
              <a:rPr lang="vi-VN" sz="2800">
                <a:solidFill>
                  <a:srgbClr val="000000"/>
                </a:solidFill>
                <a:latin typeface="Times New Roman" panose="02020603050405020304" pitchFamily="18" charset="0"/>
                <a:ea typeface="Calibri" panose="020F0502020204030204" pitchFamily="34" charset="0"/>
              </a:rPr>
              <a:t>Chi tiết trong văn bản cho thấy trí tưởng tượng rất phong phú của nhà văn về bạch tuộc:</a:t>
            </a:r>
            <a:endParaRPr lang="en-US" sz="280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Bạch tuộc dài tám mét, mắt màu xanh xám nhìn thẳng không động đậy với tám chân mọc dài gấp đôi thân và luôn uốn cong.</a:t>
            </a:r>
            <a:endParaRPr lang="en-US" sz="280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vi-VN" sz="2800" i="1">
                <a:solidFill>
                  <a:srgbClr val="000000"/>
                </a:solidFill>
                <a:latin typeface="Times New Roman" panose="02020603050405020304" pitchFamily="18" charset="0"/>
                <a:ea typeface="Calibri" panose="020F0502020204030204" pitchFamily="34" charset="0"/>
              </a:rPr>
              <a:t>- Hai hàm răng bạch tuộc cứng cáp, giống cái mỏ vẹt bằng sừng, nhọn và rung lên bần bật mỗi khi thò ra khỏi mồm.</a:t>
            </a:r>
            <a:endParaRPr lang="en-US" sz="280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vi-VN" sz="2800" i="1">
                <a:solidFill>
                  <a:srgbClr val="000000"/>
                </a:solidFill>
                <a:latin typeface="Times New Roman" panose="02020603050405020304" pitchFamily="18" charset="0"/>
                <a:ea typeface="Calibri" panose="020F0502020204030204" pitchFamily="34" charset="0"/>
              </a:rPr>
              <a:t>- Thân hình đồ sộ nặng hai mươi, hai lăm tấn, màu sắc thay đổi từ xám chỉ sang nâu đỏ.</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b="1" kern="1800" cap="all">
                <a:solidFill>
                  <a:srgbClr val="FF0000"/>
                </a:solidFill>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3509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1947" y="1883391"/>
            <a:ext cx="10126638" cy="2600199"/>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a:t>
            </a: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 bản có đoạn trích kể về tình huống con tàu gặp phải: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tàu bị mắc kẹt, chân vịt không thể quay được nữa.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người trên tàu ngầm No-ti-lớt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chiến đấu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 những con bạch tuộc</a:t>
            </a:r>
            <a:r>
              <a:rPr lang="vi-VN"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883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6151" y="391952"/>
            <a:ext cx="1611339" cy="523220"/>
          </a:xfrm>
          <a:prstGeom prst="rect">
            <a:avLst/>
          </a:prstGeom>
        </p:spPr>
        <p:txBody>
          <a:bodyPr wrap="none">
            <a:spAutoFit/>
          </a:bodyPr>
          <a:lstStyle/>
          <a:p>
            <a:pPr>
              <a:spcAft>
                <a:spcPts val="0"/>
              </a:spcAft>
            </a:pPr>
            <a:r>
              <a:rPr lang="en-US" sz="2800" b="1" kern="1800" cap="all">
                <a:solidFill>
                  <a:srgbClr val="FF0000"/>
                </a:solidFill>
                <a:latin typeface="Times New Roman" panose="02020603050405020304" pitchFamily="18" charset="0"/>
                <a:ea typeface="Times New Roman" panose="02020603050405020304" pitchFamily="18" charset="0"/>
              </a:rPr>
              <a:t>đề số 3 </a:t>
            </a:r>
            <a:endParaRPr lang="en-US" sz="2800"/>
          </a:p>
        </p:txBody>
      </p:sp>
      <p:sp>
        <p:nvSpPr>
          <p:cNvPr id="3" name="Rectangle 2"/>
          <p:cNvSpPr/>
          <p:nvPr/>
        </p:nvSpPr>
        <p:spPr>
          <a:xfrm>
            <a:off x="1023582" y="1427667"/>
            <a:ext cx="10495128" cy="4832092"/>
          </a:xfrm>
          <a:prstGeom prst="rect">
            <a:avLst/>
          </a:prstGeom>
        </p:spPr>
        <p:txBody>
          <a:bodyPr wrap="square">
            <a:spAutoFit/>
          </a:bodyPr>
          <a:lstStyle/>
          <a:p>
            <a:pPr algn="just">
              <a:spcAft>
                <a:spcPts val="0"/>
              </a:spcAft>
            </a:pPr>
            <a:r>
              <a:rPr lang="vi-VN" sz="2800" b="1">
                <a:solidFill>
                  <a:srgbClr val="000000"/>
                </a:solidFill>
                <a:latin typeface="Times New Roman" panose="02020603050405020304" pitchFamily="18" charset="0"/>
                <a:ea typeface="Calibri" panose="020F0502020204030204" pitchFamily="34" charset="0"/>
              </a:rPr>
              <a:t>Đọc đoạn ngữ liệu sau:</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i="1">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Nhưng Nê-mô đã xông đến và chặt đứt luôn cái vòi. Viên thuyền phó, các thủy thủ và ba người chúng tôi dùng vũ khí chiến đấu quyết liệt với những con bạch tuộc đang bò trên thành tàu. Thật là khủng khiếp! Có lúc, tôi tưởng người bị nạn sắp được cứu thoát khỏi sức hút của vòi bạch tuộc. Con quái vật có tám vòi thì bảy vòi đã bị chặt đứt. Cái vòi còn lại vẫn quấn chặt vào người thủy thủ và ngoe nguẩy trên không. Khi Nê-mô và thuyền phó vừa lao tới thì quái vật liền phun ra một chất lỏng màu đen. Chúng tôi lập tức bị tối tăm mặt mày chẳng nhìn thấy gì. Khi đám “mây” </a:t>
            </a:r>
            <a:r>
              <a:rPr lang="vi-VN" sz="2800" i="1">
                <a:solidFill>
                  <a:srgbClr val="000000"/>
                </a:solidFill>
                <a:latin typeface="Times New Roman" panose="02020603050405020304" pitchFamily="18" charset="0"/>
                <a:ea typeface="Calibri" panose="020F0502020204030204" pitchFamily="34" charset="0"/>
              </a:rPr>
              <a:t>đó </a:t>
            </a:r>
            <a:r>
              <a:rPr lang="en-US" sz="2800" i="1">
                <a:solidFill>
                  <a:srgbClr val="000000"/>
                </a:solidFill>
                <a:latin typeface="Times New Roman" panose="02020603050405020304" pitchFamily="18" charset="0"/>
                <a:ea typeface="Calibri" panose="020F0502020204030204" pitchFamily="34" charset="0"/>
              </a:rPr>
              <a:t>tan đi thì quái </a:t>
            </a:r>
            <a:r>
              <a:rPr lang="vi-VN" sz="2800" i="1">
                <a:solidFill>
                  <a:srgbClr val="000000"/>
                </a:solidFill>
                <a:latin typeface="Times New Roman" panose="02020603050405020304" pitchFamily="18" charset="0"/>
                <a:ea typeface="Calibri" panose="020F0502020204030204" pitchFamily="34" charset="0"/>
              </a:rPr>
              <a:t>vật</a:t>
            </a:r>
            <a:r>
              <a:rPr lang="en-US" sz="2800" i="1">
                <a:solidFill>
                  <a:srgbClr val="000000"/>
                </a:solidFill>
                <a:latin typeface="Times New Roman" panose="02020603050405020304" pitchFamily="18" charset="0"/>
                <a:ea typeface="Calibri" panose="020F0502020204030204" pitchFamily="34" charset="0"/>
              </a:rPr>
              <a:t> đã biến mất, mang theo cả người đồng hương xấu số của tôi</a:t>
            </a:r>
            <a:r>
              <a:rPr lang="en-US" sz="2800" i="1" smtClean="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408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3581" y="532263"/>
            <a:ext cx="10549719" cy="5831853"/>
          </a:xfrm>
          <a:prstGeom prst="rect">
            <a:avLst/>
          </a:prstGeom>
        </p:spPr>
        <p:txBody>
          <a:bodyPr wrap="square">
            <a:spAutoFit/>
          </a:bodyPr>
          <a:lstStyle/>
          <a:p>
            <a:pPr indent="457200" algn="just">
              <a:lnSpc>
                <a:spcPct val="150000"/>
              </a:lnSpc>
              <a:spcAft>
                <a:spcPts val="0"/>
              </a:spcAft>
            </a:pPr>
            <a:r>
              <a:rPr lang="en-US" sz="2800" i="1">
                <a:solidFill>
                  <a:srgbClr val="000000"/>
                </a:solidFill>
                <a:latin typeface="Times New Roman" panose="02020603050405020304" pitchFamily="18" charset="0"/>
                <a:ea typeface="Calibri" panose="020F0502020204030204" pitchFamily="34" charset="0"/>
              </a:rPr>
              <a:t>Chúng tôi xông đến lũ bạch tuộc. Ai nấy đều sôi sục căm thù! Trên boong tàu và ở thành tàu có độ mười, mười hai con. Chúng bị chém đứt và quằn quại trong mái xanh và “mực đen”. Nét Len phóng lao </a:t>
            </a:r>
            <a:r>
              <a:rPr lang="vi-VN" sz="2800" i="1">
                <a:solidFill>
                  <a:srgbClr val="000000"/>
                </a:solidFill>
                <a:latin typeface="Times New Roman" panose="02020603050405020304" pitchFamily="18" charset="0"/>
                <a:ea typeface="Calibri" panose="020F0502020204030204" pitchFamily="34" charset="0"/>
              </a:rPr>
              <a:t>nhọ</a:t>
            </a:r>
            <a:r>
              <a:rPr lang="en-US" sz="2800" i="1">
                <a:solidFill>
                  <a:srgbClr val="000000"/>
                </a:solidFill>
                <a:latin typeface="Times New Roman" panose="02020603050405020304" pitchFamily="18" charset="0"/>
                <a:ea typeface="Calibri" panose="020F0502020204030204" pitchFamily="34" charset="0"/>
              </a:rPr>
              <a:t>n vào những cái mắt xanh xám của lũ quái vật, lần nào cũng trúng đích. Tuy vậy, khi anh bạn dũng cảm của tôi chưa kịp quay lại thì đã bị một đối thủ dùng vòi quật ngã. Cái mỏ đáng sợ của quái vật đã há hốc ra ở phía trên Nét. Tôi lao tới cứu anh ta... Nhưng Nê-mô đã đến trước tôi. Lưỡi rìu của Nê- mô cắm phập vào mồm quái vật. Nét thoát chết liền đứng dậy và phóng ngập mũi lao vào tim kẻ thù.</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6951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0751" y="846160"/>
            <a:ext cx="10686197" cy="5262979"/>
          </a:xfrm>
          <a:prstGeom prst="rect">
            <a:avLst/>
          </a:prstGeom>
        </p:spPr>
        <p:txBody>
          <a:bodyPr wrap="square">
            <a:spAutoFit/>
          </a:bodyPr>
          <a:lstStyle/>
          <a:p>
            <a:pPr algn="just">
              <a:lnSpc>
                <a:spcPct val="150000"/>
              </a:lnSpc>
              <a:spcAft>
                <a:spcPts val="0"/>
              </a:spcAft>
            </a:pP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Tôi có bổn phận trả ơn ông! - Nê-mô bảo Nét. Nét chỉ nghiêng mình đáp laị.</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Cuộc chiến đấu kéo dài mười lăm phút. Lũ bạch tuộc chiến bại, phần bị chết, phần bị thương, cuối cùng phải bỏ chiến trường mà lẩn xuống biển sâu. Thuyền trưởng Nê-mô, mình nhuốm đầy máu, đứng lặng người bên chiếc đèn pha mà nhìn xuống biển cả vừa nuốt mất một người đồng hương của mình. Mắt Nê-mô ứa lệ.</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cs typeface="Times New Roman" panose="02020603050405020304" pitchFamily="18" charset="0"/>
              </a:rPr>
              <a:t>Trích “</a:t>
            </a:r>
            <a:r>
              <a:rPr lang="en-US" sz="2800" i="1">
                <a:solidFill>
                  <a:srgbClr val="000000"/>
                </a:solidFill>
                <a:latin typeface="Times New Roman" panose="02020603050405020304" pitchFamily="18" charset="0"/>
                <a:cs typeface="Times New Roman" panose="02020603050405020304" pitchFamily="18" charset="0"/>
              </a:rPr>
              <a:t>Hai vạn dặm dưới đáy biển”-</a:t>
            </a:r>
            <a:r>
              <a:rPr lang="en-US" sz="2800">
                <a:solidFill>
                  <a:srgbClr val="000000"/>
                </a:solidFill>
                <a:latin typeface="Times New Roman" panose="02020603050405020304" pitchFamily="18" charset="0"/>
                <a:cs typeface="Times New Roman" panose="02020603050405020304" pitchFamily="18" charset="0"/>
              </a:rPr>
              <a:t> Giuyn Véc-nơ)</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38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4357" y="1224466"/>
            <a:ext cx="10763535" cy="4832092"/>
          </a:xfrm>
          <a:prstGeom prst="rect">
            <a:avLst/>
          </a:prstGeom>
        </p:spPr>
        <p:txBody>
          <a:bodyPr wrap="square">
            <a:spAutoFit/>
          </a:bodyPr>
          <a:lstStyle/>
          <a:p>
            <a:pPr indent="457200"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Đúng, ở đây có nhiều hang thích hợp với bạch tuộc. Nếu có gặp những quái vật đó ở đây tôi cũng chẳng ngạc nhiên chút nào […]  Năm 1861, về phía tây bắc Tê-nê-ríp (Tenerife), cũng ở khoảng vĩ độ này, thủy thủ tàu A-lếch-tơn (Alec ton) phát hiện ra một con bạch tuộc khổng lồ đang bơi cùng tuyến đường. Thuyền trưởng Bu-ghê (Bauguer) cho tàu chạy sát con vật và dùng các loại súng bắn nhưng vô hiệu vì lao nhọn và đạn đều xuyên qua thân bạch tuộc như qua một khối thịt đông. Sau mấy lần thất bại, cánh thủy thủ bèn dùng thòng lọng để bắt. Thòng lọng mắc vào thân bạch tuộc nhưng tới vây đuôi mới thắt lại được. Lúc đó, mọi người cố sức kéo con vật lên tàu nưng nó nặng quá đến nỗi đuôi bạch tuộc bị đứt ra. Thế là nó lặng xuống, biến mất</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029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048" y="614149"/>
            <a:ext cx="10754436" cy="5909310"/>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Calibri" panose="020F0502020204030204" pitchFamily="34" charset="0"/>
              </a:rPr>
              <a:t>Trả lời các câu hỏi: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Calibri" panose="020F0502020204030204" pitchFamily="34" charset="0"/>
              </a:rPr>
              <a:t>Câu </a:t>
            </a:r>
            <a:r>
              <a:rPr lang="vi-VN" sz="2800" b="1">
                <a:solidFill>
                  <a:srgbClr val="000000"/>
                </a:solidFill>
                <a:latin typeface="Times New Roman" panose="02020603050405020304" pitchFamily="18" charset="0"/>
                <a:ea typeface="Calibri" panose="020F0502020204030204" pitchFamily="34" charset="0"/>
              </a:rPr>
              <a:t>1</a:t>
            </a:r>
            <a:r>
              <a:rPr lang="vi-VN" sz="2800">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 Đoạn văn kể về sự việc gì? Sự việc đó liên quan đến những nhân vật nào?</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Calibri" panose="020F0502020204030204" pitchFamily="34" charset="0"/>
              </a:rPr>
              <a:t>Câu 2</a:t>
            </a:r>
            <a:r>
              <a:rPr lang="en-US" sz="2800">
                <a:solidFill>
                  <a:srgbClr val="000000"/>
                </a:solidFill>
                <a:latin typeface="Times New Roman" panose="02020603050405020304" pitchFamily="18" charset="0"/>
                <a:ea typeface="Calibri" panose="020F0502020204030204" pitchFamily="34" charset="0"/>
              </a:rPr>
              <a:t>. Tìm trong đoạn trích các chi tiết nói về tinh thần dũng cảm, tinh thần đồng đội của các thủy thủ.</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Calibri" panose="020F0502020204030204" pitchFamily="34" charset="0"/>
              </a:rPr>
              <a:t>Câu 3</a:t>
            </a:r>
            <a:r>
              <a:rPr lang="en-US" sz="2800">
                <a:solidFill>
                  <a:srgbClr val="000000"/>
                </a:solidFill>
                <a:latin typeface="Times New Roman" panose="02020603050405020304" pitchFamily="18" charset="0"/>
                <a:ea typeface="Calibri" panose="020F0502020204030204" pitchFamily="34" charset="0"/>
              </a:rPr>
              <a:t>. Kết quả trận giao chiến của các thủy thủ với bạch tuộc thể hiện qua câu văn nào? Em học tập được điều gì trong nghệ thuật kể chuyện của tác giả?</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Calibri" panose="020F0502020204030204" pitchFamily="34" charset="0"/>
              </a:rPr>
              <a:t>Câu 4</a:t>
            </a:r>
            <a:r>
              <a:rPr lang="en-US" sz="2800">
                <a:solidFill>
                  <a:srgbClr val="000000"/>
                </a:solidFill>
                <a:latin typeface="Times New Roman" panose="02020603050405020304" pitchFamily="18" charset="0"/>
                <a:ea typeface="Calibri" panose="020F0502020204030204" pitchFamily="34" charset="0"/>
              </a:rPr>
              <a:t>. Tại sao mắt Nê-mô ứa lệ</a:t>
            </a:r>
            <a:r>
              <a:rPr lang="en-US" sz="2800" smtClean="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3873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9737" y="351008"/>
            <a:ext cx="3507115"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Calibri" panose="020F0502020204030204" pitchFamily="34" charset="0"/>
              </a:rPr>
              <a:t>GỢI Ý ĐÁP ÁN ĐỀ 3</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1037134" y="1051090"/>
            <a:ext cx="10508872" cy="5185522"/>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Calibri" panose="020F0502020204030204" pitchFamily="34" charset="0"/>
              </a:rPr>
              <a:t>Câu </a:t>
            </a:r>
            <a:r>
              <a:rPr lang="vi-VN" sz="2800" b="1">
                <a:solidFill>
                  <a:srgbClr val="000000"/>
                </a:solidFill>
                <a:latin typeface="Times New Roman" panose="02020603050405020304" pitchFamily="18" charset="0"/>
                <a:ea typeface="Calibri" panose="020F0502020204030204" pitchFamily="34" charset="0"/>
              </a:rPr>
              <a:t>1. </a:t>
            </a:r>
            <a:r>
              <a:rPr lang="en-US" sz="2800">
                <a:solidFill>
                  <a:srgbClr val="000000"/>
                </a:solidFill>
                <a:latin typeface="Times New Roman" panose="02020603050405020304" pitchFamily="18" charset="0"/>
                <a:ea typeface="Calibri" panose="020F0502020204030204" pitchFamily="34" charset="0"/>
              </a:rPr>
              <a:t>Sự việc: Kể về phần cuối cuối cuộc giao chiến của các thủy thủ trên tàu Na-ti-lớt với bạch tuộc và kết quả cuộc giao chiến.</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Calibri" panose="020F0502020204030204" pitchFamily="34" charset="0"/>
              </a:rPr>
              <a:t>Câu </a:t>
            </a:r>
            <a:r>
              <a:rPr lang="vi-VN" sz="2800" b="1">
                <a:solidFill>
                  <a:srgbClr val="000000"/>
                </a:solidFill>
                <a:latin typeface="Times New Roman" panose="02020603050405020304" pitchFamily="18" charset="0"/>
                <a:ea typeface="Calibri" panose="020F0502020204030204" pitchFamily="34" charset="0"/>
              </a:rPr>
              <a:t>2. </a:t>
            </a:r>
            <a:r>
              <a:rPr lang="vi-VN" sz="2800">
                <a:solidFill>
                  <a:srgbClr val="000000"/>
                </a:solidFill>
                <a:latin typeface="Times New Roman" panose="02020603050405020304" pitchFamily="18" charset="0"/>
                <a:ea typeface="Times New Roman" panose="02020603050405020304" pitchFamily="18" charset="0"/>
              </a:rPr>
              <a:t>Lòng dũng cảm, tình yêu thương và tinh thần đồng đội được thể hiện qua trận chiến đấu với bạch tuộc:</a:t>
            </a:r>
            <a:endParaRPr lang="en-US" sz="280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Mọi người cùng nhau dùng vũ khí chiến đấu với con quái vật, không ai nề hà run sợ hay lùi bước. </a:t>
            </a:r>
            <a:endParaRPr lang="en-US" sz="280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vi-VN" sz="2800">
                <a:solidFill>
                  <a:srgbClr val="000000"/>
                </a:solidFill>
                <a:latin typeface="Times New Roman" panose="02020603050405020304" pitchFamily="18" charset="0"/>
                <a:ea typeface="Times New Roman" panose="02020603050405020304" pitchFamily="18" charset="0"/>
              </a:rPr>
              <a:t>+ Thái độ nuối tiếc, xót thương khi có người bị mất tích sau cuộc chiến khốc liệt</a:t>
            </a:r>
            <a:r>
              <a:rPr lang="vi-VN" sz="2800" smtClean="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677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6728" y="532263"/>
            <a:ext cx="11495965" cy="5909310"/>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3.</a:t>
            </a:r>
            <a:endParaRPr lang="en-US" sz="280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rPr>
              <a:t>- Kết quả trận giao chiến của các thủy thủ với bạch tuộc thể hiện qua câu văn </a:t>
            </a:r>
            <a:r>
              <a:rPr lang="en-US" sz="2800" i="1">
                <a:solidFill>
                  <a:srgbClr val="000000"/>
                </a:solidFill>
                <a:latin typeface="Times New Roman" panose="02020603050405020304" pitchFamily="18" charset="0"/>
                <a:ea typeface="Calibri" panose="020F0502020204030204" pitchFamily="34" charset="0"/>
              </a:rPr>
              <a:t>“</a:t>
            </a:r>
            <a:r>
              <a:rPr lang="vi-VN" sz="2800" i="1">
                <a:solidFill>
                  <a:srgbClr val="000000"/>
                </a:solidFill>
                <a:latin typeface="Times New Roman" panose="02020603050405020304" pitchFamily="18" charset="0"/>
                <a:ea typeface="Calibri" panose="020F0502020204030204" pitchFamily="34" charset="0"/>
              </a:rPr>
              <a:t>Cuộc chiến </a:t>
            </a:r>
            <a:r>
              <a:rPr lang="en-US" sz="2800" i="1">
                <a:solidFill>
                  <a:srgbClr val="000000"/>
                </a:solidFill>
                <a:latin typeface="Times New Roman" panose="02020603050405020304" pitchFamily="18" charset="0"/>
                <a:ea typeface="Calibri" panose="020F0502020204030204" pitchFamily="34" charset="0"/>
              </a:rPr>
              <a:t>đấu </a:t>
            </a:r>
            <a:r>
              <a:rPr lang="vi-VN" sz="2800" i="1">
                <a:solidFill>
                  <a:srgbClr val="000000"/>
                </a:solidFill>
                <a:latin typeface="Times New Roman" panose="02020603050405020304" pitchFamily="18" charset="0"/>
                <a:ea typeface="Calibri" panose="020F0502020204030204" pitchFamily="34" charset="0"/>
              </a:rPr>
              <a:t>kéo dài mười lăm phút. Lũ bạch tuộc chiến bại, phần bị chết, phần bị thương, cuối cùng phải bỏ chiến trường mà lặn xuống biển sâu</a:t>
            </a:r>
            <a:r>
              <a:rPr lang="en-US" sz="2800" i="1">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rPr>
              <a:t>- </a:t>
            </a:r>
            <a:r>
              <a:rPr lang="vi-VN" sz="2800">
                <a:solidFill>
                  <a:srgbClr val="000000"/>
                </a:solidFill>
                <a:latin typeface="Times New Roman" panose="02020603050405020304" pitchFamily="18" charset="0"/>
                <a:ea typeface="Calibri" panose="020F0502020204030204" pitchFamily="34" charset="0"/>
              </a:rPr>
              <a:t>Học tập </a:t>
            </a:r>
            <a:r>
              <a:rPr lang="en-US" sz="2800">
                <a:solidFill>
                  <a:srgbClr val="000000"/>
                </a:solidFill>
                <a:latin typeface="Times New Roman" panose="02020603050405020304" pitchFamily="18" charset="0"/>
                <a:ea typeface="Calibri" panose="020F0502020204030204" pitchFamily="34" charset="0"/>
              </a:rPr>
              <a:t>nghệ thuật kể chuyện của tác giả:</a:t>
            </a:r>
            <a:endParaRPr lang="en-US" sz="280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Nghệ thuật kể chuyện hấp dẫn, kịch tính, hấp dẫn.</a:t>
            </a:r>
            <a:endParaRPr lang="en-US" sz="280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Sử dụng những từ ngữ giàu sức biểu cảm cùng những câu cảm thán bộc lộ cảm xúc, suy nghĩ của người tham gia cuộc chiến.</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Times New Roman" panose="02020603050405020304" pitchFamily="18" charset="0"/>
              </a:rPr>
              <a:t>-&gt; Giúp người đọc hình dung rõ được sự cam go, nguy hiểm của cuộc chiến</a:t>
            </a:r>
            <a:r>
              <a:rPr lang="vi-VN" sz="2800" smtClean="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6595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457" y="1883391"/>
            <a:ext cx="10740788" cy="3408112"/>
          </a:xfrm>
          <a:prstGeom prst="rect">
            <a:avLst/>
          </a:prstGeom>
        </p:spPr>
        <p:txBody>
          <a:bodyPr wrap="square">
            <a:spAutoFit/>
          </a:bodyPr>
          <a:lstStyle/>
          <a:p>
            <a:pPr algn="just">
              <a:lnSpc>
                <a:spcPct val="200000"/>
              </a:lnSpc>
              <a:spcAft>
                <a:spcPts val="0"/>
              </a:spcAft>
            </a:pPr>
            <a:r>
              <a:rPr lang="en-US" sz="2800" b="1">
                <a:solidFill>
                  <a:srgbClr val="000000"/>
                </a:solidFill>
                <a:latin typeface="Times New Roman" panose="02020603050405020304" pitchFamily="18" charset="0"/>
                <a:ea typeface="Calibri" panose="020F0502020204030204" pitchFamily="34" charset="0"/>
              </a:rPr>
              <a:t>Câu 4</a:t>
            </a:r>
            <a:r>
              <a:rPr lang="en-US" sz="2800">
                <a:solidFill>
                  <a:srgbClr val="000000"/>
                </a:solidFill>
                <a:latin typeface="Times New Roman" panose="02020603050405020304" pitchFamily="18" charset="0"/>
                <a:ea typeface="Calibri" panose="020F0502020204030204" pitchFamily="34" charset="0"/>
              </a:rPr>
              <a:t>. Mắt Nê-mô ứa lệ vì:</a:t>
            </a:r>
            <a:r>
              <a:rPr lang="vi-VN" sz="2800">
                <a:solidFill>
                  <a:srgbClr val="000000"/>
                </a:solidFill>
                <a:latin typeface="Times New Roman" panose="02020603050405020304" pitchFamily="18" charset="0"/>
                <a:ea typeface="Calibri" panose="020F0502020204030204" pitchFamily="34" charset="0"/>
              </a:rPr>
              <a:t> một con bạch tuộc đã dùng vòi quấn chặt lấy một thủy thủ. Sau khi chỉ còn một chiếc vòi quấn chặt lấy thủy thủ ấy, nó đã lặn xuống biển sâu. Người thủy thủ đã vĩnh viễn ra đi.</a:t>
            </a:r>
            <a:r>
              <a:rPr lang="en-US" sz="2800">
                <a:solidFill>
                  <a:srgbClr val="000000"/>
                </a:solidFill>
                <a:latin typeface="Times New Roman" panose="02020603050405020304" pitchFamily="18" charset="0"/>
                <a:ea typeface="Calibri" panose="020F0502020204030204" pitchFamily="34" charset="0"/>
              </a:rPr>
              <a:t> Đó là biểu hiện tình yêu thương với người đồng đội xấu số.</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4246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036" y="1612670"/>
            <a:ext cx="10890913" cy="4832092"/>
          </a:xfrm>
          <a:prstGeom prst="rect">
            <a:avLst/>
          </a:prstGeom>
        </p:spPr>
        <p:txBody>
          <a:bodyPr wrap="squar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	</a:t>
            </a:r>
            <a:r>
              <a:rPr lang="vi-VN" sz="2800" b="1">
                <a:solidFill>
                  <a:srgbClr val="0D0D0D"/>
                </a:solidFill>
                <a:latin typeface="Times New Roman" panose="02020603050405020304" pitchFamily="18" charset="0"/>
                <a:ea typeface="Times New Roman" panose="02020603050405020304" pitchFamily="18" charset="0"/>
              </a:rPr>
              <a:t>Đọc đoạn ngữ liệu sau:</a:t>
            </a:r>
            <a:endParaRPr lang="en-US" sz="2800">
              <a:latin typeface="Times New Roman" panose="02020603050405020304" pitchFamily="18" charset="0"/>
              <a:ea typeface="Times New Roman" panose="02020603050405020304" pitchFamily="18" charset="0"/>
            </a:endParaRPr>
          </a:p>
          <a:p>
            <a:pPr indent="457200" algn="just">
              <a:spcAft>
                <a:spcPts val="0"/>
              </a:spcAft>
            </a:pPr>
            <a:r>
              <a:rPr lang="vi-VN" sz="2800" i="1">
                <a:solidFill>
                  <a:srgbClr val="000000"/>
                </a:solidFill>
                <a:latin typeface="Times New Roman" panose="02020603050405020304" pitchFamily="18" charset="0"/>
                <a:ea typeface="Times New Roman" panose="02020603050405020304" pitchFamily="18" charset="0"/>
              </a:rPr>
              <a:t>Thuyền trưởng Nê-mô cáo từ rồi đi ra. Tôi ở lại với những ý nghĩ của mình. Tôi nghĩ về Nê-mô. Liệu sau này tôi có biết được quốc tịch của con người bí ẩn đã từ bỏ Tổ quốc mình không? Cái gì đã khiến ông ta căm ghét loài người, một lòng căm ghét, khao khát trả thù? Phải chăng ông ta là một trong số những nhà bác học không được thừa nhận, là một thiên tài “bị người đời hắt hủi”, như Côn</a:t>
            </a:r>
            <a:r>
              <a:rPr lang="en-US" sz="2800" i="1">
                <a:solidFill>
                  <a:srgbClr val="000000"/>
                </a:solidFill>
                <a:latin typeface="Times New Roman" panose="02020603050405020304" pitchFamily="18" charset="0"/>
                <a:ea typeface="Times New Roman" panose="02020603050405020304" pitchFamily="18" charset="0"/>
              </a:rPr>
              <a:t>g-</a:t>
            </a:r>
            <a:r>
              <a:rPr lang="vi-VN" sz="2800" i="1">
                <a:solidFill>
                  <a:srgbClr val="000000"/>
                </a:solidFill>
                <a:latin typeface="Times New Roman" panose="02020603050405020304" pitchFamily="18" charset="0"/>
                <a:ea typeface="Times New Roman" panose="02020603050405020304" pitchFamily="18" charset="0"/>
              </a:rPr>
              <a:t>xây nói? Chẳng ai biết! Số phận đã ném tôi lên tàu ông ta, tính mệnh tôi nằm trong tay ông ta. Ông ta tiếp đón chúng tôi một cách lạnh lùng nhưng vẫn chu đáo. Chưa lần nào ông ta bắt tay tôi. Cũng chưa lần nào đưa tay cho tôi bắt.</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i="1">
                <a:solidFill>
                  <a:srgbClr val="FF0000"/>
                </a:solidFill>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253329" y="514782"/>
            <a:ext cx="1521570"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ĐỀ SỐ 4</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22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0627" y="1405719"/>
            <a:ext cx="10863618" cy="4401205"/>
          </a:xfrm>
          <a:prstGeom prst="rect">
            <a:avLst/>
          </a:prstGeom>
        </p:spPr>
        <p:txBody>
          <a:bodyPr wrap="square">
            <a:spAutoFit/>
          </a:bodyPr>
          <a:lstStyle/>
          <a:p>
            <a:pPr algn="just">
              <a:spcAft>
                <a:spcPts val="0"/>
              </a:spcAft>
            </a:pPr>
            <a:r>
              <a:rPr lang="en-US" sz="2800" i="1" smtClean="0">
                <a:solidFill>
                  <a:srgbClr val="000000"/>
                </a:solidFill>
                <a:latin typeface="Times New Roman" panose="02020603050405020304" pitchFamily="18" charset="0"/>
                <a:ea typeface="Times New Roman" panose="02020603050405020304" pitchFamily="18" charset="0"/>
              </a:rPr>
              <a:t>      Tôi </a:t>
            </a:r>
            <a:r>
              <a:rPr lang="en-US" sz="2800" i="1">
                <a:solidFill>
                  <a:srgbClr val="000000"/>
                </a:solidFill>
                <a:latin typeface="Times New Roman" panose="02020603050405020304" pitchFamily="18" charset="0"/>
                <a:ea typeface="Times New Roman" panose="02020603050405020304" pitchFamily="18" charset="0"/>
              </a:rPr>
              <a:t>suy nghĩ liên miên suốt một tiếng đồng hồ và cố gắng đi sâu vào bí mật của con người ấy.</a:t>
            </a:r>
            <a:r>
              <a:rPr lang="vi-VN" sz="2800" i="1">
                <a:solidFill>
                  <a:srgbClr val="000000"/>
                </a:solidFill>
                <a:latin typeface="Times New Roman" panose="02020603050405020304" pitchFamily="18" charset="0"/>
                <a:ea typeface="Times New Roman" panose="02020603050405020304" pitchFamily="18" charset="0"/>
              </a:rPr>
              <a:t> Mắt</a:t>
            </a:r>
            <a:r>
              <a:rPr lang="en-US" sz="2800" i="1">
                <a:solidFill>
                  <a:srgbClr val="000000"/>
                </a:solidFill>
                <a:latin typeface="Times New Roman" panose="02020603050405020304" pitchFamily="18" charset="0"/>
                <a:ea typeface="Times New Roman" panose="02020603050405020304" pitchFamily="18" charset="0"/>
              </a:rPr>
              <a:t> tôi vô tình dừng lại nơi tấm bản đồ thế giới trải trên bàn. Tôi lần ngón tay trên bản đồ và tìm thấy giao điểm k độ kinh và độ vĩ mà thuyền trưởng Nê-mô đã chỉ. Các đại dương cũng như cũng các lục địa đều có những dòng sông của riêng mình. Đó là những hải lưu rất dễ nhận ra theo màu sắc và nhiệt độ. Hải lưu đáng kể nhất là Gơn-xtow-rim (Gulf Stream). Khoa học đã ghi vào bản đồ Trái Đất năm hải lưu lớn nhất: hải lưu thứ nhất ở phía bắc Đại Tây Dương, thứ hai ở phía nam Đại Tây Dương, thứ ba ở phía bắc Thái Bình Dương, thứ tư ở phía nam Thái Bình Dương, hải lưu cuối cùng ở phía nam Ấn Độ </a:t>
            </a:r>
            <a:r>
              <a:rPr lang="vi-VN" sz="2800" i="1">
                <a:solidFill>
                  <a:srgbClr val="000000"/>
                </a:solidFill>
                <a:latin typeface="Times New Roman" panose="02020603050405020304" pitchFamily="18" charset="0"/>
                <a:ea typeface="Times New Roman" panose="02020603050405020304" pitchFamily="18" charset="0"/>
              </a:rPr>
              <a:t>Dương.</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5638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91865"/>
            <a:ext cx="10549720" cy="5831853"/>
          </a:xfrm>
          <a:prstGeom prst="rect">
            <a:avLst/>
          </a:prstGeom>
        </p:spPr>
        <p:txBody>
          <a:bodyPr wrap="square">
            <a:spAutoFit/>
          </a:bodyPr>
          <a:lstStyle/>
          <a:p>
            <a:pPr indent="457200"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rPr>
              <a:t>Tàu </a:t>
            </a:r>
            <a:r>
              <a:rPr lang="vi-VN" sz="2800" i="1">
                <a:solidFill>
                  <a:srgbClr val="000000"/>
                </a:solidFill>
                <a:latin typeface="Times New Roman" panose="02020603050405020304" pitchFamily="18" charset="0"/>
                <a:ea typeface="Times New Roman" panose="02020603050405020304" pitchFamily="18" charset="0"/>
              </a:rPr>
              <a:t>No-ti-lớt </a:t>
            </a:r>
            <a:r>
              <a:rPr lang="en-US" sz="2800" i="1">
                <a:solidFill>
                  <a:srgbClr val="000000"/>
                </a:solidFill>
                <a:latin typeface="Times New Roman" panose="02020603050405020304" pitchFamily="18" charset="0"/>
                <a:ea typeface="Times New Roman" panose="02020603050405020304" pitchFamily="18" charset="0"/>
              </a:rPr>
              <a:t>chạy theo một hải lưu kể trên, có </a:t>
            </a:r>
            <a:r>
              <a:rPr lang="vi-VN" sz="2800" i="1">
                <a:solidFill>
                  <a:srgbClr val="000000"/>
                </a:solidFill>
                <a:latin typeface="Times New Roman" panose="02020603050405020304" pitchFamily="18" charset="0"/>
                <a:ea typeface="Times New Roman" panose="02020603050405020304" pitchFamily="18" charset="0"/>
              </a:rPr>
              <a:t>cái</a:t>
            </a:r>
            <a:r>
              <a:rPr lang="en-US" sz="2800" i="1">
                <a:solidFill>
                  <a:srgbClr val="000000"/>
                </a:solidFill>
                <a:latin typeface="Times New Roman" panose="02020603050405020304" pitchFamily="18" charset="0"/>
                <a:ea typeface="Times New Roman" panose="02020603050405020304" pitchFamily="18" charset="0"/>
              </a:rPr>
              <a:t> tên Nhật Bản là Xư-rô-xi-ô (Kuroshio), nghĩa là “Sông Đen”. Ra khỏi vịnh Băng-gan (Bengal) được những tia thẳng đứng của mặt trời sưởi nóng, hải lưu này chảy qua eo Ma-lắc-ca (Malacca), dọc theo bờ biển châu Á rồi vòng theo bờ biển phía bắc Thái Bình Dương, tới quần đảo A-lê-út (Aleutian). Nó cuốn theo những thân cây long não, những thực vật nhiệt đới, màu xanh </a:t>
            </a:r>
            <a:r>
              <a:rPr lang="vi-VN" sz="2800" i="1">
                <a:solidFill>
                  <a:srgbClr val="000000"/>
                </a:solidFill>
                <a:latin typeface="Times New Roman" panose="02020603050405020304" pitchFamily="18" charset="0"/>
                <a:ea typeface="Times New Roman" panose="02020603050405020304" pitchFamily="18" charset="0"/>
              </a:rPr>
              <a:t>thẳ</a:t>
            </a:r>
            <a:r>
              <a:rPr lang="en-US" sz="2800" i="1">
                <a:solidFill>
                  <a:srgbClr val="000000"/>
                </a:solidFill>
                <a:latin typeface="Times New Roman" panose="02020603050405020304" pitchFamily="18" charset="0"/>
                <a:ea typeface="Times New Roman" panose="02020603050405020304" pitchFamily="18" charset="0"/>
              </a:rPr>
              <a:t>m của hải lưu ấm áp khác </a:t>
            </a:r>
            <a:r>
              <a:rPr lang="vi-VN" sz="2800" i="1">
                <a:solidFill>
                  <a:srgbClr val="000000"/>
                </a:solidFill>
                <a:latin typeface="Times New Roman" panose="02020603050405020304" pitchFamily="18" charset="0"/>
                <a:ea typeface="Times New Roman" panose="02020603050405020304" pitchFamily="18" charset="0"/>
              </a:rPr>
              <a:t>hẳ</a:t>
            </a:r>
            <a:r>
              <a:rPr lang="en-US" sz="2800" i="1">
                <a:solidFill>
                  <a:srgbClr val="000000"/>
                </a:solidFill>
                <a:latin typeface="Times New Roman" panose="02020603050405020304" pitchFamily="18" charset="0"/>
                <a:ea typeface="Times New Roman" panose="02020603050405020304" pitchFamily="18" charset="0"/>
              </a:rPr>
              <a:t>n với nước đại dương lạnh ngắt.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rPr>
              <a:t>(</a:t>
            </a:r>
            <a:r>
              <a:rPr lang="en-US" sz="2800">
                <a:solidFill>
                  <a:srgbClr val="000000"/>
                </a:solidFill>
                <a:latin typeface="Times New Roman" panose="02020603050405020304" pitchFamily="18" charset="0"/>
                <a:ea typeface="Times New Roman" panose="02020603050405020304" pitchFamily="18" charset="0"/>
              </a:rPr>
              <a:t>Trích </a:t>
            </a:r>
            <a:r>
              <a:rPr lang="en-US" sz="2800" i="1">
                <a:solidFill>
                  <a:srgbClr val="000000"/>
                </a:solidFill>
                <a:latin typeface="Times New Roman" panose="02020603050405020304" pitchFamily="18" charset="0"/>
                <a:ea typeface="Times New Roman" panose="02020603050405020304" pitchFamily="18" charset="0"/>
              </a:rPr>
              <a:t>“Hai vạn dặm dưới đáy biển</a:t>
            </a:r>
            <a:r>
              <a:rPr lang="en-US" sz="2800">
                <a:solidFill>
                  <a:srgbClr val="000000"/>
                </a:solidFill>
                <a:latin typeface="Times New Roman" panose="02020603050405020304" pitchFamily="18" charset="0"/>
                <a:ea typeface="Times New Roman" panose="02020603050405020304" pitchFamily="18" charset="0"/>
              </a:rPr>
              <a:t>”, Giuyn Vec-nơ)</a:t>
            </a:r>
            <a:endParaRPr lang="en-US" sz="280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6718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8173" y="641448"/>
            <a:ext cx="10495128" cy="2677656"/>
          </a:xfrm>
          <a:prstGeom prst="rect">
            <a:avLst/>
          </a:prstGeom>
        </p:spPr>
        <p:txBody>
          <a:bodyPr wrap="square">
            <a:spAutoFit/>
          </a:bodyPr>
          <a:lstStyle/>
          <a:p>
            <a:pPr indent="457200" algn="just">
              <a:spcAft>
                <a:spcPts val="0"/>
              </a:spcAft>
            </a:pPr>
            <a:r>
              <a:rPr lang="en-US" sz="2800" b="1">
                <a:solidFill>
                  <a:srgbClr val="000000"/>
                </a:solidFill>
                <a:latin typeface="Times New Roman" panose="02020603050405020304" pitchFamily="18" charset="0"/>
                <a:ea typeface="Times New Roman" panose="02020603050405020304" pitchFamily="18" charset="0"/>
              </a:rPr>
              <a:t>Và trả lời câu hỏi:</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solidFill>
                  <a:srgbClr val="000000"/>
                </a:solidFill>
                <a:latin typeface="Times New Roman" panose="02020603050405020304" pitchFamily="18" charset="0"/>
                <a:ea typeface="Times New Roman" panose="02020603050405020304" pitchFamily="18" charset="0"/>
              </a:rPr>
              <a:t>Câu </a:t>
            </a:r>
            <a:r>
              <a:rPr lang="vi-VN" sz="2800" b="1">
                <a:solidFill>
                  <a:srgbClr val="000000"/>
                </a:solidFill>
                <a:latin typeface="Times New Roman" panose="02020603050405020304" pitchFamily="18" charset="0"/>
                <a:ea typeface="Times New Roman" panose="02020603050405020304" pitchFamily="18" charset="0"/>
              </a:rPr>
              <a:t>1. </a:t>
            </a:r>
            <a:r>
              <a:rPr lang="vi-VN" sz="2800">
                <a:solidFill>
                  <a:srgbClr val="000000"/>
                </a:solidFill>
                <a:latin typeface="Times New Roman" panose="02020603050405020304" pitchFamily="18" charset="0"/>
                <a:ea typeface="Times New Roman" panose="02020603050405020304" pitchFamily="18" charset="0"/>
              </a:rPr>
              <a:t>Nêu phương thức biểu đạt và nội dung chính của đoạn trích.</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solidFill>
                  <a:srgbClr val="000000"/>
                </a:solidFill>
                <a:latin typeface="Times New Roman" panose="02020603050405020304" pitchFamily="18" charset="0"/>
                <a:ea typeface="Times New Roman" panose="02020603050405020304" pitchFamily="18" charset="0"/>
              </a:rPr>
              <a:t>Câu 2</a:t>
            </a:r>
            <a:r>
              <a:rPr lang="vi-VN" sz="2800">
                <a:solidFill>
                  <a:srgbClr val="000000"/>
                </a:solidFill>
                <a:latin typeface="Times New Roman" panose="02020603050405020304" pitchFamily="18" charset="0"/>
                <a:ea typeface="Times New Roman" panose="02020603050405020304" pitchFamily="18" charset="0"/>
              </a:rPr>
              <a:t>. Đoạn trích có những nhân vật nào? Nêu tình huống mà các nhân vật gặp phải.</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solidFill>
                  <a:srgbClr val="000000"/>
                </a:solidFill>
                <a:latin typeface="Times New Roman" panose="02020603050405020304" pitchFamily="18" charset="0"/>
                <a:ea typeface="Times New Roman" panose="02020603050405020304" pitchFamily="18" charset="0"/>
              </a:rPr>
              <a:t>Câu 3</a:t>
            </a:r>
            <a:r>
              <a:rPr lang="vi-VN" sz="2800">
                <a:solidFill>
                  <a:srgbClr val="000000"/>
                </a:solidFill>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Tìm trong văn bản một số chi tiết về nhân vật Nê-mô và điền vào cột thứ 2 của bảng sau (làm vào vở):</a:t>
            </a:r>
            <a:endParaRPr lang="en-US" sz="2800">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22298643"/>
              </p:ext>
            </p:extLst>
          </p:nvPr>
        </p:nvGraphicFramePr>
        <p:xfrm>
          <a:off x="1194179" y="3496521"/>
          <a:ext cx="10495128" cy="2215485"/>
        </p:xfrm>
        <a:graphic>
          <a:graphicData uri="http://schemas.openxmlformats.org/drawingml/2006/table">
            <a:tbl>
              <a:tblPr firstRow="1" firstCol="1" bandRow="1"/>
              <a:tblGrid>
                <a:gridCol w="5247564">
                  <a:extLst>
                    <a:ext uri="{9D8B030D-6E8A-4147-A177-3AD203B41FA5}">
                      <a16:colId xmlns:a16="http://schemas.microsoft.com/office/drawing/2014/main" val="689239601"/>
                    </a:ext>
                  </a:extLst>
                </a:gridCol>
                <a:gridCol w="5247564">
                  <a:extLst>
                    <a:ext uri="{9D8B030D-6E8A-4147-A177-3AD203B41FA5}">
                      <a16:colId xmlns:a16="http://schemas.microsoft.com/office/drawing/2014/main" val="3986169587"/>
                    </a:ext>
                  </a:extLst>
                </a:gridCol>
              </a:tblGrid>
              <a:tr h="443097">
                <a:tc>
                  <a:txBody>
                    <a:bodyPr/>
                    <a:lstStyle/>
                    <a:p>
                      <a:pPr algn="ctr">
                        <a:spcAft>
                          <a:spcPts val="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Nhân vật Nê- mô</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spcAft>
                          <a:spcPts val="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Chi tiết biểu hiện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32509042"/>
                  </a:ext>
                </a:extLst>
              </a:tr>
              <a:tr h="443097">
                <a:tc>
                  <a:txBody>
                    <a:bodyPr/>
                    <a:lstStyle/>
                    <a:p>
                      <a:pPr>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Cử chỉ, hành động của  Nê-mô</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097255"/>
                  </a:ext>
                </a:extLst>
              </a:tr>
              <a:tr h="443097">
                <a:tc>
                  <a:txBody>
                    <a:bodyPr/>
                    <a:lstStyle/>
                    <a:p>
                      <a:pPr>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Thái độ của A- rô- nắc về Nê-mô</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128164"/>
                  </a:ext>
                </a:extLst>
              </a:tr>
              <a:tr h="443097">
                <a:tc>
                  <a:txBody>
                    <a:bodyPr/>
                    <a:lstStyle/>
                    <a:p>
                      <a:pPr>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Thái độ của Công xây về Nê-mô</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928501"/>
                  </a:ext>
                </a:extLst>
              </a:tr>
              <a:tr h="443097">
                <a:tc>
                  <a:txBody>
                    <a:bodyPr/>
                    <a:lstStyle/>
                    <a:p>
                      <a:pPr>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Thái độ của Nét len về Nê-mô</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431259"/>
                  </a:ext>
                </a:extLst>
              </a:tr>
            </a:tbl>
          </a:graphicData>
        </a:graphic>
      </p:graphicFrame>
      <p:sp>
        <p:nvSpPr>
          <p:cNvPr id="4" name="Rectangle 3"/>
          <p:cNvSpPr/>
          <p:nvPr/>
        </p:nvSpPr>
        <p:spPr>
          <a:xfrm>
            <a:off x="1078173" y="5901221"/>
            <a:ext cx="10727140" cy="523220"/>
          </a:xfrm>
          <a:prstGeom prst="rect">
            <a:avLst/>
          </a:prstGeom>
        </p:spPr>
        <p:txBody>
          <a:bodyPr wrap="square">
            <a:spAutoFit/>
          </a:bodyPr>
          <a:lstStyle/>
          <a:p>
            <a:pPr algn="just">
              <a:spcAft>
                <a:spcPts val="0"/>
              </a:spcAft>
            </a:pPr>
            <a:r>
              <a:rPr lang="vi-VN" sz="2800">
                <a:latin typeface="Times New Roman" panose="02020603050405020304" pitchFamily="18" charset="0"/>
                <a:ea typeface="Times New Roman" panose="02020603050405020304" pitchFamily="18" charset="0"/>
              </a:rPr>
              <a:t>Từ những chi tiết đó, em có nhận xét gì về tính cách của nhân vật Nê-mô?</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947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2514" y="2129051"/>
            <a:ext cx="10877266" cy="2600199"/>
          </a:xfrm>
          <a:prstGeom prst="rect">
            <a:avLst/>
          </a:prstGeom>
        </p:spPr>
        <p:txBody>
          <a:bodyPr wrap="square">
            <a:spAutoFit/>
          </a:bodyPr>
          <a:lstStyle/>
          <a:p>
            <a:pPr algn="just">
              <a:lnSpc>
                <a:spcPct val="150000"/>
              </a:lnSpc>
              <a:spcAft>
                <a:spcPts val="0"/>
              </a:spcAft>
            </a:pPr>
            <a:r>
              <a:rPr lang="vi-VN" sz="2800" b="1" smtClean="0">
                <a:solidFill>
                  <a:srgbClr val="000000"/>
                </a:solidFill>
                <a:latin typeface="Times New Roman" panose="02020603050405020304" pitchFamily="18" charset="0"/>
                <a:ea typeface="Times New Roman" panose="02020603050405020304" pitchFamily="18" charset="0"/>
              </a:rPr>
              <a:t>Câu </a:t>
            </a:r>
            <a:r>
              <a:rPr lang="vi-VN" sz="2800" b="1">
                <a:solidFill>
                  <a:srgbClr val="000000"/>
                </a:solidFill>
                <a:latin typeface="Times New Roman" panose="02020603050405020304" pitchFamily="18" charset="0"/>
                <a:ea typeface="Times New Roman" panose="02020603050405020304" pitchFamily="18" charset="0"/>
              </a:rPr>
              <a:t>4</a:t>
            </a:r>
            <a:r>
              <a:rPr lang="vi-VN" sz="2800">
                <a:solidFill>
                  <a:srgbClr val="000000"/>
                </a:solidFill>
                <a:latin typeface="Times New Roman" panose="02020603050405020304" pitchFamily="18" charset="0"/>
                <a:ea typeface="Times New Roman" panose="02020603050405020304" pitchFamily="18" charset="0"/>
              </a:rPr>
              <a:t>. Theo lời của người kể khoa học đã ghi vào bản đồ thế giới mấy dòng hải lưu lớn nhất? Đó là những dòng hải lưu nào?</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a:t>
            </a:r>
            <a:r>
              <a:rPr lang="vi-VN" sz="2800" b="1">
                <a:solidFill>
                  <a:srgbClr val="000000"/>
                </a:solidFill>
                <a:latin typeface="Times New Roman" panose="02020603050405020304" pitchFamily="18" charset="0"/>
                <a:ea typeface="Times New Roman" panose="02020603050405020304" pitchFamily="18" charset="0"/>
              </a:rPr>
              <a:t>5</a:t>
            </a:r>
            <a:r>
              <a:rPr lang="en-US" sz="2800">
                <a:solidFill>
                  <a:srgbClr val="000000"/>
                </a:solidFill>
                <a:latin typeface="Times New Roman" panose="02020603050405020304" pitchFamily="18" charset="0"/>
                <a:ea typeface="Times New Roman" panose="02020603050405020304" pitchFamily="18" charset="0"/>
              </a:rPr>
              <a:t>.  Dựa vào hành trình mà giáo sư A-rô-</a:t>
            </a:r>
            <a:r>
              <a:rPr lang="vi-VN" sz="2800">
                <a:solidFill>
                  <a:srgbClr val="000000"/>
                </a:solidFill>
                <a:latin typeface="Times New Roman" panose="02020603050405020304" pitchFamily="18" charset="0"/>
                <a:ea typeface="Times New Roman" panose="02020603050405020304" pitchFamily="18" charset="0"/>
              </a:rPr>
              <a:t>nác</a:t>
            </a:r>
            <a:r>
              <a:rPr lang="en-US" sz="2800">
                <a:solidFill>
                  <a:srgbClr val="000000"/>
                </a:solidFill>
                <a:latin typeface="Times New Roman" panose="02020603050405020304" pitchFamily="18" charset="0"/>
                <a:ea typeface="Times New Roman" panose="02020603050405020304" pitchFamily="18" charset="0"/>
              </a:rPr>
              <a:t> đã kể, em hãy giải thích </a:t>
            </a:r>
            <a:r>
              <a:rPr lang="vi-VN" sz="2800">
                <a:solidFill>
                  <a:srgbClr val="000000"/>
                </a:solidFill>
                <a:latin typeface="Times New Roman" panose="02020603050405020304" pitchFamily="18" charset="0"/>
                <a:ea typeface="Times New Roman" panose="02020603050405020304" pitchFamily="18" charset="0"/>
              </a:rPr>
              <a:t>lí do </a:t>
            </a:r>
            <a:r>
              <a:rPr lang="en-US" sz="2800">
                <a:solidFill>
                  <a:srgbClr val="000000"/>
                </a:solidFill>
                <a:latin typeface="Times New Roman" panose="02020603050405020304" pitchFamily="18" charset="0"/>
                <a:ea typeface="Times New Roman" panose="02020603050405020304" pitchFamily="18" charset="0"/>
              </a:rPr>
              <a:t>giả lại đặt tên chương</a:t>
            </a:r>
            <a:r>
              <a:rPr lang="vi-VN" sz="2800">
                <a:solidFill>
                  <a:srgbClr val="000000"/>
                </a:solidFill>
                <a:latin typeface="Times New Roman" panose="02020603050405020304" pitchFamily="18" charset="0"/>
                <a:ea typeface="Times New Roman" panose="02020603050405020304" pitchFamily="18" charset="0"/>
              </a:rPr>
              <a:t> truyện có đoạn trích </a:t>
            </a:r>
            <a:r>
              <a:rPr lang="en-US" sz="2800">
                <a:solidFill>
                  <a:srgbClr val="000000"/>
                </a:solidFill>
                <a:latin typeface="Times New Roman" panose="02020603050405020304" pitchFamily="18" charset="0"/>
                <a:ea typeface="Times New Roman" panose="02020603050405020304" pitchFamily="18" charset="0"/>
              </a:rPr>
              <a:t>này là “Dòng </a:t>
            </a:r>
            <a:r>
              <a:rPr lang="vi-VN" sz="2800">
                <a:solidFill>
                  <a:srgbClr val="000000"/>
                </a:solidFill>
                <a:latin typeface="Times New Roman" panose="02020603050405020304" pitchFamily="18" charset="0"/>
                <a:ea typeface="Times New Roman" panose="02020603050405020304" pitchFamily="18" charset="0"/>
              </a:rPr>
              <a:t>S</a:t>
            </a:r>
            <a:r>
              <a:rPr lang="en-US" sz="2800">
                <a:solidFill>
                  <a:srgbClr val="000000"/>
                </a:solidFill>
                <a:latin typeface="Times New Roman" panose="02020603050405020304" pitchFamily="18" charset="0"/>
                <a:ea typeface="Times New Roman" panose="02020603050405020304" pitchFamily="18" charset="0"/>
              </a:rPr>
              <a:t>ông Đen</a:t>
            </a:r>
            <a:r>
              <a:rPr lang="en-US" sz="2800" smtClean="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70949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027" y="774089"/>
            <a:ext cx="3806876" cy="523220"/>
          </a:xfrm>
          <a:prstGeom prst="rect">
            <a:avLst/>
          </a:prstGeom>
        </p:spPr>
        <p:txBody>
          <a:bodyPr wrap="none">
            <a:spAutoFit/>
          </a:bodyPr>
          <a:lstStyle/>
          <a:p>
            <a:pPr algn="just">
              <a:spcAft>
                <a:spcPts val="0"/>
              </a:spcAft>
            </a:pPr>
            <a:r>
              <a:rPr lang="en-US" sz="2800" b="1">
                <a:solidFill>
                  <a:srgbClr val="000000"/>
                </a:solidFill>
                <a:latin typeface="Times New Roman" panose="02020603050405020304" pitchFamily="18" charset="0"/>
                <a:ea typeface="Times New Roman" panose="02020603050405020304" pitchFamily="18" charset="0"/>
              </a:rPr>
              <a:t> </a:t>
            </a:r>
            <a:r>
              <a:rPr lang="vi-VN" sz="2800" b="1">
                <a:solidFill>
                  <a:srgbClr val="FF0000"/>
                </a:solidFill>
                <a:latin typeface="Times New Roman" panose="02020603050405020304" pitchFamily="18" charset="0"/>
                <a:ea typeface="Times New Roman" panose="02020603050405020304" pitchFamily="18" charset="0"/>
              </a:rPr>
              <a:t>GỢI Ý ĐÁP ÁN </a:t>
            </a:r>
            <a:r>
              <a:rPr lang="en-US" sz="2800" b="1">
                <a:solidFill>
                  <a:srgbClr val="FF0000"/>
                </a:solidFill>
                <a:latin typeface="Times New Roman" panose="02020603050405020304" pitchFamily="18" charset="0"/>
                <a:ea typeface="Times New Roman" panose="02020603050405020304" pitchFamily="18" charset="0"/>
              </a:rPr>
              <a:t> ĐỀ 4:</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1091821" y="2224585"/>
            <a:ext cx="10126639" cy="2677656"/>
          </a:xfrm>
          <a:prstGeom prst="rect">
            <a:avLst/>
          </a:prstGeom>
        </p:spPr>
        <p:txBody>
          <a:bodyPr wrap="square">
            <a:spAutoFit/>
          </a:bodyPr>
          <a:lstStyle/>
          <a:p>
            <a:pPr algn="just">
              <a:lnSpc>
                <a:spcPct val="150000"/>
              </a:lnSpc>
              <a:spcAft>
                <a:spcPts val="0"/>
              </a:spcAft>
            </a:pPr>
            <a:r>
              <a:rPr lang="vi-VN" sz="2800" b="1">
                <a:solidFill>
                  <a:srgbClr val="000000"/>
                </a:solidFill>
                <a:latin typeface="Times New Roman" panose="02020603050405020304" pitchFamily="18" charset="0"/>
                <a:ea typeface="Times New Roman" panose="02020603050405020304" pitchFamily="18" charset="0"/>
              </a:rPr>
              <a:t>Câu 1.</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Times New Roman" panose="02020603050405020304" pitchFamily="18" charset="0"/>
              </a:rPr>
              <a:t>  - Phương thức biểu đạt: Tự sự kết hợp miêu tả</a:t>
            </a:r>
            <a:r>
              <a:rPr lang="en-US" sz="280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Times New Roman" panose="02020603050405020304" pitchFamily="18" charset="0"/>
              </a:rPr>
              <a:t>  - Nội dung:  Kể lại suy nghĩ của tôi về thuyền trưởng Nê-mô và giới thiệu về dòng Sông Đen</a:t>
            </a:r>
            <a:r>
              <a:rPr lang="vi-VN" sz="2800" smtClean="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786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5594" y="504967"/>
            <a:ext cx="10413241" cy="6124754"/>
          </a:xfrm>
          <a:prstGeom prst="rect">
            <a:avLst/>
          </a:prstGeom>
        </p:spPr>
        <p:txBody>
          <a:bodyPr wrap="square">
            <a:spAutoFit/>
          </a:bodyPr>
          <a:lstStyle/>
          <a:p>
            <a:pPr indent="457200" algn="just">
              <a:spcAft>
                <a:spcPts val="0"/>
              </a:spcAft>
            </a:pPr>
            <a:r>
              <a:rPr lang="en-US" sz="2800" i="1">
                <a:solidFill>
                  <a:srgbClr val="000000"/>
                </a:solidFill>
                <a:latin typeface="Times New Roman" panose="02020603050405020304" pitchFamily="18" charset="0"/>
                <a:ea typeface="Times New Roman" panose="02020603050405020304" pitchFamily="18" charset="0"/>
              </a:rPr>
              <a:t>- Thế nào dài bao </a:t>
            </a:r>
            <a:r>
              <a:rPr lang="vi-VN" sz="2800" i="1">
                <a:solidFill>
                  <a:srgbClr val="000000"/>
                </a:solidFill>
                <a:latin typeface="Times New Roman" panose="02020603050405020304" pitchFamily="18" charset="0"/>
                <a:ea typeface="Times New Roman" panose="02020603050405020304" pitchFamily="18" charset="0"/>
              </a:rPr>
              <a:t>nhiêu</a:t>
            </a:r>
            <a:r>
              <a:rPr lang="en-US" sz="2800" i="1">
                <a:solidFill>
                  <a:srgbClr val="000000"/>
                </a:solidFill>
                <a:latin typeface="Times New Roman" panose="02020603050405020304" pitchFamily="18" charset="0"/>
                <a:ea typeface="Times New Roman" panose="02020603050405020304" pitchFamily="18" charset="0"/>
              </a:rPr>
              <a:t>? - Nét hỏi.</a:t>
            </a:r>
            <a:endParaRPr lang="en-US" sz="2800">
              <a:latin typeface="Times New Roman" panose="02020603050405020304" pitchFamily="18" charset="0"/>
              <a:ea typeface="Times New Roman" panose="02020603050405020304" pitchFamily="18" charset="0"/>
            </a:endParaRPr>
          </a:p>
          <a:p>
            <a:pPr indent="457200" algn="just">
              <a:spcAft>
                <a:spcPts val="0"/>
              </a:spcAft>
            </a:pPr>
            <a:r>
              <a:rPr lang="en-US" sz="2800" i="1">
                <a:solidFill>
                  <a:srgbClr val="000000"/>
                </a:solidFill>
                <a:latin typeface="Times New Roman" panose="02020603050405020304" pitchFamily="18" charset="0"/>
                <a:ea typeface="Times New Roman" panose="02020603050405020304" pitchFamily="18" charset="0"/>
              </a:rPr>
              <a:t>- Có phải chừng sáu mét </a:t>
            </a:r>
            <a:r>
              <a:rPr lang="vi-VN" sz="2800" i="1">
                <a:solidFill>
                  <a:srgbClr val="000000"/>
                </a:solidFill>
                <a:latin typeface="Times New Roman" panose="02020603050405020304" pitchFamily="18" charset="0"/>
                <a:ea typeface="Times New Roman" panose="02020603050405020304" pitchFamily="18" charset="0"/>
              </a:rPr>
              <a:t>không</a:t>
            </a:r>
            <a:r>
              <a:rPr lang="en-US" sz="2800" i="1">
                <a:solidFill>
                  <a:srgbClr val="000000"/>
                </a:solidFill>
                <a:latin typeface="Times New Roman" panose="02020603050405020304" pitchFamily="18" charset="0"/>
                <a:ea typeface="Times New Roman" panose="02020603050405020304" pitchFamily="18" charset="0"/>
              </a:rPr>
              <a:t>? - Công xây hỏi. Anh ta đứng bên cửa sổ và nhìn vào các hốc đá.</a:t>
            </a:r>
            <a:endParaRPr lang="en-US" sz="2800">
              <a:latin typeface="Times New Roman" panose="02020603050405020304" pitchFamily="18" charset="0"/>
              <a:ea typeface="Times New Roman" panose="02020603050405020304" pitchFamily="18" charset="0"/>
            </a:endParaRPr>
          </a:p>
          <a:p>
            <a:pPr indent="457200" algn="just">
              <a:spcAft>
                <a:spcPts val="0"/>
              </a:spcAft>
            </a:pPr>
            <a:r>
              <a:rPr lang="en-US" sz="2800" i="1">
                <a:solidFill>
                  <a:srgbClr val="000000"/>
                </a:solidFill>
                <a:latin typeface="Times New Roman" panose="02020603050405020304" pitchFamily="18" charset="0"/>
                <a:ea typeface="Times New Roman" panose="02020603050405020304" pitchFamily="18" charset="0"/>
              </a:rPr>
              <a:t>Công-xây hỏi tiếp:</a:t>
            </a:r>
            <a:endParaRPr lang="en-US" sz="2800">
              <a:latin typeface="Times New Roman" panose="02020603050405020304" pitchFamily="18" charset="0"/>
              <a:ea typeface="Times New Roman" panose="02020603050405020304" pitchFamily="18" charset="0"/>
            </a:endParaRPr>
          </a:p>
          <a:p>
            <a:pPr indent="457200" algn="just">
              <a:spcAft>
                <a:spcPts val="0"/>
              </a:spcAft>
            </a:pPr>
            <a:r>
              <a:rPr lang="en-US" sz="2800" i="1">
                <a:solidFill>
                  <a:srgbClr val="000000"/>
                </a:solidFill>
                <a:latin typeface="Times New Roman" panose="02020603050405020304" pitchFamily="18" charset="0"/>
                <a:ea typeface="Times New Roman" panose="02020603050405020304" pitchFamily="18" charset="0"/>
              </a:rPr>
              <a:t>- Có phải trên đầu nó có tám vòi, ngọ ngoạy trong nước biển như một bầy rắn không?</a:t>
            </a:r>
            <a:endParaRPr lang="en-US" sz="2800">
              <a:latin typeface="Times New Roman" panose="02020603050405020304" pitchFamily="18" charset="0"/>
              <a:ea typeface="Times New Roman" panose="02020603050405020304" pitchFamily="18" charset="0"/>
            </a:endParaRPr>
          </a:p>
          <a:p>
            <a:pPr indent="457200" algn="just">
              <a:spcAft>
                <a:spcPts val="0"/>
              </a:spcAft>
            </a:pPr>
            <a:r>
              <a:rPr lang="en-US" sz="2800" i="1">
                <a:solidFill>
                  <a:srgbClr val="000000"/>
                </a:solidFill>
                <a:latin typeface="Times New Roman" panose="02020603050405020304" pitchFamily="18" charset="0"/>
                <a:ea typeface="Times New Roman" panose="02020603050405020304" pitchFamily="18" charset="0"/>
              </a:rPr>
              <a:t>- Đúng vậy, Công-xây ạ.</a:t>
            </a:r>
            <a:endParaRPr lang="en-US" sz="2800">
              <a:latin typeface="Times New Roman" panose="02020603050405020304" pitchFamily="18" charset="0"/>
              <a:ea typeface="Times New Roman" panose="02020603050405020304" pitchFamily="18" charset="0"/>
            </a:endParaRPr>
          </a:p>
          <a:p>
            <a:pPr indent="457200" algn="just">
              <a:spcAft>
                <a:spcPts val="0"/>
              </a:spcAft>
            </a:pPr>
            <a:r>
              <a:rPr lang="en-US" sz="2800" i="1">
                <a:solidFill>
                  <a:srgbClr val="000000"/>
                </a:solidFill>
                <a:latin typeface="Times New Roman" panose="02020603050405020304" pitchFamily="18" charset="0"/>
                <a:ea typeface="Times New Roman" panose="02020603050405020304" pitchFamily="18" charset="0"/>
              </a:rPr>
              <a:t>- Có phải hai hàm của nó rất giống mỏ vẹt, nhưng lớn hơn nhiều không?</a:t>
            </a:r>
            <a:endParaRPr lang="en-US" sz="2800">
              <a:latin typeface="Times New Roman" panose="02020603050405020304" pitchFamily="18" charset="0"/>
              <a:ea typeface="Times New Roman" panose="02020603050405020304" pitchFamily="18" charset="0"/>
            </a:endParaRPr>
          </a:p>
          <a:p>
            <a:pPr indent="457200" algn="just">
              <a:spcAft>
                <a:spcPts val="0"/>
              </a:spcAft>
            </a:pPr>
            <a:r>
              <a:rPr lang="en-US" sz="2800" i="1">
                <a:solidFill>
                  <a:srgbClr val="000000"/>
                </a:solidFill>
                <a:latin typeface="Times New Roman" panose="02020603050405020304" pitchFamily="18" charset="0"/>
                <a:ea typeface="Times New Roman" panose="02020603050405020304" pitchFamily="18" charset="0"/>
              </a:rPr>
              <a:t>- Rất đúng.</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solidFill>
                  <a:srgbClr val="000000"/>
                </a:solidFill>
                <a:latin typeface="Times New Roman" panose="02020603050405020304" pitchFamily="18" charset="0"/>
                <a:ea typeface="Times New Roman" panose="02020603050405020304" pitchFamily="18" charset="0"/>
              </a:rPr>
              <a:t>          - Thế thì, thưa giáo sư, có phải nó kia không ạ?</a:t>
            </a:r>
            <a:endParaRPr lang="en-US" sz="2800">
              <a:latin typeface="Times New Roman" panose="02020603050405020304" pitchFamily="18" charset="0"/>
              <a:ea typeface="Times New Roman" panose="02020603050405020304" pitchFamily="18" charset="0"/>
            </a:endParaRPr>
          </a:p>
          <a:p>
            <a:pPr indent="457200" algn="just"/>
            <a:r>
              <a:rPr lang="en-US" sz="2800" i="1">
                <a:solidFill>
                  <a:srgbClr val="000000"/>
                </a:solidFill>
                <a:latin typeface="Times New Roman" panose="02020603050405020304" pitchFamily="18" charset="0"/>
                <a:ea typeface="Times New Roman" panose="02020603050405020304" pitchFamily="18" charset="0"/>
              </a:rPr>
              <a:t>Tôi nhìn Công-xây, còn Nét thì lao đến cửa sổ.</a:t>
            </a:r>
            <a:endParaRPr lang="en-US" sz="2800">
              <a:latin typeface="Times New Roman" panose="02020603050405020304" pitchFamily="18" charset="0"/>
              <a:ea typeface="Times New Roman" panose="02020603050405020304" pitchFamily="18" charset="0"/>
            </a:endParaRPr>
          </a:p>
          <a:p>
            <a:pPr indent="457200" algn="just"/>
            <a:r>
              <a:rPr lang="en-US" sz="2800" i="1">
                <a:solidFill>
                  <a:srgbClr val="000000"/>
                </a:solidFill>
                <a:latin typeface="Times New Roman" panose="02020603050405020304" pitchFamily="18" charset="0"/>
                <a:ea typeface="Times New Roman" panose="02020603050405020304" pitchFamily="18" charset="0"/>
              </a:rPr>
              <a:t>Con vật khủng khiếp quá! - Nét la lên.</a:t>
            </a:r>
            <a:endParaRPr lang="en-US" sz="2800">
              <a:latin typeface="Times New Roman" panose="02020603050405020304" pitchFamily="18" charset="0"/>
              <a:ea typeface="Times New Roman" panose="02020603050405020304" pitchFamily="18" charset="0"/>
            </a:endParaRPr>
          </a:p>
          <a:p>
            <a:pPr algn="just"/>
            <a:r>
              <a:rPr lang="en-US" sz="2800">
                <a:solidFill>
                  <a:srgbClr val="000000"/>
                </a:solidFill>
                <a:latin typeface="Times New Roman" panose="02020603050405020304" pitchFamily="18" charset="0"/>
                <a:ea typeface="Times New Roman" panose="02020603050405020304" pitchFamily="18" charset="0"/>
              </a:rPr>
              <a:t>                     (Trích </a:t>
            </a:r>
            <a:r>
              <a:rPr lang="en-US" sz="2800" i="1">
                <a:solidFill>
                  <a:srgbClr val="000000"/>
                </a:solidFill>
                <a:latin typeface="Times New Roman" panose="02020603050405020304" pitchFamily="18" charset="0"/>
                <a:ea typeface="Times New Roman" panose="02020603050405020304" pitchFamily="18" charset="0"/>
              </a:rPr>
              <a:t>“Hai vạn dặm dưới đáy biển”-</a:t>
            </a:r>
            <a:r>
              <a:rPr lang="en-US" sz="2800">
                <a:solidFill>
                  <a:srgbClr val="000000"/>
                </a:solidFill>
                <a:latin typeface="Times New Roman" panose="02020603050405020304" pitchFamily="18" charset="0"/>
                <a:ea typeface="Times New Roman" panose="02020603050405020304" pitchFamily="18" charset="0"/>
              </a:rPr>
              <a:t> Giuyn Véc-nơ)</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9901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0060" y="600502"/>
            <a:ext cx="10522423" cy="5831853"/>
          </a:xfrm>
          <a:prstGeom prst="rect">
            <a:avLst/>
          </a:prstGeom>
        </p:spPr>
        <p:txBody>
          <a:bodyPr wrap="square">
            <a:spAutoFit/>
          </a:bodyPr>
          <a:lstStyle/>
          <a:p>
            <a:pPr algn="just">
              <a:lnSpc>
                <a:spcPct val="150000"/>
              </a:lnSpc>
              <a:spcAft>
                <a:spcPts val="0"/>
              </a:spcAft>
            </a:pPr>
            <a:r>
              <a:rPr lang="vi-VN" sz="2800" b="1">
                <a:solidFill>
                  <a:srgbClr val="000000"/>
                </a:solidFill>
                <a:latin typeface="Times New Roman" panose="02020603050405020304" pitchFamily="18" charset="0"/>
                <a:ea typeface="Times New Roman" panose="02020603050405020304" pitchFamily="18" charset="0"/>
              </a:rPr>
              <a:t>Câu 2. </a:t>
            </a:r>
            <a:r>
              <a:rPr lang="vi-VN" sz="2800">
                <a:solidFill>
                  <a:srgbClr val="000000"/>
                </a:solidFill>
                <a:latin typeface="Times New Roman" panose="02020603050405020304" pitchFamily="18" charset="0"/>
                <a:ea typeface="Times New Roman" panose="02020603050405020304" pitchFamily="18" charset="0"/>
              </a:rPr>
              <a:t>Đoạn trích có các nhân vật</a:t>
            </a:r>
            <a:r>
              <a:rPr lang="en-US" sz="280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Times New Roman" panose="02020603050405020304" pitchFamily="18" charset="0"/>
              </a:rPr>
              <a:t>+ Giáo sư: A-rô-nác (nhà nghiên cứu sinh vật học)</a:t>
            </a:r>
            <a:r>
              <a:rPr lang="en-US" sz="280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Times New Roman" panose="02020603050405020304" pitchFamily="18" charset="0"/>
              </a:rPr>
              <a:t>+ Công- xây (Conseil) người cộng sự của giáo sư nhận lời mời tham gia đoàn thám hiểm của Lin-côn (Loncoln) để truy tìm quái vật biển.</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Times New Roman" panose="02020603050405020304" pitchFamily="18" charset="0"/>
              </a:rPr>
              <a:t>+ Nét Len (Ned Land) thợ săn cá voi.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Times New Roman" panose="02020603050405020304" pitchFamily="18" charset="0"/>
              </a:rPr>
              <a:t>+ Thuyền trưởng Nê-mô</a:t>
            </a:r>
            <a:r>
              <a:rPr lang="en-US" sz="280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Times New Roman" panose="02020603050405020304" pitchFamily="18" charset="0"/>
              </a:rPr>
              <a:t>- Tình huống: Ba nhân vật giáo sư A-rôn-nác,  Công-xây, Nét Len rơi vào con tàu Nau-ti-lotx (No-ti-lớt) hiện đại với một người thuyền trưởng bí ẩn họ không thể biết được điều gì đón đợi họ ở phía trước.</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6961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8241" y="1087988"/>
            <a:ext cx="1183337" cy="523220"/>
          </a:xfrm>
          <a:prstGeom prst="rect">
            <a:avLst/>
          </a:prstGeom>
        </p:spPr>
        <p:txBody>
          <a:bodyPr wrap="none">
            <a:spAutoFit/>
          </a:bodyPr>
          <a:lstStyle/>
          <a:p>
            <a:pPr algn="just">
              <a:spcAft>
                <a:spcPts val="0"/>
              </a:spcAft>
            </a:pPr>
            <a:r>
              <a:rPr lang="vi-VN" sz="2800" b="1">
                <a:solidFill>
                  <a:srgbClr val="000000"/>
                </a:solidFill>
                <a:latin typeface="Times New Roman" panose="02020603050405020304" pitchFamily="18" charset="0"/>
                <a:ea typeface="Times New Roman" panose="02020603050405020304" pitchFamily="18" charset="0"/>
              </a:rPr>
              <a:t>Câu 3.</a:t>
            </a:r>
            <a:endParaRPr lang="en-US" sz="28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40657798"/>
              </p:ext>
            </p:extLst>
          </p:nvPr>
        </p:nvGraphicFramePr>
        <p:xfrm>
          <a:off x="928047" y="2074459"/>
          <a:ext cx="10768084" cy="3840480"/>
        </p:xfrm>
        <a:graphic>
          <a:graphicData uri="http://schemas.openxmlformats.org/drawingml/2006/table">
            <a:tbl>
              <a:tblPr firstRow="1" firstCol="1" bandRow="1"/>
              <a:tblGrid>
                <a:gridCol w="4599296">
                  <a:extLst>
                    <a:ext uri="{9D8B030D-6E8A-4147-A177-3AD203B41FA5}">
                      <a16:colId xmlns:a16="http://schemas.microsoft.com/office/drawing/2014/main" val="3247309171"/>
                    </a:ext>
                  </a:extLst>
                </a:gridCol>
                <a:gridCol w="6168788">
                  <a:extLst>
                    <a:ext uri="{9D8B030D-6E8A-4147-A177-3AD203B41FA5}">
                      <a16:colId xmlns:a16="http://schemas.microsoft.com/office/drawing/2014/main" val="866487008"/>
                    </a:ext>
                  </a:extLst>
                </a:gridCol>
              </a:tblGrid>
              <a:tr h="426388">
                <a:tc>
                  <a:txBody>
                    <a:bodyPr/>
                    <a:lstStyle/>
                    <a:p>
                      <a:pPr algn="ctr">
                        <a:spcAft>
                          <a:spcPts val="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Nhân vật Nê-mô</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spcAft>
                          <a:spcPts val="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Chi tiết biểu hiện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911229749"/>
                  </a:ext>
                </a:extLst>
              </a:tr>
              <a:tr h="852775">
                <a:tc>
                  <a:txBody>
                    <a:bodyPr/>
                    <a:lstStyle/>
                    <a:p>
                      <a:pPr algn="just">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Cử chỉ, hành động của  Nê-mô</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Đón tiếp 3 người họ lạnh lùng nhưng vẫn chu đáo.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20170"/>
                  </a:ext>
                </a:extLst>
              </a:tr>
              <a:tr h="852775">
                <a:tc>
                  <a:txBody>
                    <a:bodyPr/>
                    <a:lstStyle/>
                    <a:p>
                      <a:pPr algn="just">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Thái độ của A- rô- nác về Nê-mô</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Suy nghĩ rất nhiều và cảm thấy khó hiểu về ông Nê-mô.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216969"/>
                  </a:ext>
                </a:extLst>
              </a:tr>
              <a:tr h="852775">
                <a:tc>
                  <a:txBody>
                    <a:bodyPr/>
                    <a:lstStyle/>
                    <a:p>
                      <a:pPr algn="just">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Thái độ của Công-xây về Nê-mô</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Gọi ông Nê-mô là một thiên tai “bị người đời hắt hủi”</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674845"/>
                  </a:ext>
                </a:extLst>
              </a:tr>
              <a:tr h="852775">
                <a:tc>
                  <a:txBody>
                    <a:bodyPr/>
                    <a:lstStyle/>
                    <a:p>
                      <a:pPr algn="just">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Thái độ của Nét Len về Nê-mô</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Hỏi A-rô-nắc về lai lịch, ý đồ của ông Nê-mô.</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558126"/>
                  </a:ext>
                </a:extLst>
              </a:tr>
            </a:tbl>
          </a:graphicData>
        </a:graphic>
      </p:graphicFrame>
    </p:spTree>
    <p:extLst>
      <p:ext uri="{BB962C8B-B14F-4D97-AF65-F5344CB8AC3E}">
        <p14:creationId xmlns:p14="http://schemas.microsoft.com/office/powerpoint/2010/main" val="1940166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331" y="652771"/>
            <a:ext cx="10931857" cy="5909310"/>
          </a:xfrm>
          <a:prstGeom prst="rect">
            <a:avLst/>
          </a:prstGeom>
        </p:spPr>
        <p:txBody>
          <a:bodyPr wrap="square">
            <a:spAutoFit/>
          </a:bodyPr>
          <a:lstStyle/>
          <a:p>
            <a:pPr algn="just">
              <a:lnSpc>
                <a:spcPct val="150000"/>
              </a:lnSpc>
              <a:spcAft>
                <a:spcPts val="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4.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Khoa học đã ghi vào bản đồ Trái Đất năm hải lưu lớn nhất: hải lưu thứ nhất ở phía bắc Đại Tây Dương, thứ hai ở phía nam Đại Tây Dương, thứ ba ở phía bắc Thái Bình Dương, thứ tư ở phía nam Thái Bình Dương, hải lưu cuối cùng ở phía nam Ấn Độ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Dương.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Câu 5.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ác giả lại đặt tên chương</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truyện có đoạn trích</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này là “Dòng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ông Đen”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Nó cuốn theo những thân cây long não, những thực vật nhiệt đói màu xanh thẳm của hải lưu ấm áp, khác hẳn với nước đại dương lặng ngắt.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Nó mất hút giữ Thái Bình Dương mênh mông.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91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710" y="1447434"/>
            <a:ext cx="10886363" cy="4616648"/>
          </a:xfrm>
          <a:prstGeom prst="rect">
            <a:avLst/>
          </a:prstGeom>
        </p:spPr>
        <p:txBody>
          <a:bodyPr wrap="square">
            <a:spAutoFit/>
          </a:bodyPr>
          <a:lstStyle/>
          <a:p>
            <a:pPr algn="just">
              <a:lnSpc>
                <a:spcPct val="150000"/>
              </a:lnSpc>
              <a:spcAft>
                <a:spcPts val="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đoạn trích sau: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 nghiên cứu đường đi của hải </a:t>
            </a: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trên bản đồ và thấy nó bị mất hút giữa Thái Bình Dương mênh mông. Óc tưởng tượng đã làm </a:t>
            </a: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say sưa đến nỗi Nét Len và Công- xây vào phòng khách lúc nào không </a:t>
            </a: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hay</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Nét và Công-xây sững sờ trước cảnh huyền diệu đang hiện ra trước mắt.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Chúng ta đang ở đâu thế này? Ở đâu? - Nét kêu lên- Có phải ở Viện bảo tàng Quê-bếch (Que bec) </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p>
        </p:txBody>
      </p:sp>
      <p:sp>
        <p:nvSpPr>
          <p:cNvPr id="3" name="Rectangle 2"/>
          <p:cNvSpPr/>
          <p:nvPr/>
        </p:nvSpPr>
        <p:spPr>
          <a:xfrm>
            <a:off x="5071966" y="542078"/>
            <a:ext cx="1611339" cy="523220"/>
          </a:xfrm>
          <a:prstGeom prst="rect">
            <a:avLst/>
          </a:prstGeom>
        </p:spPr>
        <p:txBody>
          <a:bodyPr wrap="none">
            <a:spAutoFit/>
          </a:bodyPr>
          <a:lstStyle/>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877" y="1078173"/>
            <a:ext cx="10617958" cy="4832092"/>
          </a:xfrm>
          <a:prstGeom prst="rect">
            <a:avLst/>
          </a:prstGeom>
        </p:spPr>
        <p:txBody>
          <a:bodyPr wrap="square">
            <a:spAutoFit/>
          </a:bodyPr>
          <a:lstStyle/>
          <a:p>
            <a:pPr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bạn của tôi ơi, - Tôi mời họ xích lại gần- Không phải các bạn đang ở Ca-na-đa (Canada) hay ở Pháp đâu, mà đang ở trên tàu </a:t>
            </a: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No-ti-lớt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 mặt biển năm mươi </a:t>
            </a: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mét.</a:t>
            </a:r>
            <a:endPar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 sư đã nói vậy thì phải tin thôi! Công-xây đáp - Nhưng xin thú thật rằng phòng khách có thể làm cho một người Phơ-le-mít </a:t>
            </a: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(Plemish)</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như tôi cũng phải ngạc nhiên.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Anh bạn ơi, bạn cứ ngạc nhiên đi và hãy xem kĩ những tủ kính này. Ở đây bạn sẽ thấy nhiều điều kì lạ đối với một người chuyên phân loại như bạn.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Công-xây thì chẳng cần phải cổ vũ nhiều. Anh ta cúi xuống xem xét và lẩm bẩm những thuật ngữ sinh vật học.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7978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0" y="844352"/>
            <a:ext cx="10822676" cy="5262979"/>
          </a:xfrm>
          <a:prstGeom prst="rect">
            <a:avLst/>
          </a:prstGeom>
        </p:spPr>
        <p:txBody>
          <a:bodyPr wrap="square">
            <a:spAutoFit/>
          </a:bodyPr>
          <a:lstStyle/>
          <a:p>
            <a:pPr indent="457200" algn="just">
              <a:spcAft>
                <a:spcPts val="0"/>
              </a:spcAft>
            </a:pPr>
            <a:r>
              <a:rPr lang="vi-VN" sz="2800" i="1">
                <a:solidFill>
                  <a:srgbClr val="000000"/>
                </a:solidFill>
                <a:latin typeface="Times New Roman" panose="02020603050405020304" pitchFamily="18" charset="0"/>
                <a:ea typeface="Times New Roman" panose="02020603050405020304" pitchFamily="18" charset="0"/>
              </a:rPr>
              <a:t>Trong khi đó Nét Len, vì không thạo lắm về nhuyễn thể học nên hỏi han tôi về cuộc  gặp gỡ vừa qua với thuyền trưởng Nê-mô, về lai lịch ông ta, về ý đồ của ông ta. Tóm lại, anh ta hỏi tôi liên miên làm tôi không kịp trả lời.</a:t>
            </a:r>
            <a:endParaRPr lang="en-US" sz="2800">
              <a:latin typeface="Times New Roman" panose="02020603050405020304" pitchFamily="18" charset="0"/>
              <a:ea typeface="Times New Roman" panose="02020603050405020304" pitchFamily="18" charset="0"/>
            </a:endParaRPr>
          </a:p>
          <a:p>
            <a:pPr marL="457200" algn="just">
              <a:spcAft>
                <a:spcPts val="0"/>
              </a:spcAft>
            </a:pPr>
            <a:r>
              <a:rPr lang="vi-VN" sz="2800" i="1">
                <a:solidFill>
                  <a:srgbClr val="000000"/>
                </a:solidFill>
                <a:latin typeface="Times New Roman" panose="02020603050405020304" pitchFamily="18" charset="0"/>
                <a:ea typeface="Times New Roman" panose="02020603050405020304" pitchFamily="18" charset="0"/>
              </a:rPr>
              <a:t>Tôi nói lại với Nét tất cả những gì tôi biết, đúng hơn là những gì tôi không biết. Rồi tôi lại hỏi Nét về những điều anh ta nghe và thấy được.</a:t>
            </a:r>
            <a:endParaRPr lang="en-US" sz="2800">
              <a:latin typeface="Times New Roman" panose="02020603050405020304" pitchFamily="18" charset="0"/>
              <a:ea typeface="Times New Roman" panose="02020603050405020304" pitchFamily="18" charset="0"/>
            </a:endParaRPr>
          </a:p>
          <a:p>
            <a:pPr indent="457200" algn="just">
              <a:spcAft>
                <a:spcPts val="0"/>
              </a:spcAft>
            </a:pPr>
            <a:r>
              <a:rPr lang="vi-VN" sz="2800" i="1">
                <a:solidFill>
                  <a:srgbClr val="000000"/>
                </a:solidFill>
                <a:latin typeface="Times New Roman" panose="02020603050405020304" pitchFamily="18" charset="0"/>
                <a:ea typeface="Times New Roman" panose="02020603050405020304" pitchFamily="18" charset="0"/>
              </a:rPr>
              <a:t>Tôi chẳng nghe, chẳng nhìn thấy gì cả- Nét trả lời- Thậm chí chẳng thấy một bóng thủy thủ nào. Chẳng nhẽ thủy thủ cũng bằng điện?</a:t>
            </a:r>
            <a:endParaRPr lang="en-US" sz="2800">
              <a:latin typeface="Times New Roman" panose="02020603050405020304" pitchFamily="18" charset="0"/>
              <a:ea typeface="Times New Roman" panose="02020603050405020304" pitchFamily="18" charset="0"/>
            </a:endParaRPr>
          </a:p>
          <a:p>
            <a:pPr indent="457200" algn="just">
              <a:spcAft>
                <a:spcPts val="0"/>
              </a:spcAft>
            </a:pPr>
            <a:r>
              <a:rPr lang="vi-VN" sz="2800" i="1">
                <a:solidFill>
                  <a:srgbClr val="000000"/>
                </a:solidFill>
                <a:latin typeface="Times New Roman" panose="02020603050405020304" pitchFamily="18" charset="0"/>
                <a:ea typeface="Times New Roman" panose="02020603050405020304" pitchFamily="18" charset="0"/>
              </a:rPr>
              <a:t>- Bằng điện sao được !</a:t>
            </a:r>
            <a:endParaRPr lang="en-US" sz="2800">
              <a:latin typeface="Times New Roman" panose="02020603050405020304" pitchFamily="18" charset="0"/>
              <a:ea typeface="Times New Roman" panose="02020603050405020304" pitchFamily="18" charset="0"/>
            </a:endParaRPr>
          </a:p>
          <a:p>
            <a:pPr indent="457200" algn="just">
              <a:spcAft>
                <a:spcPts val="0"/>
              </a:spcAft>
            </a:pPr>
            <a:r>
              <a:rPr lang="vi-VN" sz="2800" i="1">
                <a:solidFill>
                  <a:srgbClr val="000000"/>
                </a:solidFill>
                <a:latin typeface="Times New Roman" panose="02020603050405020304" pitchFamily="18" charset="0"/>
                <a:ea typeface="Times New Roman" panose="02020603050405020304" pitchFamily="18" charset="0"/>
              </a:rPr>
              <a:t>- Ấy ấy, có thể bằng điện lắm chứ! Nhưng thưa ngài A-rô-nác,- Nét bị ý nghĩ của mình ám ảnh,- Ngài có thể cho tôi biết số người trên tàu này không? Mười người, hai mươi người, năm mươi người, một trăm người</a:t>
            </a:r>
            <a:r>
              <a:rPr lang="vi-VN" sz="2800" i="1" smtClean="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1287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7230" y="600502"/>
            <a:ext cx="10549720" cy="5831853"/>
          </a:xfrm>
          <a:prstGeom prst="rect">
            <a:avLst/>
          </a:prstGeom>
        </p:spPr>
        <p:txBody>
          <a:bodyPr wrap="square">
            <a:spAutoFit/>
          </a:bodyPr>
          <a:lstStyle/>
          <a:p>
            <a:pPr indent="457200" algn="just">
              <a:lnSpc>
                <a:spcPct val="150000"/>
              </a:lnSpc>
              <a:spcAft>
                <a:spcPts val="0"/>
              </a:spcAft>
            </a:pPr>
            <a:r>
              <a:rPr lang="vi-VN" sz="2800" i="1">
                <a:solidFill>
                  <a:srgbClr val="000000"/>
                </a:solidFill>
                <a:latin typeface="Times New Roman" panose="02020603050405020304" pitchFamily="18" charset="0"/>
                <a:ea typeface="Times New Roman" panose="02020603050405020304" pitchFamily="18" charset="0"/>
              </a:rPr>
              <a:t>- Ông Nét ơi, tôi không thể trả lời ông được đâu! Ông hãy nghe tôi, hãy từ bỏ ngay cái ý định đoạt tàu No-ti-lớt, hay bỏ trốn đi. Chiếc tàu này là một kì công của kĩ thuật hiện đại và tôi sẽ rất ân hận nếu không được tìm hiểu nó kĩ càng. Có lẽ nhiều người mong được ở vào địa vị chúng ta để được ngó qua những kì quan này! Vì vậy, ông hãy bình tĩnh lại, chúng ta cũng quan sát những gì đang xảy ra xung quanh.</a:t>
            </a:r>
            <a:endParaRPr lang="en-US" sz="280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vi-VN" sz="2800" i="1">
                <a:solidFill>
                  <a:srgbClr val="000000"/>
                </a:solidFill>
                <a:latin typeface="Times New Roman" panose="02020603050405020304" pitchFamily="18" charset="0"/>
                <a:ea typeface="Times New Roman" panose="02020603050405020304" pitchFamily="18" charset="0"/>
              </a:rPr>
              <a:t>- Quan sát những cái gì!- Nét hét lên- Trong cái ngục tù bằng sắt này thì còn thấy gì nữa mà quan sát! Chúng ta đang đi như những thằng mù.</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rPr>
              <a:t>(</a:t>
            </a:r>
            <a:r>
              <a:rPr lang="en-US" sz="2800">
                <a:solidFill>
                  <a:srgbClr val="000000"/>
                </a:solidFill>
                <a:latin typeface="Times New Roman" panose="02020603050405020304" pitchFamily="18" charset="0"/>
                <a:ea typeface="Times New Roman" panose="02020603050405020304" pitchFamily="18" charset="0"/>
              </a:rPr>
              <a:t>Trích </a:t>
            </a:r>
            <a:r>
              <a:rPr lang="en-US" sz="2800" i="1">
                <a:solidFill>
                  <a:srgbClr val="000000"/>
                </a:solidFill>
                <a:latin typeface="Times New Roman" panose="02020603050405020304" pitchFamily="18" charset="0"/>
                <a:ea typeface="Times New Roman" panose="02020603050405020304" pitchFamily="18" charset="0"/>
              </a:rPr>
              <a:t>“Hai vạn dặm dưới đáy biển</a:t>
            </a:r>
            <a:r>
              <a:rPr lang="en-US" sz="2800">
                <a:solidFill>
                  <a:srgbClr val="000000"/>
                </a:solidFill>
                <a:latin typeface="Times New Roman" panose="02020603050405020304" pitchFamily="18" charset="0"/>
                <a:ea typeface="Times New Roman" panose="02020603050405020304" pitchFamily="18" charset="0"/>
              </a:rPr>
              <a:t>”, Giuyn Vec-nơ)</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8440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7" y="150842"/>
            <a:ext cx="11041038" cy="6555641"/>
          </a:xfrm>
          <a:prstGeom prst="rect">
            <a:avLst/>
          </a:prstGeom>
        </p:spPr>
        <p:txBody>
          <a:bodyPr wrap="square">
            <a:spAutoFit/>
          </a:bodyPr>
          <a:lstStyle/>
          <a:p>
            <a:pPr algn="just">
              <a:spcAft>
                <a:spcPts val="0"/>
              </a:spcAft>
            </a:pPr>
            <a:r>
              <a:rPr lang="en-US" sz="2800" b="1" smtClean="0">
                <a:solidFill>
                  <a:srgbClr val="000000"/>
                </a:solidFill>
                <a:latin typeface="Times New Roman" panose="02020603050405020304" pitchFamily="18" charset="0"/>
                <a:ea typeface="Times New Roman" panose="02020603050405020304" pitchFamily="18" charset="0"/>
              </a:rPr>
              <a:t>                                            </a:t>
            </a:r>
            <a:r>
              <a:rPr lang="vi-VN" sz="2800" b="1" smtClean="0">
                <a:solidFill>
                  <a:srgbClr val="FF0000"/>
                </a:solidFill>
                <a:latin typeface="Times New Roman" panose="02020603050405020304" pitchFamily="18" charset="0"/>
                <a:ea typeface="Times New Roman" panose="02020603050405020304" pitchFamily="18" charset="0"/>
              </a:rPr>
              <a:t>Và </a:t>
            </a:r>
            <a:r>
              <a:rPr lang="vi-VN" sz="2800" b="1">
                <a:solidFill>
                  <a:srgbClr val="FF0000"/>
                </a:solidFill>
                <a:latin typeface="Times New Roman" panose="02020603050405020304" pitchFamily="18" charset="0"/>
                <a:ea typeface="Times New Roman" panose="02020603050405020304" pitchFamily="18" charset="0"/>
              </a:rPr>
              <a:t>trả lời câu hỏi:</a:t>
            </a:r>
            <a:endParaRPr lang="en-US" sz="2800">
              <a:solidFill>
                <a:srgbClr val="FF0000"/>
              </a:solidFill>
              <a:latin typeface="Times New Roman" panose="02020603050405020304" pitchFamily="18" charset="0"/>
              <a:ea typeface="Times New Roman" panose="02020603050405020304" pitchFamily="18" charset="0"/>
            </a:endParaRPr>
          </a:p>
          <a:p>
            <a:pPr algn="just">
              <a:spcAft>
                <a:spcPts val="0"/>
              </a:spcAft>
            </a:pPr>
            <a:r>
              <a:rPr lang="vi-VN" sz="2800" b="1">
                <a:solidFill>
                  <a:srgbClr val="000000"/>
                </a:solidFill>
                <a:latin typeface="Times New Roman" panose="02020603050405020304" pitchFamily="18" charset="0"/>
                <a:ea typeface="Times New Roman" panose="02020603050405020304" pitchFamily="18" charset="0"/>
              </a:rPr>
              <a:t>Câu 1.</a:t>
            </a:r>
            <a:r>
              <a:rPr lang="vi-VN" sz="2800">
                <a:solidFill>
                  <a:srgbClr val="000000"/>
                </a:solidFill>
                <a:latin typeface="Times New Roman" panose="02020603050405020304" pitchFamily="18" charset="0"/>
                <a:ea typeface="Times New Roman" panose="02020603050405020304" pitchFamily="18" charset="0"/>
              </a:rPr>
              <a:t> Qua lời kể của người kể chuyện trong đoạn trích em thấy tàu</a:t>
            </a:r>
            <a:r>
              <a:rPr lang="en-US" sz="2800">
                <a:solidFill>
                  <a:srgbClr val="000000"/>
                </a:solidFill>
                <a:latin typeface="Times New Roman" panose="02020603050405020304" pitchFamily="18" charset="0"/>
                <a:ea typeface="Times New Roman" panose="02020603050405020304" pitchFamily="18" charset="0"/>
              </a:rPr>
              <a:t> Nau-ti-lux</a:t>
            </a:r>
            <a:r>
              <a:rPr lang="vi-VN" sz="2800">
                <a:solidFill>
                  <a:srgbClr val="000000"/>
                </a:solidFill>
                <a:latin typeface="Times New Roman" panose="02020603050405020304" pitchFamily="18" charset="0"/>
                <a:ea typeface="Times New Roman" panose="02020603050405020304" pitchFamily="18" charset="0"/>
              </a:rPr>
              <a:t> đang ở vị trí nào dưới lòng đại dương?</a:t>
            </a:r>
            <a:endParaRPr lang="en-US" sz="2800">
              <a:latin typeface="Times New Roman" panose="02020603050405020304" pitchFamily="18" charset="0"/>
              <a:ea typeface="Times New Roman" panose="02020603050405020304" pitchFamily="18" charset="0"/>
            </a:endParaRPr>
          </a:p>
          <a:p>
            <a:pPr>
              <a:spcAft>
                <a:spcPts val="0"/>
              </a:spcAft>
            </a:pPr>
            <a:r>
              <a:rPr lang="vi-VN" sz="2800" b="1">
                <a:latin typeface="Times New Roman" panose="02020603050405020304" pitchFamily="18" charset="0"/>
                <a:ea typeface="Times New Roman" panose="02020603050405020304" pitchFamily="18" charset="0"/>
              </a:rPr>
              <a:t>Câu 2. </a:t>
            </a:r>
            <a:r>
              <a:rPr lang="vi-VN" sz="2800">
                <a:latin typeface="Times New Roman" panose="02020603050405020304" pitchFamily="18" charset="0"/>
                <a:ea typeface="Times New Roman" panose="02020603050405020304" pitchFamily="18" charset="0"/>
              </a:rPr>
              <a:t>Xác định tình huống, nhân vật, không gian, thời gian trong văn bản.</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solidFill>
                  <a:srgbClr val="000000"/>
                </a:solidFill>
                <a:latin typeface="Times New Roman" panose="02020603050405020304" pitchFamily="18" charset="0"/>
                <a:ea typeface="Times New Roman" panose="02020603050405020304" pitchFamily="18" charset="0"/>
              </a:rPr>
              <a:t>Câu 3</a:t>
            </a:r>
            <a:r>
              <a:rPr lang="vi-VN" sz="2800">
                <a:solidFill>
                  <a:srgbClr val="000000"/>
                </a:solidFill>
                <a:latin typeface="Times New Roman" panose="02020603050405020304" pitchFamily="18" charset="0"/>
                <a:ea typeface="Times New Roman" panose="02020603050405020304" pitchFamily="18" charset="0"/>
              </a:rPr>
              <a:t>. Các câu văn </a:t>
            </a:r>
            <a:r>
              <a:rPr lang="vi-VN" sz="2800" i="1">
                <a:solidFill>
                  <a:srgbClr val="000000"/>
                </a:solidFill>
                <a:latin typeface="Times New Roman" panose="02020603050405020304" pitchFamily="18" charset="0"/>
                <a:ea typeface="Times New Roman" panose="02020603050405020304" pitchFamily="18" charset="0"/>
              </a:rPr>
              <a:t>“</a:t>
            </a:r>
            <a:r>
              <a:rPr lang="en-US" sz="2800" i="1">
                <a:solidFill>
                  <a:srgbClr val="000000"/>
                </a:solidFill>
                <a:latin typeface="Times New Roman" panose="02020603050405020304" pitchFamily="18" charset="0"/>
                <a:ea typeface="Times New Roman" panose="02020603050405020304" pitchFamily="18" charset="0"/>
              </a:rPr>
              <a:t>- Chúng ta đang ở đâu thế này? Ở đâu? - Nét kêu lên- Có phải ở Viện bảo tàng Quê-bếch (Que bec) không</a:t>
            </a:r>
            <a:r>
              <a:rPr lang="en-US" sz="2800">
                <a:solidFill>
                  <a:srgbClr val="000000"/>
                </a:solidFill>
                <a:latin typeface="Times New Roman" panose="02020603050405020304" pitchFamily="18" charset="0"/>
                <a:ea typeface="Times New Roman" panose="02020603050405020304" pitchFamily="18" charset="0"/>
              </a:rPr>
              <a:t>?</a:t>
            </a:r>
            <a:r>
              <a:rPr lang="vi-VN" sz="2800">
                <a:solidFill>
                  <a:srgbClr val="000000"/>
                </a:solidFill>
                <a:latin typeface="Times New Roman" panose="02020603050405020304" pitchFamily="18" charset="0"/>
                <a:ea typeface="Times New Roman" panose="02020603050405020304" pitchFamily="18" charset="0"/>
              </a:rPr>
              <a:t>” thể hiện tâm trạng, thái độ nào của Nét? Vì sao Nét có thái độ, tâm trạng đó?</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solidFill>
                  <a:srgbClr val="000000"/>
                </a:solidFill>
                <a:latin typeface="Times New Roman" panose="02020603050405020304" pitchFamily="18" charset="0"/>
                <a:ea typeface="Times New Roman" panose="02020603050405020304" pitchFamily="18" charset="0"/>
              </a:rPr>
              <a:t>Câu 4. </a:t>
            </a:r>
            <a:r>
              <a:rPr lang="vi-VN" sz="2800">
                <a:latin typeface="Times New Roman" panose="02020603050405020304" pitchFamily="18" charset="0"/>
                <a:ea typeface="Times New Roman" panose="02020603050405020304" pitchFamily="18" charset="0"/>
              </a:rPr>
              <a:t>Tàu Nau-ti-lux được điều khiển hoàn toàn bằng điện năng, trong khi vào thời điểm tác phẩm ra đời, điện năng chưa phải là năng lượng chủ yếu trong công nghiệp. Tàu Nau-ti-lux có thể lặn xuống bất cứ độ sâu nào mà không bị vỡ cửa kính. Những khả năng vượt trội như vậy của tàu Nau-ti-lux giúp em hiểu thêm điều gì về đặc điểm của truyện khoa học viễn tưởng?</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latin typeface="Times New Roman" panose="02020603050405020304" pitchFamily="18" charset="0"/>
                <a:ea typeface="Times New Roman" panose="02020603050405020304" pitchFamily="18" charset="0"/>
              </a:rPr>
              <a:t>Câu 5. </a:t>
            </a:r>
            <a:r>
              <a:rPr lang="vi-VN" sz="2800">
                <a:latin typeface="Times New Roman" panose="02020603050405020304" pitchFamily="18" charset="0"/>
                <a:ea typeface="Times New Roman" panose="02020603050405020304" pitchFamily="18" charset="0"/>
              </a:rPr>
              <a:t>Tác giả để cho giáo sư A-rô-nác và Nét Len tranh luận về vấn đề gì? Nêu quan điểm của mỗi người về vấn đề đó. Em đồng tình với cách giải quyết vấn đề của nhân vật nào? Vì sao</a:t>
            </a:r>
            <a:r>
              <a:rPr lang="vi-VN"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4088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8668" y="473838"/>
            <a:ext cx="3507115"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rPr>
              <a:t>GỢI Ý ĐÁP ÁN ĐỀ 5</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741527" y="1470632"/>
            <a:ext cx="11050139" cy="4401205"/>
          </a:xfrm>
          <a:prstGeom prst="rect">
            <a:avLst/>
          </a:prstGeom>
        </p:spPr>
        <p:txBody>
          <a:bodyPr wrap="square">
            <a:spAutoFit/>
          </a:bodyPr>
          <a:lstStyle/>
          <a:p>
            <a:pPr algn="just">
              <a:spcAft>
                <a:spcPts val="0"/>
              </a:spcAft>
            </a:pPr>
            <a:r>
              <a:rPr lang="vi-VN" sz="2800" b="1">
                <a:solidFill>
                  <a:srgbClr val="000000"/>
                </a:solidFill>
                <a:latin typeface="Times New Roman" panose="02020603050405020304" pitchFamily="18" charset="0"/>
                <a:ea typeface="Times New Roman" panose="02020603050405020304" pitchFamily="18" charset="0"/>
              </a:rPr>
              <a:t>Câu 1.</a:t>
            </a:r>
            <a:r>
              <a:rPr lang="vi-VN" sz="2800">
                <a:solidFill>
                  <a:srgbClr val="000000"/>
                </a:solidFill>
                <a:latin typeface="Times New Roman" panose="02020603050405020304" pitchFamily="18" charset="0"/>
                <a:ea typeface="Times New Roman" panose="02020603050405020304" pitchFamily="18" charset="0"/>
              </a:rPr>
              <a:t> Theo lời của người kể chuyện trong đoạn trích, tàu </a:t>
            </a:r>
            <a:r>
              <a:rPr lang="en-US" sz="2800">
                <a:solidFill>
                  <a:srgbClr val="000000"/>
                </a:solidFill>
                <a:latin typeface="Times New Roman" panose="02020603050405020304" pitchFamily="18" charset="0"/>
                <a:ea typeface="Times New Roman" panose="02020603050405020304" pitchFamily="18" charset="0"/>
              </a:rPr>
              <a:t>Nau- ti-lux</a:t>
            </a:r>
            <a:r>
              <a:rPr lang="vi-VN" sz="2800">
                <a:solidFill>
                  <a:srgbClr val="000000"/>
                </a:solidFill>
                <a:latin typeface="Times New Roman" panose="02020603050405020304" pitchFamily="18" charset="0"/>
                <a:ea typeface="Times New Roman" panose="02020603050405020304" pitchFamily="18" charset="0"/>
              </a:rPr>
              <a:t> đang ở độ sâu </a:t>
            </a:r>
            <a:r>
              <a:rPr lang="en-US" sz="2800">
                <a:solidFill>
                  <a:srgbClr val="000000"/>
                </a:solidFill>
                <a:latin typeface="Times New Roman" panose="02020603050405020304" pitchFamily="18" charset="0"/>
                <a:ea typeface="Times New Roman" panose="02020603050405020304" pitchFamily="18" charset="0"/>
              </a:rPr>
              <a:t>dưới mặt biển năm mươi </a:t>
            </a:r>
            <a:r>
              <a:rPr lang="vi-VN" sz="2800">
                <a:solidFill>
                  <a:srgbClr val="000000"/>
                </a:solidFill>
                <a:latin typeface="Times New Roman" panose="02020603050405020304" pitchFamily="18" charset="0"/>
                <a:ea typeface="Times New Roman" panose="02020603050405020304" pitchFamily="18" charset="0"/>
              </a:rPr>
              <a:t>mét.</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solidFill>
                  <a:srgbClr val="000000"/>
                </a:solidFill>
                <a:latin typeface="Times New Roman" panose="02020603050405020304" pitchFamily="18" charset="0"/>
                <a:ea typeface="Times New Roman" panose="02020603050405020304" pitchFamily="18" charset="0"/>
              </a:rPr>
              <a:t>Câu 2</a:t>
            </a:r>
            <a:r>
              <a:rPr lang="vi-VN" sz="2800">
                <a:solidFill>
                  <a:srgbClr val="000000"/>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indent="457200" algn="just">
              <a:spcAft>
                <a:spcPts val="0"/>
              </a:spcAft>
            </a:pPr>
            <a:r>
              <a:rPr lang="vi-VN" sz="2800">
                <a:latin typeface="Times New Roman" panose="02020603050405020304" pitchFamily="18" charset="0"/>
                <a:ea typeface="Times New Roman" panose="02020603050405020304" pitchFamily="18" charset="0"/>
              </a:rPr>
              <a:t>- Tình huống: cuộc tranh luận đầy mâu thuẫn của giáo sư A-rô-nác và Nét Len trong con Nau-ti-lúx của thuyền trưởng bí ẩn Nê-mô dưới lòng đại dương.</a:t>
            </a:r>
            <a:endParaRPr lang="en-US" sz="2800">
              <a:latin typeface="Times New Roman" panose="02020603050405020304" pitchFamily="18" charset="0"/>
              <a:ea typeface="Times New Roman" panose="02020603050405020304" pitchFamily="18" charset="0"/>
            </a:endParaRPr>
          </a:p>
          <a:p>
            <a:pPr indent="457200" algn="just">
              <a:spcAft>
                <a:spcPts val="0"/>
              </a:spcAft>
            </a:pPr>
            <a:r>
              <a:rPr lang="vi-VN" sz="2800">
                <a:latin typeface="Times New Roman" panose="02020603050405020304" pitchFamily="18" charset="0"/>
                <a:ea typeface="Times New Roman" panose="02020603050405020304" pitchFamily="18" charset="0"/>
              </a:rPr>
              <a:t>- Nhân vật: giáo sư A-rôn-nác, Nét Len, Công-xây.</a:t>
            </a:r>
            <a:endParaRPr lang="en-US" sz="2800">
              <a:latin typeface="Times New Roman" panose="02020603050405020304" pitchFamily="18" charset="0"/>
              <a:ea typeface="Times New Roman" panose="02020603050405020304" pitchFamily="18" charset="0"/>
            </a:endParaRPr>
          </a:p>
          <a:p>
            <a:pPr indent="457200" algn="just">
              <a:spcAft>
                <a:spcPts val="0"/>
              </a:spcAft>
            </a:pPr>
            <a:r>
              <a:rPr lang="vi-VN" sz="2800">
                <a:latin typeface="Times New Roman" panose="02020603050405020304" pitchFamily="18" charset="0"/>
                <a:ea typeface="Times New Roman" panose="02020603050405020304" pitchFamily="18" charset="0"/>
              </a:rPr>
              <a:t>- Không gian: dưới lòng đại dương.</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latin typeface="Times New Roman" panose="02020603050405020304" pitchFamily="18" charset="0"/>
                <a:ea typeface="Times New Roman" panose="02020603050405020304" pitchFamily="18" charset="0"/>
              </a:rPr>
              <a:t>Câu 3.</a:t>
            </a:r>
            <a:r>
              <a:rPr lang="vi-VN" sz="2800">
                <a:solidFill>
                  <a:srgbClr val="000000"/>
                </a:solidFill>
                <a:latin typeface="Times New Roman" panose="02020603050405020304" pitchFamily="18" charset="0"/>
                <a:ea typeface="Times New Roman" panose="02020603050405020304" pitchFamily="18" charset="0"/>
              </a:rPr>
              <a:t> Các câu văn thể hiện thái độ ngỡ ngàng, ngạc nhiên của Nét về những điều kì diệu anh nhìn thấy khi ở độ sâu dưới mặt biển năm mươi mét</a:t>
            </a:r>
            <a:r>
              <a:rPr lang="vi-VN" sz="2800" smtClean="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333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684" y="545910"/>
            <a:ext cx="10959152" cy="5909310"/>
          </a:xfrm>
          <a:prstGeom prst="rect">
            <a:avLst/>
          </a:prstGeom>
        </p:spPr>
        <p:txBody>
          <a:bodyPr wrap="square">
            <a:spAutoFit/>
          </a:bodyPr>
          <a:lstStyle/>
          <a:p>
            <a:pPr algn="just">
              <a:lnSpc>
                <a:spcPct val="150000"/>
              </a:lnSpc>
              <a:spcAft>
                <a:spcPts val="0"/>
              </a:spcAft>
            </a:pPr>
            <a:r>
              <a:rPr lang="vi-VN" sz="2800" b="1">
                <a:latin typeface="Times New Roman" panose="02020603050405020304" pitchFamily="18" charset="0"/>
                <a:ea typeface="Times New Roman" panose="02020603050405020304" pitchFamily="18" charset="0"/>
              </a:rPr>
              <a:t>Câu  4. </a:t>
            </a:r>
            <a:r>
              <a:rPr lang="vi-VN" sz="2800">
                <a:latin typeface="Times New Roman" panose="02020603050405020304" pitchFamily="18" charset="0"/>
                <a:ea typeface="Times New Roman" panose="02020603050405020304" pitchFamily="18" charset="0"/>
              </a:rPr>
              <a:t>Những khả năng vượt trội của tàu Nau-ti-lux giúp em hiểu về đặc điểm của truyện khoa học viễn tưởng: được viết theo thể hư cấu về một điều giả định được dựa trên tri thức khoa học và trí tưởng tượng của người viết truyện.</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Lưu ý: Với tài năng và trí tưởng tượng của mình Giuyn Vec-nơ đã thể hiện ước mơ, khát vọng chinh phục đại dương của con người lúc bấy giờ. Và sau gần hai thế kỉ chiếc tàu ngầm và nguồn năng lượng điện năng đã không còn xa lạ đối với nhân loại và điều đó đã chứng minh lý tưởng của ông, ước mơ của ông, khát vọng của ông không phải là những ý tưởng viển vông.</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8743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32764" y="1064525"/>
            <a:ext cx="10358651" cy="5262979"/>
          </a:xfrm>
          <a:prstGeom prst="rect">
            <a:avLst/>
          </a:prstGeom>
        </p:spPr>
        <p:txBody>
          <a:bodyPr wrap="square">
            <a:spAutoFit/>
          </a:bodyPr>
          <a:lstStyle/>
          <a:p>
            <a:pPr algn="just">
              <a:spcAft>
                <a:spcPts val="0"/>
              </a:spcAft>
            </a:pPr>
            <a:r>
              <a:rPr lang="vi-VN" sz="2800" b="1">
                <a:solidFill>
                  <a:srgbClr val="FF0000"/>
                </a:solidFill>
                <a:latin typeface="Times New Roman" panose="02020603050405020304" pitchFamily="18" charset="0"/>
                <a:ea typeface="Times New Roman" panose="02020603050405020304" pitchFamily="18" charset="0"/>
              </a:rPr>
              <a:t> </a:t>
            </a:r>
            <a:r>
              <a:rPr lang="vi-VN" sz="2800" b="1">
                <a:solidFill>
                  <a:srgbClr val="0D0D0D"/>
                </a:solidFill>
                <a:latin typeface="Times New Roman" panose="02020603050405020304" pitchFamily="18" charset="0"/>
                <a:ea typeface="Times New Roman" panose="02020603050405020304" pitchFamily="18" charset="0"/>
              </a:rPr>
              <a:t>V</a:t>
            </a:r>
            <a:r>
              <a:rPr lang="en-US" sz="2800" b="1">
                <a:solidFill>
                  <a:srgbClr val="0D0D0D"/>
                </a:solidFill>
                <a:latin typeface="Times New Roman" panose="02020603050405020304" pitchFamily="18" charset="0"/>
                <a:ea typeface="Times New Roman" panose="02020603050405020304" pitchFamily="18" charset="0"/>
              </a:rPr>
              <a:t>à trả lời câu hỏi:</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solidFill>
                  <a:srgbClr val="000000"/>
                </a:solidFill>
                <a:latin typeface="Times New Roman" panose="02020603050405020304" pitchFamily="18" charset="0"/>
                <a:ea typeface="Times New Roman" panose="02020603050405020304" pitchFamily="18" charset="0"/>
              </a:rPr>
              <a:t>Câu 1</a:t>
            </a:r>
            <a:r>
              <a:rPr lang="en-US" sz="2800">
                <a:solidFill>
                  <a:srgbClr val="000000"/>
                </a:solidFill>
                <a:latin typeface="Times New Roman" panose="02020603050405020304" pitchFamily="18" charset="0"/>
                <a:ea typeface="Times New Roman" panose="02020603050405020304" pitchFamily="18" charset="0"/>
              </a:rPr>
              <a:t>. Xác định phương thức biểu đạt và người kể chuyện, ngôi kể của đoạn trích. </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solidFill>
                  <a:srgbClr val="000000"/>
                </a:solidFill>
                <a:latin typeface="Times New Roman" panose="02020603050405020304" pitchFamily="18" charset="0"/>
                <a:ea typeface="Times New Roman" panose="02020603050405020304" pitchFamily="18" charset="0"/>
              </a:rPr>
              <a:t>Câu 2</a:t>
            </a:r>
            <a:r>
              <a:rPr lang="en-US" sz="2800">
                <a:solidFill>
                  <a:srgbClr val="000000"/>
                </a:solidFill>
                <a:latin typeface="Times New Roman" panose="02020603050405020304" pitchFamily="18" charset="0"/>
                <a:ea typeface="Times New Roman" panose="02020603050405020304" pitchFamily="18" charset="0"/>
              </a:rPr>
              <a:t>. Đoạn trích cho em biết tác phẩm “</a:t>
            </a:r>
            <a:r>
              <a:rPr lang="en-US" sz="2800" i="1">
                <a:solidFill>
                  <a:srgbClr val="000000"/>
                </a:solidFill>
                <a:latin typeface="Times New Roman" panose="02020603050405020304" pitchFamily="18" charset="0"/>
                <a:ea typeface="Times New Roman" panose="02020603050405020304" pitchFamily="18" charset="0"/>
              </a:rPr>
              <a:t>Hai vạn dặm dưới đáy biển</a:t>
            </a:r>
            <a:r>
              <a:rPr lang="en-US" sz="2800">
                <a:solidFill>
                  <a:srgbClr val="000000"/>
                </a:solidFill>
                <a:latin typeface="Times New Roman" panose="02020603050405020304" pitchFamily="18" charset="0"/>
                <a:ea typeface="Times New Roman" panose="02020603050405020304" pitchFamily="18" charset="0"/>
              </a:rPr>
              <a:t>” viết về đề tài gì? Nó được viết dựa trên cơ sở nào?</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solidFill>
                  <a:srgbClr val="000000"/>
                </a:solidFill>
                <a:latin typeface="Times New Roman" panose="02020603050405020304" pitchFamily="18" charset="0"/>
                <a:ea typeface="Times New Roman" panose="02020603050405020304" pitchFamily="18" charset="0"/>
              </a:rPr>
              <a:t>Câu 3</a:t>
            </a:r>
            <a:r>
              <a:rPr lang="en-US" sz="2800">
                <a:solidFill>
                  <a:srgbClr val="000000"/>
                </a:solidFill>
                <a:latin typeface="Times New Roman" panose="02020603050405020304" pitchFamily="18" charset="0"/>
                <a:ea typeface="Times New Roman" panose="02020603050405020304" pitchFamily="18" charset="0"/>
              </a:rPr>
              <a:t>. Trong đoạn </a:t>
            </a:r>
            <a:r>
              <a:rPr lang="vi-VN" sz="2800">
                <a:solidFill>
                  <a:srgbClr val="000000"/>
                </a:solidFill>
                <a:latin typeface="Times New Roman" panose="02020603050405020304" pitchFamily="18" charset="0"/>
                <a:ea typeface="Times New Roman" panose="02020603050405020304" pitchFamily="18" charset="0"/>
              </a:rPr>
              <a:t>trích,</a:t>
            </a:r>
            <a:r>
              <a:rPr lang="en-US" sz="2800">
                <a:solidFill>
                  <a:srgbClr val="000000"/>
                </a:solidFill>
                <a:latin typeface="Times New Roman" panose="02020603050405020304" pitchFamily="18" charset="0"/>
                <a:ea typeface="Times New Roman" panose="02020603050405020304" pitchFamily="18" charset="0"/>
              </a:rPr>
              <a:t> người kể chuyện </a:t>
            </a:r>
            <a:r>
              <a:rPr lang="vi-VN" sz="2800">
                <a:solidFill>
                  <a:srgbClr val="000000"/>
                </a:solidFill>
                <a:latin typeface="Times New Roman" panose="02020603050405020304" pitchFamily="18" charset="0"/>
                <a:ea typeface="Times New Roman" panose="02020603050405020304" pitchFamily="18" charset="0"/>
              </a:rPr>
              <a:t>gọi “bạch tuộc”</a:t>
            </a:r>
            <a:r>
              <a:rPr lang="en-US" sz="2800">
                <a:solidFill>
                  <a:srgbClr val="000000"/>
                </a:solidFill>
                <a:latin typeface="Times New Roman" panose="02020603050405020304" pitchFamily="18" charset="0"/>
                <a:ea typeface="Times New Roman" panose="02020603050405020304" pitchFamily="18" charset="0"/>
              </a:rPr>
              <a:t> là gì?</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solidFill>
                  <a:srgbClr val="000000"/>
                </a:solidFill>
                <a:latin typeface="Times New Roman" panose="02020603050405020304" pitchFamily="18" charset="0"/>
                <a:ea typeface="Times New Roman" panose="02020603050405020304" pitchFamily="18" charset="0"/>
              </a:rPr>
              <a:t>Câu 4.</a:t>
            </a:r>
            <a:r>
              <a:rPr lang="en-US" sz="2800">
                <a:solidFill>
                  <a:srgbClr val="000000"/>
                </a:solidFill>
                <a:latin typeface="Times New Roman" panose="02020603050405020304" pitchFamily="18" charset="0"/>
                <a:ea typeface="Times New Roman" panose="02020603050405020304" pitchFamily="18" charset="0"/>
              </a:rPr>
              <a:t> Tìm trong đoạn trích những chi tiết nói về hình ảnh của bạch tuộc? Qua đó em hình dung đó là con vật như thế nào?</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solidFill>
                  <a:srgbClr val="000000"/>
                </a:solidFill>
                <a:latin typeface="Times New Roman" panose="02020603050405020304" pitchFamily="18" charset="0"/>
                <a:ea typeface="Calibri" panose="020F0502020204030204" pitchFamily="34" charset="0"/>
              </a:rPr>
              <a:t>Câu </a:t>
            </a:r>
            <a:r>
              <a:rPr lang="en-US" sz="2800" b="1">
                <a:solidFill>
                  <a:srgbClr val="000000"/>
                </a:solidFill>
                <a:latin typeface="Times New Roman" panose="02020603050405020304" pitchFamily="18" charset="0"/>
                <a:ea typeface="Calibri" panose="020F0502020204030204" pitchFamily="34" charset="0"/>
              </a:rPr>
              <a:t>5.</a:t>
            </a:r>
            <a:r>
              <a:rPr lang="en-US" sz="2800">
                <a:solidFill>
                  <a:srgbClr val="000000"/>
                </a:solidFill>
                <a:latin typeface="Times New Roman" panose="02020603050405020304" pitchFamily="18" charset="0"/>
                <a:ea typeface="Calibri" panose="020F0502020204030204" pitchFamily="34" charset="0"/>
              </a:rPr>
              <a:t> Văn bản “Bạch tuộc” có chứa đoạn trích trên trên kể về kiện gì?</a:t>
            </a:r>
            <a:r>
              <a:rPr lang="en-US" sz="2800" b="1">
                <a:latin typeface="Times New Roman" panose="02020603050405020304" pitchFamily="18" charset="0"/>
                <a:ea typeface="Calibri" panose="020F0502020204030204" pitchFamily="34" charset="0"/>
              </a:rPr>
              <a:t> </a:t>
            </a:r>
            <a:r>
              <a:rPr lang="vi-VN" sz="2800">
                <a:latin typeface="Times New Roman" panose="02020603050405020304" pitchFamily="18" charset="0"/>
                <a:ea typeface="Calibri" panose="020F0502020204030204" pitchFamily="34" charset="0"/>
              </a:rPr>
              <a:t>Theo em, tình huống hấp dẫn nhất được mô tả trong văn bản là tình huống nào?</a:t>
            </a:r>
            <a:endParaRPr lang="en-US" sz="2800">
              <a:latin typeface="Times New Roman" panose="02020603050405020304" pitchFamily="18" charset="0"/>
              <a:ea typeface="Times New Roman" panose="02020603050405020304" pitchFamily="18" charset="0"/>
            </a:endParaRPr>
          </a:p>
          <a:p>
            <a:pPr algn="ctr">
              <a:spcAft>
                <a:spcPts val="0"/>
              </a:spcAft>
            </a:pPr>
            <a:endParaRPr lang="en-US" sz="2800"/>
          </a:p>
        </p:txBody>
      </p:sp>
    </p:spTree>
    <p:extLst>
      <p:ext uri="{BB962C8B-B14F-4D97-AF65-F5344CB8AC3E}">
        <p14:creationId xmlns:p14="http://schemas.microsoft.com/office/powerpoint/2010/main" val="4115008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2" y="996286"/>
            <a:ext cx="10699845" cy="5262979"/>
          </a:xfrm>
          <a:prstGeom prst="rect">
            <a:avLst/>
          </a:prstGeom>
        </p:spPr>
        <p:txBody>
          <a:bodyPr wrap="square">
            <a:spAutoFit/>
          </a:bodyPr>
          <a:lstStyle/>
          <a:p>
            <a:pPr algn="just">
              <a:spcAft>
                <a:spcPts val="0"/>
              </a:spcAft>
            </a:pPr>
            <a:r>
              <a:rPr lang="vi-VN" sz="2800" b="1">
                <a:latin typeface="Times New Roman" panose="02020603050405020304" pitchFamily="18" charset="0"/>
                <a:ea typeface="Times New Roman" panose="02020603050405020304" pitchFamily="18" charset="0"/>
              </a:rPr>
              <a:t>Câu 5. </a:t>
            </a:r>
            <a:r>
              <a:rPr lang="vi-VN" sz="2800">
                <a:latin typeface="Times New Roman" panose="02020603050405020304" pitchFamily="18" charset="0"/>
                <a:ea typeface="Times New Roman" panose="02020603050405020304" pitchFamily="18" charset="0"/>
              </a:rPr>
              <a:t>Cách giải quyết mâu thuẫn của tác giả: Để giáo sư A-rô-nác không đồng tình với Nét Len khuyên anh từ bỏ ý định đó.</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Ý kiến đồng tình hoặc không đồng tình:</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rPr>
              <a:t>          + Em đồng tình với cách giải quyết của tác giả vì với cách giải quyết này:  Nét Len có cơ hội chiêm ngưỡng vẻ đẹp dưới đáy biển. Nếu bỏ trốn khỏi con tàu, anh sẽ không thấy và không thể trải nghiệm hành trình khám phá hai vạn dặm dưới biển.</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rPr>
              <a:t>          + Không đồng tình với cách giải quyết của tác giả vì với cách giải quyết này, mâu thuẫn trong Nét Len không được giải quyết, chỉ tạm lắng xuống khi Nét Len bị hấp dẫn bởi vẻ đẹp của đại dương bí ẩn. Trên thực tế, vào cuối cuộc hành trình, Nét Len, giáo sư A-rô-nác, Công-xây đã bỏ trốn khỏi tàu </a:t>
            </a:r>
            <a:r>
              <a:rPr lang="vi-VN" sz="2800" i="1">
                <a:solidFill>
                  <a:srgbClr val="000000"/>
                </a:solidFill>
                <a:latin typeface="Times New Roman" panose="02020603050405020304" pitchFamily="18" charset="0"/>
                <a:ea typeface="Times New Roman" panose="02020603050405020304" pitchFamily="18" charset="0"/>
              </a:rPr>
              <a:t>No-ti-lớt</a:t>
            </a:r>
            <a:r>
              <a:rPr lang="en-US" sz="2800" i="1">
                <a:solidFill>
                  <a:srgbClr val="000000"/>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69818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3429" y="214530"/>
            <a:ext cx="4277068" cy="523220"/>
          </a:xfrm>
          <a:prstGeom prst="rect">
            <a:avLst/>
          </a:prstGeom>
        </p:spPr>
        <p:txBody>
          <a:bodyPr wrap="none">
            <a:spAutoFit/>
          </a:bodyPr>
          <a:lstStyle/>
          <a:p>
            <a:pPr>
              <a:spcAft>
                <a:spcPts val="0"/>
              </a:spcAft>
            </a:pPr>
            <a:r>
              <a:rPr lang="en-US" sz="2800" b="1">
                <a:solidFill>
                  <a:srgbClr val="FF0000"/>
                </a:solidFill>
                <a:latin typeface="Times New Roman" panose="02020603050405020304" pitchFamily="18" charset="0"/>
                <a:ea typeface="Times New Roman" panose="02020603050405020304" pitchFamily="18" charset="0"/>
              </a:rPr>
              <a:t>II. LUYỆN ĐỀ LÀM VĂN</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757450" y="833284"/>
            <a:ext cx="10809027" cy="1953868"/>
          </a:xfrm>
          <a:prstGeom prst="rect">
            <a:avLst/>
          </a:prstGeom>
        </p:spPr>
        <p:txBody>
          <a:bodyPr wrap="square">
            <a:spAutoFit/>
          </a:bodyPr>
          <a:lstStyle/>
          <a:p>
            <a:pPr indent="457200" algn="just">
              <a:lnSpc>
                <a:spcPct val="150000"/>
              </a:lnSpc>
              <a:spcAft>
                <a:spcPts val="0"/>
              </a:spcAft>
            </a:pPr>
            <a:r>
              <a:rPr lang="vi-VN" sz="2800" b="1">
                <a:solidFill>
                  <a:srgbClr val="FF0000"/>
                </a:solidFill>
                <a:latin typeface="Times New Roman" panose="02020603050405020304" pitchFamily="18" charset="0"/>
                <a:ea typeface="Calibri" panose="020F0502020204030204" pitchFamily="34" charset="0"/>
              </a:rPr>
              <a:t>ĐỀ SỐ 1:</a:t>
            </a:r>
            <a:r>
              <a:rPr lang="vi-VN" sz="2800">
                <a:solidFill>
                  <a:srgbClr val="FF0000"/>
                </a:solidFill>
                <a:latin typeface="Times New Roman" panose="02020603050405020304" pitchFamily="18" charset="0"/>
                <a:ea typeface="Calibri" panose="020F0502020204030204" pitchFamily="34" charset="0"/>
              </a:rPr>
              <a:t> </a:t>
            </a:r>
            <a:r>
              <a:rPr lang="vi-VN" sz="2800" b="1">
                <a:solidFill>
                  <a:srgbClr val="0D0D0D"/>
                </a:solidFill>
                <a:latin typeface="Times New Roman" panose="02020603050405020304" pitchFamily="18" charset="0"/>
                <a:ea typeface="Calibri" panose="020F0502020204030204" pitchFamily="34" charset="0"/>
              </a:rPr>
              <a:t>Từ cuộc giao chiến của các thủy thủ đoàn với bạch tuộc trong văn bản “Bạch tuộc” </a:t>
            </a:r>
            <a:r>
              <a:rPr lang="en-US" sz="2800" b="1">
                <a:solidFill>
                  <a:srgbClr val="0D0D0D"/>
                </a:solidFill>
                <a:latin typeface="Times New Roman" panose="02020603050405020304" pitchFamily="18" charset="0"/>
                <a:ea typeface="Calibri" panose="020F0502020204030204" pitchFamily="34" charset="0"/>
              </a:rPr>
              <a:t>của</a:t>
            </a:r>
            <a:r>
              <a:rPr lang="vi-VN" sz="2800" b="1">
                <a:solidFill>
                  <a:srgbClr val="0D0D0D"/>
                </a:solidFill>
                <a:latin typeface="Times New Roman" panose="02020603050405020304" pitchFamily="18" charset="0"/>
                <a:ea typeface="Calibri" panose="020F0502020204030204" pitchFamily="34" charset="0"/>
              </a:rPr>
              <a:t> Giuyn Véc-nơ</a:t>
            </a:r>
            <a:r>
              <a:rPr lang="en-US" sz="2800" b="1">
                <a:solidFill>
                  <a:srgbClr val="0D0D0D"/>
                </a:solidFill>
                <a:latin typeface="Times New Roman" panose="02020603050405020304" pitchFamily="18" charset="0"/>
                <a:ea typeface="Calibri" panose="020F0502020204030204" pitchFamily="34" charset="0"/>
              </a:rPr>
              <a:t>,</a:t>
            </a:r>
            <a:r>
              <a:rPr lang="vi-VN" sz="2800" b="1">
                <a:solidFill>
                  <a:srgbClr val="0D0D0D"/>
                </a:solidFill>
                <a:latin typeface="Times New Roman" panose="02020603050405020304" pitchFamily="18" charset="0"/>
                <a:ea typeface="Calibri" panose="020F0502020204030204" pitchFamily="34" charset="0"/>
              </a:rPr>
              <a:t> em hãy viết đoạn văn suy nghĩ về lòng dũng cảm</a:t>
            </a:r>
            <a:r>
              <a:rPr lang="vi-VN" sz="2800" b="1" smtClean="0">
                <a:solidFill>
                  <a:srgbClr val="0D0D0D"/>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p:txBody>
      </p:sp>
      <p:sp>
        <p:nvSpPr>
          <p:cNvPr id="4" name="Rectangle 3"/>
          <p:cNvSpPr/>
          <p:nvPr/>
        </p:nvSpPr>
        <p:spPr>
          <a:xfrm>
            <a:off x="859809" y="3357167"/>
            <a:ext cx="10604311" cy="3246530"/>
          </a:xfrm>
          <a:prstGeom prst="rect">
            <a:avLst/>
          </a:prstGeom>
        </p:spPr>
        <p:txBody>
          <a:bodyPr wrap="square">
            <a:spAutoFit/>
          </a:bodyPr>
          <a:lstStyle/>
          <a:p>
            <a:pPr algn="just">
              <a:lnSpc>
                <a:spcPct val="150000"/>
              </a:lnSpc>
              <a:spcAft>
                <a:spcPts val="0"/>
              </a:spcAft>
            </a:pPr>
            <a:r>
              <a:rPr lang="vi-VN" sz="2800" b="1" smtClean="0">
                <a:solidFill>
                  <a:srgbClr val="000000"/>
                </a:solidFill>
                <a:latin typeface="Times New Roman" panose="02020603050405020304" pitchFamily="18" charset="0"/>
                <a:ea typeface="Calibri" panose="020F0502020204030204" pitchFamily="34" charset="0"/>
              </a:rPr>
              <a:t>a</a:t>
            </a:r>
            <a:r>
              <a:rPr lang="vi-VN" sz="2800" b="1">
                <a:solidFill>
                  <a:srgbClr val="000000"/>
                </a:solidFill>
                <a:latin typeface="Times New Roman" panose="02020603050405020304" pitchFamily="18" charset="0"/>
                <a:ea typeface="Calibri" panose="020F0502020204030204" pitchFamily="34" charset="0"/>
              </a:rPr>
              <a:t>. Yêu cầu chung</a:t>
            </a:r>
            <a:r>
              <a:rPr lang="en-US" sz="2800" b="1">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Hình thức: Đoạn văn</a:t>
            </a:r>
            <a:r>
              <a:rPr lang="en-US"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Nội dung: Suy nghĩ về lòng dũng cảm</a:t>
            </a:r>
            <a:r>
              <a:rPr lang="en-US"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rPr>
              <a:t>b. Dàn ý tham khảo</a:t>
            </a:r>
            <a:r>
              <a:rPr lang="en-US" sz="2800" b="1">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rPr>
              <a:t>*Mở đoạn:</a:t>
            </a:r>
            <a:r>
              <a:rPr lang="vi-VN" sz="2800">
                <a:solidFill>
                  <a:srgbClr val="000000"/>
                </a:solidFill>
                <a:latin typeface="Times New Roman" panose="02020603050405020304" pitchFamily="18" charset="0"/>
                <a:ea typeface="Calibri" panose="020F0502020204030204" pitchFamily="34" charset="0"/>
              </a:rPr>
              <a:t> Dẫn dắt nêu vấn đề</a:t>
            </a:r>
            <a:r>
              <a:rPr lang="en-US"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p:txBody>
      </p:sp>
      <p:sp>
        <p:nvSpPr>
          <p:cNvPr id="5" name="Rectangle 4"/>
          <p:cNvSpPr/>
          <p:nvPr/>
        </p:nvSpPr>
        <p:spPr>
          <a:xfrm>
            <a:off x="5486137" y="2828096"/>
            <a:ext cx="1351652"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Calibri" panose="020F0502020204030204" pitchFamily="34" charset="0"/>
              </a:rPr>
              <a:t>GỢI Ý:</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329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8" y="859807"/>
            <a:ext cx="10768083" cy="5831853"/>
          </a:xfrm>
          <a:prstGeom prst="rect">
            <a:avLst/>
          </a:prstGeom>
        </p:spPr>
        <p:txBody>
          <a:bodyPr wrap="square">
            <a:spAutoFit/>
          </a:bodyPr>
          <a:lstStyle/>
          <a:p>
            <a:pPr algn="just">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rPr>
              <a:t>*Thân đoạn: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Giải thích khái niệm lòng dũng cảm và biểu hiện</a:t>
            </a:r>
            <a:r>
              <a:rPr lang="en-US"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Ý nghĩa của lòng dũng cảm:</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 Phẩm chất tốt đẹp thể hiện dũng khí của con người.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 </a:t>
            </a:r>
            <a:r>
              <a:rPr lang="vi-VN" sz="2800">
                <a:latin typeface="Times New Roman" panose="02020603050405020304" pitchFamily="18" charset="0"/>
                <a:ea typeface="Calibri" panose="020F0502020204030204" pitchFamily="34" charset="0"/>
              </a:rPr>
              <a:t>Lòng dũng cảm cho ta nghị lực, sức mạnh, ý chí để vượt lên mọi thử thách gian lao để chế ngự thiên nhiên, chế ngự những yếu hèn của bản thân để vượt qua khó khăn, chiến thắng bản thân, chiến thắng kẻ thù... và vươn đến thành công, những điều tốt đẹp.</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latin typeface="Times New Roman" panose="02020603050405020304" pitchFamily="18" charset="0"/>
                <a:ea typeface="Calibri" panose="020F0502020204030204" pitchFamily="34" charset="0"/>
              </a:rPr>
              <a:t>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2265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28298"/>
            <a:ext cx="10672549" cy="4616648"/>
          </a:xfrm>
          <a:prstGeom prst="rect">
            <a:avLst/>
          </a:prstGeom>
        </p:spPr>
        <p:txBody>
          <a:bodyPr wrap="square">
            <a:spAutoFit/>
          </a:bodyPr>
          <a:lstStyle/>
          <a:p>
            <a:pPr algn="just">
              <a:lnSpc>
                <a:spcPct val="150000"/>
              </a:lnSpc>
              <a:spcAft>
                <a:spcPts val="0"/>
              </a:spcAft>
            </a:pPr>
            <a:r>
              <a:rPr lang="vi-VN" sz="2800">
                <a:latin typeface="Times New Roman" panose="02020603050405020304" pitchFamily="18" charset="0"/>
                <a:ea typeface="Calibri" panose="020F0502020204030204" pitchFamily="34" charset="0"/>
              </a:rPr>
              <a:t>+ Hơn thế nữa lòng dũng cảm là động lực giúp ta bảo vệ công lí, chính nghĩa dám nói ra cái sai, cái xấu để cùng nhau tiến bộ, giúp nâng cao tinh thần tương thân, tương ái, là nền tảng để xây dựng một xã hội tốt đẹp.</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Bài học về lòng dũng cảm:</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 Phân biệt </a:t>
            </a:r>
            <a:r>
              <a:rPr lang="en-US" sz="2800">
                <a:solidFill>
                  <a:srgbClr val="000000"/>
                </a:solidFill>
                <a:latin typeface="Times New Roman" panose="02020603050405020304" pitchFamily="18" charset="0"/>
                <a:ea typeface="Calibri" panose="020F0502020204030204" pitchFamily="34" charset="0"/>
              </a:rPr>
              <a:t>dũng cảm </a:t>
            </a:r>
            <a:r>
              <a:rPr lang="vi-VN" sz="2800">
                <a:solidFill>
                  <a:srgbClr val="000000"/>
                </a:solidFill>
                <a:latin typeface="Times New Roman" panose="02020603050405020304" pitchFamily="18" charset="0"/>
                <a:ea typeface="Calibri" panose="020F0502020204030204" pitchFamily="34" charset="0"/>
              </a:rPr>
              <a:t>với liều lĩnh</a:t>
            </a:r>
            <a:r>
              <a:rPr lang="en-US"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 Ra sức rèn luyện để trở thành người dũng cảm</a:t>
            </a:r>
            <a:r>
              <a:rPr lang="en-US"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Calibri" panose="020F0502020204030204" pitchFamily="34" charset="0"/>
              </a:rPr>
              <a:t>*</a:t>
            </a:r>
            <a:r>
              <a:rPr lang="vi-VN" sz="2800" b="1">
                <a:solidFill>
                  <a:srgbClr val="000000"/>
                </a:solidFill>
                <a:latin typeface="Times New Roman" panose="02020603050405020304" pitchFamily="18" charset="0"/>
                <a:ea typeface="Calibri" panose="020F0502020204030204" pitchFamily="34" charset="0"/>
              </a:rPr>
              <a:t>Kết đoạn:</a:t>
            </a:r>
            <a:r>
              <a:rPr lang="vi-VN" sz="2800">
                <a:solidFill>
                  <a:srgbClr val="000000"/>
                </a:solidFill>
                <a:latin typeface="Times New Roman" panose="02020603050405020304" pitchFamily="18" charset="0"/>
                <a:ea typeface="Calibri" panose="020F0502020204030204" pitchFamily="34" charset="0"/>
              </a:rPr>
              <a:t> Khẳng định và liên hệ bản thân</a:t>
            </a:r>
            <a:r>
              <a:rPr lang="en-US"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52940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8006" y="1601045"/>
            <a:ext cx="10777182" cy="4401205"/>
          </a:xfrm>
          <a:prstGeom prst="rect">
            <a:avLst/>
          </a:prstGeom>
        </p:spPr>
        <p:txBody>
          <a:bodyPr wrap="square">
            <a:spAutoFit/>
          </a:bodyPr>
          <a:lstStyle/>
          <a:p>
            <a:pPr algn="just">
              <a:spcAft>
                <a:spcPts val="0"/>
              </a:spcAft>
            </a:pPr>
            <a:r>
              <a:rPr lang="en-US" sz="2800" smtClean="0">
                <a:latin typeface="Times New Roman" panose="02020603050405020304" pitchFamily="18" charset="0"/>
                <a:ea typeface="Calibri" panose="020F0502020204030204" pitchFamily="34" charset="0"/>
              </a:rPr>
              <a:t>          </a:t>
            </a:r>
            <a:r>
              <a:rPr lang="vi-VN" sz="2800" smtClean="0">
                <a:latin typeface="Times New Roman" panose="02020603050405020304" pitchFamily="18" charset="0"/>
                <a:ea typeface="Calibri" panose="020F0502020204030204" pitchFamily="34" charset="0"/>
              </a:rPr>
              <a:t>Lòng </a:t>
            </a:r>
            <a:r>
              <a:rPr lang="vi-VN" sz="2800">
                <a:latin typeface="Times New Roman" panose="02020603050405020304" pitchFamily="18" charset="0"/>
                <a:ea typeface="Calibri" panose="020F0502020204030204" pitchFamily="34" charset="0"/>
              </a:rPr>
              <a:t>dũng cảm </a:t>
            </a:r>
            <a:r>
              <a:rPr lang="en-US" sz="2800">
                <a:latin typeface="Times New Roman" panose="02020603050405020304" pitchFamily="18" charset="0"/>
                <a:ea typeface="Calibri" panose="020F0502020204030204" pitchFamily="34" charset="0"/>
              </a:rPr>
              <a:t>l</a:t>
            </a:r>
            <a:r>
              <a:rPr lang="vi-VN" sz="2800">
                <a:latin typeface="Times New Roman" panose="02020603050405020304" pitchFamily="18" charset="0"/>
                <a:ea typeface="Calibri" panose="020F0502020204030204" pitchFamily="34" charset="0"/>
              </a:rPr>
              <a:t>à phẩm chất cần có của mỗi người chúng ta trong cuộc sống. Nói đến dũng cảm là nói đến dũng khí, thái độ không sợ hãi, yếu hèn, sẵn sàng chấp nhận, đương đầu với gian lao, thử thách để đạt mục tiêu mình đề ra, vì công lí vì chính nghĩa sẵn sàng hi sinh bản thân mình. Lòng dũng cảm được thể hiện ở cả tinh thần và hành động </a:t>
            </a:r>
            <a:r>
              <a:rPr lang="en-US" sz="2800">
                <a:latin typeface="Times New Roman" panose="02020603050405020304" pitchFamily="18" charset="0"/>
                <a:ea typeface="Calibri" panose="020F0502020204030204" pitchFamily="34" charset="0"/>
              </a:rPr>
              <a:t>mà </a:t>
            </a:r>
            <a:r>
              <a:rPr lang="vi-VN" sz="2800">
                <a:latin typeface="Times New Roman" panose="02020603050405020304" pitchFamily="18" charset="0"/>
                <a:ea typeface="Calibri" panose="020F0502020204030204" pitchFamily="34" charset="0"/>
              </a:rPr>
              <a:t>chúng ta dễ nhận thấy như trong văn bản “Bạch tuộc” của Giuyn Vec- nơ</a:t>
            </a:r>
            <a:r>
              <a:rPr lang="en-US" sz="2800">
                <a:latin typeface="Times New Roman" panose="02020603050405020304" pitchFamily="18" charset="0"/>
                <a:ea typeface="Calibri" panose="020F0502020204030204" pitchFamily="34" charset="0"/>
              </a:rPr>
              <a:t>. C</a:t>
            </a:r>
            <a:r>
              <a:rPr lang="vi-VN" sz="2800">
                <a:latin typeface="Times New Roman" panose="02020603050405020304" pitchFamily="18" charset="0"/>
                <a:ea typeface="Calibri" panose="020F0502020204030204" pitchFamily="34" charset="0"/>
              </a:rPr>
              <a:t>ác thủy thủ trên con tàu No-ti-lớt sẵn sàng chiến đấu với bọn bạch tuộc “quái vật” của đại dương mà không hề sợ hãi. Trong học tập, lòng dũng cảm của học sinh chính là không giấu dốt, mạnh dạn bày tỏ ý kiến, dám đấu tranh chống lại những biểu hiện tiêu cực trong thi cử</a:t>
            </a:r>
            <a:r>
              <a:rPr lang="en-US" sz="2800" smtClean="0">
                <a:latin typeface="Times New Roman" panose="02020603050405020304" pitchFamily="18" charset="0"/>
                <a:ea typeface="Calibri" panose="020F0502020204030204" pitchFamily="34" charset="0"/>
              </a:rPr>
              <a:t>,…</a:t>
            </a:r>
            <a:endParaRPr lang="en-US" sz="2800"/>
          </a:p>
        </p:txBody>
      </p:sp>
      <p:sp>
        <p:nvSpPr>
          <p:cNvPr id="3" name="Rectangle 2"/>
          <p:cNvSpPr/>
          <p:nvPr/>
        </p:nvSpPr>
        <p:spPr>
          <a:xfrm>
            <a:off x="4185685" y="555725"/>
            <a:ext cx="3602268" cy="523220"/>
          </a:xfrm>
          <a:prstGeom prst="rect">
            <a:avLst/>
          </a:prstGeom>
        </p:spPr>
        <p:txBody>
          <a:bodyPr wrap="none">
            <a:spAutoFit/>
          </a:bodyPr>
          <a:lstStyle/>
          <a:p>
            <a:pPr algn="just">
              <a:spcAft>
                <a:spcPts val="0"/>
              </a:spcAft>
            </a:pPr>
            <a:r>
              <a:rPr lang="vi-VN" sz="2800" b="1" smtClean="0">
                <a:solidFill>
                  <a:srgbClr val="FF0000"/>
                </a:solidFill>
                <a:latin typeface="Times New Roman" panose="02020603050405020304" pitchFamily="18" charset="0"/>
                <a:ea typeface="Calibri" panose="020F0502020204030204" pitchFamily="34" charset="0"/>
              </a:rPr>
              <a:t> </a:t>
            </a:r>
            <a:r>
              <a:rPr lang="vi-VN" sz="2800" b="1">
                <a:solidFill>
                  <a:srgbClr val="FF0000"/>
                </a:solidFill>
                <a:latin typeface="Times New Roman" panose="02020603050405020304" pitchFamily="18" charset="0"/>
                <a:ea typeface="Calibri" panose="020F0502020204030204" pitchFamily="34" charset="0"/>
              </a:rPr>
              <a:t>Đoạn văn tham khảo</a:t>
            </a:r>
            <a:r>
              <a:rPr lang="en-US" sz="2800" b="1">
                <a:solidFill>
                  <a:srgbClr val="FF0000"/>
                </a:solidFill>
                <a:latin typeface="Times New Roman" panose="02020603050405020304" pitchFamily="18" charset="0"/>
                <a:ea typeface="Calibri" panose="020F0502020204030204" pitchFamily="34" charset="0"/>
              </a:rPr>
              <a:t>:</a:t>
            </a:r>
            <a:endParaRPr lang="en-US" sz="28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089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865" y="138586"/>
            <a:ext cx="10836323" cy="6555641"/>
          </a:xfrm>
          <a:prstGeom prst="rect">
            <a:avLst/>
          </a:prstGeom>
        </p:spPr>
        <p:txBody>
          <a:bodyPr wrap="square">
            <a:spAutoFit/>
          </a:bodyPr>
          <a:lstStyle/>
          <a:p>
            <a:pPr algn="just">
              <a:lnSpc>
                <a:spcPct val="150000"/>
              </a:lnSpc>
            </a:pPr>
            <a:r>
              <a:rPr lang="en-US" sz="2800">
                <a:latin typeface="Times New Roman" panose="02020603050405020304" pitchFamily="18" charset="0"/>
                <a:ea typeface="Calibri" panose="020F0502020204030204" pitchFamily="34" charset="0"/>
              </a:rPr>
              <a:t>Trong cuộc sống,</a:t>
            </a:r>
            <a:r>
              <a:rPr lang="vi-VN" sz="2800">
                <a:latin typeface="Times New Roman" panose="02020603050405020304" pitchFamily="18" charset="0"/>
                <a:ea typeface="Calibri" panose="020F0502020204030204" pitchFamily="34" charset="0"/>
              </a:rPr>
              <a:t> sẵn sàng đứng lên vạch trần những sai trái, những thủ đoạn xấu nhằm mưu lợi cá nhân của mọi người. Còn với những người chiến sĩ dũng cảm là dám xông pha vào rừng tên biển đạn, chiến đấu đến hơi thở cuối cùng vì chính nghĩa, vì độc lập tự do của tổ quốc. Có thể nói dù ở bất cứ thời đại, hoàn cảnh nào con người ta cũng rất cần lòng dũng cảm bởi nó là phẩm chất cao đẹp</a:t>
            </a:r>
            <a:r>
              <a:rPr lang="en-US" sz="2800">
                <a:latin typeface="Times New Roman" panose="02020603050405020304" pitchFamily="18" charset="0"/>
                <a:ea typeface="Calibri" panose="020F0502020204030204" pitchFamily="34" charset="0"/>
              </a:rPr>
              <a:t>,</a:t>
            </a:r>
            <a:r>
              <a:rPr lang="vi-VN" sz="2800">
                <a:latin typeface="Times New Roman" panose="02020603050405020304" pitchFamily="18" charset="0"/>
                <a:ea typeface="Calibri" panose="020F0502020204030204" pitchFamily="34" charset="0"/>
              </a:rPr>
              <a:t> thể hiện dũng khí của con người. Trong cuộc sống khó khăn là điều ta không tránh khỏi, lòng dũng cảm cho ta nghị lực, sức mạnh, ý chí để vượt lên mọi thử thách gian lao để chế ngự thiên nhiên, vượt qua khó khăn, chiến thắng bản thân, chiến thắng kẻ thù... và vươn đến thành công. </a:t>
            </a:r>
            <a:endParaRPr lang="en-US" sz="2800"/>
          </a:p>
        </p:txBody>
      </p:sp>
    </p:spTree>
    <p:extLst>
      <p:ext uri="{BB962C8B-B14F-4D97-AF65-F5344CB8AC3E}">
        <p14:creationId xmlns:p14="http://schemas.microsoft.com/office/powerpoint/2010/main" val="26768592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8" y="177422"/>
            <a:ext cx="10918208" cy="6555641"/>
          </a:xfrm>
          <a:prstGeom prst="rect">
            <a:avLst/>
          </a:prstGeom>
        </p:spPr>
        <p:txBody>
          <a:bodyPr wrap="square">
            <a:spAutoFit/>
          </a:bodyPr>
          <a:lstStyle/>
          <a:p>
            <a:pPr algn="just">
              <a:lnSpc>
                <a:spcPct val="150000"/>
              </a:lnSpc>
            </a:pPr>
            <a:r>
              <a:rPr lang="vi-VN" sz="2800">
                <a:latin typeface="Times New Roman" panose="02020603050405020304" pitchFamily="18" charset="0"/>
                <a:ea typeface="Calibri" panose="020F0502020204030204" pitchFamily="34" charset="0"/>
              </a:rPr>
              <a:t>Ví như các thủy thủ trong câu chuyện “Bạch tuộc” với lòng dũng cảm họ đã chiến đấu không khoan nhượng với kẻ thù và cuối cùng đã đẩy lùi được lũ quái vật xuống biển sâu, hay như trong cuộc kháng chiến chống thực dân Pháp của dân tộc Việt Nam nhờ lòng dũng cảm mà bao người con ưu tú của dân tộc đã không đầu hàng, khuất phục đòn roi tra tấn của kẻ thù. Họ vẫn ngạo nghễ</a:t>
            </a:r>
            <a:r>
              <a:rPr lang="en-US" sz="2800">
                <a:latin typeface="Times New Roman" panose="02020603050405020304" pitchFamily="18" charset="0"/>
                <a:ea typeface="Calibri" panose="020F0502020204030204" pitchFamily="34" charset="0"/>
              </a:rPr>
              <a:t>,</a:t>
            </a:r>
            <a:r>
              <a:rPr lang="vi-VN" sz="2800">
                <a:latin typeface="Times New Roman" panose="02020603050405020304" pitchFamily="18" charset="0"/>
                <a:ea typeface="Calibri" panose="020F0502020204030204" pitchFamily="34" charset="0"/>
              </a:rPr>
              <a:t> hiên ngang như anh Tô Vĩnh Diện lấy thân mình chèn pháo, Bế Văn Đàn đem thân làm giá súng, chị Võ Thị Sáu “</a:t>
            </a:r>
            <a:r>
              <a:rPr lang="vi-VN" sz="2800" i="1">
                <a:latin typeface="Times New Roman" panose="02020603050405020304" pitchFamily="18" charset="0"/>
                <a:ea typeface="Calibri" panose="020F0502020204030204" pitchFamily="34" charset="0"/>
              </a:rPr>
              <a:t>Đi giữa hai hàng lính vẫn ung dung mỉm cười</a:t>
            </a:r>
            <a:r>
              <a:rPr lang="vi-VN" sz="2800">
                <a:latin typeface="Times New Roman" panose="02020603050405020304" pitchFamily="18" charset="0"/>
                <a:ea typeface="Calibri" panose="020F0502020204030204" pitchFamily="34" charset="0"/>
              </a:rPr>
              <a:t>”, có những anh giải phóng quân dù trúng đạn bom thù vẫn hô vang khẩu hiệu “</a:t>
            </a:r>
            <a:r>
              <a:rPr lang="vi-VN" sz="2800" i="1">
                <a:latin typeface="Times New Roman" panose="02020603050405020304" pitchFamily="18" charset="0"/>
                <a:ea typeface="Calibri" panose="020F0502020204030204" pitchFamily="34" charset="0"/>
              </a:rPr>
              <a:t>Nhằm thẳng quân thù mà bắn</a:t>
            </a:r>
            <a:r>
              <a:rPr lang="vi-VN" sz="2800">
                <a:latin typeface="Times New Roman" panose="02020603050405020304" pitchFamily="18" charset="0"/>
                <a:ea typeface="Calibri" panose="020F0502020204030204" pitchFamily="34" charset="0"/>
              </a:rPr>
              <a:t>” như anh Nguyễn Viết Xuân... </a:t>
            </a:r>
            <a:endParaRPr lang="en-US" sz="2800"/>
          </a:p>
        </p:txBody>
      </p:sp>
    </p:spTree>
    <p:extLst>
      <p:ext uri="{BB962C8B-B14F-4D97-AF65-F5344CB8AC3E}">
        <p14:creationId xmlns:p14="http://schemas.microsoft.com/office/powerpoint/2010/main" val="24990232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752" y="914400"/>
            <a:ext cx="10768084" cy="5262979"/>
          </a:xfrm>
          <a:prstGeom prst="rect">
            <a:avLst/>
          </a:prstGeom>
        </p:spPr>
        <p:txBody>
          <a:bodyPr wrap="square">
            <a:spAutoFit/>
          </a:bodyPr>
          <a:lstStyle/>
          <a:p>
            <a:pPr algn="just"/>
            <a:r>
              <a:rPr lang="vi-VN" sz="2800">
                <a:latin typeface="Times New Roman" panose="02020603050405020304" pitchFamily="18" charset="0"/>
                <a:ea typeface="Calibri" panose="020F0502020204030204" pitchFamily="34" charset="0"/>
              </a:rPr>
              <a:t>Lòng dũng cảm của họ đã tạo nên “</a:t>
            </a:r>
            <a:r>
              <a:rPr lang="vi-VN" sz="2800" i="1">
                <a:latin typeface="Times New Roman" panose="02020603050405020304" pitchFamily="18" charset="0"/>
                <a:ea typeface="Calibri" panose="020F0502020204030204" pitchFamily="34" charset="0"/>
              </a:rPr>
              <a:t>Dáng đứng Việt Nam tạc vào thế kỉ</a:t>
            </a:r>
            <a:r>
              <a:rPr lang="vi-VN" sz="2800">
                <a:latin typeface="Times New Roman" panose="02020603050405020304" pitchFamily="18" charset="0"/>
                <a:ea typeface="Calibri" panose="020F0502020204030204" pitchFamily="34" charset="0"/>
              </a:rPr>
              <a:t>”. Hơn thế nữa</a:t>
            </a:r>
            <a:r>
              <a:rPr lang="en-US" sz="2800">
                <a:latin typeface="Times New Roman" panose="02020603050405020304" pitchFamily="18" charset="0"/>
                <a:ea typeface="Calibri" panose="020F0502020204030204" pitchFamily="34" charset="0"/>
              </a:rPr>
              <a:t>,</a:t>
            </a:r>
            <a:r>
              <a:rPr lang="vi-VN" sz="2800">
                <a:latin typeface="Times New Roman" panose="02020603050405020304" pitchFamily="18" charset="0"/>
                <a:ea typeface="Calibri" panose="020F0502020204030204" pitchFamily="34" charset="0"/>
              </a:rPr>
              <a:t> lòng dũng cảm là động lực giúp ta bảo vệ công lí, chính nghĩa dám nói ra cái sai, cái xấu để cùng nhau tiến bộ, giúp nâng cao tinh thần tương thân, tương ái, là nền tảng để xây dựng một xã hội tốt đẹp. Ví như để chống lại bệnh thành tích trong giáo dục, thầy Đỗ Việt Khoa dám dũng cảm đứng lên vạch trần những sai phạm trong thi cử ở trường THPT Đồi Ngô, Bắc Giang. Hay như tấm gương bác Võ Việt Cường ở chợ Tân Định, thành phố Hồ Chí Minh tay không bắt cướp, hay cậu học trò Nguyễn Văn Nam học sinh trường THPT Đô Lương, Nghệ An dũng cảm lao vào dòng nước lũ cứu sống năm em nhỏ để rồi em mãi nằm lại nơi dòng sông Lam. Và như vậy</a:t>
            </a:r>
            <a:r>
              <a:rPr lang="en-US" sz="2800">
                <a:latin typeface="Times New Roman" panose="02020603050405020304" pitchFamily="18" charset="0"/>
                <a:ea typeface="Calibri" panose="020F0502020204030204" pitchFamily="34" charset="0"/>
              </a:rPr>
              <a:t>,</a:t>
            </a:r>
            <a:r>
              <a:rPr lang="vi-VN" sz="2800">
                <a:latin typeface="Times New Roman" panose="02020603050405020304" pitchFamily="18" charset="0"/>
                <a:ea typeface="Calibri" panose="020F0502020204030204" pitchFamily="34" charset="0"/>
              </a:rPr>
              <a:t> trong cuộc sống lòng dũng cảm là hành trang không thể thiếu của con người. </a:t>
            </a:r>
            <a:endParaRPr lang="en-US" sz="2800"/>
          </a:p>
        </p:txBody>
      </p:sp>
    </p:spTree>
    <p:extLst>
      <p:ext uri="{BB962C8B-B14F-4D97-AF65-F5344CB8AC3E}">
        <p14:creationId xmlns:p14="http://schemas.microsoft.com/office/powerpoint/2010/main" val="10329689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1" y="559558"/>
            <a:ext cx="10727140" cy="5831853"/>
          </a:xfrm>
          <a:prstGeom prst="rect">
            <a:avLst/>
          </a:prstGeom>
        </p:spPr>
        <p:txBody>
          <a:bodyPr wrap="square">
            <a:spAutoFit/>
          </a:bodyPr>
          <a:lstStyle/>
          <a:p>
            <a:pPr algn="just">
              <a:lnSpc>
                <a:spcPct val="150000"/>
              </a:lnSpc>
              <a:spcAft>
                <a:spcPts val="0"/>
              </a:spcAft>
            </a:pPr>
            <a:r>
              <a:rPr lang="vi-VN" sz="2800">
                <a:latin typeface="Times New Roman" panose="02020603050405020304" pitchFamily="18" charset="0"/>
                <a:ea typeface="Calibri" panose="020F0502020204030204" pitchFamily="34" charset="0"/>
              </a:rPr>
              <a:t>Tuy nhiên cũng cần phân biệt dũng cảm với liều lĩnh, bất chấp sự khuyên răn của mọi người để rồi hại mình hại người bởi</a:t>
            </a:r>
            <a:r>
              <a:rPr lang="vi-VN" sz="2800" i="1">
                <a:latin typeface="Times New Roman" panose="02020603050405020304" pitchFamily="18" charset="0"/>
                <a:ea typeface="Calibri" panose="020F0502020204030204" pitchFamily="34" charset="0"/>
              </a:rPr>
              <a:t> “nhiệt tình cách mạng cộng với sự ngu dốt trở thành kẻ phá hoại”</a:t>
            </a:r>
            <a:r>
              <a:rPr lang="vi-VN" sz="2800">
                <a:latin typeface="Times New Roman" panose="02020603050405020304" pitchFamily="18" charset="0"/>
                <a:ea typeface="Calibri" panose="020F0502020204030204" pitchFamily="34" charset="0"/>
              </a:rPr>
              <a:t> (Lê-nin</a:t>
            </a:r>
            <a:r>
              <a:rPr lang="en-US" sz="2800">
                <a:latin typeface="Times New Roman" panose="02020603050405020304" pitchFamily="18" charset="0"/>
                <a:ea typeface="Calibri" panose="020F0502020204030204" pitchFamily="34" charset="0"/>
              </a:rPr>
              <a:t>)</a:t>
            </a:r>
            <a:r>
              <a:rPr lang="vi-VN" sz="2800">
                <a:latin typeface="Times New Roman" panose="02020603050405020304" pitchFamily="18" charset="0"/>
                <a:ea typeface="Calibri" panose="020F0502020204030204" pitchFamily="34" charset="0"/>
              </a:rPr>
              <a:t>. Thực tế có bao người kể cả các bạn nhỏ cũng đã rèn cho mình phẩm chất tốt đẹp này, thế nhưng xung quanh chúng ta vẫn còn không ít người nhu nhược, hèn nhát thiếu tinh thần dũng cảm, mỗi khi gặp khó khăn là chán nản, hèn nhát, thấy nguy hiểm thì tránh xa. Mỗi chúng ta cần đấu tranh với sự yếu hèn nhút nhát đó, hãy ý thức rõ vai trò của lòng dũng cảm, từ đó rèn luyện bản lĩnh, niềm tin vào chính nghĩa, chân lí, biết đâu là đúng là </a:t>
            </a:r>
            <a:r>
              <a:rPr lang="vi-VN" sz="2800" smtClean="0">
                <a:latin typeface="Times New Roman" panose="02020603050405020304" pitchFamily="18" charset="0"/>
                <a:ea typeface="Calibri" panose="020F0502020204030204" pitchFamily="34" charset="0"/>
              </a:rPr>
              <a:t>sai</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42067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048" y="928048"/>
            <a:ext cx="10740788" cy="5185522"/>
          </a:xfrm>
          <a:prstGeom prst="rect">
            <a:avLst/>
          </a:prstGeom>
        </p:spPr>
        <p:txBody>
          <a:bodyPr wrap="square">
            <a:spAutoFit/>
          </a:bodyPr>
          <a:lstStyle/>
          <a:p>
            <a:pPr algn="just">
              <a:lnSpc>
                <a:spcPct val="150000"/>
              </a:lnSpc>
              <a:spcAft>
                <a:spcPts val="0"/>
              </a:spcAft>
            </a:pPr>
            <a:r>
              <a:rPr lang="vi-VN" sz="2800" smtClean="0">
                <a:latin typeface="Times New Roman" panose="02020603050405020304" pitchFamily="18" charset="0"/>
                <a:ea typeface="Calibri" panose="020F0502020204030204" pitchFamily="34" charset="0"/>
              </a:rPr>
              <a:t>Là </a:t>
            </a:r>
            <a:r>
              <a:rPr lang="vi-VN" sz="2800">
                <a:latin typeface="Times New Roman" panose="02020603050405020304" pitchFamily="18" charset="0"/>
                <a:ea typeface="Calibri" panose="020F0502020204030204" pitchFamily="34" charset="0"/>
              </a:rPr>
              <a:t>học sinh, cần rèn luyện lòng dũng cảm ngay từ khi còn ngồi trên ghế nhà trường như dũng cảm vượt khó, dũng cảm nhận lỗi, dũng cảm đấu tranh với những hành động thiếu đúng đắn của bản thân, sai lầm của bạn và những người xung quanh. Tóm lại </a:t>
            </a:r>
            <a:r>
              <a:rPr lang="vi-VN" sz="2800" i="1">
                <a:latin typeface="Times New Roman" panose="02020603050405020304" pitchFamily="18" charset="0"/>
                <a:ea typeface="Calibri" panose="020F0502020204030204" pitchFamily="34" charset="0"/>
              </a:rPr>
              <a:t>“Đời người phải trải qua giông tố nhưng không được cúi đầu trước giông tố”</a:t>
            </a:r>
            <a:r>
              <a:rPr lang="vi-VN" sz="2800">
                <a:latin typeface="Times New Roman" panose="02020603050405020304" pitchFamily="18" charset="0"/>
                <a:ea typeface="Calibri" panose="020F0502020204030204" pitchFamily="34" charset="0"/>
              </a:rPr>
              <a:t> - Đặng Thùy Trâm. Chính vì vậy, chúng ta phải rèn luyện lòng dũng cảm như Bác Hồ đã từng dạy </a:t>
            </a:r>
            <a:r>
              <a:rPr lang="vi-VN" sz="2800" i="1">
                <a:latin typeface="Times New Roman" panose="02020603050405020304" pitchFamily="18" charset="0"/>
                <a:ea typeface="Calibri" panose="020F0502020204030204" pitchFamily="34" charset="0"/>
              </a:rPr>
              <a:t>“Khiêm tốn, thật thà, dũng cảm” </a:t>
            </a:r>
            <a:r>
              <a:rPr lang="vi-VN" sz="2800">
                <a:latin typeface="Times New Roman" panose="02020603050405020304" pitchFamily="18" charset="0"/>
                <a:ea typeface="Calibri" panose="020F0502020204030204" pitchFamily="34" charset="0"/>
              </a:rPr>
              <a:t>để góp phần xây dựng một xã hội tốt đẹp hơn.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4377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6350" y="228179"/>
            <a:ext cx="3507114" cy="523220"/>
          </a:xfrm>
          <a:prstGeom prst="rect">
            <a:avLst/>
          </a:prstGeom>
        </p:spPr>
        <p:txBody>
          <a:bodyPr wrap="none">
            <a:spAutoFit/>
          </a:bodyPr>
          <a:lstStyle/>
          <a:p>
            <a:r>
              <a:rPr lang="en-US" sz="2800" b="1">
                <a:solidFill>
                  <a:srgbClr val="FF0000"/>
                </a:solidFill>
                <a:latin typeface="Times New Roman" panose="02020603050405020304" pitchFamily="18" charset="0"/>
                <a:ea typeface="Calibri" panose="020F0502020204030204" pitchFamily="34" charset="0"/>
              </a:rPr>
              <a:t>GỢI Ý ĐÁP ÁN ĐỀ 1</a:t>
            </a:r>
            <a:endParaRPr lang="en-US" sz="2800"/>
          </a:p>
        </p:txBody>
      </p:sp>
      <p:sp>
        <p:nvSpPr>
          <p:cNvPr id="3" name="Rectangle 2"/>
          <p:cNvSpPr/>
          <p:nvPr/>
        </p:nvSpPr>
        <p:spPr>
          <a:xfrm>
            <a:off x="1119116" y="1050878"/>
            <a:ext cx="10508776" cy="5262979"/>
          </a:xfrm>
          <a:prstGeom prst="rect">
            <a:avLst/>
          </a:prstGeom>
        </p:spPr>
        <p:txBody>
          <a:bodyPr wrap="square">
            <a:spAutoFit/>
          </a:bodyPr>
          <a:lstStyle/>
          <a:p>
            <a:pPr algn="just">
              <a:spcAft>
                <a:spcPts val="0"/>
              </a:spcAft>
            </a:pPr>
            <a:r>
              <a:rPr lang="en-US" sz="2800" b="1">
                <a:latin typeface="Times New Roman" panose="02020603050405020304" pitchFamily="18" charset="0"/>
                <a:ea typeface="Calibri" panose="020F0502020204030204" pitchFamily="34" charset="0"/>
              </a:rPr>
              <a:t>Câu 1:</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Calibri" panose="020F0502020204030204" pitchFamily="34" charset="0"/>
              </a:rPr>
              <a:t>- Phương thức biểu đạt: Tự sự kết hợp miêu tả, biểu cảm.</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Calibri" panose="020F0502020204030204" pitchFamily="34" charset="0"/>
              </a:rPr>
              <a:t>- Người kể: Xưng “tôi”- kể ngôi thứ nhất.</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solidFill>
                  <a:srgbClr val="000000"/>
                </a:solidFill>
                <a:latin typeface="Times New Roman" panose="02020603050405020304" pitchFamily="18" charset="0"/>
                <a:ea typeface="Calibri" panose="020F0502020204030204" pitchFamily="34" charset="0"/>
              </a:rPr>
              <a:t>Câu 2.</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Calibri" panose="020F0502020204030204" pitchFamily="34" charset="0"/>
              </a:rPr>
              <a:t>- Đề tài: Khám phá đại dương đầy bí ẩn.</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Calibri" panose="020F0502020204030204" pitchFamily="34" charset="0"/>
              </a:rPr>
              <a:t>- Căn cứ:</a:t>
            </a:r>
            <a:r>
              <a:rPr lang="en-US" sz="2800" b="1">
                <a:solidFill>
                  <a:srgbClr val="0000CC"/>
                </a:solidFill>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Những hiểu biết và thành tựu khoa học:</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 Tàu ngầm mới đang được thử nghiệm.</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 Bạch tuộc đã được phát hiện</a:t>
            </a:r>
            <a:r>
              <a:rPr lang="vi-VN" sz="280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*Lưu ý: Tác phẩm </a:t>
            </a:r>
            <a:r>
              <a:rPr lang="vi-VN" sz="2800">
                <a:solidFill>
                  <a:srgbClr val="000000"/>
                </a:solidFill>
                <a:latin typeface="Times New Roman" panose="02020603050405020304" pitchFamily="18" charset="0"/>
                <a:ea typeface="Times New Roman" panose="02020603050405020304" pitchFamily="18" charset="0"/>
              </a:rPr>
              <a:t>“</a:t>
            </a:r>
            <a:r>
              <a:rPr lang="en-US" sz="2800" i="1">
                <a:solidFill>
                  <a:srgbClr val="000000"/>
                </a:solidFill>
                <a:latin typeface="Times New Roman" panose="02020603050405020304" pitchFamily="18" charset="0"/>
                <a:ea typeface="Times New Roman" panose="02020603050405020304" pitchFamily="18" charset="0"/>
              </a:rPr>
              <a:t>Hai vạn dặm dưới đấy biển</a:t>
            </a:r>
            <a:r>
              <a:rPr lang="vi-VN" sz="2800" i="1">
                <a:solidFill>
                  <a:srgbClr val="000000"/>
                </a:solidFill>
                <a:latin typeface="Times New Roman" panose="02020603050405020304" pitchFamily="18" charset="0"/>
                <a:ea typeface="Times New Roman" panose="02020603050405020304" pitchFamily="18" charset="0"/>
              </a:rPr>
              <a:t>”</a:t>
            </a:r>
            <a:r>
              <a:rPr lang="en-US" sz="2800">
                <a:solidFill>
                  <a:srgbClr val="000000"/>
                </a:solidFill>
                <a:latin typeface="Times New Roman" panose="02020603050405020304" pitchFamily="18" charset="0"/>
                <a:ea typeface="Times New Roman" panose="02020603050405020304" pitchFamily="18" charset="0"/>
              </a:rPr>
              <a:t> của Véc-nơ ra đời năm 1870. Khi đó, tàu ngầm mới đang được thử nghiệm ở mức độ sơ khai; bạch tuộc cũng chỉ mới được một số người đi biển bắt gặp. </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solidFill>
                  <a:srgbClr val="000000"/>
                </a:solidFill>
                <a:latin typeface="Times New Roman" panose="02020603050405020304" pitchFamily="18" charset="0"/>
                <a:ea typeface="Calibri" panose="020F0502020204030204" pitchFamily="34" charset="0"/>
              </a:rPr>
              <a:t>Câu 3:</a:t>
            </a:r>
            <a:r>
              <a:rPr lang="en-US" sz="2800">
                <a:solidFill>
                  <a:srgbClr val="000000"/>
                </a:solidFill>
                <a:latin typeface="Times New Roman" panose="02020603050405020304" pitchFamily="18" charset="0"/>
                <a:ea typeface="Calibri" panose="020F0502020204030204" pitchFamily="34" charset="0"/>
              </a:rPr>
              <a:t> Người kể chuyện gọi bạch tuộc là “quái vật”.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677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6411" y="2142699"/>
            <a:ext cx="10290413" cy="2031325"/>
          </a:xfrm>
          <a:prstGeom prst="rect">
            <a:avLst/>
          </a:prstGeom>
        </p:spPr>
        <p:txBody>
          <a:bodyPr wrap="square">
            <a:spAutoFit/>
          </a:bodyPr>
          <a:lstStyle/>
          <a:p>
            <a:pPr algn="just">
              <a:lnSpc>
                <a:spcPct val="150000"/>
              </a:lnSpc>
              <a:spcAft>
                <a:spcPts val="0"/>
              </a:spcAft>
            </a:pPr>
            <a:r>
              <a:rPr lang="vi-VN" sz="2800" b="1">
                <a:solidFill>
                  <a:srgbClr val="FF0000"/>
                </a:solidFill>
                <a:latin typeface="Times New Roman" panose="02020603050405020304" pitchFamily="18" charset="0"/>
                <a:ea typeface="Calibri" panose="020F0502020204030204" pitchFamily="34" charset="0"/>
              </a:rPr>
              <a:t> ĐỀ</a:t>
            </a:r>
            <a:r>
              <a:rPr lang="en-US" sz="2800" b="1">
                <a:solidFill>
                  <a:srgbClr val="FF0000"/>
                </a:solidFill>
                <a:latin typeface="Times New Roman" panose="02020603050405020304" pitchFamily="18" charset="0"/>
                <a:ea typeface="Calibri" panose="020F0502020204030204" pitchFamily="34" charset="0"/>
              </a:rPr>
              <a:t> SỐ</a:t>
            </a:r>
            <a:r>
              <a:rPr lang="vi-VN" sz="2800" b="1">
                <a:solidFill>
                  <a:srgbClr val="FF0000"/>
                </a:solidFill>
                <a:latin typeface="Times New Roman" panose="02020603050405020304" pitchFamily="18" charset="0"/>
                <a:ea typeface="Calibri" panose="020F0502020204030204" pitchFamily="34" charset="0"/>
              </a:rPr>
              <a:t> 2:</a:t>
            </a:r>
            <a:r>
              <a:rPr lang="vi-VN" sz="2800">
                <a:solidFill>
                  <a:srgbClr val="FF0000"/>
                </a:solidFill>
                <a:latin typeface="Times New Roman" panose="02020603050405020304" pitchFamily="18" charset="0"/>
                <a:ea typeface="Calibri" panose="020F0502020204030204" pitchFamily="34" charset="0"/>
              </a:rPr>
              <a:t> </a:t>
            </a:r>
            <a:r>
              <a:rPr lang="vi-VN" sz="2800" b="1">
                <a:latin typeface="Times New Roman" panose="02020603050405020304" pitchFamily="18" charset="0"/>
                <a:ea typeface="Calibri" panose="020F0502020204030204" pitchFamily="34" charset="0"/>
              </a:rPr>
              <a:t>Từ tinh thần đoàn kết của các thủy thủ trong trận giao chiến với bạch tuộc trong văn bản “Bạch tuộc” của Giuyn Véc-nơ, em hãy viết đoạn văn về sự cần thiết của tinh thần đoàn kết.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410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8005" y="1745041"/>
            <a:ext cx="10736240" cy="4401205"/>
          </a:xfrm>
          <a:prstGeom prst="rect">
            <a:avLst/>
          </a:prstGeom>
        </p:spPr>
        <p:txBody>
          <a:bodyPr wrap="square">
            <a:spAutoFit/>
          </a:bodyPr>
          <a:lstStyle/>
          <a:p>
            <a:pPr algn="just">
              <a:spcAft>
                <a:spcPts val="0"/>
              </a:spcAft>
            </a:pPr>
            <a:r>
              <a:rPr lang="vi-VN" sz="2800" b="1" smtClean="0">
                <a:solidFill>
                  <a:srgbClr val="000000"/>
                </a:solidFill>
                <a:latin typeface="Times New Roman" panose="02020603050405020304" pitchFamily="18" charset="0"/>
                <a:ea typeface="Calibri" panose="020F0502020204030204" pitchFamily="34" charset="0"/>
              </a:rPr>
              <a:t>a</a:t>
            </a:r>
            <a:r>
              <a:rPr lang="vi-VN" sz="2800" b="1">
                <a:solidFill>
                  <a:srgbClr val="000000"/>
                </a:solidFill>
                <a:latin typeface="Times New Roman" panose="02020603050405020304" pitchFamily="18" charset="0"/>
                <a:ea typeface="Calibri" panose="020F0502020204030204" pitchFamily="34" charset="0"/>
              </a:rPr>
              <a:t>. Yêu cầu chung</a:t>
            </a:r>
            <a:r>
              <a:rPr lang="en-US" sz="2800" b="1">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a:solidFill>
                  <a:srgbClr val="000000"/>
                </a:solidFill>
                <a:latin typeface="Times New Roman" panose="02020603050405020304" pitchFamily="18" charset="0"/>
                <a:ea typeface="Calibri" panose="020F0502020204030204" pitchFamily="34" charset="0"/>
              </a:rPr>
              <a:t>- Hình thức: Đoạn văn</a:t>
            </a:r>
            <a:r>
              <a:rPr lang="en-US"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a:solidFill>
                  <a:srgbClr val="000000"/>
                </a:solidFill>
                <a:latin typeface="Times New Roman" panose="02020603050405020304" pitchFamily="18" charset="0"/>
                <a:ea typeface="Calibri" panose="020F0502020204030204" pitchFamily="34" charset="0"/>
              </a:rPr>
              <a:t>- Nội dung: Suy nghĩ về lòng</a:t>
            </a:r>
            <a:r>
              <a:rPr lang="en-US" sz="2800">
                <a:solidFill>
                  <a:srgbClr val="000000"/>
                </a:solidFill>
                <a:latin typeface="Times New Roman" panose="02020603050405020304" pitchFamily="18" charset="0"/>
                <a:ea typeface="Calibri" panose="020F0502020204030204" pitchFamily="34" charset="0"/>
              </a:rPr>
              <a:t> sức mạnh của tinh thần đoàn kết.</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solidFill>
                  <a:srgbClr val="000000"/>
                </a:solidFill>
                <a:latin typeface="Times New Roman" panose="02020603050405020304" pitchFamily="18" charset="0"/>
                <a:ea typeface="Calibri" panose="020F0502020204030204" pitchFamily="34" charset="0"/>
              </a:rPr>
              <a:t>b. Dàn ý tham khảo</a:t>
            </a:r>
            <a:r>
              <a:rPr lang="en-US" sz="2800" b="1">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solidFill>
                  <a:srgbClr val="000000"/>
                </a:solidFill>
                <a:latin typeface="Times New Roman" panose="02020603050405020304" pitchFamily="18" charset="0"/>
                <a:ea typeface="Calibri" panose="020F0502020204030204" pitchFamily="34" charset="0"/>
              </a:rPr>
              <a:t>*Mở đoạn</a:t>
            </a:r>
            <a:r>
              <a:rPr lang="vi-VN" sz="2800">
                <a:solidFill>
                  <a:srgbClr val="000000"/>
                </a:solidFill>
                <a:latin typeface="Times New Roman" panose="02020603050405020304" pitchFamily="18" charset="0"/>
                <a:ea typeface="Calibri" panose="020F0502020204030204" pitchFamily="34" charset="0"/>
              </a:rPr>
              <a:t>: Dẫn dắt nêu vấn đề tinh thần đoàn kết đem đến cho con người sức mạnh</a:t>
            </a:r>
            <a:r>
              <a:rPr lang="vi-VN" sz="2800" smtClean="0">
                <a:solidFill>
                  <a:srgbClr val="000000"/>
                </a:solidFill>
                <a:latin typeface="Times New Roman" panose="02020603050405020304" pitchFamily="18" charset="0"/>
                <a:ea typeface="Calibri" panose="020F0502020204030204" pitchFamily="34" charset="0"/>
              </a:rPr>
              <a:t>.</a:t>
            </a:r>
          </a:p>
          <a:p>
            <a:pPr algn="just">
              <a:spcAft>
                <a:spcPts val="0"/>
              </a:spcAft>
            </a:pPr>
            <a:r>
              <a:rPr lang="vi-VN" sz="2800" b="1" smtClean="0">
                <a:solidFill>
                  <a:srgbClr val="000000"/>
                </a:solidFill>
                <a:latin typeface="Times New Roman" panose="02020603050405020304" pitchFamily="18" charset="0"/>
                <a:ea typeface="Calibri" panose="020F0502020204030204" pitchFamily="34" charset="0"/>
              </a:rPr>
              <a:t>*Thân đoạn: </a:t>
            </a:r>
            <a:endParaRPr lang="en-US" sz="2800" smtClean="0">
              <a:latin typeface="Times New Roman" panose="02020603050405020304" pitchFamily="18" charset="0"/>
              <a:ea typeface="Times New Roman" panose="02020603050405020304" pitchFamily="18" charset="0"/>
            </a:endParaRPr>
          </a:p>
          <a:p>
            <a:pPr algn="just">
              <a:spcAft>
                <a:spcPts val="0"/>
              </a:spcAft>
            </a:pPr>
            <a:r>
              <a:rPr lang="vi-VN" sz="2800" smtClean="0">
                <a:solidFill>
                  <a:srgbClr val="000000"/>
                </a:solidFill>
                <a:latin typeface="Times New Roman" panose="02020603050405020304" pitchFamily="18" charset="0"/>
                <a:ea typeface="Calibri" panose="020F0502020204030204" pitchFamily="34" charset="0"/>
              </a:rPr>
              <a:t>- Giải thích khái niệm </a:t>
            </a:r>
            <a:r>
              <a:rPr lang="en-US" sz="2800" smtClean="0">
                <a:solidFill>
                  <a:srgbClr val="000000"/>
                </a:solidFill>
                <a:latin typeface="Times New Roman" panose="02020603050405020304" pitchFamily="18" charset="0"/>
                <a:ea typeface="Calibri" panose="020F0502020204030204" pitchFamily="34" charset="0"/>
              </a:rPr>
              <a:t>tinh thần đoàn kết.</a:t>
            </a:r>
            <a:endParaRPr lang="en-US" sz="2800" smtClean="0">
              <a:latin typeface="Times New Roman" panose="02020603050405020304" pitchFamily="18" charset="0"/>
              <a:ea typeface="Times New Roman" panose="02020603050405020304" pitchFamily="18" charset="0"/>
            </a:endParaRPr>
          </a:p>
          <a:p>
            <a:pPr algn="just">
              <a:spcAft>
                <a:spcPts val="0"/>
              </a:spcAft>
            </a:pPr>
            <a:r>
              <a:rPr lang="vi-VN" sz="2800" smtClean="0">
                <a:solidFill>
                  <a:srgbClr val="000000"/>
                </a:solidFill>
                <a:latin typeface="Times New Roman" panose="02020603050405020304" pitchFamily="18" charset="0"/>
                <a:ea typeface="Calibri" panose="020F0502020204030204" pitchFamily="34" charset="0"/>
              </a:rPr>
              <a:t>- Ý nghĩa của </a:t>
            </a:r>
            <a:r>
              <a:rPr lang="en-US" sz="2800" smtClean="0">
                <a:solidFill>
                  <a:srgbClr val="000000"/>
                </a:solidFill>
                <a:latin typeface="Times New Roman" panose="02020603050405020304" pitchFamily="18" charset="0"/>
                <a:ea typeface="Calibri" panose="020F0502020204030204" pitchFamily="34" charset="0"/>
              </a:rPr>
              <a:t>tinh thần đoàn </a:t>
            </a:r>
            <a:r>
              <a:rPr lang="vi-VN" sz="2800" smtClean="0">
                <a:solidFill>
                  <a:srgbClr val="000000"/>
                </a:solidFill>
                <a:latin typeface="Times New Roman" panose="02020603050405020304" pitchFamily="18" charset="0"/>
                <a:ea typeface="Calibri" panose="020F0502020204030204" pitchFamily="34" charset="0"/>
              </a:rPr>
              <a:t>kết: trong lao động, cuộc sống, chiến đấu.</a:t>
            </a:r>
            <a:endParaRPr lang="en-US" sz="2800" smtClean="0">
              <a:latin typeface="Times New Roman" panose="02020603050405020304" pitchFamily="18" charset="0"/>
              <a:ea typeface="Times New Roman" panose="02020603050405020304" pitchFamily="18" charset="0"/>
            </a:endParaRPr>
          </a:p>
          <a:p>
            <a:pPr algn="just">
              <a:spcAft>
                <a:spcPts val="0"/>
              </a:spcAft>
            </a:pPr>
            <a:r>
              <a:rPr lang="vi-VN" sz="2800" smtClean="0">
                <a:solidFill>
                  <a:srgbClr val="000000"/>
                </a:solidFill>
                <a:latin typeface="Times New Roman" panose="02020603050405020304" pitchFamily="18" charset="0"/>
                <a:ea typeface="Calibri" panose="020F0502020204030204" pitchFamily="34" charset="0"/>
              </a:rPr>
              <a:t>*</a:t>
            </a:r>
            <a:r>
              <a:rPr lang="vi-VN" sz="2800" b="1" smtClean="0">
                <a:solidFill>
                  <a:srgbClr val="000000"/>
                </a:solidFill>
                <a:latin typeface="Times New Roman" panose="02020603050405020304" pitchFamily="18" charset="0"/>
                <a:ea typeface="Calibri" panose="020F0502020204030204" pitchFamily="34" charset="0"/>
              </a:rPr>
              <a:t>Kết đoạn:</a:t>
            </a:r>
            <a:r>
              <a:rPr lang="vi-VN" sz="2800" smtClean="0">
                <a:solidFill>
                  <a:srgbClr val="000000"/>
                </a:solidFill>
                <a:latin typeface="Times New Roman" panose="02020603050405020304" pitchFamily="18" charset="0"/>
                <a:ea typeface="Calibri" panose="020F0502020204030204" pitchFamily="34" charset="0"/>
              </a:rPr>
              <a:t> Khẳng định và liên hệ bản thân</a:t>
            </a:r>
            <a:r>
              <a:rPr lang="en-US" sz="2800" smtClean="0">
                <a:solidFill>
                  <a:srgbClr val="000000"/>
                </a:solidFill>
                <a:latin typeface="Times New Roman" panose="02020603050405020304" pitchFamily="18" charset="0"/>
                <a:ea typeface="Calibri" panose="020F0502020204030204" pitchFamily="34" charset="0"/>
              </a:rPr>
              <a:t>.</a:t>
            </a:r>
            <a:endParaRPr lang="en-US" sz="2800"/>
          </a:p>
        </p:txBody>
      </p:sp>
      <p:sp>
        <p:nvSpPr>
          <p:cNvPr id="3" name="Rectangle 2"/>
          <p:cNvSpPr/>
          <p:nvPr/>
        </p:nvSpPr>
        <p:spPr>
          <a:xfrm>
            <a:off x="5314779" y="469943"/>
            <a:ext cx="1531188"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Calibri" panose="020F0502020204030204" pitchFamily="34" charset="0"/>
              </a:rPr>
              <a:t>GỢI Ý:</a:t>
            </a:r>
            <a:r>
              <a:rPr lang="vi-VN" sz="2800" b="1">
                <a:latin typeface="Times New Roman" panose="02020603050405020304" pitchFamily="18" charset="0"/>
                <a:ea typeface="Calibri" panose="020F0502020204030204" pitchFamily="34" charset="0"/>
              </a:rPr>
              <a:t>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96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9766" y="960104"/>
            <a:ext cx="10845421" cy="5693866"/>
          </a:xfrm>
          <a:prstGeom prst="rect">
            <a:avLst/>
          </a:prstGeom>
        </p:spPr>
        <p:txBody>
          <a:bodyPr wrap="square">
            <a:spAutoFit/>
          </a:bodyPr>
          <a:lstStyle/>
          <a:p>
            <a:pPr algn="just"/>
            <a:r>
              <a:rPr lang="vi-VN" sz="2800">
                <a:latin typeface="Times New Roman" panose="02020603050405020304" pitchFamily="18" charset="0"/>
                <a:ea typeface="Calibri" panose="020F0502020204030204" pitchFamily="34" charset="0"/>
              </a:rPr>
              <a:t>	 Tinh thần đoàn kết đem đến sức mạnh cho con người trong cuộc sống. Đoàn kết là sự </a:t>
            </a:r>
            <a:r>
              <a:rPr lang="en-US" sz="2800">
                <a:latin typeface="Times New Roman" panose="02020603050405020304" pitchFamily="18" charset="0"/>
                <a:ea typeface="Calibri" panose="020F0502020204030204" pitchFamily="34" charset="0"/>
              </a:rPr>
              <a:t>hợp lực, chung sức, chung lòng thành một khối để cùng làm một việc nào </a:t>
            </a:r>
            <a:r>
              <a:rPr lang="vi-VN" sz="2800">
                <a:latin typeface="Times New Roman" panose="02020603050405020304" pitchFamily="18" charset="0"/>
                <a:ea typeface="Calibri" panose="020F0502020204030204" pitchFamily="34" charset="0"/>
              </a:rPr>
              <a:t>đó: ví như đ</a:t>
            </a:r>
            <a:r>
              <a:rPr lang="en-US" sz="2800">
                <a:latin typeface="Times New Roman" panose="02020603050405020304" pitchFamily="18" charset="0"/>
                <a:ea typeface="Calibri" panose="020F0502020204030204" pitchFamily="34" charset="0"/>
              </a:rPr>
              <a:t>oàn kết </a:t>
            </a:r>
            <a:r>
              <a:rPr lang="vi-VN" sz="2800">
                <a:latin typeface="Times New Roman" panose="02020603050405020304" pitchFamily="18" charset="0"/>
                <a:ea typeface="Calibri" panose="020F0502020204030204" pitchFamily="34" charset="0"/>
              </a:rPr>
              <a:t>chống</a:t>
            </a:r>
            <a:r>
              <a:rPr lang="en-US" sz="2800">
                <a:latin typeface="Times New Roman" panose="02020603050405020304" pitchFamily="18" charset="0"/>
                <a:ea typeface="Calibri" panose="020F0502020204030204" pitchFamily="34" charset="0"/>
              </a:rPr>
              <a:t> giặc ngoại </a:t>
            </a:r>
            <a:r>
              <a:rPr lang="vi-VN" sz="2800">
                <a:latin typeface="Times New Roman" panose="02020603050405020304" pitchFamily="18" charset="0"/>
                <a:ea typeface="Calibri" panose="020F0502020204030204" pitchFamily="34" charset="0"/>
              </a:rPr>
              <a:t>xâm, chung tay đoàn kết đẩy lùi đại dịch Covid 19</a:t>
            </a:r>
            <a:r>
              <a:rPr lang="en-US" sz="2800">
                <a:latin typeface="Times New Roman" panose="02020603050405020304" pitchFamily="18" charset="0"/>
                <a:ea typeface="Calibri" panose="020F0502020204030204" pitchFamily="34" charset="0"/>
              </a:rPr>
              <a:t>.</a:t>
            </a:r>
            <a:r>
              <a:rPr lang="vi-VN" sz="2800">
                <a:latin typeface="Times New Roman" panose="02020603050405020304" pitchFamily="18" charset="0"/>
                <a:ea typeface="Calibri" panose="020F0502020204030204" pitchFamily="34" charset="0"/>
              </a:rPr>
              <a:t> Có thể nói dù trong hoàn cảnh nào thì đoàn kết đều có </a:t>
            </a:r>
            <a:r>
              <a:rPr lang="en-US" sz="2800">
                <a:latin typeface="Times New Roman" panose="02020603050405020304" pitchFamily="18" charset="0"/>
                <a:ea typeface="Calibri" panose="020F0502020204030204" pitchFamily="34" charset="0"/>
              </a:rPr>
              <a:t>vai trò quan trọng, là cội nguồn của sức mạnh </a:t>
            </a:r>
            <a:r>
              <a:rPr lang="vi-VN" sz="2800">
                <a:latin typeface="Times New Roman" panose="02020603050405020304" pitchFamily="18" charset="0"/>
                <a:ea typeface="Calibri" panose="020F0502020204030204" pitchFamily="34" charset="0"/>
              </a:rPr>
              <a:t>của mỗi cá nhân, cộng đồng. </a:t>
            </a:r>
            <a:r>
              <a:rPr lang="en-US" sz="2800">
                <a:latin typeface="Times New Roman" panose="02020603050405020304" pitchFamily="18" charset="0"/>
                <a:ea typeface="Calibri" panose="020F0502020204030204" pitchFamily="34" charset="0"/>
              </a:rPr>
              <a:t>Đoàn kết tập hợp </a:t>
            </a:r>
            <a:r>
              <a:rPr lang="vi-VN" sz="2800">
                <a:latin typeface="Times New Roman" panose="02020603050405020304" pitchFamily="18" charset="0"/>
                <a:ea typeface="Calibri" panose="020F0502020204030204" pitchFamily="34" charset="0"/>
              </a:rPr>
              <a:t>các cá nhân đơn lẻ</a:t>
            </a:r>
            <a:r>
              <a:rPr lang="en-US" sz="2800">
                <a:latin typeface="Times New Roman" panose="02020603050405020304" pitchFamily="18" charset="0"/>
                <a:ea typeface="Calibri" panose="020F0502020204030204" pitchFamily="34" charset="0"/>
              </a:rPr>
              <a:t> thành một khối thống nhất về tư tưởng, hành động, mục tiêu cụ thể,</a:t>
            </a:r>
            <a:r>
              <a:rPr lang="vi-VN" sz="2800">
                <a:latin typeface="Times New Roman" panose="02020603050405020304" pitchFamily="18" charset="0"/>
                <a:ea typeface="Calibri" panose="020F0502020204030204" pitchFamily="34" charset="0"/>
              </a:rPr>
              <a:t> nhờ đó tạo nên sức mạnh tổng lực để có thể vượt qua khó khăn cùng đi tới và làm nên chiến thắng. Ví như các thủy thủ trên con tàu Na-ti-lớt  trong trận chiến với bạch tuộc đã cùng nhau đoàn kết chiến đấu với những con bạch tuộc “thủy quái” của biển cả và họ đã cùng nhau chiến thắng. Hay nhìn về lịch sử dân tộc Việt Nam trong hành trình dựng và giữ nước nhờ tinh thần đoàn kết mà làm nên bao điều lớn lao, tạo nên mốc son chói lọi trong lịch sử dân tộc. </a:t>
            </a:r>
            <a:endParaRPr lang="en-US" sz="2800"/>
          </a:p>
        </p:txBody>
      </p:sp>
      <p:sp>
        <p:nvSpPr>
          <p:cNvPr id="3" name="Rectangle 2"/>
          <p:cNvSpPr/>
          <p:nvPr/>
        </p:nvSpPr>
        <p:spPr>
          <a:xfrm>
            <a:off x="4312454" y="241827"/>
            <a:ext cx="3512500" cy="523220"/>
          </a:xfrm>
          <a:prstGeom prst="rect">
            <a:avLst/>
          </a:prstGeom>
        </p:spPr>
        <p:txBody>
          <a:bodyPr wrap="none">
            <a:spAutoFit/>
          </a:bodyPr>
          <a:lstStyle/>
          <a:p>
            <a:pPr algn="just">
              <a:spcAft>
                <a:spcPts val="0"/>
              </a:spcAft>
            </a:pPr>
            <a:r>
              <a:rPr lang="vi-VN" sz="2800" b="1" smtClean="0">
                <a:solidFill>
                  <a:srgbClr val="FF0000"/>
                </a:solidFill>
                <a:latin typeface="Times New Roman" panose="02020603050405020304" pitchFamily="18" charset="0"/>
                <a:ea typeface="Calibri" panose="020F0502020204030204" pitchFamily="34" charset="0"/>
              </a:rPr>
              <a:t>Đoạn </a:t>
            </a:r>
            <a:r>
              <a:rPr lang="vi-VN" sz="2800" b="1">
                <a:solidFill>
                  <a:srgbClr val="FF0000"/>
                </a:solidFill>
                <a:latin typeface="Times New Roman" panose="02020603050405020304" pitchFamily="18" charset="0"/>
                <a:ea typeface="Calibri" panose="020F0502020204030204" pitchFamily="34" charset="0"/>
              </a:rPr>
              <a:t>văn tham khảo</a:t>
            </a:r>
            <a:r>
              <a:rPr lang="en-US" sz="2800" b="1">
                <a:solidFill>
                  <a:srgbClr val="FF0000"/>
                </a:solidFill>
                <a:latin typeface="Times New Roman" panose="02020603050405020304" pitchFamily="18" charset="0"/>
                <a:ea typeface="Calibri" panose="020F0502020204030204" pitchFamily="34" charset="0"/>
              </a:rPr>
              <a:t>:</a:t>
            </a:r>
            <a:endParaRPr lang="en-US" sz="28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360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063" y="1117307"/>
            <a:ext cx="10831774" cy="4832092"/>
          </a:xfrm>
          <a:prstGeom prst="rect">
            <a:avLst/>
          </a:prstGeom>
        </p:spPr>
        <p:txBody>
          <a:bodyPr wrap="square">
            <a:spAutoFit/>
          </a:bodyPr>
          <a:lstStyle/>
          <a:p>
            <a:pPr algn="just">
              <a:spcAft>
                <a:spcPts val="0"/>
              </a:spcAft>
            </a:pPr>
            <a:r>
              <a:rPr lang="vi-VN" sz="2800">
                <a:latin typeface="Times New Roman" panose="02020603050405020304" pitchFamily="18" charset="0"/>
                <a:ea typeface="Calibri" panose="020F0502020204030204" pitchFamily="34" charset="0"/>
              </a:rPr>
              <a:t>Ta mãi tự hào rằng từ xa xưa nhờ tinh thần đoàn kết mà từ xưa ông cha ta đã chế ngự được thiên nhiên dựng nên con đê Sông Hồng sừng sững ngàn năm</a:t>
            </a:r>
            <a:r>
              <a:rPr lang="en-US" sz="2800">
                <a:latin typeface="Times New Roman" panose="02020603050405020304" pitchFamily="18" charset="0"/>
                <a:ea typeface="Calibri" panose="020F0502020204030204" pitchFamily="34" charset="0"/>
              </a:rPr>
              <a:t> ngăn </a:t>
            </a:r>
            <a:r>
              <a:rPr lang="vi-VN" sz="2800">
                <a:latin typeface="Times New Roman" panose="02020603050405020304" pitchFamily="18" charset="0"/>
                <a:ea typeface="Calibri" panose="020F0502020204030204" pitchFamily="34" charset="0"/>
              </a:rPr>
              <a:t>lũ; trên hành trình bốn nghìn năm dựng và giữ nước nhờ tinh thần đoàn kết mà ông cha ta có sức mạnh để đánh thắng kẻ thù hung bạo ghi vào lịch sử dân tộc mốc son chói lọi ví như ở thời đại nhà Trần thế kỉ mười ba, nhờ đoàn kết tôn thất, tướng sĩ, toàn dân mà thế kỉ mười ba đã ba lần chiến thắng đế chế Nguyên Mông hung bạo; rồi thế kỉ hai mươi một dân tộc Việt Nam đất không rộng, người không đ</a:t>
            </a:r>
            <a:r>
              <a:rPr lang="en-US" sz="2800">
                <a:latin typeface="Times New Roman" panose="02020603050405020304" pitchFamily="18" charset="0"/>
                <a:ea typeface="Calibri" panose="020F0502020204030204" pitchFamily="34" charset="0"/>
              </a:rPr>
              <a:t>ô</a:t>
            </a:r>
            <a:r>
              <a:rPr lang="vi-VN" sz="2800">
                <a:latin typeface="Times New Roman" panose="02020603050405020304" pitchFamily="18" charset="0"/>
                <a:ea typeface="Calibri" panose="020F0502020204030204" pitchFamily="34" charset="0"/>
              </a:rPr>
              <a:t>ng có thể đánh thắng được hai đế quốc đầu sỏ là Pháp và Mĩ để có thể làm nên một Điện Biên “</a:t>
            </a:r>
            <a:r>
              <a:rPr lang="vi-VN" sz="2800" i="1">
                <a:latin typeface="Times New Roman" panose="02020603050405020304" pitchFamily="18" charset="0"/>
                <a:ea typeface="Calibri" panose="020F0502020204030204" pitchFamily="34" charset="0"/>
              </a:rPr>
              <a:t>Lừng lẫy năm châu, chấn động địa cầu</a:t>
            </a:r>
            <a:r>
              <a:rPr lang="vi-VN" sz="2800">
                <a:latin typeface="Times New Roman" panose="02020603050405020304" pitchFamily="18" charset="0"/>
                <a:ea typeface="Calibri" panose="020F0502020204030204" pitchFamily="34" charset="0"/>
              </a:rPr>
              <a:t>” và một đại thắng mùa xuân “</a:t>
            </a:r>
            <a:r>
              <a:rPr lang="vi-VN" sz="2800" i="1">
                <a:latin typeface="Times New Roman" panose="02020603050405020304" pitchFamily="18" charset="0"/>
                <a:ea typeface="Calibri" panose="020F0502020204030204" pitchFamily="34" charset="0"/>
              </a:rPr>
              <a:t>Làm run sợ cả lầu năm góc</a:t>
            </a:r>
            <a:r>
              <a:rPr lang="vi-VN" sz="2800">
                <a:latin typeface="Times New Roman" panose="02020603050405020304" pitchFamily="18" charset="0"/>
                <a:ea typeface="Calibri" panose="020F0502020204030204" pitchFamily="34" charset="0"/>
              </a:rPr>
              <a:t>”.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46351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877" y="1160059"/>
            <a:ext cx="10440538" cy="4832092"/>
          </a:xfrm>
          <a:prstGeom prst="rect">
            <a:avLst/>
          </a:prstGeom>
        </p:spPr>
        <p:txBody>
          <a:bodyPr wrap="square">
            <a:spAutoFit/>
          </a:bodyPr>
          <a:lstStyle/>
          <a:p>
            <a:pPr algn="just">
              <a:spcAft>
                <a:spcPts val="0"/>
              </a:spcAft>
            </a:pPr>
            <a:r>
              <a:rPr lang="vi-VN" sz="2800">
                <a:latin typeface="Times New Roman" panose="02020603050405020304" pitchFamily="18" charset="0"/>
                <a:ea typeface="Calibri" panose="020F0502020204030204" pitchFamily="34" charset="0"/>
              </a:rPr>
              <a:t>Nhờ tinh thần đoàn kết mà bao lần địch họa, thiên tai ập đến ông cha ta đã vượt qua và tạo dựng lại cho mình cuộc sống ngày càng tốt đẹp. Hơn thế nữa tinh thần đoàn kết sẽ tạo nên mối quan hệ gắn kết tốt đẹp giữa con người với con người, dân tộc với dân tộc và từ đó có được sức mạnh to lớn “</a:t>
            </a:r>
            <a:r>
              <a:rPr lang="vi-VN" sz="2800" i="1">
                <a:latin typeface="Times New Roman" panose="02020603050405020304" pitchFamily="18" charset="0"/>
                <a:ea typeface="Calibri" panose="020F0502020204030204" pitchFamily="34" charset="0"/>
              </a:rPr>
              <a:t>Đoàn kết là sức mạnh vô địch</a:t>
            </a:r>
            <a:r>
              <a:rPr lang="vi-VN" sz="2800">
                <a:latin typeface="Times New Roman" panose="02020603050405020304" pitchFamily="18" charset="0"/>
                <a:ea typeface="Calibri" panose="020F0502020204030204" pitchFamily="34" charset="0"/>
              </a:rPr>
              <a:t>” (Hồ Chí Minh). Chính tinh thần đoàn kết ấy giúp mỗi người chúng ta nhất là trong trường hợp không may mắn của cuộc sống sẽ thấy bản thân mình không bị lẻ loi, cô đơn, lạc lõng. </a:t>
            </a:r>
            <a:r>
              <a:rPr lang="en-US" sz="2800">
                <a:latin typeface="Times New Roman" panose="02020603050405020304" pitchFamily="18" charset="0"/>
                <a:ea typeface="Calibri" panose="020F0502020204030204" pitchFamily="34" charset="0"/>
              </a:rPr>
              <a:t>Tinh thần đoàn kết giống như một tấm lá chắn lớn giúp con người vững bước vượt qua những khó khăn, thách thức trong cuộc sống.</a:t>
            </a:r>
            <a:r>
              <a:rPr lang="vi-VN" sz="2800">
                <a:latin typeface="Times New Roman" panose="02020603050405020304" pitchFamily="18" charset="0"/>
                <a:ea typeface="Calibri" panose="020F0502020204030204" pitchFamily="34" charset="0"/>
              </a:rPr>
              <a:t> Mỗi chúng ta hãy nhận thức rõ về tinh thần đoàn kết, cùng xây dựng và phát huy nó trong cuộc sống hàng ngày</a:t>
            </a:r>
            <a:r>
              <a:rPr lang="en-US" sz="2800">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9416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4667" y="292375"/>
            <a:ext cx="7201469" cy="523220"/>
          </a:xfrm>
          <a:prstGeom prst="rect">
            <a:avLst/>
          </a:prstGeom>
        </p:spPr>
        <p:txBody>
          <a:bodyPr wrap="square">
            <a:spAutoFit/>
          </a:bodyPr>
          <a:lstStyle/>
          <a:p>
            <a:pPr marL="450215" indent="-107950" algn="ctr">
              <a:spcAft>
                <a:spcPts val="0"/>
              </a:spcAft>
            </a:pPr>
            <a:r>
              <a:rPr lang="vi-VN" sz="2800" b="1" smtClean="0">
                <a:solidFill>
                  <a:srgbClr val="FF0000"/>
                </a:solidFill>
                <a:latin typeface="Times New Roman" panose="02020603050405020304" pitchFamily="18" charset="0"/>
                <a:ea typeface="Calibri" panose="020F0502020204030204" pitchFamily="34" charset="0"/>
              </a:rPr>
              <a:t>RUBRICS</a:t>
            </a:r>
            <a:r>
              <a:rPr lang="en-US" sz="2800" smtClean="0">
                <a:latin typeface="Times New Roman" panose="02020603050405020304" pitchFamily="18" charset="0"/>
                <a:ea typeface="Calibri" panose="020F0502020204030204" pitchFamily="34" charset="0"/>
              </a:rPr>
              <a:t>  </a:t>
            </a:r>
            <a:r>
              <a:rPr lang="vi-VN" sz="2800" b="1" smtClean="0">
                <a:solidFill>
                  <a:srgbClr val="FF0000"/>
                </a:solidFill>
                <a:latin typeface="Times New Roman" panose="02020603050405020304" pitchFamily="18" charset="0"/>
                <a:ea typeface="Calibri" panose="020F0502020204030204" pitchFamily="34" charset="0"/>
              </a:rPr>
              <a:t>ĐÁNH </a:t>
            </a:r>
            <a:r>
              <a:rPr lang="vi-VN" sz="2800" b="1">
                <a:solidFill>
                  <a:srgbClr val="FF0000"/>
                </a:solidFill>
                <a:latin typeface="Times New Roman" panose="02020603050405020304" pitchFamily="18" charset="0"/>
                <a:ea typeface="Calibri" panose="020F0502020204030204" pitchFamily="34" charset="0"/>
              </a:rPr>
              <a:t>GIÁ ĐOẠN VĂN</a:t>
            </a:r>
            <a:endParaRPr lang="en-US" sz="2800">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57841182"/>
              </p:ext>
            </p:extLst>
          </p:nvPr>
        </p:nvGraphicFramePr>
        <p:xfrm>
          <a:off x="423080" y="1132764"/>
          <a:ext cx="11464119" cy="5547360"/>
        </p:xfrm>
        <a:graphic>
          <a:graphicData uri="http://schemas.openxmlformats.org/drawingml/2006/table">
            <a:tbl>
              <a:tblPr firstRow="1" firstCol="1" bandRow="1"/>
              <a:tblGrid>
                <a:gridCol w="1678084">
                  <a:extLst>
                    <a:ext uri="{9D8B030D-6E8A-4147-A177-3AD203B41FA5}">
                      <a16:colId xmlns:a16="http://schemas.microsoft.com/office/drawing/2014/main" val="2664175970"/>
                    </a:ext>
                  </a:extLst>
                </a:gridCol>
                <a:gridCol w="1938573">
                  <a:extLst>
                    <a:ext uri="{9D8B030D-6E8A-4147-A177-3AD203B41FA5}">
                      <a16:colId xmlns:a16="http://schemas.microsoft.com/office/drawing/2014/main" val="3144143895"/>
                    </a:ext>
                  </a:extLst>
                </a:gridCol>
                <a:gridCol w="2074460">
                  <a:extLst>
                    <a:ext uri="{9D8B030D-6E8A-4147-A177-3AD203B41FA5}">
                      <a16:colId xmlns:a16="http://schemas.microsoft.com/office/drawing/2014/main" val="354948626"/>
                    </a:ext>
                  </a:extLst>
                </a:gridCol>
                <a:gridCol w="2361063">
                  <a:extLst>
                    <a:ext uri="{9D8B030D-6E8A-4147-A177-3AD203B41FA5}">
                      <a16:colId xmlns:a16="http://schemas.microsoft.com/office/drawing/2014/main" val="16713136"/>
                    </a:ext>
                  </a:extLst>
                </a:gridCol>
                <a:gridCol w="1774209">
                  <a:extLst>
                    <a:ext uri="{9D8B030D-6E8A-4147-A177-3AD203B41FA5}">
                      <a16:colId xmlns:a16="http://schemas.microsoft.com/office/drawing/2014/main" val="2025108661"/>
                    </a:ext>
                  </a:extLst>
                </a:gridCol>
                <a:gridCol w="1637730">
                  <a:extLst>
                    <a:ext uri="{9D8B030D-6E8A-4147-A177-3AD203B41FA5}">
                      <a16:colId xmlns:a16="http://schemas.microsoft.com/office/drawing/2014/main" val="2771705007"/>
                    </a:ext>
                  </a:extLst>
                </a:gridCol>
              </a:tblGrid>
              <a:tr h="1206967">
                <a:tc>
                  <a:txBody>
                    <a:bodyPr/>
                    <a:lstStyle/>
                    <a:p>
                      <a:pPr marL="36195" marR="36195">
                        <a:lnSpc>
                          <a:spcPct val="100000"/>
                        </a:lnSpc>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a:t>
                      </a: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5</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(Xuất sắc)</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4</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(Giỏi)</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3</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(Khá)</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2</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(Trung bình)</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1</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(Yếu)</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92369536"/>
                  </a:ext>
                </a:extLst>
              </a:tr>
              <a:tr h="4023225">
                <a:tc>
                  <a:txBody>
                    <a:bodyPr/>
                    <a:lstStyle/>
                    <a:p>
                      <a:pPr marR="36195" algn="just">
                        <a:lnSpc>
                          <a:spcPct val="100000"/>
                        </a:lnSpc>
                        <a:spcAft>
                          <a:spcPts val="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1. Hình thức đoạn văn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Đảm bảo hình thức đoạn văn: Viết hoa lùi đầu dòng, kết thúc bởi dấu chấm xuống dòng.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Đảm bảo cơ bản  yêu cầu hình thức đoạn văn: Viết hoa lùi đầu dòng nhưng không chấm kết thúc.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Lùi đầu dòng nhưng không viết hoa và không chấm hết đoạn.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 Hoặc viết hoa nhưng không lùi đầu dòng và không châm hết đoạn</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Không viết hoa lùi đầu dòng nhưng có chấm</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Không đảm bảo các yêu cầu về hình thức.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762337"/>
                  </a:ext>
                </a:extLst>
              </a:tr>
            </a:tbl>
          </a:graphicData>
        </a:graphic>
      </p:graphicFrame>
    </p:spTree>
    <p:extLst>
      <p:ext uri="{BB962C8B-B14F-4D97-AF65-F5344CB8AC3E}">
        <p14:creationId xmlns:p14="http://schemas.microsoft.com/office/powerpoint/2010/main" val="330796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3723" y="524387"/>
            <a:ext cx="7201469" cy="523220"/>
          </a:xfrm>
          <a:prstGeom prst="rect">
            <a:avLst/>
          </a:prstGeom>
        </p:spPr>
        <p:txBody>
          <a:bodyPr wrap="square">
            <a:spAutoFit/>
          </a:bodyPr>
          <a:lstStyle/>
          <a:p>
            <a:pPr marL="450215" indent="-107950" algn="ctr">
              <a:spcAft>
                <a:spcPts val="0"/>
              </a:spcAft>
            </a:pPr>
            <a:r>
              <a:rPr lang="vi-VN" sz="2800" b="1" smtClean="0">
                <a:solidFill>
                  <a:srgbClr val="FF0000"/>
                </a:solidFill>
                <a:latin typeface="Times New Roman" panose="02020603050405020304" pitchFamily="18" charset="0"/>
                <a:ea typeface="Calibri" panose="020F0502020204030204" pitchFamily="34" charset="0"/>
              </a:rPr>
              <a:t>RUBRICS</a:t>
            </a:r>
            <a:r>
              <a:rPr lang="en-US" sz="2800" smtClean="0">
                <a:latin typeface="Times New Roman" panose="02020603050405020304" pitchFamily="18" charset="0"/>
                <a:ea typeface="Calibri" panose="020F0502020204030204" pitchFamily="34" charset="0"/>
              </a:rPr>
              <a:t>  </a:t>
            </a:r>
            <a:r>
              <a:rPr lang="vi-VN" sz="2800" b="1" smtClean="0">
                <a:solidFill>
                  <a:srgbClr val="FF0000"/>
                </a:solidFill>
                <a:latin typeface="Times New Roman" panose="02020603050405020304" pitchFamily="18" charset="0"/>
                <a:ea typeface="Calibri" panose="020F0502020204030204" pitchFamily="34" charset="0"/>
              </a:rPr>
              <a:t>ĐÁNH </a:t>
            </a:r>
            <a:r>
              <a:rPr lang="vi-VN" sz="2800" b="1">
                <a:solidFill>
                  <a:srgbClr val="FF0000"/>
                </a:solidFill>
                <a:latin typeface="Times New Roman" panose="02020603050405020304" pitchFamily="18" charset="0"/>
                <a:ea typeface="Calibri" panose="020F0502020204030204" pitchFamily="34" charset="0"/>
              </a:rPr>
              <a:t>GIÁ ĐOẠN VĂN</a:t>
            </a:r>
            <a:endParaRPr lang="en-US" sz="2800">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8753040"/>
              </p:ext>
            </p:extLst>
          </p:nvPr>
        </p:nvGraphicFramePr>
        <p:xfrm>
          <a:off x="477671" y="1746914"/>
          <a:ext cx="11464119" cy="4412174"/>
        </p:xfrm>
        <a:graphic>
          <a:graphicData uri="http://schemas.openxmlformats.org/drawingml/2006/table">
            <a:tbl>
              <a:tblPr firstRow="1" firstCol="1" bandRow="1"/>
              <a:tblGrid>
                <a:gridCol w="1678084">
                  <a:extLst>
                    <a:ext uri="{9D8B030D-6E8A-4147-A177-3AD203B41FA5}">
                      <a16:colId xmlns:a16="http://schemas.microsoft.com/office/drawing/2014/main" val="2664175970"/>
                    </a:ext>
                  </a:extLst>
                </a:gridCol>
                <a:gridCol w="1938573">
                  <a:extLst>
                    <a:ext uri="{9D8B030D-6E8A-4147-A177-3AD203B41FA5}">
                      <a16:colId xmlns:a16="http://schemas.microsoft.com/office/drawing/2014/main" val="3144143895"/>
                    </a:ext>
                  </a:extLst>
                </a:gridCol>
                <a:gridCol w="2074460">
                  <a:extLst>
                    <a:ext uri="{9D8B030D-6E8A-4147-A177-3AD203B41FA5}">
                      <a16:colId xmlns:a16="http://schemas.microsoft.com/office/drawing/2014/main" val="354948626"/>
                    </a:ext>
                  </a:extLst>
                </a:gridCol>
                <a:gridCol w="2361063">
                  <a:extLst>
                    <a:ext uri="{9D8B030D-6E8A-4147-A177-3AD203B41FA5}">
                      <a16:colId xmlns:a16="http://schemas.microsoft.com/office/drawing/2014/main" val="16713136"/>
                    </a:ext>
                  </a:extLst>
                </a:gridCol>
                <a:gridCol w="1774209">
                  <a:extLst>
                    <a:ext uri="{9D8B030D-6E8A-4147-A177-3AD203B41FA5}">
                      <a16:colId xmlns:a16="http://schemas.microsoft.com/office/drawing/2014/main" val="2025108661"/>
                    </a:ext>
                  </a:extLst>
                </a:gridCol>
                <a:gridCol w="1637730">
                  <a:extLst>
                    <a:ext uri="{9D8B030D-6E8A-4147-A177-3AD203B41FA5}">
                      <a16:colId xmlns:a16="http://schemas.microsoft.com/office/drawing/2014/main" val="2771705007"/>
                    </a:ext>
                  </a:extLst>
                </a:gridCol>
              </a:tblGrid>
              <a:tr h="1180678">
                <a:tc>
                  <a:txBody>
                    <a:bodyPr/>
                    <a:lstStyle/>
                    <a:p>
                      <a:pPr marL="36195" marR="36195">
                        <a:lnSpc>
                          <a:spcPct val="100000"/>
                        </a:lnSpc>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a:t>
                      </a: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5</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(Xuất sắc)</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4</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(Giỏi)</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3</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(Khá)</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2</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(Trung bình)</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1</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(Yếu)</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92369536"/>
                  </a:ext>
                </a:extLst>
              </a:tr>
              <a:tr h="3132014">
                <a:tc>
                  <a:txBody>
                    <a:bodyPr/>
                    <a:lstStyle/>
                    <a:p>
                      <a:pPr marR="36195" algn="l">
                        <a:lnSpc>
                          <a:spcPct val="115000"/>
                        </a:lnSpc>
                        <a:spcAft>
                          <a:spcPts val="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2.</a:t>
                      </a:r>
                      <a:r>
                        <a:rPr lang="en-US" sz="2800" b="1">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a:effectLst/>
                          <a:latin typeface="Times New Roman" panose="02020603050405020304" pitchFamily="18" charset="0"/>
                          <a:ea typeface="Calibri" panose="020F0502020204030204" pitchFamily="34" charset="0"/>
                          <a:cs typeface="Times New Roman" panose="02020603050405020304" pitchFamily="18" charset="0"/>
                        </a:rPr>
                        <a:t>Xác định vấn đề nghị luận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l">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Nêu vấn đề nghị luận hợp lí, khéo léo</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l">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Nêu vấn đề nghị luận khá hợp lí, khéo léo</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l">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Nêu được vấn đề nghị luận</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l">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Nêu vấn đề nghị luận một cách vụng về</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l">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 Chưa nêu được vấn đề</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762337"/>
                  </a:ext>
                </a:extLst>
              </a:tr>
            </a:tbl>
          </a:graphicData>
        </a:graphic>
      </p:graphicFrame>
    </p:spTree>
    <p:extLst>
      <p:ext uri="{BB962C8B-B14F-4D97-AF65-F5344CB8AC3E}">
        <p14:creationId xmlns:p14="http://schemas.microsoft.com/office/powerpoint/2010/main" val="168424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4667" y="292375"/>
            <a:ext cx="7201469" cy="523220"/>
          </a:xfrm>
          <a:prstGeom prst="rect">
            <a:avLst/>
          </a:prstGeom>
        </p:spPr>
        <p:txBody>
          <a:bodyPr wrap="square">
            <a:spAutoFit/>
          </a:bodyPr>
          <a:lstStyle/>
          <a:p>
            <a:pPr marL="450215" indent="-107950" algn="ctr">
              <a:spcAft>
                <a:spcPts val="0"/>
              </a:spcAft>
            </a:pPr>
            <a:r>
              <a:rPr lang="vi-VN" sz="2800" b="1" smtClean="0">
                <a:solidFill>
                  <a:srgbClr val="FF0000"/>
                </a:solidFill>
                <a:latin typeface="Times New Roman" panose="02020603050405020304" pitchFamily="18" charset="0"/>
                <a:ea typeface="Calibri" panose="020F0502020204030204" pitchFamily="34" charset="0"/>
              </a:rPr>
              <a:t>RUBRICS</a:t>
            </a:r>
            <a:r>
              <a:rPr lang="en-US" sz="2800" smtClean="0">
                <a:latin typeface="Times New Roman" panose="02020603050405020304" pitchFamily="18" charset="0"/>
                <a:ea typeface="Calibri" panose="020F0502020204030204" pitchFamily="34" charset="0"/>
              </a:rPr>
              <a:t>  </a:t>
            </a:r>
            <a:r>
              <a:rPr lang="vi-VN" sz="2800" b="1" smtClean="0">
                <a:solidFill>
                  <a:srgbClr val="FF0000"/>
                </a:solidFill>
                <a:latin typeface="Times New Roman" panose="02020603050405020304" pitchFamily="18" charset="0"/>
                <a:ea typeface="Calibri" panose="020F0502020204030204" pitchFamily="34" charset="0"/>
              </a:rPr>
              <a:t>ĐÁNH </a:t>
            </a:r>
            <a:r>
              <a:rPr lang="vi-VN" sz="2800" b="1">
                <a:solidFill>
                  <a:srgbClr val="FF0000"/>
                </a:solidFill>
                <a:latin typeface="Times New Roman" panose="02020603050405020304" pitchFamily="18" charset="0"/>
                <a:ea typeface="Calibri" panose="020F0502020204030204" pitchFamily="34" charset="0"/>
              </a:rPr>
              <a:t>GIÁ ĐOẠN VĂN</a:t>
            </a:r>
            <a:endParaRPr lang="en-US" sz="2800">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25100392"/>
              </p:ext>
            </p:extLst>
          </p:nvPr>
        </p:nvGraphicFramePr>
        <p:xfrm>
          <a:off x="423080" y="1132764"/>
          <a:ext cx="11464119" cy="5303385"/>
        </p:xfrm>
        <a:graphic>
          <a:graphicData uri="http://schemas.openxmlformats.org/drawingml/2006/table">
            <a:tbl>
              <a:tblPr firstRow="1" firstCol="1" bandRow="1"/>
              <a:tblGrid>
                <a:gridCol w="1678084">
                  <a:extLst>
                    <a:ext uri="{9D8B030D-6E8A-4147-A177-3AD203B41FA5}">
                      <a16:colId xmlns:a16="http://schemas.microsoft.com/office/drawing/2014/main" val="2664175970"/>
                    </a:ext>
                  </a:extLst>
                </a:gridCol>
                <a:gridCol w="1938573">
                  <a:extLst>
                    <a:ext uri="{9D8B030D-6E8A-4147-A177-3AD203B41FA5}">
                      <a16:colId xmlns:a16="http://schemas.microsoft.com/office/drawing/2014/main" val="3144143895"/>
                    </a:ext>
                  </a:extLst>
                </a:gridCol>
                <a:gridCol w="2074460">
                  <a:extLst>
                    <a:ext uri="{9D8B030D-6E8A-4147-A177-3AD203B41FA5}">
                      <a16:colId xmlns:a16="http://schemas.microsoft.com/office/drawing/2014/main" val="354948626"/>
                    </a:ext>
                  </a:extLst>
                </a:gridCol>
                <a:gridCol w="2361063">
                  <a:extLst>
                    <a:ext uri="{9D8B030D-6E8A-4147-A177-3AD203B41FA5}">
                      <a16:colId xmlns:a16="http://schemas.microsoft.com/office/drawing/2014/main" val="16713136"/>
                    </a:ext>
                  </a:extLst>
                </a:gridCol>
                <a:gridCol w="1774209">
                  <a:extLst>
                    <a:ext uri="{9D8B030D-6E8A-4147-A177-3AD203B41FA5}">
                      <a16:colId xmlns:a16="http://schemas.microsoft.com/office/drawing/2014/main" val="2025108661"/>
                    </a:ext>
                  </a:extLst>
                </a:gridCol>
                <a:gridCol w="1637730">
                  <a:extLst>
                    <a:ext uri="{9D8B030D-6E8A-4147-A177-3AD203B41FA5}">
                      <a16:colId xmlns:a16="http://schemas.microsoft.com/office/drawing/2014/main" val="2771705007"/>
                    </a:ext>
                  </a:extLst>
                </a:gridCol>
              </a:tblGrid>
              <a:tr h="1206967">
                <a:tc>
                  <a:txBody>
                    <a:bodyPr/>
                    <a:lstStyle/>
                    <a:p>
                      <a:pPr marL="36195" marR="36195">
                        <a:lnSpc>
                          <a:spcPct val="100000"/>
                        </a:lnSpc>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a:t>
                      </a: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5</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(Xuất sắc)</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4</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(Giỏi)</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3</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(Khá)</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2</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(Trung bình)</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1</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(Yếu)</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92369536"/>
                  </a:ext>
                </a:extLst>
              </a:tr>
              <a:tr h="4023225">
                <a:tc>
                  <a:txBody>
                    <a:bodyPr/>
                    <a:lstStyle/>
                    <a:p>
                      <a:pPr marL="36195" marR="36195" algn="just">
                        <a:lnSpc>
                          <a:spcPct val="115000"/>
                        </a:lnSpc>
                        <a:spcAft>
                          <a:spcPts val="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3. Triển khai nội dung nghị luận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Triển khai nội dung nghị luận sâu sắc có lí lẽ, dẫn chứng toàn diện, thuyết phục.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gn="just">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Triển khai nội dung nghị luận khá sâu sắc, có đưa được lí lẽ, dẫn chứng.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Triển khai nội dung nghị luận chưa sâu sắc, lí lẽ, dẫn chứng chưa toàn diện.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Triển khai nội dung nghị luận sơ sài, chưa có dẫn chứng.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gn="just">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 Không biết triển khai nội dung nghị luận</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r>
                        <a:rPr lang="vi-VN" sz="2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762337"/>
                  </a:ext>
                </a:extLst>
              </a:tr>
            </a:tbl>
          </a:graphicData>
        </a:graphic>
      </p:graphicFrame>
    </p:spTree>
    <p:extLst>
      <p:ext uri="{BB962C8B-B14F-4D97-AF65-F5344CB8AC3E}">
        <p14:creationId xmlns:p14="http://schemas.microsoft.com/office/powerpoint/2010/main" val="320465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4667" y="292375"/>
            <a:ext cx="7201469" cy="523220"/>
          </a:xfrm>
          <a:prstGeom prst="rect">
            <a:avLst/>
          </a:prstGeom>
        </p:spPr>
        <p:txBody>
          <a:bodyPr wrap="square">
            <a:spAutoFit/>
          </a:bodyPr>
          <a:lstStyle/>
          <a:p>
            <a:pPr marL="450215" indent="-107950" algn="ctr">
              <a:spcAft>
                <a:spcPts val="0"/>
              </a:spcAft>
            </a:pPr>
            <a:r>
              <a:rPr lang="vi-VN" sz="2800" b="1" smtClean="0">
                <a:solidFill>
                  <a:srgbClr val="FF0000"/>
                </a:solidFill>
                <a:latin typeface="Times New Roman" panose="02020603050405020304" pitchFamily="18" charset="0"/>
                <a:ea typeface="Calibri" panose="020F0502020204030204" pitchFamily="34" charset="0"/>
              </a:rPr>
              <a:t>RUBRICS</a:t>
            </a:r>
            <a:r>
              <a:rPr lang="en-US" sz="2800" smtClean="0">
                <a:latin typeface="Times New Roman" panose="02020603050405020304" pitchFamily="18" charset="0"/>
                <a:ea typeface="Calibri" panose="020F0502020204030204" pitchFamily="34" charset="0"/>
              </a:rPr>
              <a:t>  </a:t>
            </a:r>
            <a:r>
              <a:rPr lang="vi-VN" sz="2800" b="1" smtClean="0">
                <a:solidFill>
                  <a:srgbClr val="FF0000"/>
                </a:solidFill>
                <a:latin typeface="Times New Roman" panose="02020603050405020304" pitchFamily="18" charset="0"/>
                <a:ea typeface="Calibri" panose="020F0502020204030204" pitchFamily="34" charset="0"/>
              </a:rPr>
              <a:t>ĐÁNH </a:t>
            </a:r>
            <a:r>
              <a:rPr lang="vi-VN" sz="2800" b="1">
                <a:solidFill>
                  <a:srgbClr val="FF0000"/>
                </a:solidFill>
                <a:latin typeface="Times New Roman" panose="02020603050405020304" pitchFamily="18" charset="0"/>
                <a:ea typeface="Calibri" panose="020F0502020204030204" pitchFamily="34" charset="0"/>
              </a:rPr>
              <a:t>GIÁ ĐOẠN VĂN</a:t>
            </a:r>
            <a:endParaRPr lang="en-US" sz="2800">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77239755"/>
              </p:ext>
            </p:extLst>
          </p:nvPr>
        </p:nvGraphicFramePr>
        <p:xfrm>
          <a:off x="423080" y="1132764"/>
          <a:ext cx="11464119" cy="5374261"/>
        </p:xfrm>
        <a:graphic>
          <a:graphicData uri="http://schemas.openxmlformats.org/drawingml/2006/table">
            <a:tbl>
              <a:tblPr firstRow="1" firstCol="1" bandRow="1"/>
              <a:tblGrid>
                <a:gridCol w="1678084">
                  <a:extLst>
                    <a:ext uri="{9D8B030D-6E8A-4147-A177-3AD203B41FA5}">
                      <a16:colId xmlns:a16="http://schemas.microsoft.com/office/drawing/2014/main" val="2664175970"/>
                    </a:ext>
                  </a:extLst>
                </a:gridCol>
                <a:gridCol w="1938573">
                  <a:extLst>
                    <a:ext uri="{9D8B030D-6E8A-4147-A177-3AD203B41FA5}">
                      <a16:colId xmlns:a16="http://schemas.microsoft.com/office/drawing/2014/main" val="3144143895"/>
                    </a:ext>
                  </a:extLst>
                </a:gridCol>
                <a:gridCol w="2074460">
                  <a:extLst>
                    <a:ext uri="{9D8B030D-6E8A-4147-A177-3AD203B41FA5}">
                      <a16:colId xmlns:a16="http://schemas.microsoft.com/office/drawing/2014/main" val="354948626"/>
                    </a:ext>
                  </a:extLst>
                </a:gridCol>
                <a:gridCol w="2361063">
                  <a:extLst>
                    <a:ext uri="{9D8B030D-6E8A-4147-A177-3AD203B41FA5}">
                      <a16:colId xmlns:a16="http://schemas.microsoft.com/office/drawing/2014/main" val="16713136"/>
                    </a:ext>
                  </a:extLst>
                </a:gridCol>
                <a:gridCol w="1774209">
                  <a:extLst>
                    <a:ext uri="{9D8B030D-6E8A-4147-A177-3AD203B41FA5}">
                      <a16:colId xmlns:a16="http://schemas.microsoft.com/office/drawing/2014/main" val="2025108661"/>
                    </a:ext>
                  </a:extLst>
                </a:gridCol>
                <a:gridCol w="1637730">
                  <a:extLst>
                    <a:ext uri="{9D8B030D-6E8A-4147-A177-3AD203B41FA5}">
                      <a16:colId xmlns:a16="http://schemas.microsoft.com/office/drawing/2014/main" val="2771705007"/>
                    </a:ext>
                  </a:extLst>
                </a:gridCol>
              </a:tblGrid>
              <a:tr h="952785">
                <a:tc>
                  <a:txBody>
                    <a:bodyPr/>
                    <a:lstStyle/>
                    <a:p>
                      <a:pPr marL="36195" marR="36195">
                        <a:lnSpc>
                          <a:spcPct val="100000"/>
                        </a:lnSpc>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a:t>
                      </a: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5</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(Xuất sắc)</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4</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(Giỏi)</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3</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(Khá)</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2</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(Trung bình)</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1</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(Yếu)</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92369536"/>
                  </a:ext>
                </a:extLst>
              </a:tr>
              <a:tr h="1640461">
                <a:tc>
                  <a:txBody>
                    <a:bodyPr/>
                    <a:lstStyle/>
                    <a:p>
                      <a:pPr marL="36195" marR="36195" algn="l">
                        <a:lnSpc>
                          <a:spcPct val="115000"/>
                        </a:lnSpc>
                        <a:spcAft>
                          <a:spcPts val="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4. Lập luận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Lập luận chặt chẽ.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Lập luận  khá chặt chẽ.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Lập luận đôi chỗ chưa chặt chẽ</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Lập luận không hợp lí, logic.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Không biết lập luận</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762337"/>
                  </a:ext>
                </a:extLst>
              </a:tr>
              <a:tr h="2049723">
                <a:tc>
                  <a:txBody>
                    <a:bodyPr/>
                    <a:lstStyle/>
                    <a:p>
                      <a:pPr marL="36195" marR="36195" algn="just">
                        <a:lnSpc>
                          <a:spcPct val="115000"/>
                        </a:lnSpc>
                        <a:spcAft>
                          <a:spcPts val="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5. Liên kết 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Các câu văn có sự liên kết chặt chẽ về nội dung và hình thức.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Các câu văn có sự liên kết  khá chặt chẽ về nội dung và hình thức.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Các câu văn đôi chỗ chưa có sự liên kết.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Nội dung đoạn văn chưa có sự liên kết, rời rạc.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15000"/>
                        </a:lnSpc>
                        <a:spcAft>
                          <a:spcPts val="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 </a:t>
                      </a:r>
                      <a:r>
                        <a:rPr lang="vi-VN" sz="2800">
                          <a:effectLst/>
                          <a:latin typeface="Times New Roman" panose="02020603050405020304" pitchFamily="18" charset="0"/>
                          <a:ea typeface="Calibri" panose="020F0502020204030204" pitchFamily="34" charset="0"/>
                          <a:cs typeface="Times New Roman" panose="02020603050405020304" pitchFamily="18" charset="0"/>
                        </a:rPr>
                        <a:t>Không tạo được sự liên kết trong đoạn văn.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988205"/>
                  </a:ext>
                </a:extLst>
              </a:tr>
            </a:tbl>
          </a:graphicData>
        </a:graphic>
      </p:graphicFrame>
    </p:spTree>
    <p:extLst>
      <p:ext uri="{BB962C8B-B14F-4D97-AF65-F5344CB8AC3E}">
        <p14:creationId xmlns:p14="http://schemas.microsoft.com/office/powerpoint/2010/main" val="16714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4667" y="292375"/>
            <a:ext cx="7201469" cy="523220"/>
          </a:xfrm>
          <a:prstGeom prst="rect">
            <a:avLst/>
          </a:prstGeom>
        </p:spPr>
        <p:txBody>
          <a:bodyPr wrap="square">
            <a:spAutoFit/>
          </a:bodyPr>
          <a:lstStyle/>
          <a:p>
            <a:pPr marL="450215" indent="-107950" algn="ctr">
              <a:spcAft>
                <a:spcPts val="0"/>
              </a:spcAft>
            </a:pPr>
            <a:r>
              <a:rPr lang="vi-VN" sz="2800" b="1" smtClean="0">
                <a:solidFill>
                  <a:srgbClr val="FF0000"/>
                </a:solidFill>
                <a:latin typeface="Times New Roman" panose="02020603050405020304" pitchFamily="18" charset="0"/>
                <a:ea typeface="Calibri" panose="020F0502020204030204" pitchFamily="34" charset="0"/>
              </a:rPr>
              <a:t>RUBRICS</a:t>
            </a:r>
            <a:r>
              <a:rPr lang="en-US" sz="2800" smtClean="0">
                <a:latin typeface="Times New Roman" panose="02020603050405020304" pitchFamily="18" charset="0"/>
                <a:ea typeface="Calibri" panose="020F0502020204030204" pitchFamily="34" charset="0"/>
              </a:rPr>
              <a:t>  </a:t>
            </a:r>
            <a:r>
              <a:rPr lang="vi-VN" sz="2800" b="1" smtClean="0">
                <a:solidFill>
                  <a:srgbClr val="FF0000"/>
                </a:solidFill>
                <a:latin typeface="Times New Roman" panose="02020603050405020304" pitchFamily="18" charset="0"/>
                <a:ea typeface="Calibri" panose="020F0502020204030204" pitchFamily="34" charset="0"/>
              </a:rPr>
              <a:t>ĐÁNH </a:t>
            </a:r>
            <a:r>
              <a:rPr lang="vi-VN" sz="2800" b="1">
                <a:solidFill>
                  <a:srgbClr val="FF0000"/>
                </a:solidFill>
                <a:latin typeface="Times New Roman" panose="02020603050405020304" pitchFamily="18" charset="0"/>
                <a:ea typeface="Calibri" panose="020F0502020204030204" pitchFamily="34" charset="0"/>
              </a:rPr>
              <a:t>GIÁ ĐOẠN VĂN</a:t>
            </a:r>
            <a:endParaRPr lang="en-US" sz="2800">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47269533"/>
              </p:ext>
            </p:extLst>
          </p:nvPr>
        </p:nvGraphicFramePr>
        <p:xfrm>
          <a:off x="450376" y="1419367"/>
          <a:ext cx="11464119" cy="4267200"/>
        </p:xfrm>
        <a:graphic>
          <a:graphicData uri="http://schemas.openxmlformats.org/drawingml/2006/table">
            <a:tbl>
              <a:tblPr firstRow="1" firstCol="1" bandRow="1"/>
              <a:tblGrid>
                <a:gridCol w="1678084">
                  <a:extLst>
                    <a:ext uri="{9D8B030D-6E8A-4147-A177-3AD203B41FA5}">
                      <a16:colId xmlns:a16="http://schemas.microsoft.com/office/drawing/2014/main" val="2664175970"/>
                    </a:ext>
                  </a:extLst>
                </a:gridCol>
                <a:gridCol w="1706561">
                  <a:extLst>
                    <a:ext uri="{9D8B030D-6E8A-4147-A177-3AD203B41FA5}">
                      <a16:colId xmlns:a16="http://schemas.microsoft.com/office/drawing/2014/main" val="3144143895"/>
                    </a:ext>
                  </a:extLst>
                </a:gridCol>
                <a:gridCol w="2006221">
                  <a:extLst>
                    <a:ext uri="{9D8B030D-6E8A-4147-A177-3AD203B41FA5}">
                      <a16:colId xmlns:a16="http://schemas.microsoft.com/office/drawing/2014/main" val="354948626"/>
                    </a:ext>
                  </a:extLst>
                </a:gridCol>
                <a:gridCol w="2511188">
                  <a:extLst>
                    <a:ext uri="{9D8B030D-6E8A-4147-A177-3AD203B41FA5}">
                      <a16:colId xmlns:a16="http://schemas.microsoft.com/office/drawing/2014/main" val="16713136"/>
                    </a:ext>
                  </a:extLst>
                </a:gridCol>
                <a:gridCol w="2251881">
                  <a:extLst>
                    <a:ext uri="{9D8B030D-6E8A-4147-A177-3AD203B41FA5}">
                      <a16:colId xmlns:a16="http://schemas.microsoft.com/office/drawing/2014/main" val="2025108661"/>
                    </a:ext>
                  </a:extLst>
                </a:gridCol>
                <a:gridCol w="1310184">
                  <a:extLst>
                    <a:ext uri="{9D8B030D-6E8A-4147-A177-3AD203B41FA5}">
                      <a16:colId xmlns:a16="http://schemas.microsoft.com/office/drawing/2014/main" val="2771705007"/>
                    </a:ext>
                  </a:extLst>
                </a:gridCol>
              </a:tblGrid>
              <a:tr h="952785">
                <a:tc>
                  <a:txBody>
                    <a:bodyPr/>
                    <a:lstStyle/>
                    <a:p>
                      <a:pPr marL="36195" marR="36195">
                        <a:lnSpc>
                          <a:spcPct val="100000"/>
                        </a:lnSpc>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a:t>
                      </a: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5</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(Xuất sắc)</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4</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(Giỏi)</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3</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(Khá)</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2</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(Trung bình)</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1</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(Yếu)</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92369536"/>
                  </a:ext>
                </a:extLst>
              </a:tr>
              <a:tr h="1640461">
                <a:tc>
                  <a:txBody>
                    <a:bodyPr/>
                    <a:lstStyle/>
                    <a:p>
                      <a:pPr marL="36195" marR="36195" algn="just">
                        <a:lnSpc>
                          <a:spcPct val="100000"/>
                        </a:lnSpc>
                        <a:spcAft>
                          <a:spcPts val="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6. Diễn đạt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Không mắc lỗi về chính tả, từ ngữ, ngữ pháp, văn viết mượt mà.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Mắc một vài lỗi nhỏ về chính tả, từ ngữ, ngữ pháp, văn viết  khá mượt mà.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Bài viết còn mắc một số lỗi diễn đạt nhưng không trầm trọng, văn phong trong sáng</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r>
                        <a:rPr lang="vi-VN" sz="2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Bài viết còn mắc khá nhiều lỗi chính tả, diễn đạt. Văn viết thiếu sự mạch lạc</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Bài viết còn mắc rất nhiều lỗi diễn đạt</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762337"/>
                  </a:ext>
                </a:extLst>
              </a:tr>
            </a:tbl>
          </a:graphicData>
        </a:graphic>
      </p:graphicFrame>
    </p:spTree>
    <p:extLst>
      <p:ext uri="{BB962C8B-B14F-4D97-AF65-F5344CB8AC3E}">
        <p14:creationId xmlns:p14="http://schemas.microsoft.com/office/powerpoint/2010/main" val="360693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8173" y="579482"/>
            <a:ext cx="10495127" cy="5831853"/>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Calibri" panose="020F0502020204030204" pitchFamily="34" charset="0"/>
              </a:rPr>
              <a:t>Câu 4: </a:t>
            </a:r>
            <a:r>
              <a:rPr lang="vi-VN" sz="2800">
                <a:solidFill>
                  <a:srgbClr val="000000"/>
                </a:solidFill>
                <a:latin typeface="Times New Roman" panose="02020603050405020304" pitchFamily="18" charset="0"/>
                <a:ea typeface="Calibri" panose="020F0502020204030204" pitchFamily="34" charset="0"/>
              </a:rPr>
              <a:t>Hình ảnh con bạch tuộc xuất hiện qua lời kể, trò chuyện của các nhân vật: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rPr>
              <a:t>- Qua lời kể của nhân vật tôi:</a:t>
            </a:r>
            <a:r>
              <a:rPr lang="en-US" sz="2800">
                <a:solidFill>
                  <a:srgbClr val="0000FF"/>
                </a:solidFill>
                <a:latin typeface="Times New Roman" panose="02020603050405020304" pitchFamily="18" charset="0"/>
                <a:ea typeface="Calibri" panose="020F0502020204030204" pitchFamily="34" charset="0"/>
              </a:rPr>
              <a:t>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Calibri" panose="020F0502020204030204" pitchFamily="34" charset="0"/>
              </a:rPr>
              <a:t>+Con bạch tuộc khổng lồ</a:t>
            </a:r>
            <a:r>
              <a:rPr lang="vi-VN" sz="2800" i="1">
                <a:latin typeface="Times New Roman" panose="02020603050405020304" pitchFamily="18" charset="0"/>
                <a:ea typeface="Calibri" panose="020F0502020204030204" pitchFamily="34" charset="0"/>
              </a:rPr>
              <a:t>”</a:t>
            </a:r>
            <a:r>
              <a:rPr lang="en-US" sz="2800" i="1">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Calibri" panose="020F0502020204030204" pitchFamily="34" charset="0"/>
              </a:rPr>
              <a:t>+ Dùng các loại súng bắn nhưng vô hiệu vì lao nhọn và đạn xuyên qua thân bạch tuộc như qua một khối thịt đông</a:t>
            </a:r>
            <a:r>
              <a:rPr lang="vi-VN" sz="2800" i="1">
                <a:latin typeface="Times New Roman" panose="02020603050405020304" pitchFamily="18" charset="0"/>
                <a:ea typeface="Calibri" panose="020F0502020204030204" pitchFamily="34" charset="0"/>
              </a:rPr>
              <a:t>”</a:t>
            </a:r>
            <a:r>
              <a:rPr lang="en-US" sz="2800" i="1">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Calibri" panose="020F0502020204030204" pitchFamily="34" charset="0"/>
              </a:rPr>
              <a:t>+ thòng lọng mắc vào thân bạch tuộc nhưng tới vây đuôi mới thắt lại được… mọi người cố sức kéo con vật lên tàu nhưng nó nặng quá đến nỗi đuôi bạch tuộc bị đứt ra</a:t>
            </a:r>
            <a:r>
              <a:rPr lang="en-US" sz="2800" i="1" smtClean="0">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99553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4667" y="292375"/>
            <a:ext cx="7201469" cy="523220"/>
          </a:xfrm>
          <a:prstGeom prst="rect">
            <a:avLst/>
          </a:prstGeom>
        </p:spPr>
        <p:txBody>
          <a:bodyPr wrap="square">
            <a:spAutoFit/>
          </a:bodyPr>
          <a:lstStyle/>
          <a:p>
            <a:pPr marL="450215" indent="-107950" algn="ctr">
              <a:spcAft>
                <a:spcPts val="0"/>
              </a:spcAft>
            </a:pPr>
            <a:r>
              <a:rPr lang="vi-VN" sz="2800" b="1" smtClean="0">
                <a:solidFill>
                  <a:srgbClr val="FF0000"/>
                </a:solidFill>
                <a:latin typeface="Times New Roman" panose="02020603050405020304" pitchFamily="18" charset="0"/>
                <a:ea typeface="Calibri" panose="020F0502020204030204" pitchFamily="34" charset="0"/>
              </a:rPr>
              <a:t>RUBRICS</a:t>
            </a:r>
            <a:r>
              <a:rPr lang="en-US" sz="2800" smtClean="0">
                <a:latin typeface="Times New Roman" panose="02020603050405020304" pitchFamily="18" charset="0"/>
                <a:ea typeface="Calibri" panose="020F0502020204030204" pitchFamily="34" charset="0"/>
              </a:rPr>
              <a:t>  </a:t>
            </a:r>
            <a:r>
              <a:rPr lang="vi-VN" sz="2800" b="1" smtClean="0">
                <a:solidFill>
                  <a:srgbClr val="FF0000"/>
                </a:solidFill>
                <a:latin typeface="Times New Roman" panose="02020603050405020304" pitchFamily="18" charset="0"/>
                <a:ea typeface="Calibri" panose="020F0502020204030204" pitchFamily="34" charset="0"/>
              </a:rPr>
              <a:t>ĐÁNH </a:t>
            </a:r>
            <a:r>
              <a:rPr lang="vi-VN" sz="2800" b="1">
                <a:solidFill>
                  <a:srgbClr val="FF0000"/>
                </a:solidFill>
                <a:latin typeface="Times New Roman" panose="02020603050405020304" pitchFamily="18" charset="0"/>
                <a:ea typeface="Calibri" panose="020F0502020204030204" pitchFamily="34" charset="0"/>
              </a:rPr>
              <a:t>GIÁ ĐOẠN VĂN</a:t>
            </a:r>
            <a:endParaRPr lang="en-US" sz="2800">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77260638"/>
              </p:ext>
            </p:extLst>
          </p:nvPr>
        </p:nvGraphicFramePr>
        <p:xfrm>
          <a:off x="423080" y="883920"/>
          <a:ext cx="11464119" cy="5974080"/>
        </p:xfrm>
        <a:graphic>
          <a:graphicData uri="http://schemas.openxmlformats.org/drawingml/2006/table">
            <a:tbl>
              <a:tblPr firstRow="1" firstCol="1" bandRow="1"/>
              <a:tblGrid>
                <a:gridCol w="1678084">
                  <a:extLst>
                    <a:ext uri="{9D8B030D-6E8A-4147-A177-3AD203B41FA5}">
                      <a16:colId xmlns:a16="http://schemas.microsoft.com/office/drawing/2014/main" val="2664175970"/>
                    </a:ext>
                  </a:extLst>
                </a:gridCol>
                <a:gridCol w="1747505">
                  <a:extLst>
                    <a:ext uri="{9D8B030D-6E8A-4147-A177-3AD203B41FA5}">
                      <a16:colId xmlns:a16="http://schemas.microsoft.com/office/drawing/2014/main" val="3144143895"/>
                    </a:ext>
                  </a:extLst>
                </a:gridCol>
                <a:gridCol w="2142698">
                  <a:extLst>
                    <a:ext uri="{9D8B030D-6E8A-4147-A177-3AD203B41FA5}">
                      <a16:colId xmlns:a16="http://schemas.microsoft.com/office/drawing/2014/main" val="354948626"/>
                    </a:ext>
                  </a:extLst>
                </a:gridCol>
                <a:gridCol w="1910687">
                  <a:extLst>
                    <a:ext uri="{9D8B030D-6E8A-4147-A177-3AD203B41FA5}">
                      <a16:colId xmlns:a16="http://schemas.microsoft.com/office/drawing/2014/main" val="16713136"/>
                    </a:ext>
                  </a:extLst>
                </a:gridCol>
                <a:gridCol w="2347415">
                  <a:extLst>
                    <a:ext uri="{9D8B030D-6E8A-4147-A177-3AD203B41FA5}">
                      <a16:colId xmlns:a16="http://schemas.microsoft.com/office/drawing/2014/main" val="2025108661"/>
                    </a:ext>
                  </a:extLst>
                </a:gridCol>
                <a:gridCol w="1637730">
                  <a:extLst>
                    <a:ext uri="{9D8B030D-6E8A-4147-A177-3AD203B41FA5}">
                      <a16:colId xmlns:a16="http://schemas.microsoft.com/office/drawing/2014/main" val="2771705007"/>
                    </a:ext>
                  </a:extLst>
                </a:gridCol>
              </a:tblGrid>
              <a:tr h="952785">
                <a:tc>
                  <a:txBody>
                    <a:bodyPr/>
                    <a:lstStyle/>
                    <a:p>
                      <a:pPr marL="36195" marR="36195">
                        <a:lnSpc>
                          <a:spcPct val="100000"/>
                        </a:lnSpc>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a:t>
                      </a: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5</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(Xuất sắc)</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4</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(Giỏi)</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3</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(Khá)</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2</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(Trung bình)</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Mức 1</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(Yếu)</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92369536"/>
                  </a:ext>
                </a:extLst>
              </a:tr>
              <a:tr h="1640461">
                <a:tc>
                  <a:txBody>
                    <a:bodyPr/>
                    <a:lstStyle/>
                    <a:p>
                      <a:pPr marL="36195" marR="36195" algn="just">
                        <a:lnSpc>
                          <a:spcPct val="100000"/>
                        </a:lnSpc>
                        <a:spcAft>
                          <a:spcPts val="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7. Trình bày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Trình bày sạch đẹp, không gạch xóa</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Trình bày rõ ràng, không gạch xóa.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Trình bày rõ rõ ràng, có ít chỗ  gạch xóa.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Trình bày thiếu rõ ràng, có nhiều chỗ gạch xóa</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Chữ viết khó đọc có nhiều chỗ gạch xóa</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762337"/>
                  </a:ext>
                </a:extLst>
              </a:tr>
              <a:tr h="2049723">
                <a:tc>
                  <a:txBody>
                    <a:bodyPr/>
                    <a:lstStyle/>
                    <a:p>
                      <a:pPr marL="36195" marR="36195" algn="just">
                        <a:lnSpc>
                          <a:spcPct val="100000"/>
                        </a:lnSpc>
                        <a:spcAft>
                          <a:spcPts val="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8. Sáng tạo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Bài viết có ý tưởng và cách diễn đạt sáng tạo.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Bài viết có ý tưởng, khá sáng tạo trong cách diễn đạt, trình bày văn viết khá mượt mà.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Bài viết có ý tưởng, đôi chỗ thể hiện sự sáng tạo trong cách trình bày, diễn đạt.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Bài viết có ý thể hiện sự sáng tạo nhưng không rõ ràng.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a:lnSpc>
                          <a:spcPct val="10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Bài viết không có ý tưởng và cách diễn đạt sáng tạo</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988205"/>
                  </a:ext>
                </a:extLst>
              </a:tr>
            </a:tbl>
          </a:graphicData>
        </a:graphic>
      </p:graphicFrame>
    </p:spTree>
    <p:extLst>
      <p:ext uri="{BB962C8B-B14F-4D97-AF65-F5344CB8AC3E}">
        <p14:creationId xmlns:p14="http://schemas.microsoft.com/office/powerpoint/2010/main" val="6160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1694" y="1473958"/>
            <a:ext cx="10699845" cy="3970318"/>
          </a:xfrm>
          <a:prstGeom prst="rect">
            <a:avLst/>
          </a:prstGeom>
        </p:spPr>
        <p:txBody>
          <a:bodyPr wrap="square">
            <a:spAutoFit/>
          </a:bodyPr>
          <a:lstStyle/>
          <a:p>
            <a:pPr algn="just">
              <a:lnSpc>
                <a:spcPct val="150000"/>
              </a:lnSpc>
              <a:spcAft>
                <a:spcPts val="0"/>
              </a:spcAft>
            </a:pPr>
            <a:r>
              <a:rPr lang="en-US" sz="2800">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Qua cuộc trò cuộc trò chuyện của Nét, Công-xây với giáo sư A-rôn-</a:t>
            </a:r>
            <a:r>
              <a:rPr lang="vi-VN" sz="2800">
                <a:solidFill>
                  <a:srgbClr val="000000"/>
                </a:solidFill>
                <a:latin typeface="Times New Roman" panose="02020603050405020304" pitchFamily="18" charset="0"/>
                <a:ea typeface="Calibri" panose="020F0502020204030204" pitchFamily="34" charset="0"/>
              </a:rPr>
              <a:t>nác</a:t>
            </a:r>
            <a:r>
              <a:rPr lang="en-US" sz="2800">
                <a:solidFill>
                  <a:srgbClr val="000000"/>
                </a:solidFill>
                <a:latin typeface="Times New Roman" panose="02020603050405020304" pitchFamily="18" charset="0"/>
                <a:ea typeface="Calibri" panose="020F0502020204030204" pitchFamily="34" charset="0"/>
              </a:rPr>
              <a:t>: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Times New Roman" panose="02020603050405020304" pitchFamily="18" charset="0"/>
              </a:rPr>
              <a:t>Con bạch tuộc dài chừng sáu </a:t>
            </a:r>
            <a:r>
              <a:rPr lang="vi-VN" sz="2800" i="1">
                <a:solidFill>
                  <a:srgbClr val="000000"/>
                </a:solidFill>
                <a:latin typeface="Times New Roman" panose="02020603050405020304" pitchFamily="18" charset="0"/>
                <a:ea typeface="Times New Roman" panose="02020603050405020304" pitchFamily="18" charset="0"/>
              </a:rPr>
              <a:t>mé</a:t>
            </a:r>
            <a:r>
              <a:rPr lang="en-US" sz="2800" i="1">
                <a:solidFill>
                  <a:srgbClr val="000000"/>
                </a:solidFill>
                <a:latin typeface="Times New Roman" panose="02020603050405020304" pitchFamily="18" charset="0"/>
                <a:ea typeface="Times New Roman" panose="02020603050405020304" pitchFamily="18" charset="0"/>
              </a:rPr>
              <a:t>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rPr>
              <a:t>+ Trên đầu có tám cái vòi, ngọ ngoạy trong nước biển như một bầy </a:t>
            </a:r>
            <a:r>
              <a:rPr lang="vi-VN" sz="2800" i="1">
                <a:solidFill>
                  <a:srgbClr val="000000"/>
                </a:solidFill>
                <a:latin typeface="Times New Roman" panose="02020603050405020304" pitchFamily="18" charset="0"/>
                <a:ea typeface="Times New Roman" panose="02020603050405020304" pitchFamily="18" charset="0"/>
              </a:rPr>
              <a:t>rắn</a:t>
            </a:r>
            <a:r>
              <a:rPr lang="en-US" sz="2800" i="1">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rPr>
              <a:t>+ Hai hàm của nó rất giống mỏ vẹt, nhưng lớn hơn </a:t>
            </a:r>
            <a:r>
              <a:rPr lang="vi-VN" sz="2800" i="1">
                <a:solidFill>
                  <a:srgbClr val="000000"/>
                </a:solidFill>
                <a:latin typeface="Times New Roman" panose="02020603050405020304" pitchFamily="18" charset="0"/>
                <a:ea typeface="Times New Roman" panose="02020603050405020304" pitchFamily="18" charset="0"/>
              </a:rPr>
              <a:t>nhiều”</a:t>
            </a:r>
            <a:r>
              <a:rPr lang="en-US" sz="2800" i="1">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&gt;</a:t>
            </a:r>
            <a:r>
              <a:rPr lang="en-US" sz="2800">
                <a:solidFill>
                  <a:srgbClr val="000000"/>
                </a:solidFill>
                <a:latin typeface="Times New Roman" panose="02020603050405020304" pitchFamily="18" charset="0"/>
                <a:ea typeface="Calibri" panose="020F0502020204030204" pitchFamily="34" charset="0"/>
              </a:rPr>
              <a:t>: những con bạch tuộc là con vật to lớn, khổng lồ, rất đáng sợ, bí ẩn dưới đại </a:t>
            </a:r>
            <a:r>
              <a:rPr lang="vi-VN" sz="2800">
                <a:solidFill>
                  <a:srgbClr val="000000"/>
                </a:solidFill>
                <a:latin typeface="Times New Roman" panose="02020603050405020304" pitchFamily="18" charset="0"/>
                <a:ea typeface="Calibri" panose="020F0502020204030204" pitchFamily="34" charset="0"/>
              </a:rPr>
              <a:t>dương.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4677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2764" y="1542197"/>
            <a:ext cx="10331356" cy="3892861"/>
          </a:xfrm>
          <a:prstGeom prst="rect">
            <a:avLst/>
          </a:prstGeom>
        </p:spPr>
        <p:txBody>
          <a:bodyPr wrap="square">
            <a:spAutoFit/>
          </a:bodyPr>
          <a:lstStyle/>
          <a:p>
            <a:pPr algn="just">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rPr>
              <a:t>Câu </a:t>
            </a:r>
            <a:r>
              <a:rPr lang="en-US" sz="2800" b="1">
                <a:solidFill>
                  <a:srgbClr val="000000"/>
                </a:solidFill>
                <a:latin typeface="Times New Roman" panose="02020603050405020304" pitchFamily="18" charset="0"/>
                <a:ea typeface="Calibri" panose="020F0502020204030204" pitchFamily="34" charset="0"/>
              </a:rPr>
              <a:t>5</a:t>
            </a:r>
            <a:r>
              <a:rPr lang="vi-VN" sz="2800" b="1">
                <a:solidFill>
                  <a:srgbClr val="000000"/>
                </a:solidFill>
                <a:latin typeface="Times New Roman" panose="02020603050405020304" pitchFamily="18" charset="0"/>
                <a:ea typeface="Calibri" panose="020F0502020204030204" pitchFamily="34" charset="0"/>
              </a:rPr>
              <a:t>:</a:t>
            </a:r>
            <a:r>
              <a:rPr lang="vi-VN" sz="2800">
                <a:solidFill>
                  <a:srgbClr val="000000"/>
                </a:solidFill>
                <a:latin typeface="Times New Roman" panose="02020603050405020304" pitchFamily="18" charset="0"/>
                <a:ea typeface="Calibri" panose="020F0502020204030204" pitchFamily="34" charset="0"/>
              </a:rPr>
              <a:t>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Đoạn trí</a:t>
            </a:r>
            <a:r>
              <a:rPr lang="en-US" sz="2800">
                <a:solidFill>
                  <a:srgbClr val="000000"/>
                </a:solidFill>
                <a:latin typeface="Times New Roman" panose="02020603050405020304" pitchFamily="18" charset="0"/>
                <a:ea typeface="Calibri" panose="020F0502020204030204" pitchFamily="34" charset="0"/>
              </a:rPr>
              <a:t>ch</a:t>
            </a:r>
            <a:r>
              <a:rPr lang="vi-VN" sz="2800">
                <a:solidFill>
                  <a:srgbClr val="000000"/>
                </a:solidFill>
                <a:latin typeface="Times New Roman" panose="02020603050405020304" pitchFamily="18" charset="0"/>
                <a:ea typeface="Calibri" panose="020F0502020204030204" pitchFamily="34" charset="0"/>
              </a:rPr>
              <a:t> “</a:t>
            </a:r>
            <a:r>
              <a:rPr lang="vi-VN" sz="2800" i="1">
                <a:solidFill>
                  <a:srgbClr val="000000"/>
                </a:solidFill>
                <a:latin typeface="Times New Roman" panose="02020603050405020304" pitchFamily="18" charset="0"/>
                <a:ea typeface="Calibri" panose="020F0502020204030204" pitchFamily="34" charset="0"/>
              </a:rPr>
              <a:t>Bạch tuộc”</a:t>
            </a:r>
            <a:r>
              <a:rPr lang="vi-VN" sz="2800">
                <a:solidFill>
                  <a:srgbClr val="000000"/>
                </a:solidFill>
                <a:latin typeface="Times New Roman" panose="02020603050405020304" pitchFamily="18" charset="0"/>
                <a:ea typeface="Calibri" panose="020F0502020204030204" pitchFamily="34" charset="0"/>
              </a:rPr>
              <a:t> kể lại sự kiện chiến đấu của những người trên tàu ngầm No-ti-lớt với những con bạch tuộc.</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Theo em, tình huống hấp dẫn nhất được mô tả trong văn bản là tình huống Nét Len bị một con bạch tuộc quật ngã, trong gang tấc anh đã được Nê-mô giải cứu</a:t>
            </a:r>
            <a:r>
              <a:rPr lang="en-US"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1750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343" y="1443841"/>
            <a:ext cx="10699845" cy="4832092"/>
          </a:xfrm>
          <a:prstGeom prst="rect">
            <a:avLst/>
          </a:prstGeom>
        </p:spPr>
        <p:txBody>
          <a:bodyPr wrap="square">
            <a:spAutoFit/>
          </a:bodyPr>
          <a:lstStyle/>
          <a:p>
            <a:pPr algn="just">
              <a:spcAft>
                <a:spcPts val="0"/>
              </a:spcAft>
            </a:pPr>
            <a:r>
              <a:rPr lang="vi-VN" sz="2800" b="1" smtClean="0">
                <a:solidFill>
                  <a:srgbClr val="0D0D0D"/>
                </a:solidFill>
                <a:latin typeface="Times New Roman" panose="02020603050405020304" pitchFamily="18" charset="0"/>
                <a:ea typeface="Times New Roman" panose="02020603050405020304" pitchFamily="18" charset="0"/>
              </a:rPr>
              <a:t>Đọc </a:t>
            </a:r>
            <a:r>
              <a:rPr lang="vi-VN" sz="2800" b="1">
                <a:solidFill>
                  <a:srgbClr val="0D0D0D"/>
                </a:solidFill>
                <a:latin typeface="Times New Roman" panose="02020603050405020304" pitchFamily="18" charset="0"/>
                <a:ea typeface="Times New Roman" panose="02020603050405020304" pitchFamily="18" charset="0"/>
              </a:rPr>
              <a:t>đoạn ngữ liệu sau:</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solidFill>
                  <a:srgbClr val="FF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Tôi cũng đưa mắt nhìn qua ô cửa bất giác lùi lại. Trước mắt tôi, một quái vật đương bơi tới. Đó là một con bạch tuộc dài chừng tám mét. Nó bơi lùi rất nhanh về phía tàu. Mắt nó màu xanh xám, nhìn thẳng không động đậy. Tám cánh tay hay đúng hơn, tám chân từ đầu mọc ra phải gấp đôi thân và luôn luôn uốn con. Nhìn thấy rõ hai trăm rưỡi cái giá ở phía trong vòi. Hai hàm răng bạch tuộc giống cái mỏ vẹt bằng sừng, luôn luôn mở ra, khép lại. Lưỡi nó cũng bằng chất sừng, hàm răng nhịn, rung lên bần bật mỗi khi thò ta khỏi mồm. Thân nó hình thoi phình ở giữa, là một khối thịt nặng chừng hai mươi, hai lăm tấn. Màu sắc nó thay đổi rất nhanh từ màu xám chỉ sang màu nâu đỏ.</a:t>
            </a:r>
            <a:endParaRPr lang="en-US" sz="28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35215" y="419247"/>
            <a:ext cx="1521570" cy="523220"/>
          </a:xfrm>
          <a:prstGeom prst="rect">
            <a:avLst/>
          </a:prstGeom>
        </p:spPr>
        <p:txBody>
          <a:bodyPr wrap="none">
            <a:spAutoFit/>
          </a:bodyPr>
          <a:lstStyle/>
          <a:p>
            <a:pPr algn="just">
              <a:spcAft>
                <a:spcPts val="0"/>
              </a:spcAft>
            </a:pPr>
            <a:r>
              <a:rPr lang="vi-VN" sz="2800" b="1">
                <a:solidFill>
                  <a:srgbClr val="FF0000"/>
                </a:solidFill>
                <a:latin typeface="Times New Roman" panose="02020603050405020304" pitchFamily="18" charset="0"/>
                <a:ea typeface="Times New Roman" panose="02020603050405020304" pitchFamily="18" charset="0"/>
              </a:rPr>
              <a:t>ĐỀ SỐ 2</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963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sta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6732</Words>
  <PresentationFormat>Widescreen</PresentationFormat>
  <Paragraphs>375</Paragraphs>
  <Slides>60</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60</vt:i4>
      </vt:variant>
    </vt:vector>
  </HeadingPairs>
  <TitlesOfParts>
    <vt:vector size="72" baseType="lpstr">
      <vt:lpstr>Arial</vt:lpstr>
      <vt:lpstr>Arial Unicode MS</vt:lpstr>
      <vt:lpstr>Calibri</vt:lpstr>
      <vt:lpstr>Calibri Light</vt:lpstr>
      <vt:lpstr>inpin heiti</vt:lpstr>
      <vt:lpstr>Playfair Display</vt:lpstr>
      <vt:lpstr>Times New Roman</vt:lpstr>
      <vt:lpstr>Tinos</vt:lpstr>
      <vt:lpstr>Office Theme</vt:lpstr>
      <vt:lpstr>Constance template</vt:lpstr>
      <vt:lpstr>Office 主题</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2022-06-20T07:45:27Z</dcterms:created>
  <dcterms:modified xsi:type="dcterms:W3CDTF">2022-11-23T15:35:55Z</dcterms:modified>
</cp:coreProperties>
</file>