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305" r:id="rId2"/>
    <p:sldId id="454" r:id="rId3"/>
    <p:sldId id="461" r:id="rId4"/>
    <p:sldId id="466" r:id="rId5"/>
    <p:sldId id="460" r:id="rId6"/>
    <p:sldId id="456" r:id="rId7"/>
    <p:sldId id="462" r:id="rId8"/>
    <p:sldId id="457" r:id="rId9"/>
    <p:sldId id="468" r:id="rId10"/>
    <p:sldId id="469" r:id="rId11"/>
    <p:sldId id="459" r:id="rId12"/>
    <p:sldId id="452" r:id="rId13"/>
    <p:sldId id="445" r:id="rId14"/>
    <p:sldId id="446" r:id="rId15"/>
  </p:sldIdLst>
  <p:sldSz cx="12192000" cy="6858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58" d="100"/>
          <a:sy n="58" d="100"/>
        </p:scale>
        <p:origin x="816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25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98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56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1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82D5-9A57-4D41-8004-71D48B91AAE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40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68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2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00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90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2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2696-76AD-4910-A61C-3CE08A888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81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7251-FB86-4650-828E-17A56F22E6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92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958-85A8-4553-BC98-7A311689EA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14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5E1B-FAE3-42FB-B73C-249FC76A0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9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F60A-B2C2-4E61-93F5-1F7E1FE20E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37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414E-8818-47C0-B21F-C4A253DB29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0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29E7-4A63-4BC8-9C79-6DB6766CB8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14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1B41-189D-461C-B5D3-0D02BCB040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2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9C9A-42F9-4C34-8C3D-8412EB6BE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64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66E5-8B6A-48A2-893E-41C249D68A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0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CO75wkWY4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9" y="-75350"/>
            <a:ext cx="12192000" cy="6933350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72844"/>
            <a:ext cx="12192000" cy="181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25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viết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TẬP TẢ CON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5400" y="764704"/>
            <a:ext cx="914501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 smtClean="0">
              <a:latin typeface="UTM Avo" panose="02040603050506020204"/>
            </a:endParaRPr>
          </a:p>
          <a:p>
            <a:pPr>
              <a:lnSpc>
                <a:spcPct val="150000"/>
              </a:lnSpc>
            </a:pPr>
            <a:r>
              <a:rPr lang="nl-NL" sz="3200" i="1" dirty="0" smtClean="0">
                <a:solidFill>
                  <a:srgbClr val="0070C0"/>
                </a:solidFill>
                <a:latin typeface="UTM Avo" panose="02040603050506020204"/>
              </a:rPr>
              <a:t>+ Tác giả mỗi đoạn văn thể hiện tình cảm đối với con vật được tả bằng cách nào?</a:t>
            </a:r>
            <a:endParaRPr lang="nl-NL" sz="3200" dirty="0" smtClean="0">
              <a:latin typeface="UTM Avo" panose="02040603050506020204"/>
            </a:endParaRPr>
          </a:p>
          <a:p>
            <a:pPr>
              <a:lnSpc>
                <a:spcPct val="150000"/>
              </a:lnSpc>
            </a:pPr>
            <a:r>
              <a:rPr lang="nl-NL" sz="3200" dirty="0" smtClean="0">
                <a:solidFill>
                  <a:srgbClr val="FF0000"/>
                </a:solidFill>
                <a:latin typeface="UTM Avo" panose="02040603050506020204"/>
              </a:rPr>
              <a:t>- Tác giả thể hiện hiện tình cảm đối với con vật được tả</a:t>
            </a:r>
            <a:r>
              <a:rPr lang="nl-NL" sz="3200" i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nl-NL" sz="3200" dirty="0" smtClean="0">
                <a:solidFill>
                  <a:srgbClr val="FF0000"/>
                </a:solidFill>
                <a:latin typeface="UTM Avo" panose="02040603050506020204"/>
              </a:rPr>
              <a:t>bằng cách chọn những chi tiết đáng yêu; tả con vật bằng những từ ngữ đầy trìu mến..</a:t>
            </a:r>
            <a:endParaRPr lang="en-US" sz="3200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789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416" y="1844824"/>
            <a:ext cx="93610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3. Vận dụng</a:t>
            </a:r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  <a:p>
            <a:pPr algn="just">
              <a:lnSpc>
                <a:spcPct val="150000"/>
              </a:lnSpc>
            </a:pPr>
            <a:r>
              <a:rPr lang="nl-NL" sz="3600" dirty="0" smtClean="0">
                <a:solidFill>
                  <a:srgbClr val="0070C0"/>
                </a:solidFill>
                <a:latin typeface="UTM Avo" panose="02040603050506020204"/>
              </a:rPr>
              <a:t>Hoạt động 2</a:t>
            </a:r>
            <a:r>
              <a:rPr lang="nl-NL" sz="3600" dirty="0">
                <a:latin typeface="UTM Avo" panose="02040603050506020204"/>
              </a:rPr>
              <a:t>: </a:t>
            </a: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Dựa theo dàn ý đã lập, viết đoạn văn về tính tình, hoạt động của con vật mà mình yêu thích (</a:t>
            </a: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</a:rPr>
              <a:t>Bài tập 2</a:t>
            </a: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)</a:t>
            </a:r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  <a:p>
            <a:pPr algn="just"/>
            <a:endParaRPr lang="en-US" sz="3600" dirty="0">
              <a:solidFill>
                <a:srgbClr val="FF0000"/>
              </a:solidFill>
              <a:latin typeface="UTM Avo" panose="02040603050506020204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BED81-B16E-AD3F-610E-2FA51821610F}"/>
              </a:ext>
            </a:extLst>
          </p:cNvPr>
          <p:cNvSpPr txBox="1"/>
          <p:nvPr/>
        </p:nvSpPr>
        <p:spPr>
          <a:xfrm>
            <a:off x="1847528" y="27342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LÀM VIỆC CÁ NHÂN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696" y="2535340"/>
            <a:ext cx="4752528" cy="43226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101720" y="476672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</a:p>
        </p:txBody>
      </p:sp>
      <p:sp>
        <p:nvSpPr>
          <p:cNvPr id="2" name="Rectangle 1"/>
          <p:cNvSpPr/>
          <p:nvPr/>
        </p:nvSpPr>
        <p:spPr>
          <a:xfrm>
            <a:off x="983432" y="1246113"/>
            <a:ext cx="8952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b-NO" sz="3600" dirty="0">
                <a:ea typeface="SimSun" panose="02010600030101010101" pitchFamily="2" charset="-122"/>
              </a:rPr>
              <a:t>Chia sẻ bài viết </a:t>
            </a:r>
            <a:r>
              <a:rPr lang="en-US" sz="3600" dirty="0" smtClean="0">
                <a:ea typeface="SimSun" panose="02010600030101010101" pitchFamily="2" charset="-122"/>
              </a:rPr>
              <a:t>của em cùng các bạn trong </a:t>
            </a:r>
            <a:r>
              <a:rPr lang="nb-NO" sz="3600" dirty="0" smtClean="0">
                <a:ea typeface="SimSun" panose="02010600030101010101" pitchFamily="2" charset="-122"/>
              </a:rPr>
              <a:t>lớp</a:t>
            </a:r>
            <a:r>
              <a:rPr lang="nb-NO" sz="3600" dirty="0">
                <a:ea typeface="SimSun" panose="02010600030101010101" pitchFamily="2" charset="-122"/>
              </a:rPr>
              <a:t>.</a:t>
            </a:r>
            <a:endParaRPr lang="en-US" sz="36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4707" y="321297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latin typeface="UTM Avo" panose="02040603050506020204"/>
              </a:rPr>
              <a:t>V</a:t>
            </a:r>
            <a:r>
              <a:rPr lang="en-US" sz="3600" i="1" dirty="0" smtClean="0">
                <a:latin typeface="UTM Avo" panose="02040603050506020204"/>
              </a:rPr>
              <a:t>iết </a:t>
            </a:r>
            <a:r>
              <a:rPr lang="en-US" sz="3600" i="1" dirty="0">
                <a:latin typeface="UTM Avo" panose="02040603050506020204"/>
              </a:rPr>
              <a:t>bài văn tả con vật em yêu </a:t>
            </a:r>
            <a:r>
              <a:rPr lang="en-US" sz="3600" i="1" dirty="0" smtClean="0">
                <a:latin typeface="UTM Avo" panose="02040603050506020204"/>
              </a:rPr>
              <a:t>thích, đọc cho người thân, bạn bè cùng nghe.</a:t>
            </a:r>
            <a:endParaRPr lang="en-US" sz="3600" dirty="0">
              <a:latin typeface="UTM Avo" panose="02040603050506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7488" y="1700808"/>
            <a:ext cx="70192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UTM Avo"/>
              </a:rPr>
              <a:t>VẬN DỤNG TRẢI NGHIỆM</a:t>
            </a:r>
            <a:endParaRPr lang="en-US" sz="4400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5" y="692696"/>
            <a:ext cx="872767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DC4CF-0693-D9AF-4B99-C0C85515E326}"/>
              </a:ext>
            </a:extLst>
          </p:cNvPr>
          <p:cNvSpPr txBox="1"/>
          <p:nvPr/>
        </p:nvSpPr>
        <p:spPr>
          <a:xfrm>
            <a:off x="119336" y="116632"/>
            <a:ext cx="9663299" cy="301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38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39416" y="3573016"/>
            <a:ext cx="83968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múa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: 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Emoji" panose="020B0502040204020203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</a:rPr>
              <a:t>“Chú mèo con”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Segoe UI Emoj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O75wkWY4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7408" y="476672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7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DC4CF-0693-D9AF-4B99-C0C85515E326}"/>
              </a:ext>
            </a:extLst>
          </p:cNvPr>
          <p:cNvSpPr txBox="1"/>
          <p:nvPr/>
        </p:nvSpPr>
        <p:spPr>
          <a:xfrm>
            <a:off x="1199456" y="764704"/>
            <a:ext cx="6552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 </a:t>
            </a:r>
            <a:r>
              <a:rPr lang="en-US" sz="4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 thực hành</a:t>
            </a:r>
            <a:endParaRPr lang="en-US" sz="4000" b="1" kern="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MysticalH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844824"/>
            <a:ext cx="7752184" cy="4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444" y="260648"/>
            <a:ext cx="8424936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0070C0"/>
                </a:solidFill>
                <a:latin typeface="UTM Avo"/>
              </a:rPr>
              <a:t>Hoạt </a:t>
            </a:r>
            <a:r>
              <a:rPr lang="en-US" sz="3600" dirty="0">
                <a:solidFill>
                  <a:srgbClr val="0070C0"/>
                </a:solidFill>
                <a:latin typeface="UTM Avo"/>
              </a:rPr>
              <a:t>động 1: </a:t>
            </a:r>
            <a:r>
              <a:rPr lang="nl-NL" sz="3600" dirty="0">
                <a:solidFill>
                  <a:srgbClr val="0070C0"/>
                </a:solidFill>
                <a:latin typeface="UTM Avo" panose="02040603050506020204"/>
              </a:rPr>
              <a:t>Nhận xét về cách tả tính tình, hoạt động của con vật ở hai đoạn văn (BT1- tr 56) </a:t>
            </a:r>
            <a:endParaRPr lang="en-US" sz="3600" dirty="0">
              <a:solidFill>
                <a:srgbClr val="0070C0"/>
              </a:solidFill>
              <a:latin typeface="UTM Avo" panose="02040603050506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392" y="2745272"/>
            <a:ext cx="9361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sz="3600" dirty="0">
                <a:solidFill>
                  <a:srgbClr val="FF0000"/>
                </a:solidFill>
                <a:latin typeface="UTM Avo"/>
              </a:rPr>
              <a:t>Thảo luận </a:t>
            </a:r>
            <a:r>
              <a:rPr lang="en-US" sz="3600" dirty="0" smtClean="0">
                <a:solidFill>
                  <a:srgbClr val="FF0000"/>
                </a:solidFill>
                <a:latin typeface="UTM Avo"/>
              </a:rPr>
              <a:t>nhóm 4: </a:t>
            </a:r>
            <a:r>
              <a:rPr lang="en-US" sz="3600" dirty="0">
                <a:solidFill>
                  <a:srgbClr val="FF0000"/>
                </a:solidFill>
                <a:latin typeface="UTM Avo"/>
              </a:rPr>
              <a:t>Đọc hai </a:t>
            </a:r>
            <a:r>
              <a:rPr lang="en-US" sz="3600" dirty="0" smtClean="0">
                <a:solidFill>
                  <a:srgbClr val="FF0000"/>
                </a:solidFill>
                <a:latin typeface="UTM Avo"/>
              </a:rPr>
              <a:t>đoạn văn (</a:t>
            </a:r>
            <a:r>
              <a:rPr lang="en-US" sz="3600" dirty="0">
                <a:solidFill>
                  <a:srgbClr val="FF0000"/>
                </a:solidFill>
                <a:latin typeface="UTM Avo"/>
              </a:rPr>
              <a:t>sách giáo khoa TV tập </a:t>
            </a:r>
            <a:r>
              <a:rPr lang="en-US" sz="3600" dirty="0">
                <a:solidFill>
                  <a:srgbClr val="FF0000"/>
                </a:solidFill>
                <a:latin typeface="UTM Avo"/>
              </a:rPr>
              <a:t>2</a:t>
            </a:r>
            <a:r>
              <a:rPr lang="en-US" sz="3600" dirty="0" smtClean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UTM Avo"/>
              </a:rPr>
              <a:t>- trang </a:t>
            </a:r>
            <a:r>
              <a:rPr lang="en-US" sz="3600" dirty="0" smtClean="0">
                <a:solidFill>
                  <a:srgbClr val="FF0000"/>
                </a:solidFill>
                <a:latin typeface="UTM Avo"/>
              </a:rPr>
              <a:t>56) </a:t>
            </a:r>
            <a:r>
              <a:rPr lang="en-US" sz="3600" dirty="0">
                <a:solidFill>
                  <a:srgbClr val="FF0000"/>
                </a:solidFill>
                <a:latin typeface="UTM Avo"/>
              </a:rPr>
              <a:t>nhận xét về cách </a:t>
            </a:r>
            <a:r>
              <a:rPr lang="en-US" sz="3600" dirty="0" smtClean="0">
                <a:solidFill>
                  <a:srgbClr val="FF0000"/>
                </a:solidFill>
                <a:latin typeface="UTM Avo"/>
              </a:rPr>
              <a:t>tả </a:t>
            </a: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</a:rPr>
              <a:t>tính </a:t>
            </a: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tình, hoạt động</a:t>
            </a:r>
            <a:r>
              <a:rPr lang="en-US" sz="3600" dirty="0" smtClean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UTM Avo"/>
              </a:rPr>
              <a:t>của con vật theo gợi ý</a:t>
            </a:r>
          </a:p>
        </p:txBody>
      </p:sp>
    </p:spTree>
    <p:extLst>
      <p:ext uri="{BB962C8B-B14F-4D97-AF65-F5344CB8AC3E}">
        <p14:creationId xmlns:p14="http://schemas.microsoft.com/office/powerpoint/2010/main" val="11353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" y="692696"/>
            <a:ext cx="1015635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5763" y="260648"/>
            <a:ext cx="7640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UTM Avo"/>
              </a:rPr>
              <a:t>Đại diện các nhóm chia sẻ trước lớp</a:t>
            </a:r>
            <a:endParaRPr lang="en-US" sz="3600" dirty="0">
              <a:latin typeface="UTM Av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5561" y="1340768"/>
            <a:ext cx="85006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i="1" dirty="0">
                <a:solidFill>
                  <a:srgbClr val="0070C0"/>
                </a:solidFill>
                <a:latin typeface="UTM Avo" panose="02040603050506020204"/>
              </a:rPr>
              <a:t>+ Tác giả tả những hoạt động nào của con mèo?</a:t>
            </a:r>
            <a:endParaRPr lang="en-US" sz="3600" dirty="0">
              <a:solidFill>
                <a:srgbClr val="0070C0"/>
              </a:solidFill>
              <a:latin typeface="UTM Avo" panose="02040603050506020204"/>
            </a:endParaRPr>
          </a:p>
          <a:p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- Đoạn a tả hoạt động rình chuột, bắt chuột, chơi với chủ.</a:t>
            </a:r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  <a:p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- Đoạn b tả hoạt động sưởi nắng, rình bắt thằn lằn, phóng, trượt ngã, nằm thở, vùng khỏi tay, kêu,, phóng mình lên cao, ngồi, nhìn,...</a:t>
            </a:r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370" y="1700808"/>
            <a:ext cx="3323629" cy="40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27448" y="1412776"/>
            <a:ext cx="9073008" cy="4894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i="1" dirty="0">
                <a:solidFill>
                  <a:srgbClr val="0070C0"/>
                </a:solidFill>
                <a:latin typeface="UTM Avo" panose="02040603050506020204"/>
              </a:rPr>
              <a:t>+ Các chi tiết về hoạt động của con mèo được miêu tả theo trình tự như thế nào</a:t>
            </a:r>
            <a:r>
              <a:rPr lang="nl-NL" sz="3600" i="1" dirty="0" smtClean="0">
                <a:solidFill>
                  <a:srgbClr val="0070C0"/>
                </a:solidFill>
                <a:latin typeface="UTM Avo" panose="02040603050506020204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3600" dirty="0" smtClean="0">
                <a:latin typeface="UTM Avo" panose="02040603050506020204"/>
              </a:rPr>
              <a:t> </a:t>
            </a: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- ... được miêu tả theo trình tự trước – sau của các hoạt động (theo trình tự thời gian)</a:t>
            </a:r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  <a:p>
            <a:pPr>
              <a:lnSpc>
                <a:spcPct val="150000"/>
              </a:lnSpc>
            </a:pPr>
            <a:r>
              <a:rPr lang="nl-NL" sz="3600" i="1" dirty="0" smtClean="0">
                <a:latin typeface="UTM Avo" panose="02040603050506020204"/>
              </a:rPr>
              <a:t> </a:t>
            </a:r>
            <a:endParaRPr lang="en-US" sz="3600" dirty="0" smtClean="0">
              <a:latin typeface="UTM Avo" panose="02040603050506020204"/>
            </a:endParaRPr>
          </a:p>
          <a:p>
            <a:pPr>
              <a:lnSpc>
                <a:spcPct val="150000"/>
              </a:lnSpc>
            </a:pPr>
            <a:endParaRPr lang="nl-NL" sz="3200" dirty="0" smtClean="0"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149656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1424" y="764704"/>
            <a:ext cx="896249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i="1" dirty="0" smtClean="0">
                <a:solidFill>
                  <a:srgbClr val="0070C0"/>
                </a:solidFill>
                <a:latin typeface="UTM Avo" panose="02040603050506020204"/>
              </a:rPr>
              <a:t>+ Hoạt động của con mèo thể hiện điều gì về tính tình của nó?</a:t>
            </a:r>
            <a:endParaRPr lang="en-US" sz="3600" dirty="0" smtClean="0">
              <a:solidFill>
                <a:srgbClr val="0070C0"/>
              </a:solidFill>
              <a:latin typeface="UTM Avo" panose="02040603050506020204"/>
            </a:endParaRPr>
          </a:p>
          <a:p>
            <a:pPr>
              <a:lnSpc>
                <a:spcPct val="150000"/>
              </a:lnSpc>
            </a:pPr>
            <a:r>
              <a:rPr lang="nl-NL" sz="3600" i="1" dirty="0" smtClean="0">
                <a:latin typeface="UTM Avo" panose="02040603050506020204"/>
              </a:rPr>
              <a:t> </a:t>
            </a: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</a:rPr>
              <a:t>- Đoạn a: con mèo rất khôn ngoan, nhanh nhẹn, tình cảm,...</a:t>
            </a:r>
            <a:endParaRPr lang="en-US" sz="3600" dirty="0" smtClean="0">
              <a:solidFill>
                <a:srgbClr val="FF0000"/>
              </a:solidFill>
              <a:latin typeface="UTM Avo" panose="02040603050506020204"/>
            </a:endParaRPr>
          </a:p>
          <a:p>
            <a:pPr>
              <a:lnSpc>
                <a:spcPct val="150000"/>
              </a:lnSpc>
            </a:pP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</a:rPr>
              <a:t>- Đoạn b: con mèo còn yếu nhưng rất quyết tâm, kiên trì,...</a:t>
            </a:r>
            <a:endParaRPr lang="en-US" sz="3600" dirty="0" smtClean="0">
              <a:solidFill>
                <a:srgbClr val="FF0000"/>
              </a:solidFill>
              <a:latin typeface="UTM Avo" panose="02040603050506020204"/>
            </a:endParaRPr>
          </a:p>
          <a:p>
            <a:endParaRPr lang="en-US" sz="3200" dirty="0" smtClean="0"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8373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3947</TotalTime>
  <Words>363</Words>
  <PresentationFormat>Widescreen</PresentationFormat>
  <Paragraphs>32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SimSun</vt:lpstr>
      <vt:lpstr>.VnMysticalH</vt:lpstr>
      <vt:lpstr>Arial</vt:lpstr>
      <vt:lpstr>Calibri</vt:lpstr>
      <vt:lpstr>Segoe Script</vt:lpstr>
      <vt:lpstr>Segoe UI</vt:lpstr>
      <vt:lpstr>Segoe UI Emoji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2013-10-28T09:13:32Z</dcterms:created>
  <dcterms:modified xsi:type="dcterms:W3CDTF">2023-10-11T15:20:10Z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