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
  </p:notesMasterIdLst>
  <p:handoutMasterIdLst>
    <p:handoutMasterId r:id="rId20"/>
  </p:handoutMasterIdLst>
  <p:sldIdLst>
    <p:sldId id="264" r:id="rId3"/>
    <p:sldId id="3195" r:id="rId4"/>
    <p:sldId id="3222" r:id="rId6"/>
    <p:sldId id="3194" r:id="rId7"/>
    <p:sldId id="3196" r:id="rId8"/>
    <p:sldId id="3197" r:id="rId9"/>
    <p:sldId id="3211" r:id="rId10"/>
    <p:sldId id="3198" r:id="rId11"/>
    <p:sldId id="3212" r:id="rId12"/>
    <p:sldId id="3213" r:id="rId13"/>
    <p:sldId id="3172" r:id="rId14"/>
    <p:sldId id="3173" r:id="rId15"/>
    <p:sldId id="3223" r:id="rId16"/>
    <p:sldId id="3199" r:id="rId17"/>
    <p:sldId id="3217" r:id="rId18"/>
    <p:sldId id="3219" r:id="rId19"/>
  </p:sldIdLst>
  <p:sldSz cx="12858750" cy="7232650"/>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Calibri Light" panose="020F0302020204030204" charset="0"/>
      <p:regular r:id="rId29"/>
      <p:italic r:id="rId30"/>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p:cViewPr>
        <p:scale>
          <a:sx n="66" d="100"/>
          <a:sy n="66" d="100"/>
        </p:scale>
        <p:origin x="2370" y="960"/>
      </p:cViewPr>
      <p:guideLst>
        <p:guide orient="horz" pos="328"/>
        <p:guide pos="4050"/>
        <p:guide pos="557"/>
        <p:guide orient="horz" pos="4154"/>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1E303CA-A366-4AAE-B5F5-A264AC6BBB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3620770" y="88027"/>
            <a:ext cx="4408805" cy="1106805"/>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600" b="1" dirty="0">
                <a:solidFill>
                  <a:srgbClr val="288098"/>
                </a:solidFill>
                <a:latin typeface="Arial" panose="020B0604020202020204" pitchFamily="34" charset="0"/>
                <a:ea typeface="Arial" panose="020B0604020202020204" pitchFamily="34" charset="0"/>
              </a:rPr>
              <a:t>Khởi động</a:t>
            </a:r>
            <a:endParaRPr lang="en-US" altLang="zh-CN" sz="6600" b="1" dirty="0">
              <a:solidFill>
                <a:srgbClr val="288098"/>
              </a:solidFill>
              <a:latin typeface="Arial" panose="020B0604020202020204" pitchFamily="34" charset="0"/>
              <a:ea typeface="Arial" panose="020B0604020202020204" pitchFamily="34" charset="0"/>
            </a:endParaRP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11"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endParaRPr lang="en-US" altLang="zh-CN" sz="1475" spc="316" dirty="0">
              <a:solidFill>
                <a:schemeClr val="tx1">
                  <a:lumMod val="50000"/>
                  <a:lumOff val="50000"/>
                </a:schemeClr>
              </a:solidFill>
              <a:latin typeface="Arial" panose="020B0604020202020204" pitchFamily="34" charset="0"/>
              <a:ea typeface="Arial" panose="020B0604020202020204" pitchFamily="34" charset="0"/>
            </a:endParaRPr>
          </a:p>
        </p:txBody>
      </p:sp>
      <p:pic>
        <p:nvPicPr>
          <p:cNvPr id="2" name="Picture 1" descr="IMG_256"/>
          <p:cNvPicPr>
            <a:picLocks noChangeAspect="1"/>
          </p:cNvPicPr>
          <p:nvPr/>
        </p:nvPicPr>
        <p:blipFill>
          <a:blip r:embed="rId2"/>
          <a:stretch>
            <a:fillRect/>
          </a:stretch>
        </p:blipFill>
        <p:spPr>
          <a:xfrm>
            <a:off x="668655" y="1240155"/>
            <a:ext cx="10495915" cy="4322445"/>
          </a:xfrm>
          <a:prstGeom prst="rect">
            <a:avLst/>
          </a:prstGeom>
          <a:noFill/>
          <a:ln w="9525">
            <a:noFill/>
          </a:ln>
        </p:spPr>
      </p:pic>
      <p:sp>
        <p:nvSpPr>
          <p:cNvPr id="3" name="Rounded Rectangle 2"/>
          <p:cNvSpPr/>
          <p:nvPr/>
        </p:nvSpPr>
        <p:spPr>
          <a:xfrm>
            <a:off x="740410" y="5488305"/>
            <a:ext cx="11017250" cy="1582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a:solidFill>
                  <a:srgbClr val="FF0000"/>
                </a:solidFill>
                <a:latin typeface="Times New Roman" panose="02020603050405020304" charset="0"/>
                <a:cs typeface="Times New Roman" panose="02020603050405020304" charset="0"/>
              </a:rPr>
              <a:t>Em có suy nghĩ gì về nhận xét của  Phan Huy Chú : </a:t>
            </a:r>
            <a:r>
              <a:rPr lang="en-US" sz="2400" i="1">
                <a:solidFill>
                  <a:srgbClr val="FF0000"/>
                </a:solidFill>
                <a:latin typeface="Times New Roman" panose="02020603050405020304" charset="0"/>
                <a:cs typeface="Times New Roman" panose="02020603050405020304" charset="0"/>
              </a:rPr>
              <a:t>Vì trưng thu quá mức dân kiệt cả vật lực mà không thể nộp đủ đến nỗi trở thành bần cùng mà phải bỏ cả nghề nghiệp. Có người vì thuế sơn mà chặt cả cây sơn, vì thuế lụa mà phải phá khung cửi, vì thuế cá tôm mà phải hủy cả chài lưới.</a:t>
            </a:r>
            <a:endParaRPr lang="en-US" sz="2400" i="1">
              <a:solidFill>
                <a:srgbClr val="FF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Picture 99"/>
          <p:cNvPicPr/>
          <p:nvPr/>
        </p:nvPicPr>
        <p:blipFill>
          <a:blip r:embed="rId1"/>
          <a:stretch>
            <a:fillRect/>
          </a:stretch>
        </p:blipFill>
        <p:spPr>
          <a:xfrm>
            <a:off x="164465" y="160020"/>
            <a:ext cx="5763895" cy="6028055"/>
          </a:xfrm>
          <a:prstGeom prst="rect">
            <a:avLst/>
          </a:prstGeom>
          <a:noFill/>
          <a:ln w="9525">
            <a:noFill/>
          </a:ln>
        </p:spPr>
      </p:pic>
      <p:pic>
        <p:nvPicPr>
          <p:cNvPr id="101" name="Picture 100"/>
          <p:cNvPicPr/>
          <p:nvPr/>
        </p:nvPicPr>
        <p:blipFill>
          <a:blip r:embed="rId2"/>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800">
                <a:latin typeface="Times New Roman" panose="02020603050405020304" charset="0"/>
                <a:cs typeface="Times New Roman" panose="02020603050405020304" charset="0"/>
              </a:rPr>
              <a:t>Thành Bản Phủ - Nơi thời Hoàng Công Chất</a:t>
            </a:r>
            <a:endParaRPr lang="en-US"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460375"/>
          </a:xfrm>
          <a:prstGeom prst="rect">
            <a:avLst/>
          </a:prstGeom>
          <a:noFill/>
          <a:ln w="9525">
            <a:noFill/>
          </a:ln>
        </p:spPr>
        <p:txBody>
          <a:bodyPr wrap="square">
            <a:spAutoFit/>
          </a:bodyPr>
          <a:p>
            <a:pPr marL="0" indent="0"/>
            <a:r>
              <a:rPr lang="en-US" sz="2400" b="1">
                <a:latin typeface="Times New Roman" panose="02020603050405020304" charset="0"/>
              </a:rPr>
              <a:t> 3. Ý nghĩa lịch sử và tác động</a:t>
            </a:r>
            <a:endParaRPr lang="en-US" sz="2400" b="1">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sp>
        <p:nvSpPr>
          <p:cNvPr id="4" name="Cloud Callout 3"/>
          <p:cNvSpPr/>
          <p:nvPr/>
        </p:nvSpPr>
        <p:spPr>
          <a:xfrm>
            <a:off x="8589645" y="1556385"/>
            <a:ext cx="3518535" cy="328422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p>
            <a:pPr algn="ctr"/>
            <a:r>
              <a:rPr lang="en-US" sz="2400">
                <a:latin typeface="Times New Roman" panose="02020603050405020304" charset="0"/>
                <a:cs typeface="Times New Roman" panose="02020603050405020304" charset="0"/>
              </a:rPr>
              <a:t>Hãy nêu ý nghĩa, tác động của phong trào nông dân ở Đàng Ngoài đối với xã hội Đại Việt thế kỉ XVIII?</a:t>
            </a:r>
            <a:endParaRPr lang="en-US" sz="2400">
              <a:latin typeface="Times New Roman" panose="02020603050405020304" charset="0"/>
              <a:cs typeface="Times New Roman" panose="02020603050405020304" charset="0"/>
            </a:endParaRPr>
          </a:p>
        </p:txBody>
      </p:sp>
      <p:sp>
        <p:nvSpPr>
          <p:cNvPr id="6" name="Text Box 5"/>
          <p:cNvSpPr txBox="1"/>
          <p:nvPr/>
        </p:nvSpPr>
        <p:spPr>
          <a:xfrm>
            <a:off x="812800" y="1816100"/>
            <a:ext cx="5080000" cy="460375"/>
          </a:xfrm>
          <a:prstGeom prst="rect">
            <a:avLst/>
          </a:prstGeom>
          <a:noFill/>
          <a:ln w="9525">
            <a:noFill/>
          </a:ln>
        </p:spPr>
        <p:txBody>
          <a:bodyPr>
            <a:spAutoFit/>
          </a:bodyPr>
          <a:p>
            <a:pPr marL="0" indent="0"/>
            <a:r>
              <a:rPr lang="en-US" sz="2400" b="1">
                <a:latin typeface="Times New Roman" panose="02020603050405020304" charset="0"/>
              </a:rPr>
              <a:t>- Ý nghĩa, tác động: </a:t>
            </a:r>
            <a:endParaRPr lang="en-US" sz="2400" b="1">
              <a:latin typeface="Times New Roman" panose="02020603050405020304" charset="0"/>
            </a:endParaRPr>
          </a:p>
        </p:txBody>
      </p:sp>
      <p:sp>
        <p:nvSpPr>
          <p:cNvPr id="7" name="Text Box 6"/>
          <p:cNvSpPr txBox="1"/>
          <p:nvPr/>
        </p:nvSpPr>
        <p:spPr>
          <a:xfrm>
            <a:off x="740410" y="2464435"/>
            <a:ext cx="7864475" cy="1938020"/>
          </a:xfrm>
          <a:prstGeom prst="rect">
            <a:avLst/>
          </a:prstGeom>
          <a:noFill/>
          <a:ln w="9525">
            <a:noFill/>
          </a:ln>
        </p:spPr>
        <p:txBody>
          <a:bodyPr wrap="square">
            <a:spAutoFit/>
          </a:bodyPr>
          <a:p>
            <a:pPr marL="0" indent="0"/>
            <a:r>
              <a:rPr lang="en-US" sz="2400" b="0">
                <a:latin typeface="Times New Roman" panose="02020603050405020304" charset="0"/>
              </a:rPr>
              <a:t>+ Thể hiện ý chí đấu tranh chống áp bức, bất công+ Buộc chúa Trịnh phải thực hiện 1 số chính sách như khuyến khích khai hoang, giảm nhẹ thuế khoá, tu sửa đê điều, đưa nông dân lưu tán về quê làm ăn…+ Giáng đòn mạnh mẽ và làm lung lay chính quyền Lê – Trịnh</a:t>
            </a:r>
            <a:endParaRPr lang="en-US" sz="2400" b="0">
              <a:latin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animBg="1"/>
      <p:bldP spid="4" grpId="1" animBg="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Luyện tập</a:t>
            </a:r>
            <a:endParaRPr lang="en-US" sz="3600" b="1">
              <a:latin typeface="Times New Roman" panose="02020603050405020304" charset="0"/>
              <a:cs typeface="Times New Roman" panose="02020603050405020304" charset="0"/>
            </a:endParaRPr>
          </a:p>
        </p:txBody>
      </p:sp>
      <p:sp>
        <p:nvSpPr>
          <p:cNvPr id="26" name="Text Box 25"/>
          <p:cNvSpPr txBox="1"/>
          <p:nvPr/>
        </p:nvSpPr>
        <p:spPr>
          <a:xfrm>
            <a:off x="812800" y="1365250"/>
            <a:ext cx="10917555" cy="829945"/>
          </a:xfrm>
          <a:prstGeom prst="rect">
            <a:avLst/>
          </a:prstGeom>
          <a:noFill/>
          <a:ln w="9525">
            <a:noFill/>
          </a:ln>
        </p:spPr>
        <p:txBody>
          <a:bodyPr wrap="square">
            <a:spAutoFit/>
          </a:bodyPr>
          <a:p>
            <a:pPr marL="0" indent="0"/>
            <a:r>
              <a:rPr lang="en-US" sz="2400" b="1" i="1">
                <a:latin typeface="Times New Roman" panose="02020603050405020304" charset="0"/>
              </a:rPr>
              <a:t>Lập bảng thống tiêu biểu về 1 số cuộc khởi nghĩa lớn trong phong trào nông dân ở Đàng Ngoài thế kỉ XVIII?</a:t>
            </a:r>
            <a:endParaRPr lang="en-US" sz="2400" b="1" i="1">
              <a:latin typeface="Times New Roman" panose="02020603050405020304" charset="0"/>
            </a:endParaRPr>
          </a:p>
        </p:txBody>
      </p:sp>
      <p:graphicFrame>
        <p:nvGraphicFramePr>
          <p:cNvPr id="2" name="Table 1"/>
          <p:cNvGraphicFramePr/>
          <p:nvPr/>
        </p:nvGraphicFramePr>
        <p:xfrm>
          <a:off x="6429375" y="1909445"/>
          <a:ext cx="0" cy="0"/>
        </p:xfrm>
        <a:graphic>
          <a:graphicData uri="http://schemas.openxmlformats.org/drawingml/2006/table">
            <a:tbl>
              <a:tblPr firstRow="1" bandRow="1">
                <a:tableStyleId>{5940675A-B579-460E-94D1-54222C63F5DA}</a:tableStyleId>
              </a:tblPr>
              <a:tblGrid>
                <a:gridCol w="0"/>
                <a:gridCol w="0"/>
                <a:gridCol w="0"/>
                <a:gridCol w="0"/>
              </a:tblGrid>
              <a:tr h="0">
                <a:tc>
                  <a:txBody>
                    <a:bodyPr/>
                    <a:p>
                      <a:pPr indent="0" algn="ctr">
                        <a:buNone/>
                      </a:pPr>
                      <a:r>
                        <a:rPr lang="en-US" sz="1400" b="1" i="1">
                          <a:latin typeface="Times New Roman" panose="02020603050405020304" charset="0"/>
                          <a:cs typeface="Times New Roman" panose="02020603050405020304" charset="0"/>
                        </a:rPr>
                        <a:t>Khởi nghĩa</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Thời gian diễn ra</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Địa bàn hoạt động</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Kết quả</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r h="0">
                <a:tc>
                  <a:txBody>
                    <a:bodyPr/>
                    <a:p>
                      <a:pPr indent="0" algn="ctr">
                        <a:buNone/>
                      </a:pPr>
                      <a:r>
                        <a:rPr lang="en-US" sz="1400" b="1" i="1">
                          <a:latin typeface="Times New Roman" panose="02020603050405020304" charset="0"/>
                          <a:cs typeface="Times New Roman" panose="02020603050405020304" charset="0"/>
                        </a:rPr>
                        <a:t>?</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r h="0">
                <a:tc>
                  <a:txBody>
                    <a:bodyPr/>
                    <a:p>
                      <a:pPr indent="0" algn="ctr">
                        <a:buNone/>
                      </a:pPr>
                      <a:r>
                        <a:rPr lang="en-US" sz="1400" b="1" i="1">
                          <a:latin typeface="Times New Roman" panose="02020603050405020304" charset="0"/>
                          <a:cs typeface="Times New Roman" panose="02020603050405020304" charset="0"/>
                        </a:rPr>
                        <a:t>?</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graphicFrame>
        <p:nvGraphicFramePr>
          <p:cNvPr id="5" name="Table 4"/>
          <p:cNvGraphicFramePr/>
          <p:nvPr/>
        </p:nvGraphicFramePr>
        <p:xfrm>
          <a:off x="1028700" y="2464435"/>
          <a:ext cx="10642600" cy="3381375"/>
        </p:xfrm>
        <a:graphic>
          <a:graphicData uri="http://schemas.openxmlformats.org/drawingml/2006/table">
            <a:tbl>
              <a:tblPr firstRow="1" bandRow="1">
                <a:tableStyleId>{5C22544A-7EE6-4342-B048-85BDC9FD1C3A}</a:tableStyleId>
              </a:tblPr>
              <a:tblGrid>
                <a:gridCol w="2660650"/>
                <a:gridCol w="2660650"/>
                <a:gridCol w="2660650"/>
                <a:gridCol w="2660650"/>
              </a:tblGrid>
              <a:tr h="676275">
                <a:tc>
                  <a:txBody>
                    <a:bodyPr/>
                    <a:p>
                      <a:pPr indent="0" algn="ctr">
                        <a:buNone/>
                      </a:pPr>
                      <a:r>
                        <a:rPr lang="en-US" sz="2400" b="1" i="1">
                          <a:latin typeface="Times New Roman" panose="02020603050405020304" charset="0"/>
                          <a:cs typeface="Times New Roman" panose="02020603050405020304" charset="0"/>
                        </a:rPr>
                        <a:t>Khởi nghĩa</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tc>
                <a:tc>
                  <a:txBody>
                    <a:bodyPr/>
                    <a:p>
                      <a:pPr indent="0" algn="ctr">
                        <a:buNone/>
                      </a:pPr>
                      <a:r>
                        <a:rPr lang="en-US" sz="2400" b="1" i="1">
                          <a:latin typeface="Times New Roman" panose="02020603050405020304" charset="0"/>
                          <a:cs typeface="Times New Roman" panose="02020603050405020304" charset="0"/>
                        </a:rPr>
                        <a:t>Thời gian diễn ra</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tc>
                <a:tc>
                  <a:txBody>
                    <a:bodyPr/>
                    <a:p>
                      <a:pPr indent="0" algn="ctr">
                        <a:buNone/>
                      </a:pPr>
                      <a:r>
                        <a:rPr lang="en-US" sz="2400" b="1" i="1">
                          <a:latin typeface="Times New Roman" panose="02020603050405020304" charset="0"/>
                          <a:cs typeface="Times New Roman" panose="02020603050405020304" charset="0"/>
                        </a:rPr>
                        <a:t>Địa bàn hoạt động</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tc>
                <a:tc>
                  <a:txBody>
                    <a:bodyPr/>
                    <a:p>
                      <a:pPr indent="0" algn="ctr">
                        <a:buNone/>
                      </a:pPr>
                      <a:r>
                        <a:rPr lang="en-US" sz="2400" b="1" i="1">
                          <a:latin typeface="Times New Roman" panose="02020603050405020304" charset="0"/>
                          <a:cs typeface="Times New Roman" panose="02020603050405020304" charset="0"/>
                        </a:rPr>
                        <a:t>Kết quả</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tc>
              </a:tr>
              <a:tr h="676275">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676275">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676275">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r h="676275">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Luyện tập</a:t>
            </a:r>
            <a:endParaRPr lang="en-US" sz="3600" b="1">
              <a:latin typeface="Times New Roman" panose="02020603050405020304" charset="0"/>
              <a:cs typeface="Times New Roman" panose="02020603050405020304" charset="0"/>
            </a:endParaRPr>
          </a:p>
        </p:txBody>
      </p:sp>
      <p:sp>
        <p:nvSpPr>
          <p:cNvPr id="26" name="Text Box 25"/>
          <p:cNvSpPr txBox="1"/>
          <p:nvPr/>
        </p:nvSpPr>
        <p:spPr>
          <a:xfrm>
            <a:off x="753745" y="1240155"/>
            <a:ext cx="10917555" cy="829945"/>
          </a:xfrm>
          <a:prstGeom prst="rect">
            <a:avLst/>
          </a:prstGeom>
          <a:noFill/>
          <a:ln w="9525">
            <a:noFill/>
          </a:ln>
        </p:spPr>
        <p:txBody>
          <a:bodyPr wrap="square">
            <a:spAutoFit/>
          </a:bodyPr>
          <a:p>
            <a:pPr marL="0" indent="0"/>
            <a:r>
              <a:rPr lang="en-US" sz="2400" b="1" i="1">
                <a:latin typeface="Times New Roman" panose="02020603050405020304" charset="0"/>
              </a:rPr>
              <a:t>Lập bảng thống tiêu biểu về 1 số cuộc khởi nghĩa lớn trong phong trào nông dân ở Đàng Ngoài thế kỉ XVIII?</a:t>
            </a:r>
            <a:endParaRPr lang="en-US" sz="2400" b="1" i="1">
              <a:latin typeface="Times New Roman" panose="02020603050405020304" charset="0"/>
            </a:endParaRPr>
          </a:p>
        </p:txBody>
      </p:sp>
      <p:graphicFrame>
        <p:nvGraphicFramePr>
          <p:cNvPr id="2" name="Table 1"/>
          <p:cNvGraphicFramePr/>
          <p:nvPr/>
        </p:nvGraphicFramePr>
        <p:xfrm>
          <a:off x="6429375" y="1909445"/>
          <a:ext cx="0" cy="0"/>
        </p:xfrm>
        <a:graphic>
          <a:graphicData uri="http://schemas.openxmlformats.org/drawingml/2006/table">
            <a:tbl>
              <a:tblPr firstRow="1" bandRow="1">
                <a:tableStyleId>{5940675A-B579-460E-94D1-54222C63F5DA}</a:tableStyleId>
              </a:tblPr>
              <a:tblGrid>
                <a:gridCol w="0"/>
                <a:gridCol w="0"/>
                <a:gridCol w="0"/>
                <a:gridCol w="0"/>
              </a:tblGrid>
              <a:tr h="0">
                <a:tc>
                  <a:txBody>
                    <a:bodyPr/>
                    <a:p>
                      <a:pPr indent="0" algn="ctr">
                        <a:buNone/>
                      </a:pPr>
                      <a:r>
                        <a:rPr lang="en-US" sz="1400" b="1" i="1">
                          <a:latin typeface="Times New Roman" panose="02020603050405020304" charset="0"/>
                          <a:cs typeface="Times New Roman" panose="02020603050405020304" charset="0"/>
                        </a:rPr>
                        <a:t>Khởi nghĩa</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Thời gian diễn ra</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Địa bàn hoạt động</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Kết quả</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r h="0">
                <a:tc>
                  <a:txBody>
                    <a:bodyPr/>
                    <a:p>
                      <a:pPr indent="0" algn="ctr">
                        <a:buNone/>
                      </a:pPr>
                      <a:r>
                        <a:rPr lang="en-US" sz="1400" b="1" i="1">
                          <a:latin typeface="Times New Roman" panose="02020603050405020304" charset="0"/>
                          <a:cs typeface="Times New Roman" panose="02020603050405020304" charset="0"/>
                        </a:rPr>
                        <a:t>?</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r h="0">
                <a:tc>
                  <a:txBody>
                    <a:bodyPr/>
                    <a:p>
                      <a:pPr indent="0" algn="ctr">
                        <a:buNone/>
                      </a:pPr>
                      <a:r>
                        <a:rPr lang="en-US" sz="1400" b="1" i="1">
                          <a:latin typeface="Times New Roman" panose="02020603050405020304" charset="0"/>
                          <a:cs typeface="Times New Roman" panose="02020603050405020304" charset="0"/>
                        </a:rPr>
                        <a:t>?</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1400" b="1" i="1">
                          <a:latin typeface="Times New Roman" panose="02020603050405020304" charset="0"/>
                          <a:cs typeface="Times New Roman" panose="02020603050405020304" charset="0"/>
                        </a:rPr>
                        <a:t> </a:t>
                      </a: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endParaRPr lang="en-US" sz="1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graphicFrame>
        <p:nvGraphicFramePr>
          <p:cNvPr id="5" name="Table 4"/>
          <p:cNvGraphicFramePr/>
          <p:nvPr/>
        </p:nvGraphicFramePr>
        <p:xfrm>
          <a:off x="812800" y="2104390"/>
          <a:ext cx="10642600" cy="4325620"/>
        </p:xfrm>
        <a:graphic>
          <a:graphicData uri="http://schemas.openxmlformats.org/drawingml/2006/table">
            <a:tbl>
              <a:tblPr firstRow="1" bandRow="1">
                <a:tableStyleId>{5C22544A-7EE6-4342-B048-85BDC9FD1C3A}</a:tableStyleId>
              </a:tblPr>
              <a:tblGrid>
                <a:gridCol w="2660650"/>
                <a:gridCol w="1853565"/>
                <a:gridCol w="4678045"/>
                <a:gridCol w="1450340"/>
              </a:tblGrid>
              <a:tr h="676275">
                <a:tc>
                  <a:txBody>
                    <a:bodyPr/>
                    <a:p>
                      <a:pPr indent="0" algn="ctr">
                        <a:buNone/>
                      </a:pPr>
                      <a:r>
                        <a:rPr lang="en-US" sz="2400" b="1" i="1">
                          <a:latin typeface="Times New Roman" panose="02020603050405020304" charset="0"/>
                          <a:cs typeface="Times New Roman" panose="02020603050405020304" charset="0"/>
                        </a:rPr>
                        <a:t>Khởi nghĩa</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1" i="1">
                          <a:latin typeface="Times New Roman" panose="02020603050405020304" charset="0"/>
                          <a:cs typeface="Times New Roman" panose="02020603050405020304" charset="0"/>
                        </a:rPr>
                        <a:t>Thời gian diễn ra</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1" i="1">
                          <a:latin typeface="Times New Roman" panose="02020603050405020304" charset="0"/>
                          <a:cs typeface="Times New Roman" panose="02020603050405020304" charset="0"/>
                        </a:rPr>
                        <a:t>Địa bàn hoạt động</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1" i="1">
                          <a:latin typeface="Times New Roman" panose="02020603050405020304" charset="0"/>
                          <a:cs typeface="Times New Roman" panose="02020603050405020304" charset="0"/>
                        </a:rPr>
                        <a:t>Kết quả</a:t>
                      </a:r>
                      <a:endParaRPr lang="en-US" sz="2400" b="1" i="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76275">
                <a:tc>
                  <a:txBody>
                    <a:bodyPr/>
                    <a:p>
                      <a:pPr indent="0">
                        <a:buNone/>
                      </a:pPr>
                      <a:r>
                        <a:rPr lang="en-US" sz="2400" b="0">
                          <a:latin typeface="Times New Roman" panose="02020603050405020304" charset="0"/>
                          <a:cs typeface="Times New Roman" panose="02020603050405020304" charset="0"/>
                        </a:rPr>
                        <a:t>Nguyễn Tuyển – Nguyễn Cừ</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0">
                          <a:latin typeface="Times New Roman" panose="02020603050405020304" charset="0"/>
                          <a:cs typeface="Times New Roman" panose="02020603050405020304" charset="0"/>
                        </a:rPr>
                        <a:t>1740-1741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sz="2400" b="0">
                          <a:latin typeface="Times New Roman" panose="02020603050405020304" charset="0"/>
                          <a:cs typeface="Times New Roman" panose="02020603050405020304" charset="0"/>
                        </a:rPr>
                        <a:t>Ninh Xá (Hải Dương)</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5">
                  <a:txBody>
                    <a:bodyPr/>
                    <a:p>
                      <a:pPr algn="ctr">
                        <a:buNone/>
                      </a:pPr>
                      <a:endParaRPr lang="en-US" sz="2400">
                        <a:latin typeface="Times New Roman" panose="02020603050405020304" charset="0"/>
                        <a:cs typeface="Times New Roman" panose="02020603050405020304" charset="0"/>
                      </a:endParaRPr>
                    </a:p>
                    <a:p>
                      <a:pPr algn="ctr">
                        <a:buNone/>
                      </a:pPr>
                      <a:endParaRPr lang="en-US" sz="2400">
                        <a:latin typeface="Times New Roman" panose="02020603050405020304" charset="0"/>
                        <a:cs typeface="Times New Roman" panose="02020603050405020304" charset="0"/>
                      </a:endParaRPr>
                    </a:p>
                    <a:p>
                      <a:pPr algn="ctr">
                        <a:buNone/>
                      </a:pPr>
                      <a:r>
                        <a:rPr lang="en-US" sz="2400">
                          <a:latin typeface="Times New Roman" panose="02020603050405020304" charset="0"/>
                          <a:cs typeface="Times New Roman" panose="02020603050405020304" charset="0"/>
                        </a:rPr>
                        <a:t>Đều thất bại</a:t>
                      </a:r>
                      <a:endParaRPr lang="en-US"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7365">
                <a:tc>
                  <a:txBody>
                    <a:bodyPr/>
                    <a:p>
                      <a:pPr indent="0">
                        <a:buNone/>
                      </a:pPr>
                      <a:r>
                        <a:rPr lang="en-US" sz="2400" b="0">
                          <a:latin typeface="Times New Roman" panose="02020603050405020304" charset="0"/>
                          <a:cs typeface="Times New Roman" panose="02020603050405020304" charset="0"/>
                        </a:rPr>
                        <a:t>Vũ Đình Dung</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0">
                          <a:latin typeface="Times New Roman" panose="02020603050405020304" charset="0"/>
                          <a:cs typeface="Times New Roman" panose="02020603050405020304" charset="0"/>
                        </a:rPr>
                        <a:t>1740</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sz="2400" b="0">
                          <a:latin typeface="Times New Roman" panose="02020603050405020304" charset="0"/>
                          <a:cs typeface="Times New Roman" panose="02020603050405020304" charset="0"/>
                        </a:rPr>
                        <a:t>Sơn Nam</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76275">
                <a:tc>
                  <a:txBody>
                    <a:bodyPr/>
                    <a:p>
                      <a:pPr indent="0">
                        <a:buNone/>
                      </a:pPr>
                      <a:r>
                        <a:rPr lang="en-US" sz="2400" b="0">
                          <a:latin typeface="Times New Roman" panose="02020603050405020304" charset="0"/>
                          <a:cs typeface="Times New Roman" panose="02020603050405020304" charset="0"/>
                        </a:rPr>
                        <a:t>Nguyễn Hữu Cầu</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0">
                          <a:latin typeface="Times New Roman" panose="02020603050405020304" charset="0"/>
                          <a:cs typeface="Times New Roman" panose="02020603050405020304" charset="0"/>
                        </a:rPr>
                        <a:t>1741-1751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sz="2400" b="0">
                          <a:latin typeface="Times New Roman" panose="02020603050405020304" charset="0"/>
                          <a:cs typeface="Times New Roman" panose="02020603050405020304" charset="0"/>
                        </a:rPr>
                        <a:t>Đồ Sơn, Vân Đồn (Hải Phòng) -&gt; Kinh Bắc -&gt; Sơn Nam -&gt; Thanh Hóa, Nghệ An</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26415">
                <a:tc>
                  <a:txBody>
                    <a:bodyPr/>
                    <a:p>
                      <a:pPr indent="0">
                        <a:buNone/>
                      </a:pPr>
                      <a:r>
                        <a:rPr lang="en-US" sz="2400" b="0">
                          <a:latin typeface="Times New Roman" panose="02020603050405020304" charset="0"/>
                          <a:cs typeface="Times New Roman" panose="02020603050405020304" charset="0"/>
                        </a:rPr>
                        <a:t>Hoàng Công Chất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0">
                          <a:latin typeface="Times New Roman" panose="02020603050405020304" charset="0"/>
                          <a:cs typeface="Times New Roman" panose="02020603050405020304" charset="0"/>
                        </a:rPr>
                        <a:t>1739-1769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sz="2400" b="0">
                          <a:latin typeface="Times New Roman" panose="02020603050405020304" charset="0"/>
                          <a:cs typeface="Times New Roman" panose="02020603050405020304" charset="0"/>
                        </a:rPr>
                        <a:t>Sơn Nam -&gt; Tây Bắc</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76275">
                <a:tc>
                  <a:txBody>
                    <a:bodyPr/>
                    <a:p>
                      <a:pPr indent="0">
                        <a:buNone/>
                      </a:pPr>
                      <a:r>
                        <a:rPr lang="en-US" sz="2400" b="0">
                          <a:latin typeface="Times New Roman" panose="02020603050405020304" charset="0"/>
                          <a:cs typeface="Times New Roman" panose="02020603050405020304" charset="0"/>
                        </a:rPr>
                        <a:t>Nguyễn Danh Phương</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a:buNone/>
                      </a:pPr>
                      <a:r>
                        <a:rPr lang="en-US" sz="2400" b="0">
                          <a:latin typeface="Times New Roman" panose="02020603050405020304" charset="0"/>
                          <a:cs typeface="Times New Roman" panose="02020603050405020304" charset="0"/>
                        </a:rPr>
                        <a:t>1740-1751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sz="2400" b="0">
                          <a:latin typeface="Times New Roman" panose="02020603050405020304" charset="0"/>
                          <a:cs typeface="Times New Roman" panose="02020603050405020304" charset="0"/>
                        </a:rPr>
                        <a:t>Tam Đảo (Vĩnh Phúc) -&gt; Sơn Tây, Tuyên Quang</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p>
            <a:pPr marL="0" indent="0" algn="ctr"/>
            <a:r>
              <a:rPr lang="en-US" sz="3200" b="1">
                <a:solidFill>
                  <a:srgbClr val="FF0000"/>
                </a:solidFill>
                <a:latin typeface="Times New Roman" panose="02020603050405020304" charset="0"/>
              </a:rPr>
              <a:t>VẬN DỤNG</a:t>
            </a:r>
            <a:endParaRPr lang="en-US" sz="3200" b="1">
              <a:solidFill>
                <a:srgbClr val="FF0000"/>
              </a:solidFill>
              <a:latin typeface="Times New Roman" panose="02020603050405020304" charset="0"/>
            </a:endParaRPr>
          </a:p>
        </p:txBody>
      </p:sp>
      <p:sp>
        <p:nvSpPr>
          <p:cNvPr id="3" name="Text Box 2"/>
          <p:cNvSpPr txBox="1"/>
          <p:nvPr/>
        </p:nvSpPr>
        <p:spPr>
          <a:xfrm>
            <a:off x="1460500" y="1527810"/>
            <a:ext cx="8992870" cy="3415030"/>
          </a:xfrm>
          <a:prstGeom prst="rect">
            <a:avLst/>
          </a:prstGeom>
          <a:noFill/>
          <a:ln w="9525">
            <a:noFill/>
          </a:ln>
        </p:spPr>
        <p:txBody>
          <a:bodyPr wrap="square">
            <a:spAutoFit/>
          </a:bodyPr>
          <a:p>
            <a:pPr marL="0" indent="0"/>
            <a:r>
              <a:rPr lang="en-US" sz="2400" b="1" i="1">
                <a:latin typeface="Times New Roman" panose="02020603050405020304" charset="0"/>
              </a:rPr>
              <a:t>1. Từ nội dung bài học và tìm hiểu thêm một số tư liệu khác, iết một đoạn ngắn phản đối cuộc xung đột Nam- Bắc triều và Trịnh - Nguyễn.</a:t>
            </a:r>
            <a:endParaRPr lang="en-US" sz="2400" b="1" i="1">
              <a:latin typeface="Times New Roman" panose="02020603050405020304" charset="0"/>
            </a:endParaRPr>
          </a:p>
          <a:p>
            <a:pPr marL="0" indent="0"/>
            <a:r>
              <a:rPr lang="en-US" sz="2400" b="1" i="1">
                <a:latin typeface="Times New Roman" panose="02020603050405020304" charset="0"/>
              </a:rPr>
              <a:t>2. Sưu tầm tư liệu về một trong số những người lãnh đạo tiêu biểu của phong trào nông dân ở Đàng Ngoài TKXVIII. Giới thiệu những tư liệu đó với thầy cô và bạn học</a:t>
            </a:r>
            <a:endParaRPr lang="en-US" sz="2400" b="1" i="1">
              <a:latin typeface="Times New Roman" panose="02020603050405020304" charset="0"/>
            </a:endParaRPr>
          </a:p>
          <a:p>
            <a:pPr marL="0" indent="0"/>
            <a:r>
              <a:rPr lang="en-US" sz="2400" b="1" i="1">
                <a:latin typeface="Times New Roman" panose="02020603050405020304" charset="0"/>
              </a:rPr>
              <a:t>3. Tìm hiểu thông tin từ sách, báo và internet, hãy viết đoạn văn (khoảng 5-7 dòng) giới thiệu về một di tích hoặc lễ hội còn tồn tại đến ngày nay gắn với tên tuổi một thủ lĩnh của cuộc khỏi nghĩa nông dân Đàng Ngoài thế kỉ XVIII.</a:t>
            </a:r>
            <a:endParaRPr lang="en-US" sz="2400" b="1" i="1">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p>
            <a:pPr marL="0" indent="0"/>
            <a:r>
              <a:rPr lang="en-US" sz="2800" b="0">
                <a:latin typeface="Times New Roman" panose="02020603050405020304" charset="0"/>
              </a:rPr>
              <a:t>- Chuẩn bị Bài 8: Phong trào Tây Sơn.+ Tìm hiểu về nguyên nhân bùng nổ của phong trào Tây Sơn.+ Tìm hiểu về một số thắng lợi tiêu biểu của phong trào Tây Sơn.+ Tìm hiểu về Nguyễn Huệ - Quang Trung và vai trò của ông trong phong trào Tây Sơn.</a:t>
            </a:r>
            <a:endParaRPr lang="en-US" sz="2800" b="0">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endParaRPr lang="en-US" altLang="zh-CN" sz="6960" b="1" dirty="0">
              <a:solidFill>
                <a:srgbClr val="288098"/>
              </a:solidFill>
              <a:latin typeface="Arial" panose="020B0604020202020204" pitchFamily="34" charset="0"/>
              <a:ea typeface="Arial" panose="020B0604020202020204" pitchFamily="34" charset="0"/>
            </a:endParaRP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endParaRPr lang="en-US" altLang="zh-CN" sz="1475" spc="316" dirty="0">
              <a:solidFill>
                <a:schemeClr val="tx1">
                  <a:lumMod val="50000"/>
                  <a:lumOff val="50000"/>
                </a:schemeClr>
              </a:solidFill>
              <a:latin typeface="Arial" panose="020B0604020202020204" pitchFamily="34" charset="0"/>
              <a:ea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3415030"/>
          </a:xfrm>
          <a:prstGeom prst="rect">
            <a:avLst/>
          </a:prstGeom>
          <a:noFill/>
          <a:ln w="9525">
            <a:noFill/>
          </a:ln>
        </p:spPr>
        <p:txBody>
          <a:bodyPr wrap="square">
            <a:spAutoFit/>
          </a:bodyPr>
          <a:p>
            <a:pPr marL="90170" indent="-90170" algn="ctr"/>
            <a:r>
              <a:rPr lang="en-US" sz="3600" b="1">
                <a:latin typeface="Times New Roman" panose="02020603050405020304" charset="0"/>
              </a:rPr>
              <a:t>CHƯƠNG III. VIỆT NAM TỪ ĐẦU THẾ KỈ XVI ĐẾN THẾ KỈ XVIII</a:t>
            </a:r>
            <a:r>
              <a:rPr lang="en-US" sz="3600" b="1">
                <a:solidFill>
                  <a:srgbClr val="0070C0"/>
                </a:solidFill>
                <a:latin typeface="Times New Roman" panose="02020603050405020304" charset="0"/>
              </a:rPr>
              <a:t>Bài 6KHỞI NGHĨA NÔNG DÂN Ở ĐÀNG NGOÀI THẾ KỈ XVIII</a:t>
            </a:r>
            <a:endParaRPr lang="en-US" sz="36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740410" y="1052195"/>
            <a:ext cx="5080000" cy="460375"/>
          </a:xfrm>
          <a:prstGeom prst="rect">
            <a:avLst/>
          </a:prstGeom>
          <a:noFill/>
          <a:ln w="9525">
            <a:noFill/>
          </a:ln>
        </p:spPr>
        <p:txBody>
          <a:bodyPr>
            <a:spAutoFit/>
          </a:bodyPr>
          <a:p>
            <a:pPr marL="0" indent="0"/>
            <a:r>
              <a:rPr lang="en-US" sz="2400" b="1">
                <a:latin typeface="Times New Roman" panose="02020603050405020304" charset="0"/>
              </a:rPr>
              <a:t>1. Bối cảnh lịch sử</a:t>
            </a:r>
            <a:endParaRPr lang="en-US" sz="2400" b="1">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sp>
        <p:nvSpPr>
          <p:cNvPr id="3" name="Cloud Callout 2"/>
          <p:cNvSpPr/>
          <p:nvPr/>
        </p:nvSpPr>
        <p:spPr>
          <a:xfrm>
            <a:off x="9165590" y="1527810"/>
            <a:ext cx="3522345" cy="3561715"/>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p>
            <a:pPr algn="ctr"/>
            <a:r>
              <a:rPr lang="en-US" sz="2400">
                <a:latin typeface="Times New Roman" panose="02020603050405020304" charset="0"/>
                <a:cs typeface="Times New Roman" panose="02020603050405020304" charset="0"/>
              </a:rPr>
              <a:t> Hãy nêu 1 số nét chính về bối cảnh lịch sử dẫn đến phong trào nông dân Đàng Ngoài.</a:t>
            </a:r>
            <a:endParaRPr lang="en-US" sz="2400">
              <a:latin typeface="Times New Roman" panose="02020603050405020304" charset="0"/>
              <a:cs typeface="Times New Roman" panose="02020603050405020304" charset="0"/>
            </a:endParaRPr>
          </a:p>
        </p:txBody>
      </p:sp>
      <p:graphicFrame>
        <p:nvGraphicFramePr>
          <p:cNvPr id="4" name="Table 3"/>
          <p:cNvGraphicFramePr/>
          <p:nvPr/>
        </p:nvGraphicFramePr>
        <p:xfrm>
          <a:off x="5636895" y="2392045"/>
          <a:ext cx="3533775" cy="1958975"/>
        </p:xfrm>
        <a:graphic>
          <a:graphicData uri="http://schemas.openxmlformats.org/drawingml/2006/table">
            <a:tbl>
              <a:tblPr firstRow="1" bandRow="1">
                <a:tableStyleId>{5C22544A-7EE6-4342-B048-85BDC9FD1C3A}</a:tableStyleId>
              </a:tblPr>
              <a:tblGrid>
                <a:gridCol w="1398905"/>
                <a:gridCol w="2134870"/>
              </a:tblGrid>
              <a:tr h="647700">
                <a:tc>
                  <a:txBody>
                    <a:bodyPr/>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92785">
                <a:tc>
                  <a:txBody>
                    <a:bodyPr/>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18490">
                <a:tc>
                  <a:txBody>
                    <a:bodyPr/>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5" name="Picture 1" descr="IMG_256"/>
          <p:cNvPicPr>
            <a:picLocks noChangeAspect="1"/>
          </p:cNvPicPr>
          <p:nvPr/>
        </p:nvPicPr>
        <p:blipFill>
          <a:blip r:embed="rId2"/>
          <a:stretch>
            <a:fillRect/>
          </a:stretch>
        </p:blipFill>
        <p:spPr>
          <a:xfrm>
            <a:off x="618490" y="1512570"/>
            <a:ext cx="4653280" cy="4631055"/>
          </a:xfrm>
          <a:prstGeom prst="rect">
            <a:avLst/>
          </a:prstGeom>
          <a:noFill/>
          <a:ln w="9525">
            <a:noFill/>
          </a:ln>
        </p:spPr>
      </p:pic>
      <p:sp>
        <p:nvSpPr>
          <p:cNvPr id="9" name="Text Box 8"/>
          <p:cNvSpPr txBox="1"/>
          <p:nvPr/>
        </p:nvSpPr>
        <p:spPr>
          <a:xfrm>
            <a:off x="5781040" y="1384300"/>
            <a:ext cx="3693795" cy="829945"/>
          </a:xfrm>
          <a:prstGeom prst="rect">
            <a:avLst/>
          </a:prstGeom>
          <a:noFill/>
        </p:spPr>
        <p:txBody>
          <a:bodyPr wrap="square" rtlCol="0">
            <a:spAutoFit/>
          </a:bodyPr>
          <a:p>
            <a:r>
              <a:rPr lang="en-US" sz="2400" b="1">
                <a:latin typeface="Times New Roman" panose="02020603050405020304" charset="0"/>
                <a:cs typeface="Times New Roman" panose="02020603050405020304" charset="0"/>
                <a:sym typeface="+mn-ea"/>
              </a:rPr>
              <a:t>Hoạt động nhóm 5 phút - Hoàn thành PHT</a:t>
            </a:r>
            <a:endParaRPr lang="en-US" sz="24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740410" y="1052195"/>
            <a:ext cx="5080000" cy="460375"/>
          </a:xfrm>
          <a:prstGeom prst="rect">
            <a:avLst/>
          </a:prstGeom>
          <a:noFill/>
          <a:ln w="9525">
            <a:noFill/>
          </a:ln>
        </p:spPr>
        <p:txBody>
          <a:bodyPr>
            <a:spAutoFit/>
          </a:bodyPr>
          <a:p>
            <a:pPr marL="0" indent="0"/>
            <a:r>
              <a:rPr lang="en-US" sz="2400" b="1">
                <a:latin typeface="Times New Roman" panose="02020603050405020304" charset="0"/>
              </a:rPr>
              <a:t>1. Bối cảnh lịch sử</a:t>
            </a:r>
            <a:endParaRPr lang="en-US" sz="2400" b="1">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graphicFrame>
        <p:nvGraphicFramePr>
          <p:cNvPr id="4" name="Table 3"/>
          <p:cNvGraphicFramePr/>
          <p:nvPr/>
        </p:nvGraphicFramePr>
        <p:xfrm>
          <a:off x="740410" y="1509395"/>
          <a:ext cx="10888345" cy="3441065"/>
        </p:xfrm>
        <a:graphic>
          <a:graphicData uri="http://schemas.openxmlformats.org/drawingml/2006/table">
            <a:tbl>
              <a:tblPr firstRow="1" bandRow="1">
                <a:tableStyleId>{5C22544A-7EE6-4342-B048-85BDC9FD1C3A}</a:tableStyleId>
              </a:tblPr>
              <a:tblGrid>
                <a:gridCol w="1792605"/>
                <a:gridCol w="9095740"/>
              </a:tblGrid>
              <a:tr h="1678940">
                <a:tc>
                  <a:txBody>
                    <a:bodyPr/>
                    <a:p>
                      <a:pPr indent="0" algn="ctr">
                        <a:buNone/>
                      </a:pPr>
                      <a:endParaRPr lang="en-US" sz="2400" b="0">
                        <a:solidFill>
                          <a:schemeClr val="tx1"/>
                        </a:solidFill>
                        <a:latin typeface="Times New Roman" panose="02020603050405020304" charset="0"/>
                        <a:cs typeface="Times New Roman" panose="02020603050405020304" charset="0"/>
                      </a:endParaRPr>
                    </a:p>
                    <a:p>
                      <a:pPr indent="0" algn="ctr">
                        <a:buNone/>
                      </a:pPr>
                      <a:endParaRPr lang="en-US" sz="2400" b="0">
                        <a:solidFill>
                          <a:schemeClr val="tx1"/>
                        </a:solidFill>
                        <a:latin typeface="Times New Roman" panose="02020603050405020304" charset="0"/>
                        <a:cs typeface="Times New Roman" panose="02020603050405020304" charset="0"/>
                      </a:endParaRPr>
                    </a:p>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140460">
                <a:tc>
                  <a:txBody>
                    <a:bodyPr/>
                    <a:p>
                      <a:pPr indent="0" algn="ctr">
                        <a:buNone/>
                      </a:pPr>
                      <a:endParaRPr lang="en-US" sz="2400" b="0">
                        <a:latin typeface="Times New Roman" panose="02020603050405020304" charset="0"/>
                        <a:cs typeface="Times New Roman" panose="02020603050405020304" charset="0"/>
                      </a:endParaRPr>
                    </a:p>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21665">
                <a:tc>
                  <a:txBody>
                    <a:bodyPr/>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6" name="Text Box 5"/>
          <p:cNvSpPr txBox="1"/>
          <p:nvPr/>
        </p:nvSpPr>
        <p:spPr>
          <a:xfrm>
            <a:off x="2799080" y="1600200"/>
            <a:ext cx="8549640" cy="1106805"/>
          </a:xfrm>
          <a:prstGeom prst="rect">
            <a:avLst/>
          </a:prstGeom>
          <a:noFill/>
        </p:spPr>
        <p:txBody>
          <a:bodyPr wrap="square" rtlCol="0">
            <a:spAutoFit/>
          </a:bodyPr>
          <a:p>
            <a:r>
              <a:rPr lang="en-US" sz="2200">
                <a:latin typeface="Times New Roman" panose="02020603050405020304" charset="0"/>
                <a:cs typeface="Times New Roman" panose="02020603050405020304" charset="0"/>
              </a:rPr>
              <a:t>+ Chính quyền trung ương: chính quyền PK Đàng Ngoài rơi vào khủng hoảng sâu sắc, Vua Lê không có thực quyền, phủ Chúa giữ mọi quyền hành quanh năm tổ chức hội hè, yến tiệc…</a:t>
            </a:r>
            <a:endParaRPr lang="en-US" sz="2200">
              <a:latin typeface="Times New Roman" panose="02020603050405020304" charset="0"/>
              <a:cs typeface="Times New Roman" panose="02020603050405020304" charset="0"/>
            </a:endParaRPr>
          </a:p>
        </p:txBody>
      </p:sp>
      <p:sp>
        <p:nvSpPr>
          <p:cNvPr id="7" name="Text Box 6"/>
          <p:cNvSpPr txBox="1"/>
          <p:nvPr/>
        </p:nvSpPr>
        <p:spPr>
          <a:xfrm>
            <a:off x="2705100" y="2614930"/>
            <a:ext cx="8303895" cy="429895"/>
          </a:xfrm>
          <a:prstGeom prst="rect">
            <a:avLst/>
          </a:prstGeom>
          <a:noFill/>
        </p:spPr>
        <p:txBody>
          <a:bodyPr wrap="square" rtlCol="0">
            <a:spAutoFit/>
          </a:bodyPr>
          <a:p>
            <a:r>
              <a:rPr lang="en-US" sz="2200">
                <a:latin typeface="Times New Roman" panose="02020603050405020304" charset="0"/>
                <a:cs typeface="Times New Roman" panose="02020603050405020304" charset="0"/>
              </a:rPr>
              <a:t>+ Quan lại địa phương: Hoành hành đục khoét nhân dân.</a:t>
            </a:r>
            <a:endParaRPr lang="en-US" sz="2200">
              <a:latin typeface="Times New Roman" panose="02020603050405020304" charset="0"/>
              <a:cs typeface="Times New Roman" panose="02020603050405020304" charset="0"/>
            </a:endParaRPr>
          </a:p>
        </p:txBody>
      </p:sp>
      <p:sp>
        <p:nvSpPr>
          <p:cNvPr id="8" name="Text Box 7"/>
          <p:cNvSpPr txBox="1"/>
          <p:nvPr/>
        </p:nvSpPr>
        <p:spPr>
          <a:xfrm>
            <a:off x="2618105" y="3256280"/>
            <a:ext cx="8631555" cy="1106805"/>
          </a:xfrm>
          <a:prstGeom prst="rect">
            <a:avLst/>
          </a:prstGeom>
          <a:noFill/>
        </p:spPr>
        <p:txBody>
          <a:bodyPr wrap="square" rtlCol="0">
            <a:spAutoFit/>
          </a:bodyPr>
          <a:p>
            <a:r>
              <a:rPr lang="en-US" sz="2200">
                <a:latin typeface="Times New Roman" panose="02020603050405020304" charset="0"/>
                <a:cs typeface="Times New Roman" panose="02020603050405020304" charset="0"/>
              </a:rPr>
              <a:t>+ Ruộng đất của nhân dân bị quan lại, địa chủ lấn chiếm.</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 Tình trạng hạn hán, lũ lụt dấn đến mất mùa liên tiếp xả ra.</a:t>
            </a:r>
            <a:endParaRPr lang="en-US" sz="2200">
              <a:latin typeface="Times New Roman" panose="02020603050405020304" charset="0"/>
              <a:cs typeface="Times New Roman" panose="02020603050405020304" charset="0"/>
            </a:endParaRPr>
          </a:p>
          <a:p>
            <a:r>
              <a:rPr lang="en-US" sz="2200">
                <a:latin typeface="Times New Roman" panose="02020603050405020304" charset="0"/>
                <a:cs typeface="Times New Roman" panose="02020603050405020304" charset="0"/>
              </a:rPr>
              <a:t>+ Thủ công nghiệp và thương nghiệp ngày càng sa sút, tiêu điều.</a:t>
            </a:r>
            <a:endParaRPr lang="en-US" sz="2200">
              <a:latin typeface="Times New Roman" panose="02020603050405020304" charset="0"/>
              <a:cs typeface="Times New Roman" panose="02020603050405020304" charset="0"/>
            </a:endParaRPr>
          </a:p>
        </p:txBody>
      </p:sp>
      <p:sp>
        <p:nvSpPr>
          <p:cNvPr id="12" name="Text Box 11"/>
          <p:cNvSpPr txBox="1"/>
          <p:nvPr/>
        </p:nvSpPr>
        <p:spPr>
          <a:xfrm>
            <a:off x="2613025" y="4408805"/>
            <a:ext cx="6762750" cy="429895"/>
          </a:xfrm>
          <a:prstGeom prst="rect">
            <a:avLst/>
          </a:prstGeom>
          <a:noFill/>
        </p:spPr>
        <p:txBody>
          <a:bodyPr wrap="square" rtlCol="0">
            <a:spAutoFit/>
          </a:bodyPr>
          <a:p>
            <a:r>
              <a:rPr lang="en-US" sz="2200">
                <a:latin typeface="Times New Roman" panose="02020603050405020304" charset="0"/>
                <a:cs typeface="Times New Roman" panose="02020603050405020304" charset="0"/>
              </a:rPr>
              <a:t>Cuộc sống của nhân dân khó khăn về mọi mặt.</a:t>
            </a:r>
            <a:endParaRPr lang="en-US" sz="2200">
              <a:latin typeface="Times New Roman" panose="02020603050405020304" charset="0"/>
              <a:cs typeface="Times New Roman" panose="02020603050405020304" charset="0"/>
            </a:endParaRPr>
          </a:p>
        </p:txBody>
      </p:sp>
      <p:sp>
        <p:nvSpPr>
          <p:cNvPr id="14" name="Rounded Rectangle 13"/>
          <p:cNvSpPr/>
          <p:nvPr/>
        </p:nvSpPr>
        <p:spPr>
          <a:xfrm>
            <a:off x="956310" y="5056505"/>
            <a:ext cx="10491470"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b="1" i="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6" grpId="0"/>
      <p:bldP spid="6" grpId="1"/>
      <p:bldP spid="7" grpId="0"/>
      <p:bldP spid="7" grpId="1"/>
      <p:bldP spid="8" grpId="0"/>
      <p:bldP spid="8" grpId="1"/>
      <p:bldP spid="12" grpId="0"/>
      <p:bldP spid="12" grpId="1"/>
      <p:bldP spid="14" grpId="0" bldLvl="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p>
            <a:pPr marL="0" indent="0"/>
            <a:r>
              <a:rPr lang="en-US" sz="2400" b="1">
                <a:solidFill>
                  <a:srgbClr val="0070C0"/>
                </a:solidFill>
                <a:latin typeface="Times New Roman" panose="02020603050405020304" charset="0"/>
              </a:rPr>
              <a:t> 2. Diễn biến và kết quả</a:t>
            </a:r>
            <a:endParaRPr lang="en-US" sz="2400" b="1">
              <a:solidFill>
                <a:srgbClr val="0070C0"/>
              </a:solidFill>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pic>
        <p:nvPicPr>
          <p:cNvPr id="3" name="Picture 2" descr="IMG_256"/>
          <p:cNvPicPr>
            <a:picLocks noChangeAspect="1"/>
          </p:cNvPicPr>
          <p:nvPr/>
        </p:nvPicPr>
        <p:blipFill>
          <a:blip r:embed="rId2"/>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en-US" sz="2400">
                <a:latin typeface="Times New Roman" panose="02020603050405020304" charset="0"/>
                <a:cs typeface="Times New Roman" panose="02020603050405020304" charset="0"/>
              </a:rPr>
              <a:t>Dựa vào lược đồ, thông tin và bảng tóm tắt hãy:</a:t>
            </a:r>
            <a:endParaRPr lang="en-US" sz="2400">
              <a:latin typeface="Times New Roman" panose="02020603050405020304" charset="0"/>
              <a:cs typeface="Times New Roman" panose="02020603050405020304" charset="0"/>
            </a:endParaRPr>
          </a:p>
          <a:p>
            <a:pPr algn="ctr"/>
            <a:r>
              <a:rPr lang="en-US" sz="2400">
                <a:latin typeface="Times New Roman" panose="02020603050405020304" charset="0"/>
                <a:cs typeface="Times New Roman" panose="02020603050405020304" charset="0"/>
              </a:rPr>
              <a:t>Nêu những nét chính về diễn biến, kết quả của một số cuộc khởi nghĩa lớn nông dân tiêu biểu ở Đàng Ngoài thế kỉ XVIII?</a:t>
            </a:r>
            <a:endParaRPr 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P spid="100" grpId="1"/>
      <p:bldP spid="4" grpId="0" bldLvl="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p>
            <a:pPr marL="0" indent="0"/>
            <a:r>
              <a:rPr lang="en-US" sz="2400" b="1">
                <a:solidFill>
                  <a:srgbClr val="0070C0"/>
                </a:solidFill>
                <a:latin typeface="Times New Roman" panose="02020603050405020304" charset="0"/>
              </a:rPr>
              <a:t>2. </a:t>
            </a:r>
            <a:r>
              <a:rPr lang="en-US" sz="2400" b="1">
                <a:solidFill>
                  <a:srgbClr val="0070C0"/>
                </a:solidFill>
                <a:latin typeface="Times New Roman" panose="02020603050405020304" charset="0"/>
                <a:sym typeface="+mn-ea"/>
              </a:rPr>
              <a:t>Diễn biến và kết quả.</a:t>
            </a:r>
            <a:endParaRPr lang="en-US" sz="2400" b="1">
              <a:solidFill>
                <a:srgbClr val="0070C0"/>
              </a:solidFill>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graphicFrame>
        <p:nvGraphicFramePr>
          <p:cNvPr id="5" name="Table 4"/>
          <p:cNvGraphicFramePr/>
          <p:nvPr/>
        </p:nvGraphicFramePr>
        <p:xfrm>
          <a:off x="772160" y="1456055"/>
          <a:ext cx="11272520" cy="4992370"/>
        </p:xfrm>
        <a:graphic>
          <a:graphicData uri="http://schemas.openxmlformats.org/drawingml/2006/table">
            <a:tbl>
              <a:tblPr firstRow="1" bandRow="1">
                <a:tableStyleId>{5940675A-B579-460E-94D1-54222C63F5DA}</a:tableStyleId>
              </a:tblPr>
              <a:tblGrid>
                <a:gridCol w="2258695"/>
                <a:gridCol w="9013825"/>
              </a:tblGrid>
              <a:tr h="320040">
                <a:tc>
                  <a:txBody>
                    <a:bodyPr/>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493520">
                <a:tc>
                  <a:txBody>
                    <a:bodyPr/>
                    <a:p>
                      <a:pPr indent="0">
                        <a:buNone/>
                      </a:pPr>
                      <a:r>
                        <a:rPr lang="en-US" sz="2400" b="0">
                          <a:latin typeface="Times New Roman" panose="02020603050405020304" charset="0"/>
                          <a:cs typeface="Times New Roman" panose="02020603050405020304" charset="0"/>
                        </a:rPr>
                        <a:t>Nguyễn Hữu Cầu</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(1741 - 1751)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32840">
                <a:tc>
                  <a:txBody>
                    <a:bodyPr/>
                    <a:p>
                      <a:pPr indent="0">
                        <a:buNone/>
                      </a:pPr>
                      <a:r>
                        <a:rPr lang="en-US" sz="2400" b="0">
                          <a:latin typeface="Times New Roman" panose="02020603050405020304" charset="0"/>
                          <a:cs typeface="Times New Roman" panose="02020603050405020304" charset="0"/>
                        </a:rPr>
                        <a:t>Hoàng Công Chất</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68730">
                <a:tc>
                  <a:txBody>
                    <a:bodyPr/>
                    <a:p>
                      <a:pPr indent="0">
                        <a:buNone/>
                      </a:pPr>
                      <a:r>
                        <a:rPr lang="en-US" sz="2400" b="0">
                          <a:latin typeface="Times New Roman" panose="02020603050405020304" charset="0"/>
                          <a:cs typeface="Times New Roman" panose="02020603050405020304" charset="0"/>
                        </a:rPr>
                        <a:t>Nguyễn Danh Phương</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6" name="Cloud Callout 5"/>
          <p:cNvSpPr/>
          <p:nvPr/>
        </p:nvSpPr>
        <p:spPr>
          <a:xfrm>
            <a:off x="9165590" y="807720"/>
            <a:ext cx="3108325" cy="396049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400">
                <a:solidFill>
                  <a:srgbClr val="FF0000"/>
                </a:solidFill>
                <a:latin typeface="Times New Roman" panose="02020603050405020304" charset="0"/>
                <a:cs typeface="Times New Roman" panose="02020603050405020304" charset="0"/>
              </a:rPr>
              <a:t>Em có nhận xét về địa bàn hoạt động và kết quả của phong trào nông dân Đàng Ngoài?</a:t>
            </a:r>
            <a:endParaRPr lang="en-US" sz="2400">
              <a:solidFill>
                <a:srgbClr val="FF0000"/>
              </a:solidFill>
              <a:latin typeface="Times New Roman" panose="02020603050405020304" charset="0"/>
              <a:cs typeface="Times New Roman" panose="02020603050405020304" charset="0"/>
            </a:endParaRPr>
          </a:p>
        </p:txBody>
      </p:sp>
      <p:sp>
        <p:nvSpPr>
          <p:cNvPr id="8" name="Rounded Rectangle 7"/>
          <p:cNvSpPr/>
          <p:nvPr/>
        </p:nvSpPr>
        <p:spPr>
          <a:xfrm>
            <a:off x="772795" y="597090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endParaRPr lang="en-US" sz="2400" b="1">
              <a:solidFill>
                <a:srgbClr val="FF0000"/>
              </a:solidFill>
              <a:latin typeface="Times New Roman" panose="02020603050405020304" charset="0"/>
              <a:cs typeface="Times New Roman" panose="02020603050405020304" charset="0"/>
            </a:endParaRPr>
          </a:p>
          <a:p>
            <a:pPr algn="l"/>
            <a:r>
              <a:rPr lang="en-US" sz="2400" b="1">
                <a:solidFill>
                  <a:srgbClr val="FF0000"/>
                </a:solidFill>
                <a:latin typeface="Times New Roman" panose="02020603050405020304" charset="0"/>
                <a:cs typeface="Times New Roman" panose="02020603050405020304" charset="0"/>
              </a:rPr>
              <a:t>                        - Kết quả: Đều thất bại</a:t>
            </a:r>
            <a:endParaRPr lang="en-US" sz="24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P spid="100" grpId="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800">
                <a:latin typeface="Times New Roman" panose="02020603050405020304" charset="0"/>
                <a:cs typeface="Times New Roman" panose="02020603050405020304" charset="0"/>
              </a:rPr>
              <a:t>Trong các cuộc k/n trên, em ấn tượng với cuộc khỏi nghĩa nào nhất? Vì sao?</a:t>
            </a:r>
            <a:endParaRPr lang="en-US" sz="2800">
              <a:latin typeface="Times New Roman" panose="02020603050405020304" charset="0"/>
              <a:cs typeface="Times New Roman" panose="02020603050405020304" charset="0"/>
            </a:endParaRPr>
          </a:p>
        </p:txBody>
      </p:sp>
      <p:sp>
        <p:nvSpPr>
          <p:cNvPr id="100" name="Text Box 99"/>
          <p:cNvSpPr txBox="1"/>
          <p:nvPr/>
        </p:nvSpPr>
        <p:spPr>
          <a:xfrm>
            <a:off x="740410" y="664210"/>
            <a:ext cx="7254240" cy="5692775"/>
          </a:xfrm>
          <a:prstGeom prst="rect">
            <a:avLst/>
          </a:prstGeom>
          <a:noFill/>
          <a:ln w="9525">
            <a:noFill/>
          </a:ln>
        </p:spPr>
        <p:txBody>
          <a:bodyPr wrap="square">
            <a:spAutoFit/>
          </a:bodyPr>
          <a:p>
            <a:pPr marL="0" indent="0"/>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 Cuộc khởi nghĩa Hoàng Công Chất kéo dài 30 năm, không chỉ chống lại chính quyền phong kiến mà còn có công đánh giặc Phẻ (từ Thượng Lào tràn vào xâm lược) bảo vệ vùng biên giới Tây Bắc, giúp ND ổn định cuộc sống.+ Cuộc khởi nghĩa Nguyễn Danh Phương kéo dài 11 năm và mở rộng hoạt động trên 1 phạm vi lớn. Thanh thế lừng lẫy 1 vùng, trở thành “địch quốc của triều đình”</a:t>
            </a:r>
            <a:endParaRPr lang="en-US" sz="2800" b="0">
              <a:solidFill>
                <a:srgbClr val="000000"/>
              </a:solidFill>
              <a:latin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52755" y="370205"/>
            <a:ext cx="11950700" cy="6554470"/>
          </a:xfrm>
          <a:prstGeom prst="rect">
            <a:avLst/>
          </a:prstGeom>
          <a:noFill/>
        </p:spPr>
        <p:txBody>
          <a:bodyPr wrap="square" rtlCol="0" anchor="t">
            <a:spAutoFit/>
          </a:bodyPr>
          <a:p>
            <a:pPr algn="ctr"/>
            <a:r>
              <a:rPr lang="en-US" sz="2000" b="1">
                <a:latin typeface="Times New Roman" panose="02020603050405020304" charset="0"/>
                <a:cs typeface="Times New Roman" panose="02020603050405020304" charset="0"/>
              </a:rPr>
              <a:t>Khởi nghĩa Hoàng Công Chất</a:t>
            </a:r>
            <a:endParaRPr lang="en-US" sz="2000" b="1">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endParaRPr lang="en-US" sz="20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8716</Words>
  <PresentationFormat>自定义</PresentationFormat>
  <Paragraphs>259</Paragraphs>
  <Slides>16</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Calibri</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2016-12-29T13:10:00Z</dcterms:created>
  <dcterms:modified xsi:type="dcterms:W3CDTF">2023-07-20T05:48:42Z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1033-11.2.0.11537</vt:lpwstr>
  </property>
  <property fmtid="{D5CDD505-2E9C-101B-9397-08002B2CF9AE}" pid="4" name="ICV">
    <vt:lpwstr>520661C7830B4507AA0ECBF7D0712D63</vt:lpwstr>
  </property>
</Properties>
</file>