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58" r:id="rId2"/>
    <p:sldId id="405" r:id="rId3"/>
    <p:sldId id="407" r:id="rId4"/>
    <p:sldId id="408" r:id="rId5"/>
    <p:sldId id="409" r:id="rId6"/>
    <p:sldId id="352" r:id="rId7"/>
    <p:sldId id="398" r:id="rId8"/>
    <p:sldId id="399" r:id="rId9"/>
    <p:sldId id="400" r:id="rId10"/>
    <p:sldId id="403" r:id="rId11"/>
    <p:sldId id="410" r:id="rId12"/>
    <p:sldId id="364" r:id="rId13"/>
    <p:sldId id="39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A7B6714-C119-46C3-A13D-F0A4723B2AD4}">
          <p14:sldIdLst>
            <p14:sldId id="258"/>
          </p14:sldIdLst>
        </p14:section>
        <p14:section name="Untitled Section" id="{BFAC2EF9-C09D-4B9F-82CC-0D48386228DE}">
          <p14:sldIdLst>
            <p14:sldId id="405"/>
            <p14:sldId id="407"/>
            <p14:sldId id="408"/>
            <p14:sldId id="409"/>
            <p14:sldId id="352"/>
            <p14:sldId id="398"/>
            <p14:sldId id="399"/>
            <p14:sldId id="400"/>
            <p14:sldId id="403"/>
            <p14:sldId id="410"/>
            <p14:sldId id="364"/>
            <p14:sldId id="3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02" autoAdjust="0"/>
    <p:restoredTop sz="94660"/>
  </p:normalViewPr>
  <p:slideViewPr>
    <p:cSldViewPr snapToGrid="0">
      <p:cViewPr varScale="1">
        <p:scale>
          <a:sx n="67" d="100"/>
          <a:sy n="67" d="100"/>
        </p:scale>
        <p:origin x="444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BED32-BC95-4194-9CC5-4E8EE86A60AA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6F7AB-544F-4CC2-AEAD-5DDCC88EF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94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5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.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14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5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.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00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5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.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400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5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.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95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5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.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2404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5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.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693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5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.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8259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5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.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2293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5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.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72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5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.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91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5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.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62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5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.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21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3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9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59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3" y="6356353"/>
            <a:ext cx="3860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2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2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710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7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65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2pPr>
            <a:lvl3pPr marL="10885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9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4pPr>
            <a:lvl5pPr marL="2177061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5pPr>
            <a:lvl6pPr marL="2721326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6pPr>
            <a:lvl7pPr marL="3265591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7pPr>
            <a:lvl8pPr marL="380985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8pPr>
            <a:lvl9pPr marL="435412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8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50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50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15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50" b="1"/>
            </a:lvl1pPr>
            <a:lvl2pPr marL="544265" indent="0">
              <a:buNone/>
              <a:defRPr sz="2400" b="1"/>
            </a:lvl2pPr>
            <a:lvl3pPr marL="1088530" indent="0">
              <a:buNone/>
              <a:defRPr sz="2150" b="1"/>
            </a:lvl3pPr>
            <a:lvl4pPr marL="1632795" indent="0">
              <a:buNone/>
              <a:defRPr sz="1900" b="1"/>
            </a:lvl4pPr>
            <a:lvl5pPr marL="2177061" indent="0">
              <a:buNone/>
              <a:defRPr sz="1900" b="1"/>
            </a:lvl5pPr>
            <a:lvl6pPr marL="2721326" indent="0">
              <a:buNone/>
              <a:defRPr sz="1900" b="1"/>
            </a:lvl6pPr>
            <a:lvl7pPr marL="3265591" indent="0">
              <a:buNone/>
              <a:defRPr sz="1900" b="1"/>
            </a:lvl7pPr>
            <a:lvl8pPr marL="3809855" indent="0">
              <a:buNone/>
              <a:defRPr sz="1900" b="1"/>
            </a:lvl8pPr>
            <a:lvl9pPr marL="4354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  <a:prstGeom prst="rect">
            <a:avLst/>
          </a:prstGeom>
        </p:spPr>
        <p:txBody>
          <a:bodyPr/>
          <a:lstStyle>
            <a:lvl1pPr>
              <a:defRPr sz="2850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50" b="1"/>
            </a:lvl1pPr>
            <a:lvl2pPr marL="544265" indent="0">
              <a:buNone/>
              <a:defRPr sz="2400" b="1"/>
            </a:lvl2pPr>
            <a:lvl3pPr marL="1088530" indent="0">
              <a:buNone/>
              <a:defRPr sz="2150" b="1"/>
            </a:lvl3pPr>
            <a:lvl4pPr marL="1632795" indent="0">
              <a:buNone/>
              <a:defRPr sz="1900" b="1"/>
            </a:lvl4pPr>
            <a:lvl5pPr marL="2177061" indent="0">
              <a:buNone/>
              <a:defRPr sz="1900" b="1"/>
            </a:lvl5pPr>
            <a:lvl6pPr marL="2721326" indent="0">
              <a:buNone/>
              <a:defRPr sz="1900" b="1"/>
            </a:lvl6pPr>
            <a:lvl7pPr marL="3265591" indent="0">
              <a:buNone/>
              <a:defRPr sz="1900" b="1"/>
            </a:lvl7pPr>
            <a:lvl8pPr marL="3809855" indent="0">
              <a:buNone/>
              <a:defRPr sz="1900" b="1"/>
            </a:lvl8pPr>
            <a:lvl9pPr marL="4354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4" cy="3951288"/>
          </a:xfrm>
          <a:prstGeom prst="rect">
            <a:avLst/>
          </a:prstGeom>
        </p:spPr>
        <p:txBody>
          <a:bodyPr/>
          <a:lstStyle>
            <a:lvl1pPr>
              <a:defRPr sz="2850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8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0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65" indent="0">
              <a:buNone/>
              <a:defRPr sz="1450"/>
            </a:lvl2pPr>
            <a:lvl3pPr marL="1088530" indent="0">
              <a:buNone/>
              <a:defRPr sz="1200"/>
            </a:lvl3pPr>
            <a:lvl4pPr marL="1632795" indent="0">
              <a:buNone/>
              <a:defRPr sz="1050"/>
            </a:lvl4pPr>
            <a:lvl5pPr marL="2177061" indent="0">
              <a:buNone/>
              <a:defRPr sz="1050"/>
            </a:lvl5pPr>
            <a:lvl6pPr marL="2721326" indent="0">
              <a:buNone/>
              <a:defRPr sz="1050"/>
            </a:lvl6pPr>
            <a:lvl7pPr marL="3265591" indent="0">
              <a:buNone/>
              <a:defRPr sz="1050"/>
            </a:lvl7pPr>
            <a:lvl8pPr marL="3809855" indent="0">
              <a:buNone/>
              <a:defRPr sz="1050"/>
            </a:lvl8pPr>
            <a:lvl9pPr marL="435412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75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99"/>
            </a:lvl1pPr>
            <a:lvl2pPr marL="544265" indent="0">
              <a:buNone/>
              <a:defRPr sz="3349"/>
            </a:lvl2pPr>
            <a:lvl3pPr marL="1088530" indent="0">
              <a:buNone/>
              <a:defRPr sz="2850"/>
            </a:lvl3pPr>
            <a:lvl4pPr marL="1632795" indent="0">
              <a:buNone/>
              <a:defRPr sz="2400"/>
            </a:lvl4pPr>
            <a:lvl5pPr marL="2177061" indent="0">
              <a:buNone/>
              <a:defRPr sz="2400"/>
            </a:lvl5pPr>
            <a:lvl6pPr marL="2721326" indent="0">
              <a:buNone/>
              <a:defRPr sz="2400"/>
            </a:lvl6pPr>
            <a:lvl7pPr marL="3265591" indent="0">
              <a:buNone/>
              <a:defRPr sz="2400"/>
            </a:lvl7pPr>
            <a:lvl8pPr marL="3809855" indent="0">
              <a:buNone/>
              <a:defRPr sz="2400"/>
            </a:lvl8pPr>
            <a:lvl9pPr marL="435412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65" indent="0">
              <a:buNone/>
              <a:defRPr sz="1450"/>
            </a:lvl2pPr>
            <a:lvl3pPr marL="1088530" indent="0">
              <a:buNone/>
              <a:defRPr sz="1200"/>
            </a:lvl3pPr>
            <a:lvl4pPr marL="1632795" indent="0">
              <a:buNone/>
              <a:defRPr sz="1050"/>
            </a:lvl4pPr>
            <a:lvl5pPr marL="2177061" indent="0">
              <a:buNone/>
              <a:defRPr sz="1050"/>
            </a:lvl5pPr>
            <a:lvl6pPr marL="2721326" indent="0">
              <a:buNone/>
              <a:defRPr sz="1050"/>
            </a:lvl6pPr>
            <a:lvl7pPr marL="3265591" indent="0">
              <a:buNone/>
              <a:defRPr sz="1050"/>
            </a:lvl7pPr>
            <a:lvl8pPr marL="3809855" indent="0">
              <a:buNone/>
              <a:defRPr sz="1050"/>
            </a:lvl8pPr>
            <a:lvl9pPr marL="435412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0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" y="1762"/>
            <a:ext cx="12191937" cy="71445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/>
        </p:nvSpPr>
        <p:spPr>
          <a:xfrm>
            <a:off x="1764640" y="227626"/>
            <a:ext cx="722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18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3486" y="92974"/>
            <a:ext cx="664862" cy="6626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50"/>
              </a:lnSpc>
            </a:pPr>
            <a:r>
              <a:rPr lang="en-US" sz="16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16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2250"/>
              </a:lnSpc>
            </a:pPr>
            <a:r>
              <a:rPr lang="en-US" sz="16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16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97660" y="228601"/>
            <a:ext cx="67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18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18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/>
        </p:nvSpPr>
        <p:spPr bwMode="black">
          <a:xfrm>
            <a:off x="3624353" y="160457"/>
            <a:ext cx="8567648" cy="48828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45714" tIns="22857" rIns="45714" bIns="22857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24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24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97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1088530" rtl="0" eaLnBrk="1" latinLnBrk="0" hangingPunct="1">
        <a:spcBef>
          <a:spcPct val="0"/>
        </a:spcBef>
        <a:buNone/>
        <a:defRPr sz="5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99" indent="-408199" algn="l" defTabSz="1088530" rtl="0" eaLnBrk="1" latinLnBrk="0" hangingPunct="1">
        <a:spcBef>
          <a:spcPct val="20000"/>
        </a:spcBef>
        <a:buFont typeface="Arial" pitchFamily="34" charset="0"/>
        <a:buChar char="•"/>
        <a:defRPr sz="3799" kern="1200">
          <a:solidFill>
            <a:schemeClr val="tx1"/>
          </a:solidFill>
          <a:latin typeface="+mn-lt"/>
          <a:ea typeface="+mn-ea"/>
          <a:cs typeface="+mn-cs"/>
        </a:defRPr>
      </a:lvl1pPr>
      <a:lvl2pPr marL="884431" indent="-340166" algn="l" defTabSz="1088530" rtl="0" eaLnBrk="1" latinLnBrk="0" hangingPunct="1">
        <a:spcBef>
          <a:spcPct val="20000"/>
        </a:spcBef>
        <a:buFont typeface="Arial" pitchFamily="34" charset="0"/>
        <a:buChar char="–"/>
        <a:defRPr sz="3349" kern="1200">
          <a:solidFill>
            <a:schemeClr val="tx1"/>
          </a:solidFill>
          <a:latin typeface="+mn-lt"/>
          <a:ea typeface="+mn-ea"/>
          <a:cs typeface="+mn-cs"/>
        </a:defRPr>
      </a:lvl2pPr>
      <a:lvl3pPr marL="136066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850" kern="1200">
          <a:solidFill>
            <a:schemeClr val="tx1"/>
          </a:solidFill>
          <a:latin typeface="+mn-lt"/>
          <a:ea typeface="+mn-ea"/>
          <a:cs typeface="+mn-cs"/>
        </a:defRPr>
      </a:lvl3pPr>
      <a:lvl4pPr marL="1904928" indent="-272133" algn="l" defTabSz="108853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93" indent="-272133" algn="l" defTabSz="108853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45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72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98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25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1pPr>
      <a:lvl2pPr marL="54426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3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9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6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5pPr>
      <a:lvl6pPr marL="2721326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9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7pPr>
      <a:lvl8pPr marL="380985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8pPr>
      <a:lvl9pPr marL="435412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60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60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60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60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60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6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829010" y="1859673"/>
            <a:ext cx="1297749" cy="415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699" tIns="22850" rIns="45699" bIns="22850" rtlCol="0">
            <a:spAutoFit/>
          </a:bodyPr>
          <a:lstStyle/>
          <a:p>
            <a:pPr algn="ctr" defTabSz="1088639"/>
            <a:r>
              <a:rPr lang="en-US" sz="24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GIẢI TÍCH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14500" y="2318397"/>
            <a:ext cx="9144000" cy="667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699" tIns="22850" rIns="45699" bIns="22850" rtlCol="0">
            <a:spAutoFit/>
          </a:bodyPr>
          <a:lstStyle/>
          <a:p>
            <a:pPr algn="ctr" defTabSz="1088639">
              <a:lnSpc>
                <a:spcPct val="150000"/>
              </a:lnSpc>
            </a:pPr>
            <a:r>
              <a:rPr lang="en-US" sz="3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ÔN TẬP CHƯƠNG I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188718" y="941887"/>
            <a:ext cx="906946" cy="914227"/>
            <a:chOff x="12784885" y="1066801"/>
            <a:chExt cx="1814128" cy="1828692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110"/>
            </a:xfrm>
            <a:prstGeom prst="rect">
              <a:avLst/>
            </a:prstGeom>
            <a:noFill/>
          </p:spPr>
          <p:txBody>
            <a:bodyPr wrap="square" lIns="45699" tIns="22850" rIns="45699" bIns="22850" rtlCol="0">
              <a:spAutoFit/>
            </a:bodyPr>
            <a:lstStyle/>
            <a:p>
              <a:pPr algn="ctr" defTabSz="1088639"/>
              <a:r>
                <a:rPr lang="en-US" sz="2150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4" y="1556787"/>
              <a:ext cx="1236313" cy="1338706"/>
            </a:xfrm>
            <a:prstGeom prst="rect">
              <a:avLst/>
            </a:prstGeom>
            <a:noFill/>
          </p:spPr>
          <p:txBody>
            <a:bodyPr wrap="none" lIns="45699" tIns="22850" rIns="45699" bIns="22850" rtlCol="0">
              <a:spAutoFit/>
            </a:bodyPr>
            <a:lstStyle/>
            <a:p>
              <a:pPr defTabSz="1088639"/>
              <a:r>
                <a:rPr lang="en-US" sz="404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vi-VN" sz="404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2</a:t>
              </a:r>
              <a:endParaRPr lang="en-US" sz="4049" dirty="0">
                <a:solidFill>
                  <a:srgbClr val="135F82"/>
                </a:solidFill>
                <a:latin typeface="Chu Van An" panose="02020603050405020304" pitchFamily="18" charset="0"/>
                <a:ea typeface="AvantGarde" pitchFamily="2" charset="0"/>
                <a:cs typeface="Chu Van 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390563" y="983120"/>
            <a:ext cx="1119042" cy="853403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2123774" y="4916081"/>
            <a:ext cx="8544227" cy="499762"/>
            <a:chOff x="7483861" y="7543801"/>
            <a:chExt cx="17012919" cy="999654"/>
          </a:xfrm>
        </p:grpSpPr>
        <p:sp>
          <p:nvSpPr>
            <p:cNvPr id="44" name="TextBox 43"/>
            <p:cNvSpPr txBox="1"/>
            <p:nvPr/>
          </p:nvSpPr>
          <p:spPr>
            <a:xfrm>
              <a:off x="8993188" y="7620005"/>
              <a:ext cx="15503592" cy="923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088639"/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TRẮC NGHIỆM.</a:t>
              </a: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949167"/>
              <a:chOff x="7483860" y="7543801"/>
              <a:chExt cx="1251657" cy="94916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846495"/>
                <a:chOff x="7493378" y="7646473"/>
                <a:chExt cx="1242139" cy="84649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88639"/>
                  <a:endParaRPr lang="en-US" sz="215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780883" y="7646473"/>
                  <a:ext cx="897543" cy="8464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1088639"/>
                  <a:r>
                    <a:rPr lang="en-US" sz="2150" b="1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2176631" y="4272949"/>
            <a:ext cx="7424570" cy="499764"/>
            <a:chOff x="7459670" y="7543799"/>
            <a:chExt cx="14851072" cy="999659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7"/>
              <a:ext cx="13317555" cy="9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088639"/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TỰ LUẬN</a:t>
              </a: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942749"/>
              <a:chOff x="7459669" y="7543800"/>
              <a:chExt cx="1381118" cy="942749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846496"/>
                <a:chOff x="7469187" y="7640053"/>
                <a:chExt cx="1371600" cy="846496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88639"/>
                  <a:endParaRPr lang="en-US" sz="215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845452" y="7640053"/>
                  <a:ext cx="635514" cy="8464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1088639"/>
                  <a:r>
                    <a:rPr lang="en-US" sz="2150" b="1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1366915" y="3545884"/>
            <a:ext cx="9722684" cy="5538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45699" tIns="22850" rIns="45699" bIns="22850" rtlCol="0">
            <a:spAutoFit/>
          </a:bodyPr>
          <a:lstStyle/>
          <a:p>
            <a:pPr algn="ctr" defTabSz="1088639"/>
            <a:r>
              <a:rPr lang="en-US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MỆNH ĐỀ – TẬP HỢP – CÁC PHÉP TOÁN TRÊN TẬP HỢP 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1756334" y="4099733"/>
            <a:ext cx="9102166" cy="2396317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699" tIns="22850" rIns="45699" bIns="22850" rtlCol="0" anchor="ctr"/>
          <a:lstStyle/>
          <a:p>
            <a:pPr algn="ctr" defTabSz="1088639"/>
            <a:endParaRPr lang="en-US" sz="215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74" y="703521"/>
            <a:ext cx="1577312" cy="1598895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929" y="716221"/>
            <a:ext cx="1692071" cy="1692292"/>
          </a:xfrm>
          <a:prstGeom prst="rect">
            <a:avLst/>
          </a:prstGeom>
        </p:spPr>
      </p:pic>
      <p:grpSp>
        <p:nvGrpSpPr>
          <p:cNvPr id="29" name="Group 26">
            <a:extLst>
              <a:ext uri="{FF2B5EF4-FFF2-40B4-BE49-F238E27FC236}">
                <a16:creationId xmlns:a16="http://schemas.microsoft.com/office/drawing/2014/main" id="{796DC003-6029-4C34-97EC-9D9FC893570A}"/>
              </a:ext>
            </a:extLst>
          </p:cNvPr>
          <p:cNvGrpSpPr/>
          <p:nvPr/>
        </p:nvGrpSpPr>
        <p:grpSpPr>
          <a:xfrm>
            <a:off x="2165011" y="5599761"/>
            <a:ext cx="8544227" cy="499762"/>
            <a:chOff x="7483861" y="7543801"/>
            <a:chExt cx="17012919" cy="999654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72A27F8-9B5E-4AF4-83FE-ECD7AE16F6D5}"/>
                </a:ext>
              </a:extLst>
            </p:cNvPr>
            <p:cNvSpPr txBox="1"/>
            <p:nvPr/>
          </p:nvSpPr>
          <p:spPr>
            <a:xfrm>
              <a:off x="8993188" y="7620005"/>
              <a:ext cx="15503592" cy="923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088639"/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DẶN DÒ.</a:t>
              </a:r>
            </a:p>
          </p:txBody>
        </p:sp>
        <p:grpSp>
          <p:nvGrpSpPr>
            <p:cNvPr id="34" name="Group 27">
              <a:extLst>
                <a:ext uri="{FF2B5EF4-FFF2-40B4-BE49-F238E27FC236}">
                  <a16:creationId xmlns:a16="http://schemas.microsoft.com/office/drawing/2014/main" id="{897EBE03-5F73-407E-B026-818E33F029E5}"/>
                </a:ext>
              </a:extLst>
            </p:cNvPr>
            <p:cNvGrpSpPr/>
            <p:nvPr/>
          </p:nvGrpSpPr>
          <p:grpSpPr>
            <a:xfrm>
              <a:off x="7483861" y="7543801"/>
              <a:ext cx="1327029" cy="949167"/>
              <a:chOff x="7483860" y="7543801"/>
              <a:chExt cx="1327029" cy="949167"/>
            </a:xfrm>
          </p:grpSpPr>
          <p:sp>
            <p:nvSpPr>
              <p:cNvPr id="35" name="Isosceles Triangle 44">
                <a:extLst>
                  <a:ext uri="{FF2B5EF4-FFF2-40B4-BE49-F238E27FC236}">
                    <a16:creationId xmlns:a16="http://schemas.microsoft.com/office/drawing/2014/main" id="{8525B3CA-72F9-40C3-AFFF-40F32ACB10FB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36" name="Group 29">
                <a:extLst>
                  <a:ext uri="{FF2B5EF4-FFF2-40B4-BE49-F238E27FC236}">
                    <a16:creationId xmlns:a16="http://schemas.microsoft.com/office/drawing/2014/main" id="{23D5F222-3772-4DBE-A668-0F9ADAA1BAC8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317511" cy="846495"/>
                <a:chOff x="7493378" y="7646473"/>
                <a:chExt cx="1317511" cy="846495"/>
              </a:xfrm>
            </p:grpSpPr>
            <p:sp>
              <p:nvSpPr>
                <p:cNvPr id="37" name="Round Same Side Corner Rectangle 47">
                  <a:extLst>
                    <a:ext uri="{FF2B5EF4-FFF2-40B4-BE49-F238E27FC236}">
                      <a16:creationId xmlns:a16="http://schemas.microsoft.com/office/drawing/2014/main" id="{EE730F9E-FD58-4F0C-80AA-68CD765CFBCC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88639"/>
                  <a:endParaRPr lang="en-US" sz="215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A5CC39B0-19A0-4DC6-98AD-74F78CD3662C}"/>
                    </a:ext>
                  </a:extLst>
                </p:cNvPr>
                <p:cNvSpPr txBox="1"/>
                <p:nvPr/>
              </p:nvSpPr>
              <p:spPr>
                <a:xfrm>
                  <a:off x="7648422" y="7646473"/>
                  <a:ext cx="1162467" cy="8464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1088639"/>
                  <a:r>
                    <a:rPr lang="en-US" sz="215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59512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97802" y="1289700"/>
            <a:ext cx="11173317" cy="815566"/>
            <a:chOff x="995733" y="2667000"/>
            <a:chExt cx="22349545" cy="541517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672227"/>
              <a:ext cx="694393" cy="915776"/>
              <a:chOff x="539751" y="1771634"/>
              <a:chExt cx="932874" cy="1052569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369486" y="757932"/>
            <a:ext cx="4843499" cy="556782"/>
            <a:chOff x="739068" y="1515168"/>
            <a:chExt cx="9688259" cy="1113708"/>
          </a:xfrm>
        </p:grpSpPr>
        <p:sp>
          <p:nvSpPr>
            <p:cNvPr id="4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32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3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8598527" y="1951287"/>
              <a:ext cx="1828800" cy="6775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728862" y="1490679"/>
                <a:ext cx="854007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Khoanh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ò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â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ả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ờ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em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!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862" y="1490679"/>
                <a:ext cx="8540073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>
            <a:extLst>
              <a:ext uri="{FF2B5EF4-FFF2-40B4-BE49-F238E27FC236}">
                <a16:creationId xmlns:a16="http://schemas.microsoft.com/office/drawing/2014/main" id="{D650A618-10A9-4366-AB5C-DDD78074BD98}"/>
              </a:ext>
            </a:extLst>
          </p:cNvPr>
          <p:cNvGrpSpPr/>
          <p:nvPr/>
        </p:nvGrpSpPr>
        <p:grpSpPr>
          <a:xfrm>
            <a:off x="630922" y="2496647"/>
            <a:ext cx="11175090" cy="2154730"/>
            <a:chOff x="992187" y="2564544"/>
            <a:chExt cx="22353091" cy="5517633"/>
          </a:xfrm>
        </p:grpSpPr>
        <p:sp>
          <p:nvSpPr>
            <p:cNvPr id="50" name="Rounded Rectangle 133">
              <a:extLst>
                <a:ext uri="{FF2B5EF4-FFF2-40B4-BE49-F238E27FC236}">
                  <a16:creationId xmlns:a16="http://schemas.microsoft.com/office/drawing/2014/main" id="{55D00EF5-98BE-44B8-8F6B-C5457923ACA0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6CA1CED-D4DB-4AE1-8A89-6C3457042C55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52" name="Isosceles Triangle 44">
                <a:extLst>
                  <a:ext uri="{FF2B5EF4-FFF2-40B4-BE49-F238E27FC236}">
                    <a16:creationId xmlns:a16="http://schemas.microsoft.com/office/drawing/2014/main" id="{150F5800-C823-4946-8562-60BB23F2DFF1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Pentagon 136">
                <a:extLst>
                  <a:ext uri="{FF2B5EF4-FFF2-40B4-BE49-F238E27FC236}">
                    <a16:creationId xmlns:a16="http://schemas.microsoft.com/office/drawing/2014/main" id="{33CF4400-DA6E-463E-98B7-137F8695B7D5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8" name="Group 11">
                <a:extLst>
                  <a:ext uri="{FF2B5EF4-FFF2-40B4-BE49-F238E27FC236}">
                    <a16:creationId xmlns:a16="http://schemas.microsoft.com/office/drawing/2014/main" id="{D396814D-C5A5-4674-AC9D-2772D29B73BD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61" name="Freeform 140">
                  <a:extLst>
                    <a:ext uri="{FF2B5EF4-FFF2-40B4-BE49-F238E27FC236}">
                      <a16:creationId xmlns:a16="http://schemas.microsoft.com/office/drawing/2014/main" id="{F29312AC-C4EA-4FE3-8DEC-E0C172ED517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3" name="Freeform 141">
                  <a:extLst>
                    <a:ext uri="{FF2B5EF4-FFF2-40B4-BE49-F238E27FC236}">
                      <a16:creationId xmlns:a16="http://schemas.microsoft.com/office/drawing/2014/main" id="{3C5FFE2F-00C5-4CB0-A6AC-863CD96359B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4" name="Freeform 142">
                  <a:extLst>
                    <a:ext uri="{FF2B5EF4-FFF2-40B4-BE49-F238E27FC236}">
                      <a16:creationId xmlns:a16="http://schemas.microsoft.com/office/drawing/2014/main" id="{C8202E3C-B8A1-4123-922E-A37616FAFA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6BF36533-E942-4656-8291-A833D726E1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2D767F37-A9BB-43D9-9947-FC8B233FD0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7BF0BDA8-4129-496C-82A9-F05C41B83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A1FACD3D-A8A4-4782-9E44-C4D0B0EBD6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59" name="Chevron 138">
                <a:extLst>
                  <a:ext uri="{FF2B5EF4-FFF2-40B4-BE49-F238E27FC236}">
                    <a16:creationId xmlns:a16="http://schemas.microsoft.com/office/drawing/2014/main" id="{017CC032-D0A6-432A-BA13-4BCAAF8440D9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TextBox 13">
                <a:extLst>
                  <a:ext uri="{FF2B5EF4-FFF2-40B4-BE49-F238E27FC236}">
                    <a16:creationId xmlns:a16="http://schemas.microsoft.com/office/drawing/2014/main" id="{3A9229BB-E1A3-405D-94A6-4F966CE6E4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8" y="1718347"/>
                <a:ext cx="2684865" cy="1087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8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8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9</a:t>
                </a:r>
              </a:p>
            </p:txBody>
          </p:sp>
        </p:grpSp>
      </p:grpSp>
      <p:sp>
        <p:nvSpPr>
          <p:cNvPr id="105" name="Oval 104">
            <a:extLst>
              <a:ext uri="{FF2B5EF4-FFF2-40B4-BE49-F238E27FC236}">
                <a16:creationId xmlns:a16="http://schemas.microsoft.com/office/drawing/2014/main" id="{8122D5D0-B56E-445D-9339-3A07729A7B44}"/>
              </a:ext>
            </a:extLst>
          </p:cNvPr>
          <p:cNvSpPr/>
          <p:nvPr/>
        </p:nvSpPr>
        <p:spPr>
          <a:xfrm>
            <a:off x="7350800" y="3698337"/>
            <a:ext cx="403921" cy="5715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BB88C9BD-B90E-4C88-8F0C-068401854EFD}"/>
              </a:ext>
            </a:extLst>
          </p:cNvPr>
          <p:cNvGrpSpPr/>
          <p:nvPr/>
        </p:nvGrpSpPr>
        <p:grpSpPr>
          <a:xfrm>
            <a:off x="649960" y="4781696"/>
            <a:ext cx="11175090" cy="1868085"/>
            <a:chOff x="992187" y="2381358"/>
            <a:chExt cx="22353091" cy="5700819"/>
          </a:xfrm>
        </p:grpSpPr>
        <p:sp>
          <p:nvSpPr>
            <p:cNvPr id="124" name="Rounded Rectangle 133">
              <a:extLst>
                <a:ext uri="{FF2B5EF4-FFF2-40B4-BE49-F238E27FC236}">
                  <a16:creationId xmlns:a16="http://schemas.microsoft.com/office/drawing/2014/main" id="{8E9F0046-1A6B-408A-B45D-9D7FC8535EC9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992A0875-4D74-499F-887D-2B4396901F9A}"/>
                </a:ext>
              </a:extLst>
            </p:cNvPr>
            <p:cNvGrpSpPr/>
            <p:nvPr/>
          </p:nvGrpSpPr>
          <p:grpSpPr>
            <a:xfrm>
              <a:off x="992187" y="2381358"/>
              <a:ext cx="3124200" cy="1206645"/>
              <a:chOff x="534987" y="1437317"/>
              <a:chExt cx="4197167" cy="1386886"/>
            </a:xfrm>
          </p:grpSpPr>
          <p:sp>
            <p:nvSpPr>
              <p:cNvPr id="130" name="Isosceles Triangle 44">
                <a:extLst>
                  <a:ext uri="{FF2B5EF4-FFF2-40B4-BE49-F238E27FC236}">
                    <a16:creationId xmlns:a16="http://schemas.microsoft.com/office/drawing/2014/main" id="{A58F4D02-A351-4B7B-B853-238F3B5BBD2E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sp>
            <p:nvSpPr>
              <p:cNvPr id="131" name="Pentagon 136">
                <a:extLst>
                  <a:ext uri="{FF2B5EF4-FFF2-40B4-BE49-F238E27FC236}">
                    <a16:creationId xmlns:a16="http://schemas.microsoft.com/office/drawing/2014/main" id="{5312FDB6-B54D-49CD-86E9-EC2A4C2A7A37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2" name="Group 11">
                <a:extLst>
                  <a:ext uri="{FF2B5EF4-FFF2-40B4-BE49-F238E27FC236}">
                    <a16:creationId xmlns:a16="http://schemas.microsoft.com/office/drawing/2014/main" id="{EEA54D00-38FF-4584-8DFE-406E3CDE9AF0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50" name="Freeform 140">
                  <a:extLst>
                    <a:ext uri="{FF2B5EF4-FFF2-40B4-BE49-F238E27FC236}">
                      <a16:creationId xmlns:a16="http://schemas.microsoft.com/office/drawing/2014/main" id="{535C27C7-D672-4B11-AF3F-8E0D4CFE904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3" name="Freeform 141">
                  <a:extLst>
                    <a:ext uri="{FF2B5EF4-FFF2-40B4-BE49-F238E27FC236}">
                      <a16:creationId xmlns:a16="http://schemas.microsoft.com/office/drawing/2014/main" id="{BCDF73EF-F47B-463C-9C33-C9A5464B7B3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5" name="Freeform 142">
                  <a:extLst>
                    <a:ext uri="{FF2B5EF4-FFF2-40B4-BE49-F238E27FC236}">
                      <a16:creationId xmlns:a16="http://schemas.microsoft.com/office/drawing/2014/main" id="{441F82AA-0CA3-4CB4-8343-6DB3E07AC3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6" name="Rectangle 155">
                  <a:extLst>
                    <a:ext uri="{FF2B5EF4-FFF2-40B4-BE49-F238E27FC236}">
                      <a16:creationId xmlns:a16="http://schemas.microsoft.com/office/drawing/2014/main" id="{DDA5FB66-7F6D-4D3E-87DE-46AD6C3B2B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DBDE6C9E-D084-439F-A787-05D3963D0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44BBFCD5-72E0-446A-84D8-597D0A56F5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7608424C-201F-4EDD-B550-2D12B1B0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133" name="Chevron 138">
                <a:extLst>
                  <a:ext uri="{FF2B5EF4-FFF2-40B4-BE49-F238E27FC236}">
                    <a16:creationId xmlns:a16="http://schemas.microsoft.com/office/drawing/2014/main" id="{0BA61ADE-4037-42CC-92BC-16712CB19F4C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TextBox 13">
                <a:extLst>
                  <a:ext uri="{FF2B5EF4-FFF2-40B4-BE49-F238E27FC236}">
                    <a16:creationId xmlns:a16="http://schemas.microsoft.com/office/drawing/2014/main" id="{75D41014-1258-4552-8C18-4544F156F8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6803" y="1437317"/>
                <a:ext cx="3173469" cy="1295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8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8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10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C36DAA1C-8C57-4C54-A7E2-BDC1E34953EF}"/>
                  </a:ext>
                </a:extLst>
              </p:cNvPr>
              <p:cNvSpPr/>
              <p:nvPr/>
            </p:nvSpPr>
            <p:spPr>
              <a:xfrm>
                <a:off x="2355906" y="4797572"/>
                <a:ext cx="948944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Cho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1" i="1"/>
                        </m:ctrlPr>
                      </m:barPr>
                      <m:e>
                        <m:r>
                          <a:rPr lang="en-US" sz="2400" b="1" i="1"/>
                          <m:t>𝒂</m:t>
                        </m:r>
                      </m:e>
                    </m:bar>
                    <m:r>
                      <a:rPr lang="en-US" sz="2400" b="1" i="1"/>
                      <m:t>=</m:t>
                    </m:r>
                    <m:r>
                      <a:rPr lang="en-US" sz="2400" b="1" i="1"/>
                      <m:t>𝟒𝟐𝟓𝟕𝟓𝟒𝟐𝟏</m:t>
                    </m:r>
                    <m:r>
                      <a:rPr lang="en-US" sz="2400" b="1" i="1"/>
                      <m:t>±</m:t>
                    </m:r>
                    <m:r>
                      <a:rPr lang="en-US" sz="2400" b="1" i="1"/>
                      <m:t>𝟏𝟓𝟎</m:t>
                    </m:r>
                  </m:oMath>
                </a14:m>
                <a:r>
                  <a:rPr lang="en-US" sz="2400" b="1" dirty="0"/>
                  <a:t>. </a:t>
                </a:r>
                <a:r>
                  <a:rPr lang="en-US" sz="2400" b="1" dirty="0" err="1"/>
                  <a:t>Số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quy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tròn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của</a:t>
                </a:r>
                <a:r>
                  <a:rPr lang="en-US" sz="2400" b="1" dirty="0"/>
                  <a:t> 42575421 </a:t>
                </a:r>
                <a:r>
                  <a:rPr lang="en-US" sz="2400" b="1" dirty="0" err="1"/>
                  <a:t>là</a:t>
                </a:r>
                <a:r>
                  <a:rPr lang="en-US" sz="2400" b="1" dirty="0"/>
                  <a:t>: </a:t>
                </a:r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C36DAA1C-8C57-4C54-A7E2-BDC1E34953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906" y="4797572"/>
                <a:ext cx="9489442" cy="461665"/>
              </a:xfrm>
              <a:prstGeom prst="rect">
                <a:avLst/>
              </a:prstGeom>
              <a:blipFill>
                <a:blip r:embed="rId4"/>
                <a:stretch>
                  <a:fillRect l="-96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2" name="Oval 161">
            <a:extLst>
              <a:ext uri="{FF2B5EF4-FFF2-40B4-BE49-F238E27FC236}">
                <a16:creationId xmlns:a16="http://schemas.microsoft.com/office/drawing/2014/main" id="{FA079ADF-6057-4E80-A979-076E28EA5C83}"/>
              </a:ext>
            </a:extLst>
          </p:cNvPr>
          <p:cNvSpPr/>
          <p:nvPr/>
        </p:nvSpPr>
        <p:spPr>
          <a:xfrm>
            <a:off x="1940014" y="5307582"/>
            <a:ext cx="403921" cy="5715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FE5BE85-EA4F-4277-B326-9EC8021F8BA1}"/>
                  </a:ext>
                </a:extLst>
              </p:cNvPr>
              <p:cNvSpPr/>
              <p:nvPr/>
            </p:nvSpPr>
            <p:spPr>
              <a:xfrm>
                <a:off x="1127125" y="4978987"/>
                <a:ext cx="3341021" cy="26691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A</m:t>
                      </m:r>
                      <m:r>
                        <a:rPr lang="en-US" sz="2400" b="1" i="1" spc="-75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b="1"/>
                        <m:t>42575000.</m:t>
                      </m:r>
                    </m:oMath>
                  </m:oMathPara>
                </a14:m>
                <a:endParaRPr lang="en-US" sz="2400" b="1" dirty="0"/>
              </a:p>
              <a:p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b="1"/>
                        <m:t>42576400.</m:t>
                      </m:r>
                    </m:oMath>
                  </m:oMathPara>
                </a14:m>
                <a:endParaRPr lang="en-US" sz="2400" b="1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/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pPr/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FE5BE85-EA4F-4277-B326-9EC8021F8B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125" y="4978987"/>
                <a:ext cx="3341021" cy="26691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C18DD3C0-8A9C-46FE-AD5D-3494C143BBB3}"/>
                  </a:ext>
                </a:extLst>
              </p:cNvPr>
              <p:cNvSpPr/>
              <p:nvPr/>
            </p:nvSpPr>
            <p:spPr>
              <a:xfrm>
                <a:off x="4522326" y="4996926"/>
                <a:ext cx="515658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/>
                        <m:t>42575400.</m:t>
                      </m:r>
                    </m:oMath>
                  </m:oMathPara>
                </a14:m>
                <a:endParaRPr lang="en-US" sz="2400" b="1" dirty="0"/>
              </a:p>
              <a:p>
                <a:endParaRPr lang="en-GB" sz="2400" b="1" dirty="0"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C18DD3C0-8A9C-46FE-AD5D-3494C143BB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2326" y="4996926"/>
                <a:ext cx="5156585" cy="12003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4" name="Rectangle 163">
            <a:extLst>
              <a:ext uri="{FF2B5EF4-FFF2-40B4-BE49-F238E27FC236}">
                <a16:creationId xmlns:a16="http://schemas.microsoft.com/office/drawing/2014/main" id="{DE85F5B4-15ED-43BB-959F-58F03C82A42E}"/>
              </a:ext>
            </a:extLst>
          </p:cNvPr>
          <p:cNvSpPr/>
          <p:nvPr/>
        </p:nvSpPr>
        <p:spPr>
          <a:xfrm>
            <a:off x="824188" y="5412424"/>
            <a:ext cx="3917196" cy="1930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spc="-75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  <a:cs typeface="Tahoma" panose="020B0604030504040204" pitchFamily="34" charset="0"/>
            </a:endParaRPr>
          </a:p>
          <a:p>
            <a:endParaRPr lang="en-US" sz="2400" dirty="0"/>
          </a:p>
          <a:p>
            <a:pPr/>
            <a:endParaRPr lang="en-US" sz="2400" b="1" dirty="0"/>
          </a:p>
          <a:p>
            <a:endParaRPr lang="en-US" sz="2400" b="1" dirty="0"/>
          </a:p>
          <a:p>
            <a:endParaRPr lang="en-GB" sz="2400" dirty="0">
              <a:latin typeface="Cambria" panose="02040503050406030204" pitchFamily="18" charset="0"/>
              <a:ea typeface="Cambria" panose="02040503050406030204" pitchFamily="18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1F9565D5-37D5-42D8-B43C-260CECCCDFBE}"/>
                  </a:ext>
                </a:extLst>
              </p:cNvPr>
              <p:cNvSpPr/>
              <p:nvPr/>
            </p:nvSpPr>
            <p:spPr>
              <a:xfrm>
                <a:off x="4992089" y="5629549"/>
                <a:ext cx="421705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spc="-75" dirty="0">
                    <a:solidFill>
                      <a:srgbClr val="000099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ahoma" panose="020B060403050404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i="0" spc="-75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      </m:t>
                    </m:r>
                  </m:oMath>
                </a14:m>
                <a:endParaRPr lang="en-US" sz="2400" b="1" i="0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b="1"/>
                        <m:t>42576000.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1F9565D5-37D5-42D8-B43C-260CECCCDF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089" y="5629549"/>
                <a:ext cx="4217058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A9213547-AE2F-4FFB-87DA-BEC992B76392}"/>
                  </a:ext>
                </a:extLst>
              </p:cNvPr>
              <p:cNvSpPr txBox="1"/>
              <p:nvPr/>
            </p:nvSpPr>
            <p:spPr>
              <a:xfrm>
                <a:off x="2258423" y="2527176"/>
                <a:ext cx="8723902" cy="12584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Trong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một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thí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nghiệm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hằng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số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𝑪</m:t>
                    </m:r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được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xác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định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gần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đúng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là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2,43865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với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độ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chính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xác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𝒅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𝟎𝟎𝟑𝟏𝟐</m:t>
                    </m:r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.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Dựa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vào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ta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có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các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chữ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số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chắc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của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𝑪</m:t>
                    </m:r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là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: </a:t>
                </a:r>
                <a:endParaRPr lang="en-US" sz="2400" b="1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</p:txBody>
          </p:sp>
        </mc:Choice>
        <mc:Fallback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A9213547-AE2F-4FFB-87DA-BEC992B763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423" y="2527176"/>
                <a:ext cx="8723902" cy="1258421"/>
              </a:xfrm>
              <a:prstGeom prst="rect">
                <a:avLst/>
              </a:prstGeom>
              <a:blipFill>
                <a:blip r:embed="rId8"/>
                <a:stretch>
                  <a:fillRect l="-1047" t="-3883" b="-10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>
            <a:extLst>
              <a:ext uri="{FF2B5EF4-FFF2-40B4-BE49-F238E27FC236}">
                <a16:creationId xmlns:a16="http://schemas.microsoft.com/office/drawing/2014/main" id="{7E372700-BB41-4FEF-B201-D34664D6F8B4}"/>
              </a:ext>
            </a:extLst>
          </p:cNvPr>
          <p:cNvSpPr txBox="1"/>
          <p:nvPr/>
        </p:nvSpPr>
        <p:spPr>
          <a:xfrm>
            <a:off x="1940014" y="3763306"/>
            <a:ext cx="1561896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FF"/>
              </a:buClr>
              <a:buFont typeface="+mj-lt"/>
              <a:buAutoNum type="alphaUcPeriod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2; 4; 3</a:t>
            </a:r>
            <a:r>
              <a:rPr lang="en-US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Mangal" panose="02040503050203030202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378BED2-4DAA-4658-98F7-65FE628735EA}"/>
              </a:ext>
            </a:extLst>
          </p:cNvPr>
          <p:cNvSpPr txBox="1"/>
          <p:nvPr/>
        </p:nvSpPr>
        <p:spPr>
          <a:xfrm>
            <a:off x="3858632" y="3766540"/>
            <a:ext cx="1215900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FF"/>
              </a:buClr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B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. 2; 4.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Mangal" panose="02040503050203030202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F637FAA-274B-4DB7-BD38-DBDBC4C8E5C8}"/>
              </a:ext>
            </a:extLst>
          </p:cNvPr>
          <p:cNvSpPr txBox="1"/>
          <p:nvPr/>
        </p:nvSpPr>
        <p:spPr>
          <a:xfrm>
            <a:off x="5640630" y="3754981"/>
            <a:ext cx="1044939" cy="460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FF"/>
              </a:buClr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C.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 2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Mangal" panose="02040503050203030202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C67277F-2ACE-45BF-A15A-38EE6D0EFD00}"/>
              </a:ext>
            </a:extLst>
          </p:cNvPr>
          <p:cNvSpPr txBox="1"/>
          <p:nvPr/>
        </p:nvSpPr>
        <p:spPr>
          <a:xfrm>
            <a:off x="7350800" y="3715551"/>
            <a:ext cx="19932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. 2; 4; 3; 8.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2249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05" grpId="0" animBg="1"/>
      <p:bldP spid="160" grpId="0"/>
      <p:bldP spid="162" grpId="0" animBg="1"/>
      <p:bldP spid="161" grpId="0"/>
      <p:bldP spid="163" grpId="0"/>
      <p:bldP spid="164" grpId="0"/>
      <p:bldP spid="165" grpId="0"/>
      <p:bldP spid="79" grpId="0"/>
      <p:bldP spid="81" grpId="0"/>
      <p:bldP spid="83" grpId="0"/>
      <p:bldP spid="85" grpId="0"/>
      <p:bldP spid="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97802" y="1289700"/>
            <a:ext cx="11173317" cy="815566"/>
            <a:chOff x="995733" y="2667000"/>
            <a:chExt cx="22349545" cy="541517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672227"/>
              <a:ext cx="694393" cy="915776"/>
              <a:chOff x="539751" y="1771634"/>
              <a:chExt cx="932874" cy="1052569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369486" y="757932"/>
            <a:ext cx="4843499" cy="556782"/>
            <a:chOff x="739068" y="1515168"/>
            <a:chExt cx="9688259" cy="1113708"/>
          </a:xfrm>
        </p:grpSpPr>
        <p:sp>
          <p:nvSpPr>
            <p:cNvPr id="4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32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3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8598527" y="1951287"/>
              <a:ext cx="1828800" cy="6775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728862" y="1490679"/>
                <a:ext cx="854007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Khoanh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ò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â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ả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ờ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em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!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862" y="1490679"/>
                <a:ext cx="8540073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>
            <a:extLst>
              <a:ext uri="{FF2B5EF4-FFF2-40B4-BE49-F238E27FC236}">
                <a16:creationId xmlns:a16="http://schemas.microsoft.com/office/drawing/2014/main" id="{D650A618-10A9-4366-AB5C-DDD78074BD98}"/>
              </a:ext>
            </a:extLst>
          </p:cNvPr>
          <p:cNvGrpSpPr/>
          <p:nvPr/>
        </p:nvGrpSpPr>
        <p:grpSpPr>
          <a:xfrm>
            <a:off x="630922" y="2496647"/>
            <a:ext cx="11175090" cy="2154730"/>
            <a:chOff x="992187" y="2564544"/>
            <a:chExt cx="22353091" cy="5517633"/>
          </a:xfrm>
        </p:grpSpPr>
        <p:sp>
          <p:nvSpPr>
            <p:cNvPr id="50" name="Rounded Rectangle 133">
              <a:extLst>
                <a:ext uri="{FF2B5EF4-FFF2-40B4-BE49-F238E27FC236}">
                  <a16:creationId xmlns:a16="http://schemas.microsoft.com/office/drawing/2014/main" id="{55D00EF5-98BE-44B8-8F6B-C5457923ACA0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6CA1CED-D4DB-4AE1-8A89-6C3457042C55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52" name="Isosceles Triangle 44">
                <a:extLst>
                  <a:ext uri="{FF2B5EF4-FFF2-40B4-BE49-F238E27FC236}">
                    <a16:creationId xmlns:a16="http://schemas.microsoft.com/office/drawing/2014/main" id="{150F5800-C823-4946-8562-60BB23F2DFF1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Pentagon 136">
                <a:extLst>
                  <a:ext uri="{FF2B5EF4-FFF2-40B4-BE49-F238E27FC236}">
                    <a16:creationId xmlns:a16="http://schemas.microsoft.com/office/drawing/2014/main" id="{33CF4400-DA6E-463E-98B7-137F8695B7D5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8" name="Group 11">
                <a:extLst>
                  <a:ext uri="{FF2B5EF4-FFF2-40B4-BE49-F238E27FC236}">
                    <a16:creationId xmlns:a16="http://schemas.microsoft.com/office/drawing/2014/main" id="{D396814D-C5A5-4674-AC9D-2772D29B73BD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61" name="Freeform 140">
                  <a:extLst>
                    <a:ext uri="{FF2B5EF4-FFF2-40B4-BE49-F238E27FC236}">
                      <a16:creationId xmlns:a16="http://schemas.microsoft.com/office/drawing/2014/main" id="{F29312AC-C4EA-4FE3-8DEC-E0C172ED517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3" name="Freeform 141">
                  <a:extLst>
                    <a:ext uri="{FF2B5EF4-FFF2-40B4-BE49-F238E27FC236}">
                      <a16:creationId xmlns:a16="http://schemas.microsoft.com/office/drawing/2014/main" id="{3C5FFE2F-00C5-4CB0-A6AC-863CD96359B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4" name="Freeform 142">
                  <a:extLst>
                    <a:ext uri="{FF2B5EF4-FFF2-40B4-BE49-F238E27FC236}">
                      <a16:creationId xmlns:a16="http://schemas.microsoft.com/office/drawing/2014/main" id="{C8202E3C-B8A1-4123-922E-A37616FAFA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6BF36533-E942-4656-8291-A833D726E1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2D767F37-A9BB-43D9-9947-FC8B233FD0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7BF0BDA8-4129-496C-82A9-F05C41B83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A1FACD3D-A8A4-4782-9E44-C4D0B0EBD6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59" name="Chevron 138">
                <a:extLst>
                  <a:ext uri="{FF2B5EF4-FFF2-40B4-BE49-F238E27FC236}">
                    <a16:creationId xmlns:a16="http://schemas.microsoft.com/office/drawing/2014/main" id="{017CC032-D0A6-432A-BA13-4BCAAF8440D9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TextBox 13">
                <a:extLst>
                  <a:ext uri="{FF2B5EF4-FFF2-40B4-BE49-F238E27FC236}">
                    <a16:creationId xmlns:a16="http://schemas.microsoft.com/office/drawing/2014/main" id="{3A9229BB-E1A3-405D-94A6-4F966CE6E4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8" y="1718347"/>
                <a:ext cx="2684865" cy="1087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8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8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9</a:t>
                </a:r>
              </a:p>
            </p:txBody>
          </p:sp>
        </p:grpSp>
      </p:grpSp>
      <p:sp>
        <p:nvSpPr>
          <p:cNvPr id="105" name="Oval 104">
            <a:extLst>
              <a:ext uri="{FF2B5EF4-FFF2-40B4-BE49-F238E27FC236}">
                <a16:creationId xmlns:a16="http://schemas.microsoft.com/office/drawing/2014/main" id="{8122D5D0-B56E-445D-9339-3A07729A7B44}"/>
              </a:ext>
            </a:extLst>
          </p:cNvPr>
          <p:cNvSpPr/>
          <p:nvPr/>
        </p:nvSpPr>
        <p:spPr>
          <a:xfrm>
            <a:off x="7350800" y="3698337"/>
            <a:ext cx="403921" cy="5715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BB88C9BD-B90E-4C88-8F0C-068401854EFD}"/>
              </a:ext>
            </a:extLst>
          </p:cNvPr>
          <p:cNvGrpSpPr/>
          <p:nvPr/>
        </p:nvGrpSpPr>
        <p:grpSpPr>
          <a:xfrm>
            <a:off x="649960" y="4781696"/>
            <a:ext cx="11175090" cy="1868085"/>
            <a:chOff x="992187" y="2381358"/>
            <a:chExt cx="22353091" cy="5700819"/>
          </a:xfrm>
        </p:grpSpPr>
        <p:sp>
          <p:nvSpPr>
            <p:cNvPr id="124" name="Rounded Rectangle 133">
              <a:extLst>
                <a:ext uri="{FF2B5EF4-FFF2-40B4-BE49-F238E27FC236}">
                  <a16:creationId xmlns:a16="http://schemas.microsoft.com/office/drawing/2014/main" id="{8E9F0046-1A6B-408A-B45D-9D7FC8535EC9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992A0875-4D74-499F-887D-2B4396901F9A}"/>
                </a:ext>
              </a:extLst>
            </p:cNvPr>
            <p:cNvGrpSpPr/>
            <p:nvPr/>
          </p:nvGrpSpPr>
          <p:grpSpPr>
            <a:xfrm>
              <a:off x="992187" y="2381358"/>
              <a:ext cx="3124200" cy="1206645"/>
              <a:chOff x="534987" y="1437317"/>
              <a:chExt cx="4197167" cy="1386886"/>
            </a:xfrm>
          </p:grpSpPr>
          <p:sp>
            <p:nvSpPr>
              <p:cNvPr id="130" name="Isosceles Triangle 44">
                <a:extLst>
                  <a:ext uri="{FF2B5EF4-FFF2-40B4-BE49-F238E27FC236}">
                    <a16:creationId xmlns:a16="http://schemas.microsoft.com/office/drawing/2014/main" id="{A58F4D02-A351-4B7B-B853-238F3B5BBD2E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sp>
            <p:nvSpPr>
              <p:cNvPr id="131" name="Pentagon 136">
                <a:extLst>
                  <a:ext uri="{FF2B5EF4-FFF2-40B4-BE49-F238E27FC236}">
                    <a16:creationId xmlns:a16="http://schemas.microsoft.com/office/drawing/2014/main" id="{5312FDB6-B54D-49CD-86E9-EC2A4C2A7A37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2" name="Group 11">
                <a:extLst>
                  <a:ext uri="{FF2B5EF4-FFF2-40B4-BE49-F238E27FC236}">
                    <a16:creationId xmlns:a16="http://schemas.microsoft.com/office/drawing/2014/main" id="{EEA54D00-38FF-4584-8DFE-406E3CDE9AF0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50" name="Freeform 140">
                  <a:extLst>
                    <a:ext uri="{FF2B5EF4-FFF2-40B4-BE49-F238E27FC236}">
                      <a16:creationId xmlns:a16="http://schemas.microsoft.com/office/drawing/2014/main" id="{535C27C7-D672-4B11-AF3F-8E0D4CFE904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3" name="Freeform 141">
                  <a:extLst>
                    <a:ext uri="{FF2B5EF4-FFF2-40B4-BE49-F238E27FC236}">
                      <a16:creationId xmlns:a16="http://schemas.microsoft.com/office/drawing/2014/main" id="{BCDF73EF-F47B-463C-9C33-C9A5464B7B3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5" name="Freeform 142">
                  <a:extLst>
                    <a:ext uri="{FF2B5EF4-FFF2-40B4-BE49-F238E27FC236}">
                      <a16:creationId xmlns:a16="http://schemas.microsoft.com/office/drawing/2014/main" id="{441F82AA-0CA3-4CB4-8343-6DB3E07AC3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6" name="Rectangle 155">
                  <a:extLst>
                    <a:ext uri="{FF2B5EF4-FFF2-40B4-BE49-F238E27FC236}">
                      <a16:creationId xmlns:a16="http://schemas.microsoft.com/office/drawing/2014/main" id="{DDA5FB66-7F6D-4D3E-87DE-46AD6C3B2B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DBDE6C9E-D084-439F-A787-05D3963D0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44BBFCD5-72E0-446A-84D8-597D0A56F5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7608424C-201F-4EDD-B550-2D12B1B0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133" name="Chevron 138">
                <a:extLst>
                  <a:ext uri="{FF2B5EF4-FFF2-40B4-BE49-F238E27FC236}">
                    <a16:creationId xmlns:a16="http://schemas.microsoft.com/office/drawing/2014/main" id="{0BA61ADE-4037-42CC-92BC-16712CB19F4C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TextBox 13">
                <a:extLst>
                  <a:ext uri="{FF2B5EF4-FFF2-40B4-BE49-F238E27FC236}">
                    <a16:creationId xmlns:a16="http://schemas.microsoft.com/office/drawing/2014/main" id="{75D41014-1258-4552-8C18-4544F156F8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6803" y="1437317"/>
                <a:ext cx="3173469" cy="1295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8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8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10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C36DAA1C-8C57-4C54-A7E2-BDC1E34953EF}"/>
                  </a:ext>
                </a:extLst>
              </p:cNvPr>
              <p:cNvSpPr/>
              <p:nvPr/>
            </p:nvSpPr>
            <p:spPr>
              <a:xfrm>
                <a:off x="2355906" y="4797572"/>
                <a:ext cx="948944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Cho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1" i="1"/>
                        </m:ctrlPr>
                      </m:barPr>
                      <m:e>
                        <m:r>
                          <a:rPr lang="en-US" sz="2400" b="1" i="1"/>
                          <m:t>𝒂</m:t>
                        </m:r>
                      </m:e>
                    </m:bar>
                    <m:r>
                      <a:rPr lang="en-US" sz="2400" b="1" i="1"/>
                      <m:t>=</m:t>
                    </m:r>
                    <m:r>
                      <a:rPr lang="en-US" sz="2400" b="1" i="1"/>
                      <m:t>𝟒𝟐𝟓𝟕𝟓𝟒𝟐𝟏</m:t>
                    </m:r>
                    <m:r>
                      <a:rPr lang="en-US" sz="2400" b="1" i="1"/>
                      <m:t>±</m:t>
                    </m:r>
                    <m:r>
                      <a:rPr lang="en-US" sz="2400" b="1" i="1"/>
                      <m:t>𝟏𝟓𝟎</m:t>
                    </m:r>
                  </m:oMath>
                </a14:m>
                <a:r>
                  <a:rPr lang="en-US" sz="2400" b="1" dirty="0"/>
                  <a:t>. </a:t>
                </a:r>
                <a:r>
                  <a:rPr lang="en-US" sz="2400" b="1" dirty="0" err="1"/>
                  <a:t>Số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quy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tròn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của</a:t>
                </a:r>
                <a:r>
                  <a:rPr lang="en-US" sz="2400" b="1" dirty="0"/>
                  <a:t> 42575421 </a:t>
                </a:r>
                <a:r>
                  <a:rPr lang="en-US" sz="2400" b="1" dirty="0" err="1"/>
                  <a:t>là</a:t>
                </a:r>
                <a:r>
                  <a:rPr lang="en-US" sz="2400" b="1" dirty="0"/>
                  <a:t>: </a:t>
                </a:r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C36DAA1C-8C57-4C54-A7E2-BDC1E34953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906" y="4797572"/>
                <a:ext cx="9489442" cy="461665"/>
              </a:xfrm>
              <a:prstGeom prst="rect">
                <a:avLst/>
              </a:prstGeom>
              <a:blipFill>
                <a:blip r:embed="rId4"/>
                <a:stretch>
                  <a:fillRect l="-96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2" name="Oval 161">
            <a:extLst>
              <a:ext uri="{FF2B5EF4-FFF2-40B4-BE49-F238E27FC236}">
                <a16:creationId xmlns:a16="http://schemas.microsoft.com/office/drawing/2014/main" id="{FA079ADF-6057-4E80-A979-076E28EA5C83}"/>
              </a:ext>
            </a:extLst>
          </p:cNvPr>
          <p:cNvSpPr/>
          <p:nvPr/>
        </p:nvSpPr>
        <p:spPr>
          <a:xfrm>
            <a:off x="1940014" y="5307582"/>
            <a:ext cx="403921" cy="5715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FE5BE85-EA4F-4277-B326-9EC8021F8BA1}"/>
                  </a:ext>
                </a:extLst>
              </p:cNvPr>
              <p:cNvSpPr/>
              <p:nvPr/>
            </p:nvSpPr>
            <p:spPr>
              <a:xfrm>
                <a:off x="1127125" y="4978987"/>
                <a:ext cx="3341021" cy="26691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A</m:t>
                      </m:r>
                      <m:r>
                        <a:rPr lang="en-US" sz="2400" b="1" i="1" spc="-75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b="1"/>
                        <m:t>42575000.</m:t>
                      </m:r>
                    </m:oMath>
                  </m:oMathPara>
                </a14:m>
                <a:endParaRPr lang="en-US" sz="2400" b="1" dirty="0"/>
              </a:p>
              <a:p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en-US" sz="2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b="1"/>
                        <m:t>42576400.</m:t>
                      </m:r>
                    </m:oMath>
                  </m:oMathPara>
                </a14:m>
                <a:endParaRPr lang="en-US" sz="2400" b="1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/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pPr/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FE5BE85-EA4F-4277-B326-9EC8021F8B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125" y="4978987"/>
                <a:ext cx="3341021" cy="26691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C18DD3C0-8A9C-46FE-AD5D-3494C143BBB3}"/>
                  </a:ext>
                </a:extLst>
              </p:cNvPr>
              <p:cNvSpPr/>
              <p:nvPr/>
            </p:nvSpPr>
            <p:spPr>
              <a:xfrm>
                <a:off x="4522326" y="4996926"/>
                <a:ext cx="515658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/>
                        <m:t>42575400.</m:t>
                      </m:r>
                    </m:oMath>
                  </m:oMathPara>
                </a14:m>
                <a:endParaRPr lang="en-US" sz="2400" b="1" dirty="0"/>
              </a:p>
              <a:p>
                <a:endParaRPr lang="en-GB" sz="2400" b="1" dirty="0"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C18DD3C0-8A9C-46FE-AD5D-3494C143BB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2326" y="4996926"/>
                <a:ext cx="5156585" cy="12003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4" name="Rectangle 163">
            <a:extLst>
              <a:ext uri="{FF2B5EF4-FFF2-40B4-BE49-F238E27FC236}">
                <a16:creationId xmlns:a16="http://schemas.microsoft.com/office/drawing/2014/main" id="{DE85F5B4-15ED-43BB-959F-58F03C82A42E}"/>
              </a:ext>
            </a:extLst>
          </p:cNvPr>
          <p:cNvSpPr/>
          <p:nvPr/>
        </p:nvSpPr>
        <p:spPr>
          <a:xfrm>
            <a:off x="824188" y="5412424"/>
            <a:ext cx="3917196" cy="1930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spc="-75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  <a:cs typeface="Tahoma" panose="020B0604030504040204" pitchFamily="34" charset="0"/>
            </a:endParaRPr>
          </a:p>
          <a:p>
            <a:endParaRPr lang="en-US" sz="2400" dirty="0"/>
          </a:p>
          <a:p>
            <a:pPr/>
            <a:endParaRPr lang="en-US" sz="2400" b="1" dirty="0"/>
          </a:p>
          <a:p>
            <a:endParaRPr lang="en-US" sz="2400" b="1" dirty="0"/>
          </a:p>
          <a:p>
            <a:endParaRPr lang="en-GB" sz="2400" dirty="0">
              <a:latin typeface="Cambria" panose="02040503050406030204" pitchFamily="18" charset="0"/>
              <a:ea typeface="Cambria" panose="02040503050406030204" pitchFamily="18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1F9565D5-37D5-42D8-B43C-260CECCCDFBE}"/>
                  </a:ext>
                </a:extLst>
              </p:cNvPr>
              <p:cNvSpPr/>
              <p:nvPr/>
            </p:nvSpPr>
            <p:spPr>
              <a:xfrm>
                <a:off x="4992089" y="5629549"/>
                <a:ext cx="421705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spc="-75" dirty="0">
                    <a:solidFill>
                      <a:srgbClr val="000099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ahoma" panose="020B060403050404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i="0" spc="-75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      </m:t>
                    </m:r>
                  </m:oMath>
                </a14:m>
                <a:endParaRPr lang="en-US" sz="2400" b="1" i="0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b="1"/>
                        <m:t>42576000.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1F9565D5-37D5-42D8-B43C-260CECCCDF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089" y="5629549"/>
                <a:ext cx="4217058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A9213547-AE2F-4FFB-87DA-BEC992B76392}"/>
                  </a:ext>
                </a:extLst>
              </p:cNvPr>
              <p:cNvSpPr txBox="1"/>
              <p:nvPr/>
            </p:nvSpPr>
            <p:spPr>
              <a:xfrm>
                <a:off x="2258423" y="2527176"/>
                <a:ext cx="8723902" cy="12584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Trong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một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thí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nghiệm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hằng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số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𝑪</m:t>
                    </m:r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được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xác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định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gần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đúng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là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2,43865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với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độ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chính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xác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𝒅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𝟎𝟎𝟑𝟏𝟐</m:t>
                    </m:r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.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Dựa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vào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𝒅</m:t>
                    </m:r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ta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có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các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chữ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số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chắc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của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𝑪</m:t>
                    </m:r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là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: </a:t>
                </a:r>
                <a:endParaRPr lang="en-US" sz="2400" b="1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</p:txBody>
          </p:sp>
        </mc:Choice>
        <mc:Fallback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A9213547-AE2F-4FFB-87DA-BEC992B763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423" y="2527176"/>
                <a:ext cx="8723902" cy="1258421"/>
              </a:xfrm>
              <a:prstGeom prst="rect">
                <a:avLst/>
              </a:prstGeom>
              <a:blipFill>
                <a:blip r:embed="rId8"/>
                <a:stretch>
                  <a:fillRect l="-1047" t="-3883" b="-10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>
            <a:extLst>
              <a:ext uri="{FF2B5EF4-FFF2-40B4-BE49-F238E27FC236}">
                <a16:creationId xmlns:a16="http://schemas.microsoft.com/office/drawing/2014/main" id="{7E372700-BB41-4FEF-B201-D34664D6F8B4}"/>
              </a:ext>
            </a:extLst>
          </p:cNvPr>
          <p:cNvSpPr txBox="1"/>
          <p:nvPr/>
        </p:nvSpPr>
        <p:spPr>
          <a:xfrm>
            <a:off x="1940014" y="3763306"/>
            <a:ext cx="1561896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FF"/>
              </a:buClr>
              <a:buFont typeface="+mj-lt"/>
              <a:buAutoNum type="alphaUcPeriod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2; 4; 3</a:t>
            </a:r>
            <a:r>
              <a:rPr lang="en-US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Mangal" panose="02040503050203030202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378BED2-4DAA-4658-98F7-65FE628735EA}"/>
              </a:ext>
            </a:extLst>
          </p:cNvPr>
          <p:cNvSpPr txBox="1"/>
          <p:nvPr/>
        </p:nvSpPr>
        <p:spPr>
          <a:xfrm>
            <a:off x="3858632" y="3766540"/>
            <a:ext cx="1215900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FF"/>
              </a:buClr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B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. 2; 4.</a:t>
            </a:r>
            <a:endParaRPr lang="en-US" sz="24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Mangal" panose="02040503050203030202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F637FAA-274B-4DB7-BD38-DBDBC4C8E5C8}"/>
              </a:ext>
            </a:extLst>
          </p:cNvPr>
          <p:cNvSpPr txBox="1"/>
          <p:nvPr/>
        </p:nvSpPr>
        <p:spPr>
          <a:xfrm>
            <a:off x="5640630" y="3754981"/>
            <a:ext cx="1044939" cy="460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FF"/>
              </a:buClr>
            </a:pPr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C.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 2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Mangal" panose="02040503050203030202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C67277F-2ACE-45BF-A15A-38EE6D0EFD00}"/>
              </a:ext>
            </a:extLst>
          </p:cNvPr>
          <p:cNvSpPr txBox="1"/>
          <p:nvPr/>
        </p:nvSpPr>
        <p:spPr>
          <a:xfrm>
            <a:off x="7350800" y="3715551"/>
            <a:ext cx="19932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. 2; 4; 3; 8.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5666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105" grpId="0" animBg="1"/>
      <p:bldP spid="160" grpId="0"/>
      <p:bldP spid="162" grpId="0" animBg="1"/>
      <p:bldP spid="161" grpId="0"/>
      <p:bldP spid="163" grpId="0"/>
      <p:bldP spid="164" grpId="0"/>
      <p:bldP spid="165" grpId="0"/>
      <p:bldP spid="79" grpId="0"/>
      <p:bldP spid="81" grpId="0"/>
      <p:bldP spid="83" grpId="0"/>
      <p:bldP spid="85" grpId="0"/>
      <p:bldP spid="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96029" y="1274270"/>
            <a:ext cx="11175090" cy="4550343"/>
            <a:chOff x="992187" y="2564544"/>
            <a:chExt cx="22353091" cy="5517633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08842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369486" y="757932"/>
            <a:ext cx="4843499" cy="556782"/>
            <a:chOff x="739068" y="1515168"/>
            <a:chExt cx="9688259" cy="1113708"/>
          </a:xfrm>
        </p:grpSpPr>
        <p:sp>
          <p:nvSpPr>
            <p:cNvPr id="4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32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3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DẶN DÒ</a:t>
                </a: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8598527" y="1951287"/>
              <a:ext cx="1828800" cy="6775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3837FEC5-D73E-4582-B807-CE7A289D6A02}"/>
              </a:ext>
            </a:extLst>
          </p:cNvPr>
          <p:cNvSpPr txBox="1"/>
          <p:nvPr/>
        </p:nvSpPr>
        <p:spPr>
          <a:xfrm>
            <a:off x="2277267" y="1436582"/>
            <a:ext cx="843835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dirty="0" err="1">
                <a:latin typeface="Arial" panose="020B0604020202020204" pitchFamily="34" charset="0"/>
              </a:rPr>
              <a:t>Về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nhà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ôn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tập</a:t>
            </a:r>
            <a:r>
              <a:rPr lang="en-US" sz="2400" b="1" dirty="0">
                <a:latin typeface="Arial" panose="020B0604020202020204" pitchFamily="34" charset="0"/>
              </a:rPr>
              <a:t> : </a:t>
            </a:r>
          </a:p>
          <a:p>
            <a:pPr marL="0" indent="0">
              <a:buNone/>
            </a:pPr>
            <a:endParaRPr lang="en-US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</a:rPr>
              <a:t>- </a:t>
            </a:r>
            <a:r>
              <a:rPr lang="en-US" sz="2400" b="1" dirty="0" err="1">
                <a:latin typeface="Arial" panose="020B0604020202020204" pitchFamily="34" charset="0"/>
              </a:rPr>
              <a:t>Các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vấn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đề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liên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quan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đến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mệnh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đề</a:t>
            </a:r>
            <a:r>
              <a:rPr lang="en-US" sz="2400" b="1" dirty="0">
                <a:latin typeface="Arial" panose="020B0604020202020204" pitchFamily="34" charset="0"/>
              </a:rPr>
              <a:t> ; </a:t>
            </a:r>
            <a:r>
              <a:rPr lang="en-US" sz="2400" b="1" dirty="0" err="1">
                <a:latin typeface="Arial" panose="020B0604020202020204" pitchFamily="34" charset="0"/>
              </a:rPr>
              <a:t>chứng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minh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định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lí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</a:rPr>
              <a:t>- </a:t>
            </a:r>
            <a:r>
              <a:rPr lang="en-US" sz="2400" b="1" dirty="0" err="1">
                <a:latin typeface="Arial" panose="020B0604020202020204" pitchFamily="34" charset="0"/>
              </a:rPr>
              <a:t>Các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vấn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đề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liên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quan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đến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tập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hợp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b="1" dirty="0">
              <a:latin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US" sz="2400" b="1" dirty="0">
                <a:latin typeface="Arial" panose="020B0604020202020204" pitchFamily="34" charset="0"/>
              </a:rPr>
              <a:t> Sai </a:t>
            </a:r>
            <a:r>
              <a:rPr lang="en-US" sz="2400" b="1" dirty="0" err="1">
                <a:latin typeface="Arial" panose="020B0604020202020204" pitchFamily="34" charset="0"/>
              </a:rPr>
              <a:t>số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tuyệt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đối</a:t>
            </a:r>
            <a:r>
              <a:rPr lang="en-US" sz="2400" b="1" dirty="0">
                <a:latin typeface="Arial" panose="020B0604020202020204" pitchFamily="34" charset="0"/>
              </a:rPr>
              <a:t> , </a:t>
            </a:r>
            <a:r>
              <a:rPr lang="en-US" sz="2400" b="1" dirty="0" err="1">
                <a:latin typeface="Arial" panose="020B0604020202020204" pitchFamily="34" charset="0"/>
              </a:rPr>
              <a:t>tương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đối</a:t>
            </a:r>
            <a:r>
              <a:rPr lang="en-US" sz="2400" b="1" dirty="0">
                <a:latin typeface="Arial" panose="020B0604020202020204" pitchFamily="34" charset="0"/>
              </a:rPr>
              <a:t> , </a:t>
            </a:r>
            <a:r>
              <a:rPr lang="en-US" sz="2400" b="1" dirty="0" err="1">
                <a:latin typeface="Arial" panose="020B0604020202020204" pitchFamily="34" charset="0"/>
              </a:rPr>
              <a:t>số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quy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tròn</a:t>
            </a:r>
            <a:r>
              <a:rPr lang="en-US" sz="2400" b="1" dirty="0">
                <a:latin typeface="Arial" panose="020B0604020202020204" pitchFamily="34" charset="0"/>
              </a:rPr>
              <a:t> , </a:t>
            </a:r>
            <a:r>
              <a:rPr lang="en-US" sz="2400" b="1" dirty="0" err="1">
                <a:latin typeface="Arial" panose="020B0604020202020204" pitchFamily="34" charset="0"/>
              </a:rPr>
              <a:t>chữ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số</a:t>
            </a:r>
            <a:r>
              <a:rPr lang="en-US" sz="2400" b="1" dirty="0">
                <a:latin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</a:rPr>
              <a:t>chắc</a:t>
            </a:r>
            <a:endParaRPr lang="en-US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9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369486" y="757932"/>
            <a:ext cx="4843499" cy="556782"/>
            <a:chOff x="739068" y="1515168"/>
            <a:chExt cx="9688259" cy="1113708"/>
          </a:xfrm>
        </p:grpSpPr>
        <p:sp>
          <p:nvSpPr>
            <p:cNvPr id="4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39068" y="1515168"/>
              <a:ext cx="6961968" cy="960327"/>
              <a:chOff x="739068" y="1515168"/>
              <a:chExt cx="6961968" cy="960327"/>
            </a:xfrm>
          </p:grpSpPr>
          <p:sp>
            <p:nvSpPr>
              <p:cNvPr id="32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3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8598527" y="1951287"/>
              <a:ext cx="1828800" cy="6775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</p:grpSp>
      <p:sp>
        <p:nvSpPr>
          <p:cNvPr id="119" name="Rectangle 118"/>
          <p:cNvSpPr/>
          <p:nvPr/>
        </p:nvSpPr>
        <p:spPr>
          <a:xfrm>
            <a:off x="1715071" y="1219488"/>
            <a:ext cx="98906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ounded Rectangle 133">
            <a:extLst>
              <a:ext uri="{FF2B5EF4-FFF2-40B4-BE49-F238E27FC236}">
                <a16:creationId xmlns:a16="http://schemas.microsoft.com/office/drawing/2014/main" id="{03327BC9-05CF-4F19-A3D9-1675CE597425}"/>
              </a:ext>
            </a:extLst>
          </p:cNvPr>
          <p:cNvSpPr/>
          <p:nvPr/>
        </p:nvSpPr>
        <p:spPr bwMode="auto">
          <a:xfrm>
            <a:off x="601997" y="2057399"/>
            <a:ext cx="10380406" cy="3085855"/>
          </a:xfrm>
          <a:prstGeom prst="roundRect">
            <a:avLst>
              <a:gd name="adj" fmla="val 5492"/>
            </a:avLst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177060">
              <a:defRPr/>
            </a:pPr>
            <a:r>
              <a:rPr lang="en-US" sz="3200" b="1" dirty="0">
                <a:solidFill>
                  <a:srgbClr val="FF0000"/>
                </a:solidFill>
              </a:rPr>
              <a:t>TIẾT HỌC KẾT THÚC </a:t>
            </a:r>
          </a:p>
          <a:p>
            <a:pPr algn="ctr" defTabSz="2177060">
              <a:defRPr/>
            </a:pPr>
            <a:endParaRPr lang="en-US" sz="3200" b="1" dirty="0">
              <a:solidFill>
                <a:srgbClr val="FF0000"/>
              </a:solidFill>
            </a:endParaRPr>
          </a:p>
          <a:p>
            <a:pPr algn="ctr" defTabSz="2177060">
              <a:defRPr/>
            </a:pPr>
            <a:r>
              <a:rPr lang="en-US" sz="3200" b="1" dirty="0" err="1">
                <a:solidFill>
                  <a:srgbClr val="FF0000"/>
                </a:solidFill>
              </a:rPr>
              <a:t>TRÂN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TRỌNG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CÁM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ƠN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CÁC</a:t>
            </a:r>
            <a:r>
              <a:rPr lang="en-US" sz="3200" b="1" dirty="0">
                <a:solidFill>
                  <a:srgbClr val="FF0000"/>
                </a:solidFill>
              </a:rPr>
              <a:t> EM </a:t>
            </a:r>
            <a:r>
              <a:rPr lang="en-US" sz="3200" b="1" dirty="0" err="1">
                <a:solidFill>
                  <a:srgbClr val="FF0000"/>
                </a:solidFill>
              </a:rPr>
              <a:t>HỌC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SINH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ĐÃ</a:t>
            </a:r>
            <a:r>
              <a:rPr lang="en-US" sz="3200" b="1" dirty="0">
                <a:solidFill>
                  <a:srgbClr val="FF0000"/>
                </a:solidFill>
              </a:rPr>
              <a:t> THEO </a:t>
            </a:r>
            <a:r>
              <a:rPr lang="en-US" sz="3200" b="1" dirty="0" err="1">
                <a:solidFill>
                  <a:srgbClr val="FF0000"/>
                </a:solidFill>
              </a:rPr>
              <a:t>DÕI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3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601997" y="2869615"/>
            <a:ext cx="11068450" cy="3920885"/>
            <a:chOff x="1205494" y="6947472"/>
            <a:chExt cx="22139783" cy="6539928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7" y="6979322"/>
              <a:ext cx="22135690" cy="650807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7472"/>
              <a:ext cx="3322466" cy="974192"/>
              <a:chOff x="1205494" y="6947472"/>
              <a:chExt cx="3322466" cy="974192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147887" y="7023100"/>
                <a:ext cx="2111899" cy="898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496029" y="1193381"/>
            <a:ext cx="11175090" cy="1464094"/>
            <a:chOff x="992187" y="2241872"/>
            <a:chExt cx="22353091" cy="5840305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08842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241872"/>
              <a:ext cx="3124200" cy="1346131"/>
              <a:chOff x="534987" y="1276995"/>
              <a:chExt cx="4197167" cy="1547208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558685" y="1276995"/>
                <a:ext cx="3173469" cy="1087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Câu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 1</a:t>
                </a: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369486" y="757932"/>
            <a:ext cx="4843499" cy="556782"/>
            <a:chOff x="739068" y="1515168"/>
            <a:chExt cx="9688259" cy="1113708"/>
          </a:xfrm>
        </p:grpSpPr>
        <p:sp>
          <p:nvSpPr>
            <p:cNvPr id="4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32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3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TỰ LUẬN</a:t>
                </a: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8598527" y="1951287"/>
              <a:ext cx="1828800" cy="6775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Rectangle 118"/>
              <p:cNvSpPr/>
              <p:nvPr/>
            </p:nvSpPr>
            <p:spPr>
              <a:xfrm>
                <a:off x="1891400" y="1219488"/>
                <a:ext cx="9779047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/>
                        <m:t>Cho</m:t>
                      </m:r>
                      <m:r>
                        <m:rPr>
                          <m:nor/>
                        </m:rPr>
                        <a:rPr lang="en-US" sz="2400" b="1"/>
                        <m:t> </m:t>
                      </m:r>
                      <m:r>
                        <a:rPr lang="en-US" sz="2400" b="1" i="1"/>
                        <m:t>𝑨</m:t>
                      </m:r>
                      <m:r>
                        <a:rPr lang="en-US" sz="2400" b="1" i="1"/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1" i="1"/>
                          </m:ctrlPr>
                        </m:dPr>
                        <m:e>
                          <m:r>
                            <a:rPr lang="en-US" sz="2400" b="1" i="1"/>
                            <m:t>𝟎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𝟏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𝟐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𝟑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𝟒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𝟓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𝟔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𝟗</m:t>
                          </m:r>
                        </m:e>
                      </m:d>
                      <m:r>
                        <a:rPr lang="en-US" sz="2400" b="1" i="1"/>
                        <m:t>,</m:t>
                      </m:r>
                      <m:r>
                        <a:rPr lang="en-US" sz="2400" b="1" i="1"/>
                        <m:t>𝑩</m:t>
                      </m:r>
                      <m:r>
                        <a:rPr lang="en-US" sz="2400" b="1" i="1"/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1" i="1"/>
                          </m:ctrlPr>
                        </m:dPr>
                        <m:e>
                          <m:r>
                            <a:rPr lang="en-US" sz="2400" b="1" i="1"/>
                            <m:t>𝟎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𝟐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𝟒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𝟓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𝟔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𝟗</m:t>
                          </m:r>
                        </m:e>
                      </m:d>
                      <m:r>
                        <a:rPr lang="en-US" sz="2400" b="1" i="1"/>
                        <m:t>,</m:t>
                      </m:r>
                      <m:r>
                        <a:rPr lang="en-US" sz="2400" b="1" i="1"/>
                        <m:t>𝑪</m:t>
                      </m:r>
                      <m:r>
                        <a:rPr lang="en-US" sz="2400" b="1" i="1"/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1" i="1"/>
                          </m:ctrlPr>
                        </m:dPr>
                        <m:e>
                          <m:r>
                            <a:rPr lang="en-US" sz="2400" b="1" i="1"/>
                            <m:t>𝟑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𝟒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𝟓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𝟔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𝟕</m:t>
                          </m:r>
                        </m:e>
                      </m:d>
                      <m:r>
                        <a:rPr lang="en-US" sz="2400" b="1" i="1"/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pPr lvl="0"/>
                <a:r>
                  <a:rPr lang="en-US" sz="2400" b="1" dirty="0"/>
                  <a:t>a.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/>
                      <m:t>T</m:t>
                    </m:r>
                    <m:r>
                      <m:rPr>
                        <m:nor/>
                      </m:rPr>
                      <a:rPr lang="en-US" sz="2400" b="1"/>
                      <m:t>ì</m:t>
                    </m:r>
                    <m:r>
                      <m:rPr>
                        <m:nor/>
                      </m:rPr>
                      <a:rPr lang="en-US" sz="2400" b="1"/>
                      <m:t>m</m:t>
                    </m:r>
                    <m:r>
                      <m:rPr>
                        <m:nor/>
                      </m:rPr>
                      <a:rPr lang="en-US" sz="2400" b="1"/>
                      <m:t> </m:t>
                    </m:r>
                    <m:r>
                      <a:rPr lang="en-US" sz="2400" b="1" i="1"/>
                      <m:t>𝑨</m:t>
                    </m:r>
                    <m:r>
                      <a:rPr lang="en-US" sz="2400" b="1" i="1"/>
                      <m:t>∩</m:t>
                    </m:r>
                    <m:r>
                      <a:rPr lang="en-US" sz="2400" b="1" i="1"/>
                      <m:t>𝑩</m:t>
                    </m:r>
                    <m:r>
                      <a:rPr lang="en-US" sz="2400" b="1" i="1"/>
                      <m:t>; </m:t>
                    </m:r>
                    <m:r>
                      <a:rPr lang="en-US" sz="2400" b="1" i="1"/>
                      <m:t>𝑨</m:t>
                    </m:r>
                    <m:r>
                      <a:rPr lang="en-US" sz="2400" b="1" i="1"/>
                      <m:t>\</m:t>
                    </m:r>
                    <m:r>
                      <a:rPr lang="en-US" sz="2400" b="1" i="1"/>
                      <m:t>𝑩</m:t>
                    </m:r>
                    <m:r>
                      <m:rPr>
                        <m:nor/>
                      </m:rPr>
                      <a:rPr lang="en-US" sz="2400" b="1"/>
                      <m:t>.</m:t>
                    </m:r>
                  </m:oMath>
                </a14:m>
                <a:endParaRPr lang="en-US" sz="2400" b="1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i="0" smtClean="0"/>
                        <m:t>b</m:t>
                      </m:r>
                      <m:r>
                        <m:rPr>
                          <m:nor/>
                        </m:rPr>
                        <a:rPr lang="en-US" sz="2400" b="1" i="0" smtClean="0"/>
                        <m:t>. </m:t>
                      </m:r>
                      <m:r>
                        <m:rPr>
                          <m:nor/>
                        </m:rPr>
                        <a:rPr lang="en-US" sz="2400" b="1"/>
                        <m:t>So</m:t>
                      </m:r>
                      <m:r>
                        <m:rPr>
                          <m:nor/>
                        </m:rPr>
                        <a:rPr lang="en-US" sz="2400" b="1"/>
                        <m:t> </m:t>
                      </m:r>
                      <m:r>
                        <m:rPr>
                          <m:nor/>
                        </m:rPr>
                        <a:rPr lang="en-US" sz="2400" b="1"/>
                        <m:t>s</m:t>
                      </m:r>
                      <m:r>
                        <m:rPr>
                          <m:nor/>
                        </m:rPr>
                        <a:rPr lang="en-US" sz="2400" b="1"/>
                        <m:t>á</m:t>
                      </m:r>
                      <m:r>
                        <m:rPr>
                          <m:nor/>
                        </m:rPr>
                        <a:rPr lang="en-US" sz="2400" b="1"/>
                        <m:t>nh</m:t>
                      </m:r>
                      <m:r>
                        <m:rPr>
                          <m:nor/>
                        </m:rPr>
                        <a:rPr lang="en-US" sz="2400" b="1"/>
                        <m:t> </m:t>
                      </m:r>
                      <m:r>
                        <m:rPr>
                          <m:nor/>
                        </m:rPr>
                        <a:rPr lang="en-US" sz="2400" b="1"/>
                        <m:t>hai</m:t>
                      </m:r>
                      <m:r>
                        <m:rPr>
                          <m:nor/>
                        </m:rPr>
                        <a:rPr lang="en-US" sz="2400" b="1"/>
                        <m:t> </m:t>
                      </m:r>
                      <m:r>
                        <m:rPr>
                          <m:nor/>
                        </m:rPr>
                        <a:rPr lang="en-US" sz="2400" b="1"/>
                        <m:t>t</m:t>
                      </m:r>
                      <m:r>
                        <m:rPr>
                          <m:nor/>
                        </m:rPr>
                        <a:rPr lang="en-US" sz="2400" b="1"/>
                        <m:t>ậ</m:t>
                      </m:r>
                      <m:r>
                        <m:rPr>
                          <m:nor/>
                        </m:rPr>
                        <a:rPr lang="en-US" sz="2400" b="1"/>
                        <m:t>p</m:t>
                      </m:r>
                      <m:r>
                        <m:rPr>
                          <m:nor/>
                        </m:rPr>
                        <a:rPr lang="en-US" sz="2400" b="1"/>
                        <m:t> </m:t>
                      </m:r>
                      <m:r>
                        <a:rPr lang="en-US" sz="2400" b="1" i="1"/>
                        <m:t>𝑨</m:t>
                      </m:r>
                      <m:r>
                        <a:rPr lang="en-US" sz="2400" b="1" i="1"/>
                        <m:t>∩(</m:t>
                      </m:r>
                      <m:r>
                        <a:rPr lang="en-US" sz="2400" b="1" i="1"/>
                        <m:t>𝑩</m:t>
                      </m:r>
                      <m:r>
                        <a:rPr lang="en-US" sz="2400" b="1" i="1"/>
                        <m:t>\</m:t>
                      </m:r>
                      <m:r>
                        <a:rPr lang="en-US" sz="2400" b="1" i="1"/>
                        <m:t>𝑪</m:t>
                      </m:r>
                      <m:r>
                        <a:rPr lang="en-US" sz="2400" b="1" i="1"/>
                        <m:t>)</m:t>
                      </m:r>
                      <m:r>
                        <m:rPr>
                          <m:nor/>
                        </m:rPr>
                        <a:rPr lang="en-US" sz="2400" b="1"/>
                        <m:t> </m:t>
                      </m:r>
                      <m:r>
                        <m:rPr>
                          <m:nor/>
                        </m:rPr>
                        <a:rPr lang="en-US" sz="2400" b="1"/>
                        <m:t>v</m:t>
                      </m:r>
                      <m:r>
                        <m:rPr>
                          <m:nor/>
                        </m:rPr>
                        <a:rPr lang="en-US" sz="2400" b="1"/>
                        <m:t>à </m:t>
                      </m:r>
                      <m:d>
                        <m:dPr>
                          <m:ctrlPr>
                            <a:rPr lang="en-US" sz="2400" b="1" i="1"/>
                          </m:ctrlPr>
                        </m:dPr>
                        <m:e>
                          <m:r>
                            <a:rPr lang="en-US" sz="2400" b="1" i="1"/>
                            <m:t>𝑨</m:t>
                          </m:r>
                          <m:r>
                            <a:rPr lang="en-US" sz="2400" b="1" i="1"/>
                            <m:t>∩</m:t>
                          </m:r>
                          <m:r>
                            <a:rPr lang="en-US" sz="2400" b="1" i="1"/>
                            <m:t>𝑩</m:t>
                          </m:r>
                        </m:e>
                      </m:d>
                      <m:r>
                        <a:rPr lang="en-US" sz="2400" b="1" i="1"/>
                        <m:t>\</m:t>
                      </m:r>
                      <m:r>
                        <a:rPr lang="en-US" sz="2400" b="1" i="1"/>
                        <m:t>𝑪</m:t>
                      </m:r>
                      <m:r>
                        <m:rPr>
                          <m:nor/>
                        </m:rPr>
                        <a:rPr lang="en-US" sz="2400" b="1"/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400" y="1219488"/>
                <a:ext cx="9779047" cy="1569660"/>
              </a:xfrm>
              <a:prstGeom prst="rect">
                <a:avLst/>
              </a:prstGeom>
              <a:blipFill>
                <a:blip r:embed="rId3"/>
                <a:stretch>
                  <a:fillRect l="-9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588DC2A-D643-4BD3-991A-C5ECE5D9BBCB}"/>
                  </a:ext>
                </a:extLst>
              </p:cNvPr>
              <p:cNvSpPr txBox="1"/>
              <p:nvPr/>
            </p:nvSpPr>
            <p:spPr>
              <a:xfrm>
                <a:off x="2128944" y="3679668"/>
                <a:ext cx="8336117" cy="21449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lvl="0" indent="-34290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lphaLcPeriod"/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Ta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có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𝟔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𝟗</m:t>
                        </m:r>
                      </m:e>
                    </m:d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𝟓</m:t>
                        </m:r>
                      </m:e>
                    </m:d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.</a:t>
                </a:r>
              </a:p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b="1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b. Ta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có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𝑪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𝟗</m:t>
                        </m:r>
                      </m:e>
                    </m:d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⇒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𝑪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)=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𝟗</m:t>
                        </m:r>
                      </m:e>
                    </m:d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.</a:t>
                </a:r>
                <a:endParaRPr lang="en-US" sz="2400" b="1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pPr marL="68580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Ta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có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Mangal" panose="02040503050203030202" pitchFamily="18" charset="0"/>
                          </a:rPr>
                          <m:t>∩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𝑪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𝟗</m:t>
                        </m:r>
                      </m:e>
                    </m:d>
                  </m:oMath>
                </a14:m>
                <a:endParaRPr lang="en-US" sz="2400" b="1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</a:rPr>
                  <a:t>Suy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</a:rPr>
                  <a:t> ra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</a:rPr>
                      <m:t>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𝑪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)=</m:t>
                    </m:r>
                    <m:d>
                      <m:dPr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</a:rPr>
                          <m:t>∩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𝑪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1588DC2A-D643-4BD3-991A-C5ECE5D9BB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8944" y="3679668"/>
                <a:ext cx="8336117" cy="2144946"/>
              </a:xfrm>
              <a:prstGeom prst="rect">
                <a:avLst/>
              </a:prstGeom>
              <a:blipFill>
                <a:blip r:embed="rId4"/>
                <a:stretch>
                  <a:fillRect l="-1096" t="-2279" b="-5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249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601997" y="3305175"/>
            <a:ext cx="11068450" cy="3485325"/>
            <a:chOff x="1205494" y="6947472"/>
            <a:chExt cx="22139783" cy="6539928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7" y="6979322"/>
              <a:ext cx="22135690" cy="650807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7472"/>
              <a:ext cx="3322466" cy="974192"/>
              <a:chOff x="1205494" y="6947472"/>
              <a:chExt cx="3322466" cy="974192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147887" y="7023100"/>
                <a:ext cx="2111899" cy="898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496029" y="1193381"/>
            <a:ext cx="11175090" cy="1464094"/>
            <a:chOff x="992187" y="2241872"/>
            <a:chExt cx="22353091" cy="5840305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08842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241872"/>
              <a:ext cx="3124200" cy="1473273"/>
              <a:chOff x="534987" y="1276995"/>
              <a:chExt cx="4197167" cy="1693342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558685" y="1276995"/>
                <a:ext cx="3173469" cy="16933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Câu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 </a:t>
                </a:r>
                <a:r>
                  <a:rPr lang="en-US" sz="18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2</a:t>
                </a:r>
                <a:endPara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Tahoma" pitchFamily="34" charset="0"/>
                </a:endParaRP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369486" y="757932"/>
            <a:ext cx="4843499" cy="556782"/>
            <a:chOff x="739068" y="1515168"/>
            <a:chExt cx="9688259" cy="1113708"/>
          </a:xfrm>
        </p:grpSpPr>
        <p:sp>
          <p:nvSpPr>
            <p:cNvPr id="4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32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3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TỰ LUẬN</a:t>
                </a: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8598527" y="1951287"/>
              <a:ext cx="1828800" cy="6775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Rectangle 118"/>
              <p:cNvSpPr/>
              <p:nvPr/>
            </p:nvSpPr>
            <p:spPr>
              <a:xfrm>
                <a:off x="1624998" y="1479307"/>
                <a:ext cx="9779047" cy="11918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b="1" dirty="0" err="1"/>
                  <a:t>Tìm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tất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cả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các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tập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hợp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𝑿</m:t>
                    </m:r>
                    <m:r>
                      <a:rPr lang="en-US" sz="2400" b="1" i="1"/>
                      <m:t> </m:t>
                    </m:r>
                  </m:oMath>
                </a14:m>
                <a:r>
                  <a:rPr lang="en-US" sz="2400" b="1" dirty="0" err="1"/>
                  <a:t>thoả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mãn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𝑿</m:t>
                    </m:r>
                    <m:r>
                      <a:rPr lang="en-US" sz="2400" b="1" i="1"/>
                      <m:t>⊂</m:t>
                    </m:r>
                    <m:r>
                      <a:rPr lang="en-US" sz="2400" b="1" i="1"/>
                      <m:t>𝑨</m:t>
                    </m:r>
                    <m:r>
                      <a:rPr lang="en-US" sz="2400" b="1" i="1"/>
                      <m:t>;</m:t>
                    </m:r>
                    <m:r>
                      <a:rPr lang="en-US" sz="2400" b="1" i="1"/>
                      <m:t>𝑿</m:t>
                    </m:r>
                    <m:r>
                      <a:rPr lang="en-US" sz="2400" b="1" i="1"/>
                      <m:t>⊂</m:t>
                    </m:r>
                    <m:r>
                      <a:rPr lang="en-US" sz="2400" b="1" i="1"/>
                      <m:t>𝑩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 err="1"/>
                  <a:t>với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  <m:r>
                      <a:rPr lang="en-US" sz="2400" b="1" i="1"/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𝟏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𝟐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𝟑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𝟒</m:t>
                        </m:r>
                      </m:e>
                    </m:d>
                    <m:r>
                      <a:rPr lang="en-US" sz="2400" b="1" i="1"/>
                      <m:t>,</m:t>
                    </m:r>
                  </m:oMath>
                </a14:m>
                <a:endParaRPr lang="en-US" sz="2400" b="1" i="1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1" i="1"/>
                      <m:t>𝑩</m:t>
                    </m:r>
                    <m:r>
                      <a:rPr lang="en-US" sz="2400" b="1" i="1"/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𝟎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𝟐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𝟒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𝟔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𝟖</m:t>
                        </m:r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998" y="1479307"/>
                <a:ext cx="9779047" cy="1191801"/>
              </a:xfrm>
              <a:prstGeom prst="rect">
                <a:avLst/>
              </a:prstGeom>
              <a:blipFill>
                <a:blip r:embed="rId3"/>
                <a:stretch>
                  <a:fillRect t="-4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E800EED-C9C7-4E93-94A3-65ACB5FA471F}"/>
                  </a:ext>
                </a:extLst>
              </p:cNvPr>
              <p:cNvSpPr txBox="1"/>
              <p:nvPr/>
            </p:nvSpPr>
            <p:spPr>
              <a:xfrm>
                <a:off x="1624998" y="3778898"/>
                <a:ext cx="8966802" cy="958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Vì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𝑿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⊂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𝑿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⊂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nên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𝑿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⊂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.</a:t>
                </a:r>
                <a:endParaRPr lang="en-US" sz="2400" b="1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Ta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có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𝟒</m:t>
                        </m:r>
                      </m:e>
                    </m:d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⇒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𝑿</m:t>
                    </m:r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là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các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tập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hợp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∅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;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</m:d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;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𝟒</m:t>
                        </m:r>
                      </m:e>
                    </m:d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;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𝟒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.</a:t>
                </a:r>
                <a:endParaRPr lang="en-US" sz="1600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E800EED-C9C7-4E93-94A3-65ACB5FA47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998" y="3778898"/>
                <a:ext cx="8966802" cy="958660"/>
              </a:xfrm>
              <a:prstGeom prst="rect">
                <a:avLst/>
              </a:prstGeom>
              <a:blipFill>
                <a:blip r:embed="rId4"/>
                <a:stretch>
                  <a:fillRect l="-1088" t="-5096" b="-14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318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601997" y="3305175"/>
            <a:ext cx="11068450" cy="3485325"/>
            <a:chOff x="1205494" y="6947472"/>
            <a:chExt cx="22139783" cy="6539928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7" y="6979322"/>
              <a:ext cx="22135690" cy="650807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7472"/>
              <a:ext cx="3322466" cy="974192"/>
              <a:chOff x="1205494" y="6947472"/>
              <a:chExt cx="3322466" cy="974192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147887" y="7023100"/>
                <a:ext cx="2111899" cy="898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496029" y="1193381"/>
            <a:ext cx="11175090" cy="1888806"/>
            <a:chOff x="992187" y="2241872"/>
            <a:chExt cx="22353091" cy="5840305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08842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241872"/>
              <a:ext cx="3124200" cy="1346131"/>
              <a:chOff x="534987" y="1276995"/>
              <a:chExt cx="4197167" cy="1547208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558685" y="1276995"/>
                <a:ext cx="3173469" cy="13125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Câu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 3</a:t>
                </a: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369486" y="757932"/>
            <a:ext cx="4843499" cy="556782"/>
            <a:chOff x="739068" y="1515168"/>
            <a:chExt cx="9688259" cy="1113708"/>
          </a:xfrm>
        </p:grpSpPr>
        <p:sp>
          <p:nvSpPr>
            <p:cNvPr id="4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32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3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TỰ LUẬN</a:t>
                </a: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8598527" y="1951287"/>
              <a:ext cx="1828800" cy="6775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Rectangle 118"/>
              <p:cNvSpPr/>
              <p:nvPr/>
            </p:nvSpPr>
            <p:spPr>
              <a:xfrm>
                <a:off x="1624998" y="1479307"/>
                <a:ext cx="9779047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Xác </a:t>
                </a:r>
                <a:r>
                  <a:rPr lang="en-US" sz="2400" b="1" dirty="0" err="1"/>
                  <a:t>định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các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tập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hợp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  <m:r>
                      <a:rPr lang="en-US" sz="2400" b="1" i="1"/>
                      <m:t>∪</m:t>
                    </m:r>
                    <m:r>
                      <a:rPr lang="en-US" sz="2400" b="1" i="1"/>
                      <m:t>𝑩</m:t>
                    </m:r>
                    <m:r>
                      <a:rPr lang="en-US" sz="2400" b="1" i="1"/>
                      <m:t>;</m:t>
                    </m:r>
                    <m:r>
                      <a:rPr lang="en-US" sz="2400" b="1" i="1"/>
                      <m:t>𝑨</m:t>
                    </m:r>
                    <m:r>
                      <a:rPr lang="en-US" sz="2400" b="1" i="1"/>
                      <m:t>∩</m:t>
                    </m:r>
                    <m:r>
                      <a:rPr lang="en-US" sz="2400" b="1" i="1"/>
                      <m:t>𝑩</m:t>
                    </m:r>
                    <m:r>
                      <a:rPr lang="en-US" sz="2400" b="1" i="1"/>
                      <m:t>;</m:t>
                    </m:r>
                    <m:r>
                      <a:rPr lang="en-US" sz="2400" b="1" i="1"/>
                      <m:t>𝑨</m:t>
                    </m:r>
                    <m:r>
                      <a:rPr lang="en-US" sz="2400" b="1" i="1"/>
                      <m:t>\</m:t>
                    </m:r>
                    <m:r>
                      <a:rPr lang="en-US" sz="2400" b="1" i="1"/>
                      <m:t>𝑩</m:t>
                    </m:r>
                    <m:r>
                      <a:rPr lang="en-US" sz="2400" b="1" i="1"/>
                      <m:t>;</m:t>
                    </m:r>
                    <m:r>
                      <a:rPr lang="en-US" sz="2400" b="1" i="1"/>
                      <m:t>𝑩</m:t>
                    </m:r>
                    <m:r>
                      <a:rPr lang="en-US" sz="2400" b="1" i="1"/>
                      <m:t>\</m:t>
                    </m:r>
                    <m:r>
                      <a:rPr lang="en-US" sz="2400" b="1" i="1"/>
                      <m:t>𝑨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 err="1"/>
                  <a:t>và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biểu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diễn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chúng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trên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trục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số</a:t>
                </a:r>
                <a:r>
                  <a:rPr lang="en-US" sz="2400" b="1" dirty="0"/>
                  <a:t>?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2400" b="1" i="1"/>
                      <m:t>𝑨</m:t>
                    </m:r>
                    <m:r>
                      <a:rPr lang="en-US" sz="2400" b="1" i="1"/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−</m:t>
                        </m:r>
                        <m:r>
                          <a:rPr lang="en-US" sz="2400" b="1" i="1"/>
                          <m:t>𝟒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𝟒</m:t>
                        </m:r>
                      </m:e>
                    </m:d>
                    <m:r>
                      <a:rPr lang="en-US" sz="2400" b="1" i="1"/>
                      <m:t>;</m:t>
                    </m:r>
                    <m:r>
                      <a:rPr lang="en-US" sz="2400" b="1" i="1"/>
                      <m:t>𝑩</m:t>
                    </m:r>
                    <m:r>
                      <a:rPr lang="en-US" sz="2400" b="1" i="1"/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𝟏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𝟕</m:t>
                        </m:r>
                      </m:e>
                    </m:d>
                  </m:oMath>
                </a14:m>
                <a:r>
                  <a:rPr lang="en-US" sz="2400" b="1" dirty="0"/>
                  <a:t>.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2400" b="1" i="1"/>
                      <m:t>𝑨</m:t>
                    </m:r>
                    <m:r>
                      <a:rPr lang="en-US" sz="2400" b="1" i="1"/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−∞;−</m:t>
                        </m:r>
                        <m:r>
                          <a:rPr lang="en-US" sz="2400" b="1" i="1"/>
                          <m:t>𝟐</m:t>
                        </m:r>
                      </m:e>
                    </m:d>
                    <m:r>
                      <a:rPr lang="en-US" sz="2400" b="1" i="1"/>
                      <m:t>;</m:t>
                    </m:r>
                    <m:r>
                      <a:rPr lang="en-US" sz="2400" b="1" i="1"/>
                      <m:t>𝑩</m:t>
                    </m:r>
                    <m:r>
                      <a:rPr lang="en-US" sz="2400" b="1" i="1"/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𝟑</m:t>
                        </m:r>
                        <m:r>
                          <a:rPr lang="en-US" sz="2400" b="1" i="1"/>
                          <m:t>;+∞</m:t>
                        </m:r>
                      </m:e>
                    </m:d>
                  </m:oMath>
                </a14:m>
                <a:r>
                  <a:rPr lang="en-US" sz="2400" b="1" dirty="0"/>
                  <a:t>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998" y="1479307"/>
                <a:ext cx="9779047" cy="1938992"/>
              </a:xfrm>
              <a:prstGeom prst="rect">
                <a:avLst/>
              </a:prstGeom>
              <a:blipFill>
                <a:blip r:embed="rId3"/>
                <a:stretch>
                  <a:fillRect l="-998" t="-2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9857A79-453D-4E8A-AF6B-513A2869FFBE}"/>
                  </a:ext>
                </a:extLst>
              </p:cNvPr>
              <p:cNvSpPr txBox="1"/>
              <p:nvPr/>
            </p:nvSpPr>
            <p:spPr>
              <a:xfrm>
                <a:off x="2310933" y="3658261"/>
                <a:ext cx="8442791" cy="32537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400" b="1" i="1" smtClean="0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𝒂</m:t>
                    </m:r>
                    <m:r>
                      <a:rPr lang="en-US" sz="2400" b="1" i="1" smtClean="0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) </m:t>
                    </m:r>
                    <m:r>
                      <a:rPr lang="en-US" sz="2400" b="1" i="1" smtClean="0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∪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Mangal" panose="02040503050203030202" pitchFamily="18" charset="0"/>
                          </a:rPr>
                          <m:t>−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𝟕</m:t>
                        </m:r>
                      </m:e>
                    </m:d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.</a:t>
                </a:r>
                <a:endParaRPr lang="en-US" sz="2400" b="1" dirty="0"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pPr marR="0" lvl="0" algn="thaiDi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      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Mangal" panose="02040503050203030202" pitchFamily="18" charset="0"/>
                        </a:rPr>
                        <m:t>∩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m:t>;</m:t>
                          </m:r>
                          <m: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2400" b="1" i="0" smtClean="0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i="0" dirty="0">
                  <a:effectLst/>
                  <a:latin typeface="Cambria Math" panose="02040503050406030204" pitchFamily="18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400" b="1" i="1" smtClean="0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[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Mangal" panose="02040503050203030202" pitchFamily="18" charset="0"/>
                          </a:rPr>
                          <m:t>−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</m:d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.</a:t>
                </a:r>
                <a:endParaRPr lang="en-US" sz="2400" b="1" dirty="0"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400" b="1" i="1" smtClean="0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𝟕</m:t>
                        </m:r>
                        <m:r>
                          <a:rPr lang="en-US" sz="2400" b="1" i="1" smtClean="0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]</m:t>
                        </m:r>
                      </m:e>
                    </m:d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.</a:t>
                </a:r>
                <a:endParaRPr lang="en-US" sz="2400" b="1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∪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endChr m:val="]"/>
                            <m:ctrlPr>
                              <a:rPr lang="en-US" sz="2400" b="1" i="1" smtClean="0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Mangal" panose="02040503050203030202" pitchFamily="18" charset="0"/>
                              </a:rPr>
                              <m:t>−∞</m:t>
                            </m:r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;</m:t>
                            </m:r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Mangal" panose="02040503050203030202" pitchFamily="18" charset="0"/>
                              </a:rPr>
                              <m:t>−</m:t>
                            </m:r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e>
                        </m:d>
                      </m:e>
                    </m:d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∪</m:t>
                    </m:r>
                    <m:r>
                      <a:rPr lang="en-US" sz="2400" b="1" i="1" smtClean="0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[</m:t>
                    </m:r>
                    <m:d>
                      <m:dPr>
                        <m:begChr m:val="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;+∞</m:t>
                        </m:r>
                      </m:e>
                    </m:d>
                  </m:oMath>
                </a14:m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.</a:t>
                </a:r>
                <a:endParaRPr lang="en-US" sz="2400" b="1" dirty="0"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400" b="1" i="1" smtClean="0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=∅</m:t>
                    </m:r>
                  </m:oMath>
                </a14:m>
                <a:r>
                  <a:rPr lang="en-US" sz="2400" b="1" i="1" dirty="0">
                    <a:effectLst/>
                    <a:latin typeface="Cambria Math" panose="020405030504060302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400" b="1" i="1" smtClean="0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Mangal" panose="02040503050203030202" pitchFamily="18" charset="0"/>
                          </a:rPr>
                          <m:t>−∞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Mangal" panose="02040503050203030202" pitchFamily="18" charset="0"/>
                          </a:rPr>
                          <m:t>−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</m:d>
                    <m:r>
                      <a:rPr lang="en-US" sz="2400" b="1" i="1" smtClean="0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en-US" sz="2400" b="1" i="1" dirty="0">
                    <a:effectLst/>
                    <a:latin typeface="Cambria Math" panose="02040503050406030204" pitchFamily="18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R="0" lvl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400" b="1" i="1" smtClean="0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\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=[</m:t>
                    </m:r>
                    <m:d>
                      <m:dPr>
                        <m:begChr m:val="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;+∞</m:t>
                        </m:r>
                      </m:e>
                    </m:d>
                  </m:oMath>
                </a14:m>
                <a:r>
                  <a:rPr lang="en-US" sz="2400" b="1" dirty="0"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9857A79-453D-4E8A-AF6B-513A2869F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933" y="3658261"/>
                <a:ext cx="8442791" cy="3253711"/>
              </a:xfrm>
              <a:prstGeom prst="rect">
                <a:avLst/>
              </a:prstGeom>
              <a:blipFill>
                <a:blip r:embed="rId4"/>
                <a:stretch>
                  <a:fillRect l="-1083" t="-1498" b="-26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314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601997" y="2801779"/>
            <a:ext cx="11068450" cy="3988722"/>
            <a:chOff x="1205494" y="6947472"/>
            <a:chExt cx="22139783" cy="6539928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7" y="6979322"/>
              <a:ext cx="22135690" cy="6508078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7472"/>
              <a:ext cx="3322466" cy="974192"/>
              <a:chOff x="1205494" y="6947472"/>
              <a:chExt cx="3322466" cy="974192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147887" y="7023100"/>
                <a:ext cx="2111899" cy="898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496029" y="1193381"/>
            <a:ext cx="11175090" cy="1288442"/>
            <a:chOff x="992187" y="2241872"/>
            <a:chExt cx="22353091" cy="3983943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558815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108842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241872"/>
              <a:ext cx="3124200" cy="1346131"/>
              <a:chOff x="534987" y="1276995"/>
              <a:chExt cx="4197167" cy="1547208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421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108842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558685" y="1276995"/>
                <a:ext cx="3173469" cy="13125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Câu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 </a:t>
                </a:r>
                <a:r>
                  <a:rPr lang="en-US" sz="18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4</a:t>
                </a:r>
                <a:endPara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Tahoma" pitchFamily="34" charset="0"/>
                </a:endParaRP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369486" y="757932"/>
            <a:ext cx="4843499" cy="556782"/>
            <a:chOff x="739068" y="1515168"/>
            <a:chExt cx="9688259" cy="1113708"/>
          </a:xfrm>
        </p:grpSpPr>
        <p:sp>
          <p:nvSpPr>
            <p:cNvPr id="4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32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3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TỰ LUẬN</a:t>
                </a: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8598527" y="1951287"/>
              <a:ext cx="1828800" cy="6775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9" name="Rectangle 118"/>
              <p:cNvSpPr/>
              <p:nvPr/>
            </p:nvSpPr>
            <p:spPr>
              <a:xfrm>
                <a:off x="1601038" y="1650826"/>
                <a:ext cx="9779047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err="1"/>
                  <a:t>Chứng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minh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rằng</a:t>
                </a:r>
                <a:r>
                  <a:rPr lang="en-US" sz="2400" b="1" dirty="0"/>
                  <a:t>: </a:t>
                </a:r>
                <a:r>
                  <a:rPr lang="en-US" sz="2400" b="1" dirty="0" err="1"/>
                  <a:t>nếu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  <m:r>
                      <a:rPr lang="en-US" sz="2400" b="1" i="1"/>
                      <m:t>⊂</m:t>
                    </m:r>
                    <m:r>
                      <a:rPr lang="en-US" sz="2400" b="1" i="1"/>
                      <m:t>𝑩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 err="1"/>
                  <a:t>thì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  <m:r>
                      <a:rPr lang="en-US" sz="2400" b="1" i="1"/>
                      <m:t>∩</m:t>
                    </m:r>
                    <m:r>
                      <a:rPr lang="en-US" sz="2400" b="1" i="1"/>
                      <m:t>𝑩</m:t>
                    </m:r>
                    <m:r>
                      <a:rPr lang="en-US" sz="2400" b="1" i="1"/>
                      <m:t>=</m:t>
                    </m:r>
                    <m:r>
                      <a:rPr lang="en-US" sz="2400" b="1" i="1"/>
                      <m:t>𝑨</m:t>
                    </m:r>
                  </m:oMath>
                </a14:m>
                <a:r>
                  <a:rPr lang="en-US" sz="2400" b="1" dirty="0"/>
                  <a:t>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1038" y="1650826"/>
                <a:ext cx="9779047" cy="830997"/>
              </a:xfrm>
              <a:prstGeom prst="rect">
                <a:avLst/>
              </a:prstGeom>
              <a:blipFill>
                <a:blip r:embed="rId3"/>
                <a:stretch>
                  <a:fillRect l="-998" t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9857A79-453D-4E8A-AF6B-513A2869FFBE}"/>
                  </a:ext>
                </a:extLst>
              </p:cNvPr>
              <p:cNvSpPr txBox="1"/>
              <p:nvPr/>
            </p:nvSpPr>
            <p:spPr>
              <a:xfrm>
                <a:off x="2128944" y="2995507"/>
                <a:ext cx="8947617" cy="38116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6858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TH1: Ta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chứng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minh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)⊂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</m:oMath>
                </a14:m>
                <a:endParaRPr lang="en-US" sz="2400" b="1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pPr marL="6858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Ta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có</a:t>
                </a:r>
                <a:endParaRPr lang="en-US" sz="2400" b="1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pPr marL="6858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∀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Mangal" panose="02040503050203030202" pitchFamily="18" charset="0"/>
                          </a:rPr>
                          <m:t>∩</m:t>
                        </m:r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  <m:t>𝑩</m:t>
                        </m:r>
                      </m:e>
                    </m:d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⇒</m:t>
                    </m:r>
                    <m:d>
                      <m:dPr>
                        <m:begChr m:val="{"/>
                        <m:endChr m:val="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DengXia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𝑨</m:t>
                            </m:r>
                          </m:e>
                          <m:e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DengXian" panose="02010600030101010101" pitchFamily="2" charset="-122"/>
                                <a:cs typeface="Times New Roman" panose="02020603050405020304" pitchFamily="18" charset="0"/>
                              </a:rPr>
                              <m:t>𝑩</m:t>
                            </m:r>
                          </m:e>
                        </m:eqArr>
                      </m:e>
                    </m:d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⇒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∈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⇒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)⊂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m:rPr>
                        <m:nor/>
                      </m:rPr>
                      <a:rPr lang="en-US" sz="2400" b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  </m:t>
                    </m:r>
                    <m:r>
                      <a:rPr lang="en-US" sz="2400" b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sz="2400" b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pPr marL="6858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TH2: Ta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chứng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minh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Cambria Math" panose="02040503050406030204" pitchFamily="18" charset="0"/>
                      </a:rPr>
                      <m:t>⊂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sz="2400" b="1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pPr marL="6858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Ta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có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:endParaRPr lang="en-US" sz="2400" b="1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pPr marL="6858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Cambria Math" panose="02040503050406030204" pitchFamily="18" charset="0"/>
                        </a:rPr>
                        <m:t>∀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Cambria Math" panose="02040503050406030204" pitchFamily="18" charset="0"/>
                        </a:rPr>
                        <m:t>∈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&amp;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e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&amp;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𝑩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Cambria Math" panose="02040503050406030204" pitchFamily="18" charset="0"/>
                                </a:rPr>
                                <m:t>⊂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𝑩</m:t>
                              </m:r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DengXian" panose="02010600030101010101" pitchFamily="2" charset="-122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eqArr>
                        </m:e>
                      </m:d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Cambria Math" panose="02040503050406030204" pitchFamily="18" charset="0"/>
                        </a:rPr>
                        <m:t>⇒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Cambria Math" panose="02040503050406030204" pitchFamily="18" charset="0"/>
                        </a:rPr>
                        <m:t>∈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Mangal" panose="02040503050203030202" pitchFamily="18" charset="0"/>
                        </a:rPr>
                        <m:t>∩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)⇒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Cambria Math" panose="02040503050406030204" pitchFamily="18" charset="0"/>
                        </a:rPr>
                        <m:t>⊂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Mangal" panose="02040503050203030202" pitchFamily="18" charset="0"/>
                        </a:rPr>
                        <m:t>∩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𝑩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) (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).</m:t>
                      </m:r>
                    </m:oMath>
                  </m:oMathPara>
                </a14:m>
                <a:endParaRPr lang="en-US" sz="2400" b="1" dirty="0"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Mangal" panose="02040503050203030202" pitchFamily="18" charset="0"/>
                </a:endParaRPr>
              </a:p>
              <a:p>
                <a:pPr marL="68580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Từ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(1)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và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(2) ta </a:t>
                </a:r>
                <a:r>
                  <a:rPr lang="en-US" sz="2400" b="1" dirty="0" err="1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có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Mangal" panose="02040503050203030202" pitchFamily="18" charset="0"/>
                      </a:rPr>
                      <m:t>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𝑨</m:t>
                    </m:r>
                  </m:oMath>
                </a14:m>
                <a:r>
                  <a:rPr lang="en-US" sz="2400" b="1" dirty="0"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Mangal" panose="02040503050203030202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9857A79-453D-4E8A-AF6B-513A2869F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8944" y="2995507"/>
                <a:ext cx="8947617" cy="3811684"/>
              </a:xfrm>
              <a:prstGeom prst="rect">
                <a:avLst/>
              </a:prstGeom>
              <a:blipFill>
                <a:blip r:embed="rId4"/>
                <a:stretch>
                  <a:fillRect t="-1278" b="-2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03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97802" y="1289700"/>
            <a:ext cx="11173317" cy="815566"/>
            <a:chOff x="995733" y="2667000"/>
            <a:chExt cx="22349545" cy="541517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672227"/>
              <a:ext cx="694393" cy="915776"/>
              <a:chOff x="539751" y="1771634"/>
              <a:chExt cx="932874" cy="1052569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369486" y="757932"/>
            <a:ext cx="4843499" cy="556782"/>
            <a:chOff x="739068" y="1515168"/>
            <a:chExt cx="9688259" cy="1113708"/>
          </a:xfrm>
        </p:grpSpPr>
        <p:sp>
          <p:nvSpPr>
            <p:cNvPr id="4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32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3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8598527" y="1951287"/>
              <a:ext cx="1828800" cy="6775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728862" y="1490679"/>
                <a:ext cx="854007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Khoanh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ò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â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ả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ờ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em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!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862" y="1490679"/>
                <a:ext cx="8540073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>
            <a:extLst>
              <a:ext uri="{FF2B5EF4-FFF2-40B4-BE49-F238E27FC236}">
                <a16:creationId xmlns:a16="http://schemas.microsoft.com/office/drawing/2014/main" id="{D650A618-10A9-4366-AB5C-DDD78074BD98}"/>
              </a:ext>
            </a:extLst>
          </p:cNvPr>
          <p:cNvGrpSpPr/>
          <p:nvPr/>
        </p:nvGrpSpPr>
        <p:grpSpPr>
          <a:xfrm>
            <a:off x="592669" y="2465970"/>
            <a:ext cx="11175090" cy="2154730"/>
            <a:chOff x="992187" y="2564544"/>
            <a:chExt cx="22353091" cy="5517633"/>
          </a:xfrm>
        </p:grpSpPr>
        <p:sp>
          <p:nvSpPr>
            <p:cNvPr id="50" name="Rounded Rectangle 133">
              <a:extLst>
                <a:ext uri="{FF2B5EF4-FFF2-40B4-BE49-F238E27FC236}">
                  <a16:creationId xmlns:a16="http://schemas.microsoft.com/office/drawing/2014/main" id="{55D00EF5-98BE-44B8-8F6B-C5457923ACA0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6CA1CED-D4DB-4AE1-8A89-6C3457042C55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52" name="Isosceles Triangle 44">
                <a:extLst>
                  <a:ext uri="{FF2B5EF4-FFF2-40B4-BE49-F238E27FC236}">
                    <a16:creationId xmlns:a16="http://schemas.microsoft.com/office/drawing/2014/main" id="{150F5800-C823-4946-8562-60BB23F2DFF1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Pentagon 136">
                <a:extLst>
                  <a:ext uri="{FF2B5EF4-FFF2-40B4-BE49-F238E27FC236}">
                    <a16:creationId xmlns:a16="http://schemas.microsoft.com/office/drawing/2014/main" id="{33CF4400-DA6E-463E-98B7-137F8695B7D5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8" name="Group 11">
                <a:extLst>
                  <a:ext uri="{FF2B5EF4-FFF2-40B4-BE49-F238E27FC236}">
                    <a16:creationId xmlns:a16="http://schemas.microsoft.com/office/drawing/2014/main" id="{D396814D-C5A5-4674-AC9D-2772D29B73BD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61" name="Freeform 140">
                  <a:extLst>
                    <a:ext uri="{FF2B5EF4-FFF2-40B4-BE49-F238E27FC236}">
                      <a16:creationId xmlns:a16="http://schemas.microsoft.com/office/drawing/2014/main" id="{F29312AC-C4EA-4FE3-8DEC-E0C172ED517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3" name="Freeform 141">
                  <a:extLst>
                    <a:ext uri="{FF2B5EF4-FFF2-40B4-BE49-F238E27FC236}">
                      <a16:creationId xmlns:a16="http://schemas.microsoft.com/office/drawing/2014/main" id="{3C5FFE2F-00C5-4CB0-A6AC-863CD96359B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4" name="Freeform 142">
                  <a:extLst>
                    <a:ext uri="{FF2B5EF4-FFF2-40B4-BE49-F238E27FC236}">
                      <a16:creationId xmlns:a16="http://schemas.microsoft.com/office/drawing/2014/main" id="{C8202E3C-B8A1-4123-922E-A37616FAFA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6BF36533-E942-4656-8291-A833D726E1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2D767F37-A9BB-43D9-9947-FC8B233FD0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7BF0BDA8-4129-496C-82A9-F05C41B83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A1FACD3D-A8A4-4782-9E44-C4D0B0EBD6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59" name="Chevron 138">
                <a:extLst>
                  <a:ext uri="{FF2B5EF4-FFF2-40B4-BE49-F238E27FC236}">
                    <a16:creationId xmlns:a16="http://schemas.microsoft.com/office/drawing/2014/main" id="{017CC032-D0A6-432A-BA13-4BCAAF8440D9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TextBox 13">
                <a:extLst>
                  <a:ext uri="{FF2B5EF4-FFF2-40B4-BE49-F238E27FC236}">
                    <a16:creationId xmlns:a16="http://schemas.microsoft.com/office/drawing/2014/main" id="{3A9229BB-E1A3-405D-94A6-4F966CE6E4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5" y="1718347"/>
                <a:ext cx="3173469" cy="1087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8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8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</a:t>
                </a:r>
              </a:p>
            </p:txBody>
          </p:sp>
        </p:grp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353930BE-10EA-4D0D-BAB0-DA1909A01702}"/>
              </a:ext>
            </a:extLst>
          </p:cNvPr>
          <p:cNvSpPr/>
          <p:nvPr/>
        </p:nvSpPr>
        <p:spPr>
          <a:xfrm>
            <a:off x="2394346" y="2492333"/>
            <a:ext cx="6924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mệnh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mệnh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7C81BA0C-CCCB-464E-96A7-149C1D62D7C2}"/>
                  </a:ext>
                </a:extLst>
              </p:cNvPr>
              <p:cNvSpPr/>
              <p:nvPr/>
            </p:nvSpPr>
            <p:spPr>
              <a:xfrm>
                <a:off x="1078199" y="2594889"/>
                <a:ext cx="3165909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7C81BA0C-CCCB-464E-96A7-149C1D62D7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199" y="2594889"/>
                <a:ext cx="3165909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Oval 104">
            <a:extLst>
              <a:ext uri="{FF2B5EF4-FFF2-40B4-BE49-F238E27FC236}">
                <a16:creationId xmlns:a16="http://schemas.microsoft.com/office/drawing/2014/main" id="{8122D5D0-B56E-445D-9339-3A07729A7B44}"/>
              </a:ext>
            </a:extLst>
          </p:cNvPr>
          <p:cNvSpPr/>
          <p:nvPr/>
        </p:nvSpPr>
        <p:spPr>
          <a:xfrm>
            <a:off x="5524613" y="2865648"/>
            <a:ext cx="403921" cy="5715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89B7135B-DAF4-4E2C-82F4-20639BE86DFF}"/>
                  </a:ext>
                </a:extLst>
              </p:cNvPr>
              <p:cNvSpPr/>
              <p:nvPr/>
            </p:nvSpPr>
            <p:spPr>
              <a:xfrm>
                <a:off x="4608587" y="2547675"/>
                <a:ext cx="3835646" cy="8447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i="0" spc="-75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                </m:t>
                    </m:r>
                    <m:r>
                      <m:rPr>
                        <m:nor/>
                      </m:rPr>
                      <a:rPr lang="vi-VN" sz="2400" b="1" spc="-75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2400" b="1" spc="-75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sz="2400" b="0" i="0" spc="-75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  </m:t>
                    </m:r>
                    <m:r>
                      <a:rPr lang="en-US" sz="2400" b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𝑹</m:t>
                    </m:r>
                    <m:r>
                      <a:rPr lang="en-US" sz="2400" b="1"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en-GB" sz="2400" b="1" dirty="0">
                    <a:latin typeface="Cambria" panose="02040503050406030204" pitchFamily="18" charset="0"/>
                    <a:ea typeface="Cambria" panose="02040503050406030204" pitchFamily="18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89B7135B-DAF4-4E2C-82F4-20639BE86D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587" y="2547675"/>
                <a:ext cx="3835646" cy="844783"/>
              </a:xfrm>
              <a:prstGeom prst="rect">
                <a:avLst/>
              </a:prstGeom>
              <a:blipFill>
                <a:blip r:embed="rId5"/>
                <a:stretch>
                  <a:fillRect b="-15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5FD8A2C7-6DEF-401D-9CAF-8CB904FB3EA4}"/>
                  </a:ext>
                </a:extLst>
              </p:cNvPr>
              <p:cNvSpPr/>
              <p:nvPr/>
            </p:nvSpPr>
            <p:spPr>
              <a:xfrm>
                <a:off x="1092896" y="3076913"/>
                <a:ext cx="3534188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5FD8A2C7-6DEF-401D-9CAF-8CB904FB3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896" y="3076913"/>
                <a:ext cx="3534188" cy="15696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2AD399E2-20EF-4652-A0F0-AB8BFACFE1D9}"/>
                  </a:ext>
                </a:extLst>
              </p:cNvPr>
              <p:cNvSpPr/>
              <p:nvPr/>
            </p:nvSpPr>
            <p:spPr>
              <a:xfrm>
                <a:off x="5120137" y="3210666"/>
                <a:ext cx="3165909" cy="12311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:</m:t>
                      </m:r>
                      <m:r>
                        <m:rPr>
                          <m:nor/>
                        </m:rPr>
                        <a:rPr lang="en-US" sz="2400" b="1" i="1">
                          <a:latin typeface="Cambria Math" panose="02040503050406030204" pitchFamily="18" charset="0"/>
                        </a:rPr>
                        <m:t>   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>
                          <a:latin typeface="Cambria Math" panose="02040503050406030204" pitchFamily="18" charset="0"/>
                        </a:rPr>
                        <m:t>⋮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2AD399E2-20EF-4652-A0F0-AB8BFACFE1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137" y="3210666"/>
                <a:ext cx="3165909" cy="12311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3" name="Group 122">
            <a:extLst>
              <a:ext uri="{FF2B5EF4-FFF2-40B4-BE49-F238E27FC236}">
                <a16:creationId xmlns:a16="http://schemas.microsoft.com/office/drawing/2014/main" id="{BB88C9BD-B90E-4C88-8F0C-068401854EFD}"/>
              </a:ext>
            </a:extLst>
          </p:cNvPr>
          <p:cNvGrpSpPr/>
          <p:nvPr/>
        </p:nvGrpSpPr>
        <p:grpSpPr>
          <a:xfrm>
            <a:off x="670257" y="4761451"/>
            <a:ext cx="11175090" cy="1868085"/>
            <a:chOff x="992187" y="2381358"/>
            <a:chExt cx="22353091" cy="5700819"/>
          </a:xfrm>
        </p:grpSpPr>
        <p:sp>
          <p:nvSpPr>
            <p:cNvPr id="124" name="Rounded Rectangle 133">
              <a:extLst>
                <a:ext uri="{FF2B5EF4-FFF2-40B4-BE49-F238E27FC236}">
                  <a16:creationId xmlns:a16="http://schemas.microsoft.com/office/drawing/2014/main" id="{8E9F0046-1A6B-408A-B45D-9D7FC8535EC9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992A0875-4D74-499F-887D-2B4396901F9A}"/>
                </a:ext>
              </a:extLst>
            </p:cNvPr>
            <p:cNvGrpSpPr/>
            <p:nvPr/>
          </p:nvGrpSpPr>
          <p:grpSpPr>
            <a:xfrm>
              <a:off x="992187" y="2381358"/>
              <a:ext cx="3124200" cy="1206645"/>
              <a:chOff x="534987" y="1437317"/>
              <a:chExt cx="4197167" cy="1386886"/>
            </a:xfrm>
          </p:grpSpPr>
          <p:sp>
            <p:nvSpPr>
              <p:cNvPr id="130" name="Isosceles Triangle 44">
                <a:extLst>
                  <a:ext uri="{FF2B5EF4-FFF2-40B4-BE49-F238E27FC236}">
                    <a16:creationId xmlns:a16="http://schemas.microsoft.com/office/drawing/2014/main" id="{A58F4D02-A351-4B7B-B853-238F3B5BBD2E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sp>
            <p:nvSpPr>
              <p:cNvPr id="131" name="Pentagon 136">
                <a:extLst>
                  <a:ext uri="{FF2B5EF4-FFF2-40B4-BE49-F238E27FC236}">
                    <a16:creationId xmlns:a16="http://schemas.microsoft.com/office/drawing/2014/main" id="{5312FDB6-B54D-49CD-86E9-EC2A4C2A7A37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2" name="Group 11">
                <a:extLst>
                  <a:ext uri="{FF2B5EF4-FFF2-40B4-BE49-F238E27FC236}">
                    <a16:creationId xmlns:a16="http://schemas.microsoft.com/office/drawing/2014/main" id="{EEA54D00-38FF-4584-8DFE-406E3CDE9AF0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50" name="Freeform 140">
                  <a:extLst>
                    <a:ext uri="{FF2B5EF4-FFF2-40B4-BE49-F238E27FC236}">
                      <a16:creationId xmlns:a16="http://schemas.microsoft.com/office/drawing/2014/main" id="{535C27C7-D672-4B11-AF3F-8E0D4CFE904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3" name="Freeform 141">
                  <a:extLst>
                    <a:ext uri="{FF2B5EF4-FFF2-40B4-BE49-F238E27FC236}">
                      <a16:creationId xmlns:a16="http://schemas.microsoft.com/office/drawing/2014/main" id="{BCDF73EF-F47B-463C-9C33-C9A5464B7B3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5" name="Freeform 142">
                  <a:extLst>
                    <a:ext uri="{FF2B5EF4-FFF2-40B4-BE49-F238E27FC236}">
                      <a16:creationId xmlns:a16="http://schemas.microsoft.com/office/drawing/2014/main" id="{441F82AA-0CA3-4CB4-8343-6DB3E07AC3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6" name="Rectangle 155">
                  <a:extLst>
                    <a:ext uri="{FF2B5EF4-FFF2-40B4-BE49-F238E27FC236}">
                      <a16:creationId xmlns:a16="http://schemas.microsoft.com/office/drawing/2014/main" id="{DDA5FB66-7F6D-4D3E-87DE-46AD6C3B2B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DBDE6C9E-D084-439F-A787-05D3963D0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44BBFCD5-72E0-446A-84D8-597D0A56F5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7608424C-201F-4EDD-B550-2D12B1B0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133" name="Chevron 138">
                <a:extLst>
                  <a:ext uri="{FF2B5EF4-FFF2-40B4-BE49-F238E27FC236}">
                    <a16:creationId xmlns:a16="http://schemas.microsoft.com/office/drawing/2014/main" id="{0BA61ADE-4037-42CC-92BC-16712CB19F4C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TextBox 13">
                <a:extLst>
                  <a:ext uri="{FF2B5EF4-FFF2-40B4-BE49-F238E27FC236}">
                    <a16:creationId xmlns:a16="http://schemas.microsoft.com/office/drawing/2014/main" id="{75D41014-1258-4552-8C18-4544F156F8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6803" y="1437317"/>
                <a:ext cx="3173469" cy="10870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8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8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2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C36DAA1C-8C57-4C54-A7E2-BDC1E34953EF}"/>
                  </a:ext>
                </a:extLst>
              </p:cNvPr>
              <p:cNvSpPr/>
              <p:nvPr/>
            </p:nvSpPr>
            <p:spPr>
              <a:xfrm>
                <a:off x="2451496" y="4892633"/>
                <a:ext cx="8149829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Phủ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định</a:t>
                </a:r>
                <a:r>
                  <a:rPr lang="en-US" sz="2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mệnh</a:t>
                </a:r>
                <a:r>
                  <a:rPr lang="en-US" sz="2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đề</a:t>
                </a:r>
                <a:r>
                  <a:rPr lang="en-US" sz="2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chứa</a:t>
                </a:r>
                <a:r>
                  <a:rPr lang="en-US" sz="2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biến</a:t>
                </a:r>
                <a:r>
                  <a:rPr lang="en-US" sz="2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</a:t>
                </a:r>
                <a14:m>
                  <m:oMath xmlns:m="http://schemas.openxmlformats.org/officeDocument/2006/math">
                    <m:r>
                      <a:rPr lang="en-US" sz="2400" b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𝑹</m:t>
                    </m:r>
                    <m:r>
                      <a:rPr lang="en-US" sz="2400" b="1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2400" b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400" b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b="1" dirty="0"/>
              </a:p>
              <a:p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C36DAA1C-8C57-4C54-A7E2-BDC1E34953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496" y="4892633"/>
                <a:ext cx="8149829" cy="1200329"/>
              </a:xfrm>
              <a:prstGeom prst="rect">
                <a:avLst/>
              </a:prstGeom>
              <a:blipFill>
                <a:blip r:embed="rId8"/>
                <a:stretch>
                  <a:fillRect l="-1122" t="-3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2" name="Oval 161">
            <a:extLst>
              <a:ext uri="{FF2B5EF4-FFF2-40B4-BE49-F238E27FC236}">
                <a16:creationId xmlns:a16="http://schemas.microsoft.com/office/drawing/2014/main" id="{FA079ADF-6057-4E80-A979-076E28EA5C83}"/>
              </a:ext>
            </a:extLst>
          </p:cNvPr>
          <p:cNvSpPr/>
          <p:nvPr/>
        </p:nvSpPr>
        <p:spPr>
          <a:xfrm>
            <a:off x="6218467" y="5811380"/>
            <a:ext cx="403921" cy="5715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FE5BE85-EA4F-4277-B326-9EC8021F8BA1}"/>
                  </a:ext>
                </a:extLst>
              </p:cNvPr>
              <p:cNvSpPr/>
              <p:nvPr/>
            </p:nvSpPr>
            <p:spPr>
              <a:xfrm>
                <a:off x="1165012" y="4988599"/>
                <a:ext cx="3165909" cy="1577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2400" b="1" i="1"/>
                        <m:t>∀</m:t>
                      </m:r>
                      <m:r>
                        <a:rPr lang="en-US" sz="2400" b="1" i="1"/>
                        <m:t>𝒙</m:t>
                      </m:r>
                      <m:r>
                        <a:rPr lang="en-US" sz="2400" b="1" i="1"/>
                        <m:t>∈</m:t>
                      </m:r>
                      <m:r>
                        <a:rPr lang="en-US" sz="2400" b="1" i="1"/>
                        <m:t>ℝ</m:t>
                      </m:r>
                      <m:r>
                        <a:rPr lang="en-US" sz="2400" b="1" i="1"/>
                        <m:t>:</m:t>
                      </m:r>
                      <m:sSup>
                        <m:sSupPr>
                          <m:ctrlPr>
                            <a:rPr lang="en-US" sz="2400" b="1" i="1"/>
                          </m:ctrlPr>
                        </m:sSupPr>
                        <m:e>
                          <m:r>
                            <a:rPr lang="en-US" sz="2400" b="1" i="1"/>
                            <m:t>𝒙</m:t>
                          </m:r>
                        </m:e>
                        <m:sup>
                          <m:r>
                            <a:rPr lang="en-US" sz="2400" b="1" i="1"/>
                            <m:t>𝟐</m:t>
                          </m:r>
                        </m:sup>
                      </m:sSup>
                      <m:r>
                        <a:rPr lang="en-US" sz="2400" b="1" i="1"/>
                        <m:t>+</m:t>
                      </m:r>
                      <m:r>
                        <a:rPr lang="en-US" sz="2400" b="1" i="1"/>
                        <m:t>𝟐</m:t>
                      </m:r>
                      <m:r>
                        <a:rPr lang="en-US" sz="2400" b="1" i="1"/>
                        <m:t>&lt;</m:t>
                      </m:r>
                      <m:r>
                        <a:rPr lang="en-US" sz="2400" b="1" i="1"/>
                        <m:t>𝟎</m:t>
                      </m:r>
                      <m:r>
                        <m:rPr>
                          <m:nor/>
                        </m:rPr>
                        <a:rPr lang="en-US" sz="2400"/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pPr/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FE5BE85-EA4F-4277-B326-9EC8021F8B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012" y="4988599"/>
                <a:ext cx="3165909" cy="157799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C18DD3C0-8A9C-46FE-AD5D-3494C143BBB3}"/>
                  </a:ext>
                </a:extLst>
              </p:cNvPr>
              <p:cNvSpPr/>
              <p:nvPr/>
            </p:nvSpPr>
            <p:spPr>
              <a:xfrm>
                <a:off x="6210346" y="4996926"/>
                <a:ext cx="3468565" cy="83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2400" b="1" spc="-75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2400" b="1" spc="-75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sz="2400" b="1" i="1"/>
                      <m:t>∀</m:t>
                    </m:r>
                    <m:r>
                      <a:rPr lang="en-US" sz="2400" b="1" i="1"/>
                      <m:t>𝒙</m:t>
                    </m:r>
                    <m:r>
                      <a:rPr lang="en-US" sz="2400" b="1" i="1"/>
                      <m:t>∈</m:t>
                    </m:r>
                    <m:r>
                      <a:rPr lang="en-US" sz="2400" b="1" i="1"/>
                      <m:t>ℝ</m:t>
                    </m:r>
                    <m:r>
                      <a:rPr lang="en-US" sz="2400" b="1" i="1"/>
                      <m:t>:</m:t>
                    </m:r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r>
                          <a:rPr lang="en-US" sz="2400" b="1" i="1"/>
                          <m:t>𝒙</m:t>
                        </m:r>
                      </m:e>
                      <m:sup>
                        <m:r>
                          <a:rPr lang="en-US" sz="2400" b="1" i="1"/>
                          <m:t>𝟐</m:t>
                        </m:r>
                      </m:sup>
                    </m:sSup>
                    <m:r>
                      <a:rPr lang="en-US" sz="2400" b="1" i="1"/>
                      <m:t>+</m:t>
                    </m:r>
                    <m:r>
                      <a:rPr lang="en-US" sz="2400" b="1" i="1"/>
                      <m:t>𝟐</m:t>
                    </m:r>
                    <m:r>
                      <a:rPr lang="en-US" sz="2400" b="1" i="1"/>
                      <m:t>≤</m:t>
                    </m:r>
                    <m:r>
                      <a:rPr lang="en-US" sz="2400" b="1" i="1"/>
                      <m:t>𝟎</m:t>
                    </m:r>
                  </m:oMath>
                </a14:m>
                <a:r>
                  <a:rPr lang="en-GB" sz="2400" b="1" dirty="0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C18DD3C0-8A9C-46FE-AD5D-3494C143BB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346" y="4996926"/>
                <a:ext cx="3468565" cy="839332"/>
              </a:xfrm>
              <a:prstGeom prst="rect">
                <a:avLst/>
              </a:prstGeom>
              <a:blipFill>
                <a:blip r:embed="rId10"/>
                <a:stretch>
                  <a:fillRect l="-527" b="-16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DE85F5B4-15ED-43BB-959F-58F03C82A42E}"/>
                  </a:ext>
                </a:extLst>
              </p:cNvPr>
              <p:cNvSpPr/>
              <p:nvPr/>
            </p:nvSpPr>
            <p:spPr>
              <a:xfrm>
                <a:off x="767038" y="5477213"/>
                <a:ext cx="3917196" cy="19304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en-US" sz="2400" b="1" i="1" spc="-75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 </m:t>
                      </m:r>
                      <m:r>
                        <a:rPr lang="en-US" sz="2400" b="1" i="1"/>
                        <m:t>∃</m:t>
                      </m:r>
                      <m:r>
                        <a:rPr lang="en-US" sz="2400" b="1" i="1"/>
                        <m:t>𝒙</m:t>
                      </m:r>
                      <m:r>
                        <a:rPr lang="en-US" sz="2400" b="1" i="1"/>
                        <m:t>∈</m:t>
                      </m:r>
                      <m:r>
                        <a:rPr lang="en-US" sz="2400" b="1" i="1"/>
                        <m:t>ℝ</m:t>
                      </m:r>
                      <m:r>
                        <a:rPr lang="en-US" sz="2400" b="1" i="1"/>
                        <m:t>:</m:t>
                      </m:r>
                      <m:sSup>
                        <m:sSupPr>
                          <m:ctrlPr>
                            <a:rPr lang="en-US" sz="2400" b="1" i="1"/>
                          </m:ctrlPr>
                        </m:sSupPr>
                        <m:e>
                          <m:r>
                            <a:rPr lang="en-US" sz="2400" b="1" i="1"/>
                            <m:t>𝒙</m:t>
                          </m:r>
                        </m:e>
                        <m:sup>
                          <m:r>
                            <a:rPr lang="en-US" sz="2400" b="1" i="1"/>
                            <m:t>𝟐</m:t>
                          </m:r>
                        </m:sup>
                      </m:sSup>
                      <m:r>
                        <a:rPr lang="en-US" sz="2400" b="1" i="1"/>
                        <m:t>+</m:t>
                      </m:r>
                      <m:r>
                        <a:rPr lang="en-US" sz="2400" b="1" i="1"/>
                        <m:t>𝟐</m:t>
                      </m:r>
                      <m:r>
                        <a:rPr lang="en-US" sz="2400" b="1" i="1"/>
                        <m:t>&lt;</m:t>
                      </m:r>
                      <m:r>
                        <a:rPr lang="en-US" sz="2400" b="1" i="1"/>
                        <m:t>𝟎</m:t>
                      </m:r>
                      <m:r>
                        <m:rPr>
                          <m:nor/>
                        </m:rPr>
                        <a:rPr lang="en-US" sz="2400"/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pPr/>
                <a:endParaRPr lang="en-US" sz="2400" b="1" dirty="0"/>
              </a:p>
              <a:p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DE85F5B4-15ED-43BB-959F-58F03C82A4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038" y="5477213"/>
                <a:ext cx="3917196" cy="19304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1F9565D5-37D5-42D8-B43C-260CECCCDFBE}"/>
                  </a:ext>
                </a:extLst>
              </p:cNvPr>
              <p:cNvSpPr/>
              <p:nvPr/>
            </p:nvSpPr>
            <p:spPr>
              <a:xfrm>
                <a:off x="5876511" y="5475563"/>
                <a:ext cx="4136237" cy="83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spc="-75" dirty="0">
                    <a:solidFill>
                      <a:srgbClr val="000099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ahoma" panose="020B0604030504040204" pitchFamily="34" charset="0"/>
                  </a:rPr>
                  <a:t>        </a:t>
                </a:r>
              </a:p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i="0" spc="-75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      </m:t>
                    </m:r>
                    <m:r>
                      <m:rPr>
                        <m:nor/>
                      </m:rPr>
                      <a:rPr lang="en-US" sz="2400" b="1" i="0" spc="-75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D</m:t>
                    </m:r>
                    <m:r>
                      <m:rPr>
                        <m:nor/>
                      </m:rPr>
                      <a:rPr lang="en-US" sz="2400" b="1" i="0" spc="-75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sz="2400" b="1" i="1"/>
                      <m:t>∃</m:t>
                    </m:r>
                    <m:r>
                      <a:rPr lang="en-US" sz="2400" b="1" i="1"/>
                      <m:t>𝒙</m:t>
                    </m:r>
                    <m:r>
                      <a:rPr lang="en-US" sz="2400" b="1" i="1"/>
                      <m:t>∈</m:t>
                    </m:r>
                    <m:r>
                      <a:rPr lang="en-US" sz="2400" b="1" i="1"/>
                      <m:t>ℝ</m:t>
                    </m:r>
                    <m:r>
                      <a:rPr lang="en-US" sz="2400" b="1" i="1"/>
                      <m:t>:</m:t>
                    </m:r>
                    <m:sSup>
                      <m:sSupPr>
                        <m:ctrlPr>
                          <a:rPr lang="en-US" sz="2400" b="1" i="1"/>
                        </m:ctrlPr>
                      </m:sSupPr>
                      <m:e>
                        <m:r>
                          <a:rPr lang="en-US" sz="2400" b="1" i="1"/>
                          <m:t>𝒙</m:t>
                        </m:r>
                      </m:e>
                      <m:sup>
                        <m:r>
                          <a:rPr lang="en-US" sz="2400" b="1" i="1"/>
                          <m:t>𝟐</m:t>
                        </m:r>
                      </m:sup>
                    </m:sSup>
                    <m:r>
                      <a:rPr lang="en-US" sz="2400" b="1" i="1"/>
                      <m:t>+</m:t>
                    </m:r>
                    <m:r>
                      <a:rPr lang="en-US" sz="2400" b="1" i="1"/>
                      <m:t>𝟐</m:t>
                    </m:r>
                    <m:r>
                      <a:rPr lang="en-US" sz="2400" b="1" i="1"/>
                      <m:t>≤</m:t>
                    </m:r>
                    <m:r>
                      <a:rPr lang="en-US" sz="2400" b="1" i="1"/>
                      <m:t>𝟎</m:t>
                    </m:r>
                  </m:oMath>
                </a14:m>
                <a:r>
                  <a:rPr lang="en-GB" sz="2400" b="1" dirty="0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1F9565D5-37D5-42D8-B43C-260CECCCDF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511" y="5475563"/>
                <a:ext cx="4136237" cy="839332"/>
              </a:xfrm>
              <a:prstGeom prst="rect">
                <a:avLst/>
              </a:prstGeom>
              <a:blipFill>
                <a:blip r:embed="rId12"/>
                <a:stretch>
                  <a:fillRect b="-15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129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69" grpId="0"/>
      <p:bldP spid="71" grpId="0"/>
      <p:bldP spid="105" grpId="0" animBg="1"/>
      <p:bldP spid="87" grpId="0"/>
      <p:bldP spid="103" grpId="0"/>
      <p:bldP spid="104" grpId="0"/>
      <p:bldP spid="160" grpId="0"/>
      <p:bldP spid="162" grpId="0" animBg="1"/>
      <p:bldP spid="161" grpId="0"/>
      <p:bldP spid="163" grpId="0"/>
      <p:bldP spid="164" grpId="0"/>
      <p:bldP spid="1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97802" y="1289700"/>
            <a:ext cx="11173317" cy="815566"/>
            <a:chOff x="995733" y="2667000"/>
            <a:chExt cx="22349545" cy="541517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672227"/>
              <a:ext cx="694393" cy="915776"/>
              <a:chOff x="539751" y="1771634"/>
              <a:chExt cx="932874" cy="1052569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369486" y="757932"/>
            <a:ext cx="4843499" cy="556782"/>
            <a:chOff x="739068" y="1515168"/>
            <a:chExt cx="9688259" cy="1113708"/>
          </a:xfrm>
        </p:grpSpPr>
        <p:sp>
          <p:nvSpPr>
            <p:cNvPr id="4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32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3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8598527" y="1951287"/>
              <a:ext cx="1828800" cy="6775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728862" y="1490679"/>
                <a:ext cx="854007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Khoanh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ò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â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ả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ờ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em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!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862" y="1490679"/>
                <a:ext cx="8540073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>
            <a:extLst>
              <a:ext uri="{FF2B5EF4-FFF2-40B4-BE49-F238E27FC236}">
                <a16:creationId xmlns:a16="http://schemas.microsoft.com/office/drawing/2014/main" id="{D650A618-10A9-4366-AB5C-DDD78074BD98}"/>
              </a:ext>
            </a:extLst>
          </p:cNvPr>
          <p:cNvGrpSpPr/>
          <p:nvPr/>
        </p:nvGrpSpPr>
        <p:grpSpPr>
          <a:xfrm>
            <a:off x="592669" y="2465970"/>
            <a:ext cx="11175090" cy="2154730"/>
            <a:chOff x="992187" y="2564544"/>
            <a:chExt cx="22353091" cy="5517633"/>
          </a:xfrm>
        </p:grpSpPr>
        <p:sp>
          <p:nvSpPr>
            <p:cNvPr id="50" name="Rounded Rectangle 133">
              <a:extLst>
                <a:ext uri="{FF2B5EF4-FFF2-40B4-BE49-F238E27FC236}">
                  <a16:creationId xmlns:a16="http://schemas.microsoft.com/office/drawing/2014/main" id="{55D00EF5-98BE-44B8-8F6B-C5457923ACA0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6CA1CED-D4DB-4AE1-8A89-6C3457042C55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52" name="Isosceles Triangle 44">
                <a:extLst>
                  <a:ext uri="{FF2B5EF4-FFF2-40B4-BE49-F238E27FC236}">
                    <a16:creationId xmlns:a16="http://schemas.microsoft.com/office/drawing/2014/main" id="{150F5800-C823-4946-8562-60BB23F2DFF1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Pentagon 136">
                <a:extLst>
                  <a:ext uri="{FF2B5EF4-FFF2-40B4-BE49-F238E27FC236}">
                    <a16:creationId xmlns:a16="http://schemas.microsoft.com/office/drawing/2014/main" id="{33CF4400-DA6E-463E-98B7-137F8695B7D5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8" name="Group 11">
                <a:extLst>
                  <a:ext uri="{FF2B5EF4-FFF2-40B4-BE49-F238E27FC236}">
                    <a16:creationId xmlns:a16="http://schemas.microsoft.com/office/drawing/2014/main" id="{D396814D-C5A5-4674-AC9D-2772D29B73BD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61" name="Freeform 140">
                  <a:extLst>
                    <a:ext uri="{FF2B5EF4-FFF2-40B4-BE49-F238E27FC236}">
                      <a16:creationId xmlns:a16="http://schemas.microsoft.com/office/drawing/2014/main" id="{F29312AC-C4EA-4FE3-8DEC-E0C172ED517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3" name="Freeform 141">
                  <a:extLst>
                    <a:ext uri="{FF2B5EF4-FFF2-40B4-BE49-F238E27FC236}">
                      <a16:creationId xmlns:a16="http://schemas.microsoft.com/office/drawing/2014/main" id="{3C5FFE2F-00C5-4CB0-A6AC-863CD96359B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4" name="Freeform 142">
                  <a:extLst>
                    <a:ext uri="{FF2B5EF4-FFF2-40B4-BE49-F238E27FC236}">
                      <a16:creationId xmlns:a16="http://schemas.microsoft.com/office/drawing/2014/main" id="{C8202E3C-B8A1-4123-922E-A37616FAFA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6BF36533-E942-4656-8291-A833D726E1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2D767F37-A9BB-43D9-9947-FC8B233FD0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7BF0BDA8-4129-496C-82A9-F05C41B83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A1FACD3D-A8A4-4782-9E44-C4D0B0EBD6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59" name="Chevron 138">
                <a:extLst>
                  <a:ext uri="{FF2B5EF4-FFF2-40B4-BE49-F238E27FC236}">
                    <a16:creationId xmlns:a16="http://schemas.microsoft.com/office/drawing/2014/main" id="{017CC032-D0A6-432A-BA13-4BCAAF8440D9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TextBox 13">
                <a:extLst>
                  <a:ext uri="{FF2B5EF4-FFF2-40B4-BE49-F238E27FC236}">
                    <a16:creationId xmlns:a16="http://schemas.microsoft.com/office/drawing/2014/main" id="{3A9229BB-E1A3-405D-94A6-4F966CE6E4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5" y="1718347"/>
                <a:ext cx="3173469" cy="1087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8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8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3</a:t>
                </a:r>
              </a:p>
            </p:txBody>
          </p:sp>
        </p:grp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353930BE-10EA-4D0D-BAB0-DA1909A01702}"/>
              </a:ext>
            </a:extLst>
          </p:cNvPr>
          <p:cNvSpPr/>
          <p:nvPr/>
        </p:nvSpPr>
        <p:spPr>
          <a:xfrm>
            <a:off x="2394346" y="2492333"/>
            <a:ext cx="69242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hợp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ước</a:t>
            </a:r>
            <a:r>
              <a:rPr lang="en-US" sz="2400" b="1" dirty="0"/>
              <a:t> </a:t>
            </a:r>
            <a:r>
              <a:rPr lang="en-US" sz="2400" b="1" dirty="0" err="1"/>
              <a:t>chung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10 </a:t>
            </a:r>
            <a:r>
              <a:rPr lang="en-US" sz="2400" b="1" dirty="0" err="1"/>
              <a:t>và</a:t>
            </a:r>
            <a:r>
              <a:rPr lang="en-US" sz="2400" b="1" dirty="0"/>
              <a:t> 45 </a:t>
            </a:r>
            <a:r>
              <a:rPr lang="en-US" sz="2400" b="1" dirty="0" err="1"/>
              <a:t>là</a:t>
            </a:r>
            <a:r>
              <a:rPr lang="en-US" sz="2400" b="1" dirty="0"/>
              <a:t>: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8122D5D0-B56E-445D-9339-3A07729A7B44}"/>
              </a:ext>
            </a:extLst>
          </p:cNvPr>
          <p:cNvSpPr/>
          <p:nvPr/>
        </p:nvSpPr>
        <p:spPr>
          <a:xfrm>
            <a:off x="2042595" y="2893995"/>
            <a:ext cx="403921" cy="5715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7C81BA0C-CCCB-464E-96A7-149C1D62D7C2}"/>
                  </a:ext>
                </a:extLst>
              </p:cNvPr>
              <p:cNvSpPr/>
              <p:nvPr/>
            </p:nvSpPr>
            <p:spPr>
              <a:xfrm>
                <a:off x="1078199" y="2594889"/>
                <a:ext cx="3165909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1" i="1"/>
                          </m:ctrlPr>
                        </m:dPr>
                        <m:e>
                          <m:r>
                            <a:rPr lang="en-US" sz="2400" b="1" i="1"/>
                            <m:t>𝟏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𝟓</m:t>
                          </m:r>
                        </m:e>
                      </m:d>
                      <m:r>
                        <m:rPr>
                          <m:nor/>
                        </m:rPr>
                        <a:rPr lang="en-US" sz="2400" b="1"/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7C81BA0C-CCCB-464E-96A7-149C1D62D7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199" y="2594889"/>
                <a:ext cx="3165909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89B7135B-DAF4-4E2C-82F4-20639BE86DFF}"/>
                  </a:ext>
                </a:extLst>
              </p:cNvPr>
              <p:cNvSpPr/>
              <p:nvPr/>
            </p:nvSpPr>
            <p:spPr>
              <a:xfrm>
                <a:off x="4906833" y="2621105"/>
                <a:ext cx="3943227" cy="8447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i="0" spc="-75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                </m:t>
                    </m:r>
                    <m:r>
                      <m:rPr>
                        <m:nor/>
                      </m:rPr>
                      <a:rPr lang="vi-VN" sz="2400" b="1" spc="-75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2400" b="1" spc="-75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.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𝟏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𝟐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𝟓</m:t>
                        </m:r>
                      </m:e>
                    </m:d>
                  </m:oMath>
                </a14:m>
                <a:r>
                  <a:rPr lang="en-GB" sz="2400" b="1" dirty="0">
                    <a:latin typeface="Cambria" panose="02040503050406030204" pitchFamily="18" charset="0"/>
                    <a:ea typeface="Cambria" panose="02040503050406030204" pitchFamily="18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89B7135B-DAF4-4E2C-82F4-20639BE86D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833" y="2621105"/>
                <a:ext cx="3943227" cy="844783"/>
              </a:xfrm>
              <a:prstGeom prst="rect">
                <a:avLst/>
              </a:prstGeom>
              <a:blipFill>
                <a:blip r:embed="rId5"/>
                <a:stretch>
                  <a:fillRect b="-136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5FD8A2C7-6DEF-401D-9CAF-8CB904FB3EA4}"/>
                  </a:ext>
                </a:extLst>
              </p:cNvPr>
              <p:cNvSpPr/>
              <p:nvPr/>
            </p:nvSpPr>
            <p:spPr>
              <a:xfrm>
                <a:off x="890658" y="3210666"/>
                <a:ext cx="3534188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/>
                          </m:ctrlPr>
                        </m:dPr>
                        <m:e>
                          <m:r>
                            <a:rPr lang="en-US" sz="2400" i="1"/>
                            <m:t>1;2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5FD8A2C7-6DEF-401D-9CAF-8CB904FB3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658" y="3210666"/>
                <a:ext cx="3534188" cy="15696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2AD399E2-20EF-4652-A0F0-AB8BFACFE1D9}"/>
                  </a:ext>
                </a:extLst>
              </p:cNvPr>
              <p:cNvSpPr/>
              <p:nvPr/>
            </p:nvSpPr>
            <p:spPr>
              <a:xfrm>
                <a:off x="5120137" y="3210666"/>
                <a:ext cx="3165909" cy="15611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/>
                          </m:ctrlPr>
                        </m:dPr>
                        <m:e>
                          <m:r>
                            <a:rPr lang="en-US" sz="2400" i="1"/>
                            <m:t>1;5;10</m:t>
                          </m:r>
                        </m:e>
                      </m:d>
                      <m:r>
                        <m:rPr>
                          <m:nor/>
                        </m:rPr>
                        <a:rPr lang="en-US" sz="2400"/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2AD399E2-20EF-4652-A0F0-AB8BFACFE1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137" y="3210666"/>
                <a:ext cx="3165909" cy="15611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3" name="Group 122">
            <a:extLst>
              <a:ext uri="{FF2B5EF4-FFF2-40B4-BE49-F238E27FC236}">
                <a16:creationId xmlns:a16="http://schemas.microsoft.com/office/drawing/2014/main" id="{BB88C9BD-B90E-4C88-8F0C-068401854EFD}"/>
              </a:ext>
            </a:extLst>
          </p:cNvPr>
          <p:cNvGrpSpPr/>
          <p:nvPr/>
        </p:nvGrpSpPr>
        <p:grpSpPr>
          <a:xfrm>
            <a:off x="670257" y="4761451"/>
            <a:ext cx="11175090" cy="1868085"/>
            <a:chOff x="992187" y="2381358"/>
            <a:chExt cx="22353091" cy="5700819"/>
          </a:xfrm>
        </p:grpSpPr>
        <p:sp>
          <p:nvSpPr>
            <p:cNvPr id="124" name="Rounded Rectangle 133">
              <a:extLst>
                <a:ext uri="{FF2B5EF4-FFF2-40B4-BE49-F238E27FC236}">
                  <a16:creationId xmlns:a16="http://schemas.microsoft.com/office/drawing/2014/main" id="{8E9F0046-1A6B-408A-B45D-9D7FC8535EC9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992A0875-4D74-499F-887D-2B4396901F9A}"/>
                </a:ext>
              </a:extLst>
            </p:cNvPr>
            <p:cNvGrpSpPr/>
            <p:nvPr/>
          </p:nvGrpSpPr>
          <p:grpSpPr>
            <a:xfrm>
              <a:off x="992187" y="2381358"/>
              <a:ext cx="3124200" cy="1206645"/>
              <a:chOff x="534987" y="1437317"/>
              <a:chExt cx="4197167" cy="1386886"/>
            </a:xfrm>
          </p:grpSpPr>
          <p:sp>
            <p:nvSpPr>
              <p:cNvPr id="130" name="Isosceles Triangle 44">
                <a:extLst>
                  <a:ext uri="{FF2B5EF4-FFF2-40B4-BE49-F238E27FC236}">
                    <a16:creationId xmlns:a16="http://schemas.microsoft.com/office/drawing/2014/main" id="{A58F4D02-A351-4B7B-B853-238F3B5BBD2E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sp>
            <p:nvSpPr>
              <p:cNvPr id="131" name="Pentagon 136">
                <a:extLst>
                  <a:ext uri="{FF2B5EF4-FFF2-40B4-BE49-F238E27FC236}">
                    <a16:creationId xmlns:a16="http://schemas.microsoft.com/office/drawing/2014/main" id="{5312FDB6-B54D-49CD-86E9-EC2A4C2A7A37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2" name="Group 11">
                <a:extLst>
                  <a:ext uri="{FF2B5EF4-FFF2-40B4-BE49-F238E27FC236}">
                    <a16:creationId xmlns:a16="http://schemas.microsoft.com/office/drawing/2014/main" id="{EEA54D00-38FF-4584-8DFE-406E3CDE9AF0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50" name="Freeform 140">
                  <a:extLst>
                    <a:ext uri="{FF2B5EF4-FFF2-40B4-BE49-F238E27FC236}">
                      <a16:creationId xmlns:a16="http://schemas.microsoft.com/office/drawing/2014/main" id="{535C27C7-D672-4B11-AF3F-8E0D4CFE904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3" name="Freeform 141">
                  <a:extLst>
                    <a:ext uri="{FF2B5EF4-FFF2-40B4-BE49-F238E27FC236}">
                      <a16:creationId xmlns:a16="http://schemas.microsoft.com/office/drawing/2014/main" id="{BCDF73EF-F47B-463C-9C33-C9A5464B7B3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5" name="Freeform 142">
                  <a:extLst>
                    <a:ext uri="{FF2B5EF4-FFF2-40B4-BE49-F238E27FC236}">
                      <a16:creationId xmlns:a16="http://schemas.microsoft.com/office/drawing/2014/main" id="{441F82AA-0CA3-4CB4-8343-6DB3E07AC3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6" name="Rectangle 155">
                  <a:extLst>
                    <a:ext uri="{FF2B5EF4-FFF2-40B4-BE49-F238E27FC236}">
                      <a16:creationId xmlns:a16="http://schemas.microsoft.com/office/drawing/2014/main" id="{DDA5FB66-7F6D-4D3E-87DE-46AD6C3B2B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DBDE6C9E-D084-439F-A787-05D3963D0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44BBFCD5-72E0-446A-84D8-597D0A56F5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7608424C-201F-4EDD-B550-2D12B1B0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133" name="Chevron 138">
                <a:extLst>
                  <a:ext uri="{FF2B5EF4-FFF2-40B4-BE49-F238E27FC236}">
                    <a16:creationId xmlns:a16="http://schemas.microsoft.com/office/drawing/2014/main" id="{0BA61ADE-4037-42CC-92BC-16712CB19F4C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TextBox 13">
                <a:extLst>
                  <a:ext uri="{FF2B5EF4-FFF2-40B4-BE49-F238E27FC236}">
                    <a16:creationId xmlns:a16="http://schemas.microsoft.com/office/drawing/2014/main" id="{75D41014-1258-4552-8C18-4544F156F8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6803" y="1437317"/>
                <a:ext cx="3173469" cy="1295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8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8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4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C36DAA1C-8C57-4C54-A7E2-BDC1E34953EF}"/>
                  </a:ext>
                </a:extLst>
              </p:cNvPr>
              <p:cNvSpPr/>
              <p:nvPr/>
            </p:nvSpPr>
            <p:spPr>
              <a:xfrm>
                <a:off x="2496796" y="4797572"/>
                <a:ext cx="8149829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Cho </a:t>
                </a:r>
                <a:r>
                  <a:rPr lang="en-US" sz="2400" b="1" dirty="0" err="1"/>
                  <a:t>hai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tập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hợp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  <m:r>
                      <a:rPr lang="en-US" sz="2400" b="1" i="1"/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𝟏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𝟓</m:t>
                        </m:r>
                      </m:e>
                    </m:d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 err="1"/>
                  <a:t>và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𝑩</m:t>
                    </m:r>
                    <m:r>
                      <a:rPr lang="en-US" sz="2400" b="1" i="1"/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{</m:t>
                        </m:r>
                        <m:r>
                          <a:rPr lang="en-US" sz="2400" b="1" i="1"/>
                          <m:t>𝟏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𝟔</m:t>
                        </m:r>
                        <m:r>
                          <a:rPr lang="en-US" sz="2400" b="1" i="1"/>
                          <m:t>}</m:t>
                        </m:r>
                      </m:e>
                    </m:d>
                  </m:oMath>
                </a14:m>
                <a:r>
                  <a:rPr lang="en-US" sz="2400" b="1" dirty="0"/>
                  <a:t>. </a:t>
                </a:r>
                <a:r>
                  <a:rPr lang="en-US" sz="2400" b="1" dirty="0" err="1"/>
                  <a:t>Hợp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của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 err="1"/>
                  <a:t>và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𝑩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 err="1"/>
                  <a:t>là</a:t>
                </a:r>
                <a:r>
                  <a:rPr lang="en-US" sz="2400" b="1" dirty="0"/>
                  <a:t>: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400" b="1" dirty="0"/>
              </a:p>
              <a:p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C36DAA1C-8C57-4C54-A7E2-BDC1E34953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796" y="4797572"/>
                <a:ext cx="8149829" cy="1200329"/>
              </a:xfrm>
              <a:prstGeom prst="rect">
                <a:avLst/>
              </a:prstGeom>
              <a:blipFill>
                <a:blip r:embed="rId8"/>
                <a:stretch>
                  <a:fillRect l="-1198" t="-4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2" name="Oval 161">
            <a:extLst>
              <a:ext uri="{FF2B5EF4-FFF2-40B4-BE49-F238E27FC236}">
                <a16:creationId xmlns:a16="http://schemas.microsoft.com/office/drawing/2014/main" id="{FA079ADF-6057-4E80-A979-076E28EA5C83}"/>
              </a:ext>
            </a:extLst>
          </p:cNvPr>
          <p:cNvSpPr/>
          <p:nvPr/>
        </p:nvSpPr>
        <p:spPr>
          <a:xfrm>
            <a:off x="6218467" y="5811380"/>
            <a:ext cx="403921" cy="5715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FE5BE85-EA4F-4277-B326-9EC8021F8BA1}"/>
                  </a:ext>
                </a:extLst>
              </p:cNvPr>
              <p:cNvSpPr/>
              <p:nvPr/>
            </p:nvSpPr>
            <p:spPr>
              <a:xfrm>
                <a:off x="1165012" y="4988599"/>
                <a:ext cx="3165909" cy="1577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/>
                          </m:ctrlPr>
                        </m:dPr>
                        <m:e>
                          <m:r>
                            <a:rPr lang="en-US" sz="2400" i="1"/>
                            <m:t>1;6</m:t>
                          </m:r>
                        </m:e>
                      </m:d>
                      <m:r>
                        <m:rPr>
                          <m:nor/>
                        </m:rPr>
                        <a:rPr lang="en-US" sz="2400"/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pPr/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FE5BE85-EA4F-4277-B326-9EC8021F8B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012" y="4988599"/>
                <a:ext cx="3165909" cy="157799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C18DD3C0-8A9C-46FE-AD5D-3494C143BBB3}"/>
                  </a:ext>
                </a:extLst>
              </p:cNvPr>
              <p:cNvSpPr/>
              <p:nvPr/>
            </p:nvSpPr>
            <p:spPr>
              <a:xfrm>
                <a:off x="6210346" y="4996926"/>
                <a:ext cx="3468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2400" b="1" spc="-75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2400" b="1" spc="-75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sz="2400" b="1" i="1" smtClean="0"/>
                      <m:t> </m:t>
                    </m:r>
                    <m:d>
                      <m:dPr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𝟏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𝟓</m:t>
                        </m:r>
                      </m:e>
                    </m:d>
                  </m:oMath>
                </a14:m>
                <a:r>
                  <a:rPr lang="en-GB" sz="2400" b="1" dirty="0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C18DD3C0-8A9C-46FE-AD5D-3494C143BB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346" y="4996926"/>
                <a:ext cx="3468565" cy="830997"/>
              </a:xfrm>
              <a:prstGeom prst="rect">
                <a:avLst/>
              </a:prstGeom>
              <a:blipFill>
                <a:blip r:embed="rId10"/>
                <a:stretch>
                  <a:fillRect l="-527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DE85F5B4-15ED-43BB-959F-58F03C82A42E}"/>
                  </a:ext>
                </a:extLst>
              </p:cNvPr>
              <p:cNvSpPr/>
              <p:nvPr/>
            </p:nvSpPr>
            <p:spPr>
              <a:xfrm>
                <a:off x="767038" y="5477213"/>
                <a:ext cx="3917196" cy="19304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/>
                          </m:ctrlPr>
                        </m:dPr>
                        <m:e>
                          <m:r>
                            <a:rPr lang="en-US" sz="2400" i="1"/>
                            <m:t>1;5</m:t>
                          </m:r>
                        </m:e>
                      </m:d>
                      <m:r>
                        <m:rPr>
                          <m:nor/>
                        </m:rPr>
                        <a:rPr lang="en-US" sz="2400"/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pPr/>
                <a:endParaRPr lang="en-US" sz="2400" b="1" dirty="0"/>
              </a:p>
              <a:p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DE85F5B4-15ED-43BB-959F-58F03C82A4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038" y="5477213"/>
                <a:ext cx="3917196" cy="19304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1F9565D5-37D5-42D8-B43C-260CECCCDFBE}"/>
                  </a:ext>
                </a:extLst>
              </p:cNvPr>
              <p:cNvSpPr/>
              <p:nvPr/>
            </p:nvSpPr>
            <p:spPr>
              <a:xfrm>
                <a:off x="5876511" y="5475563"/>
                <a:ext cx="4136237" cy="83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spc="-75" dirty="0">
                    <a:solidFill>
                      <a:srgbClr val="000099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ahoma" panose="020B0604030504040204" pitchFamily="34" charset="0"/>
                  </a:rPr>
                  <a:t>        </a:t>
                </a:r>
              </a:p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i="0" spc="-75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      </m:t>
                    </m:r>
                    <m:r>
                      <m:rPr>
                        <m:nor/>
                      </m:rPr>
                      <a:rPr lang="en-US" sz="2400" b="1" i="0" spc="-75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D</m:t>
                    </m:r>
                    <m:r>
                      <m:rPr>
                        <m:nor/>
                      </m:rPr>
                      <a:rPr lang="en-US" sz="2400" b="1" i="0" spc="-75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.</m:t>
                    </m:r>
                    <m:d>
                      <m:dPr>
                        <m:begChr m:val="{"/>
                        <m:endChr m:val="}"/>
                        <m:ctrlPr>
                          <a:rPr lang="en-US" sz="2400" i="1"/>
                        </m:ctrlPr>
                      </m:dPr>
                      <m:e>
                        <m:r>
                          <a:rPr lang="en-US" sz="2400" i="1"/>
                          <m:t>5</m:t>
                        </m:r>
                      </m:e>
                    </m:d>
                  </m:oMath>
                </a14:m>
                <a:r>
                  <a:rPr lang="en-GB" sz="2400" b="1" dirty="0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1F9565D5-37D5-42D8-B43C-260CECCCDF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511" y="5475563"/>
                <a:ext cx="4136237" cy="839332"/>
              </a:xfrm>
              <a:prstGeom prst="rect">
                <a:avLst/>
              </a:prstGeom>
              <a:blipFill>
                <a:blip r:embed="rId12"/>
                <a:stretch>
                  <a:fillRect b="-14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998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69" grpId="0"/>
      <p:bldP spid="105" grpId="0" animBg="1"/>
      <p:bldP spid="71" grpId="0"/>
      <p:bldP spid="87" grpId="0"/>
      <p:bldP spid="103" grpId="0"/>
      <p:bldP spid="104" grpId="0"/>
      <p:bldP spid="160" grpId="0"/>
      <p:bldP spid="162" grpId="0" animBg="1"/>
      <p:bldP spid="161" grpId="0"/>
      <p:bldP spid="163" grpId="0"/>
      <p:bldP spid="164" grpId="0"/>
      <p:bldP spid="1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97802" y="1289700"/>
            <a:ext cx="11173317" cy="815566"/>
            <a:chOff x="995733" y="2667000"/>
            <a:chExt cx="22349545" cy="541517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672227"/>
              <a:ext cx="694393" cy="915776"/>
              <a:chOff x="539751" y="1771634"/>
              <a:chExt cx="932874" cy="1052569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369486" y="757932"/>
            <a:ext cx="4843499" cy="556782"/>
            <a:chOff x="739068" y="1515168"/>
            <a:chExt cx="9688259" cy="1113708"/>
          </a:xfrm>
        </p:grpSpPr>
        <p:sp>
          <p:nvSpPr>
            <p:cNvPr id="4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32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3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8598527" y="1951287"/>
              <a:ext cx="1828800" cy="6775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728862" y="1490679"/>
                <a:ext cx="854007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Khoanh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ò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â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ả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ờ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em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!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862" y="1490679"/>
                <a:ext cx="8540073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>
            <a:extLst>
              <a:ext uri="{FF2B5EF4-FFF2-40B4-BE49-F238E27FC236}">
                <a16:creationId xmlns:a16="http://schemas.microsoft.com/office/drawing/2014/main" id="{D650A618-10A9-4366-AB5C-DDD78074BD98}"/>
              </a:ext>
            </a:extLst>
          </p:cNvPr>
          <p:cNvGrpSpPr/>
          <p:nvPr/>
        </p:nvGrpSpPr>
        <p:grpSpPr>
          <a:xfrm>
            <a:off x="592669" y="2465970"/>
            <a:ext cx="11175090" cy="2154730"/>
            <a:chOff x="992187" y="2564544"/>
            <a:chExt cx="22353091" cy="5517633"/>
          </a:xfrm>
        </p:grpSpPr>
        <p:sp>
          <p:nvSpPr>
            <p:cNvPr id="50" name="Rounded Rectangle 133">
              <a:extLst>
                <a:ext uri="{FF2B5EF4-FFF2-40B4-BE49-F238E27FC236}">
                  <a16:creationId xmlns:a16="http://schemas.microsoft.com/office/drawing/2014/main" id="{55D00EF5-98BE-44B8-8F6B-C5457923ACA0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6CA1CED-D4DB-4AE1-8A89-6C3457042C55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52" name="Isosceles Triangle 44">
                <a:extLst>
                  <a:ext uri="{FF2B5EF4-FFF2-40B4-BE49-F238E27FC236}">
                    <a16:creationId xmlns:a16="http://schemas.microsoft.com/office/drawing/2014/main" id="{150F5800-C823-4946-8562-60BB23F2DFF1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Pentagon 136">
                <a:extLst>
                  <a:ext uri="{FF2B5EF4-FFF2-40B4-BE49-F238E27FC236}">
                    <a16:creationId xmlns:a16="http://schemas.microsoft.com/office/drawing/2014/main" id="{33CF4400-DA6E-463E-98B7-137F8695B7D5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8" name="Group 11">
                <a:extLst>
                  <a:ext uri="{FF2B5EF4-FFF2-40B4-BE49-F238E27FC236}">
                    <a16:creationId xmlns:a16="http://schemas.microsoft.com/office/drawing/2014/main" id="{D396814D-C5A5-4674-AC9D-2772D29B73BD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61" name="Freeform 140">
                  <a:extLst>
                    <a:ext uri="{FF2B5EF4-FFF2-40B4-BE49-F238E27FC236}">
                      <a16:creationId xmlns:a16="http://schemas.microsoft.com/office/drawing/2014/main" id="{F29312AC-C4EA-4FE3-8DEC-E0C172ED517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3" name="Freeform 141">
                  <a:extLst>
                    <a:ext uri="{FF2B5EF4-FFF2-40B4-BE49-F238E27FC236}">
                      <a16:creationId xmlns:a16="http://schemas.microsoft.com/office/drawing/2014/main" id="{3C5FFE2F-00C5-4CB0-A6AC-863CD96359B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4" name="Freeform 142">
                  <a:extLst>
                    <a:ext uri="{FF2B5EF4-FFF2-40B4-BE49-F238E27FC236}">
                      <a16:creationId xmlns:a16="http://schemas.microsoft.com/office/drawing/2014/main" id="{C8202E3C-B8A1-4123-922E-A37616FAFA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6BF36533-E942-4656-8291-A833D726E1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2D767F37-A9BB-43D9-9947-FC8B233FD0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7BF0BDA8-4129-496C-82A9-F05C41B83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A1FACD3D-A8A4-4782-9E44-C4D0B0EBD6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59" name="Chevron 138">
                <a:extLst>
                  <a:ext uri="{FF2B5EF4-FFF2-40B4-BE49-F238E27FC236}">
                    <a16:creationId xmlns:a16="http://schemas.microsoft.com/office/drawing/2014/main" id="{017CC032-D0A6-432A-BA13-4BCAAF8440D9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TextBox 13">
                <a:extLst>
                  <a:ext uri="{FF2B5EF4-FFF2-40B4-BE49-F238E27FC236}">
                    <a16:creationId xmlns:a16="http://schemas.microsoft.com/office/drawing/2014/main" id="{3A9229BB-E1A3-405D-94A6-4F966CE6E4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5" y="1718347"/>
                <a:ext cx="3173469" cy="1087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8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8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5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353930BE-10EA-4D0D-BAB0-DA1909A01702}"/>
                  </a:ext>
                </a:extLst>
              </p:cNvPr>
              <p:cNvSpPr/>
              <p:nvPr/>
            </p:nvSpPr>
            <p:spPr>
              <a:xfrm>
                <a:off x="2394346" y="2492333"/>
                <a:ext cx="9203212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  <m:r>
                      <a:rPr lang="en-US" sz="2400" b="1" i="1"/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/>
                          <m:t>𝟐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𝟓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]</m:t>
                        </m:r>
                      </m:e>
                    </m:d>
                    <m:r>
                      <a:rPr lang="en-US" sz="2400" b="1" i="1"/>
                      <m:t>;</m:t>
                    </m:r>
                    <m:r>
                      <a:rPr lang="en-US" sz="2400" b="1" i="1"/>
                      <m:t>𝑩</m:t>
                    </m:r>
                    <m:r>
                      <a:rPr lang="en-US" sz="2400" b="1" i="1"/>
                      <m:t>=</m:t>
                    </m:r>
                    <m:d>
                      <m:dPr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𝟑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𝟖</m:t>
                        </m:r>
                      </m:e>
                    </m:d>
                  </m:oMath>
                </a14:m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  <m:r>
                      <a:rPr lang="en-US" sz="2400" b="1" i="1"/>
                      <m:t>\</m:t>
                    </m:r>
                    <m:r>
                      <a:rPr lang="en-US" sz="2400" b="1" i="1"/>
                      <m:t>𝑩</m:t>
                    </m:r>
                  </m:oMath>
                </a14:m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r>
                  <a:rPr lang="en-US" sz="2400" b="1" dirty="0"/>
                  <a:t> </a:t>
                </a:r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353930BE-10EA-4D0D-BAB0-DA1909A017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346" y="2492333"/>
                <a:ext cx="9203212" cy="1200329"/>
              </a:xfrm>
              <a:prstGeom prst="rect">
                <a:avLst/>
              </a:prstGeom>
              <a:blipFill>
                <a:blip r:embed="rId4"/>
                <a:stretch>
                  <a:fillRect l="-1060" t="-4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Oval 104">
            <a:extLst>
              <a:ext uri="{FF2B5EF4-FFF2-40B4-BE49-F238E27FC236}">
                <a16:creationId xmlns:a16="http://schemas.microsoft.com/office/drawing/2014/main" id="{8122D5D0-B56E-445D-9339-3A07729A7B44}"/>
              </a:ext>
            </a:extLst>
          </p:cNvPr>
          <p:cNvSpPr/>
          <p:nvPr/>
        </p:nvSpPr>
        <p:spPr>
          <a:xfrm>
            <a:off x="2042595" y="2893995"/>
            <a:ext cx="403921" cy="5715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7C81BA0C-CCCB-464E-96A7-149C1D62D7C2}"/>
                  </a:ext>
                </a:extLst>
              </p:cNvPr>
              <p:cNvSpPr/>
              <p:nvPr/>
            </p:nvSpPr>
            <p:spPr>
              <a:xfrm>
                <a:off x="1078199" y="2594889"/>
                <a:ext cx="3165909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400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/>
                        <m:t>(</m:t>
                      </m:r>
                      <m:d>
                        <m:dPr>
                          <m:begChr m:val=""/>
                          <m:endChr m:val=""/>
                          <m:ctrlPr>
                            <a:rPr lang="en-US" sz="2400" i="1"/>
                          </m:ctrlPr>
                        </m:dPr>
                        <m:e>
                          <m:r>
                            <a:rPr lang="en-US" sz="2400" b="0" i="1"/>
                            <m:t>2;3</m:t>
                          </m:r>
                        </m:e>
                      </m:d>
                      <m:r>
                        <a:rPr lang="en-US" sz="2400" b="0" i="1"/>
                        <m:t>]</m:t>
                      </m:r>
                      <m:r>
                        <m:rPr>
                          <m:nor/>
                        </m:rPr>
                        <a:rPr lang="en-US" sz="2400"/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7C81BA0C-CCCB-464E-96A7-149C1D62D7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199" y="2594889"/>
                <a:ext cx="3165909" cy="12003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89B7135B-DAF4-4E2C-82F4-20639BE86DFF}"/>
                  </a:ext>
                </a:extLst>
              </p:cNvPr>
              <p:cNvSpPr/>
              <p:nvPr/>
            </p:nvSpPr>
            <p:spPr>
              <a:xfrm>
                <a:off x="4906833" y="2621105"/>
                <a:ext cx="2065467" cy="8447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               </m:t>
                      </m:r>
                      <m:r>
                        <m:rPr>
                          <m:nor/>
                        </m:rPr>
                        <a:rPr lang="vi-VN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2400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/>
                        <m:t>(</m:t>
                      </m:r>
                      <m:d>
                        <m:dPr>
                          <m:begChr m:val=""/>
                          <m:endChr m:val=""/>
                          <m:ctrlPr>
                            <a:rPr lang="en-US" sz="2400" i="1"/>
                          </m:ctrlPr>
                        </m:dPr>
                        <m:e>
                          <m:r>
                            <a:rPr lang="en-US" sz="2400" b="0" i="1"/>
                            <m:t>2;8]</m:t>
                          </m:r>
                        </m:e>
                      </m:d>
                    </m:oMath>
                  </m:oMathPara>
                </a14:m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89B7135B-DAF4-4E2C-82F4-20639BE86D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833" y="2621105"/>
                <a:ext cx="2065467" cy="844783"/>
              </a:xfrm>
              <a:prstGeom prst="rect">
                <a:avLst/>
              </a:prstGeom>
              <a:blipFill>
                <a:blip r:embed="rId6"/>
                <a:stretch>
                  <a:fillRect r="-1180" b="-86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5FD8A2C7-6DEF-401D-9CAF-8CB904FB3EA4}"/>
                  </a:ext>
                </a:extLst>
              </p:cNvPr>
              <p:cNvSpPr/>
              <p:nvPr/>
            </p:nvSpPr>
            <p:spPr>
              <a:xfrm>
                <a:off x="890658" y="3210666"/>
                <a:ext cx="3534188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ctrlPr>
                            <a:rPr lang="en-US" sz="2400" b="1" i="1"/>
                          </m:ctrlPr>
                        </m:dPr>
                        <m:e>
                          <m:r>
                            <a:rPr lang="en-US" sz="2400" b="1" i="1"/>
                            <m:t>𝟑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𝟓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5FD8A2C7-6DEF-401D-9CAF-8CB904FB3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658" y="3210666"/>
                <a:ext cx="3534188" cy="15696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2AD399E2-20EF-4652-A0F0-AB8BFACFE1D9}"/>
                  </a:ext>
                </a:extLst>
              </p:cNvPr>
              <p:cNvSpPr/>
              <p:nvPr/>
            </p:nvSpPr>
            <p:spPr>
              <a:xfrm>
                <a:off x="4608796" y="3210666"/>
                <a:ext cx="3677251" cy="19304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i="1"/>
                          </m:ctrlPr>
                        </m:dPr>
                        <m:e>
                          <m:r>
                            <a:rPr lang="en-US" sz="2400" i="1"/>
                            <m:t>3;5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/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2AD399E2-20EF-4652-A0F0-AB8BFACFE1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796" y="3210666"/>
                <a:ext cx="3677251" cy="19304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3" name="Group 122">
            <a:extLst>
              <a:ext uri="{FF2B5EF4-FFF2-40B4-BE49-F238E27FC236}">
                <a16:creationId xmlns:a16="http://schemas.microsoft.com/office/drawing/2014/main" id="{BB88C9BD-B90E-4C88-8F0C-068401854EFD}"/>
              </a:ext>
            </a:extLst>
          </p:cNvPr>
          <p:cNvGrpSpPr/>
          <p:nvPr/>
        </p:nvGrpSpPr>
        <p:grpSpPr>
          <a:xfrm>
            <a:off x="670257" y="4761451"/>
            <a:ext cx="11175090" cy="1868085"/>
            <a:chOff x="992187" y="2381358"/>
            <a:chExt cx="22353091" cy="5700819"/>
          </a:xfrm>
        </p:grpSpPr>
        <p:sp>
          <p:nvSpPr>
            <p:cNvPr id="124" name="Rounded Rectangle 133">
              <a:extLst>
                <a:ext uri="{FF2B5EF4-FFF2-40B4-BE49-F238E27FC236}">
                  <a16:creationId xmlns:a16="http://schemas.microsoft.com/office/drawing/2014/main" id="{8E9F0046-1A6B-408A-B45D-9D7FC8535EC9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992A0875-4D74-499F-887D-2B4396901F9A}"/>
                </a:ext>
              </a:extLst>
            </p:cNvPr>
            <p:cNvGrpSpPr/>
            <p:nvPr/>
          </p:nvGrpSpPr>
          <p:grpSpPr>
            <a:xfrm>
              <a:off x="992187" y="2381358"/>
              <a:ext cx="3124200" cy="1206645"/>
              <a:chOff x="534987" y="1437317"/>
              <a:chExt cx="4197167" cy="1386886"/>
            </a:xfrm>
          </p:grpSpPr>
          <p:sp>
            <p:nvSpPr>
              <p:cNvPr id="130" name="Isosceles Triangle 44">
                <a:extLst>
                  <a:ext uri="{FF2B5EF4-FFF2-40B4-BE49-F238E27FC236}">
                    <a16:creationId xmlns:a16="http://schemas.microsoft.com/office/drawing/2014/main" id="{A58F4D02-A351-4B7B-B853-238F3B5BBD2E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sp>
            <p:nvSpPr>
              <p:cNvPr id="131" name="Pentagon 136">
                <a:extLst>
                  <a:ext uri="{FF2B5EF4-FFF2-40B4-BE49-F238E27FC236}">
                    <a16:creationId xmlns:a16="http://schemas.microsoft.com/office/drawing/2014/main" id="{5312FDB6-B54D-49CD-86E9-EC2A4C2A7A37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2" name="Group 11">
                <a:extLst>
                  <a:ext uri="{FF2B5EF4-FFF2-40B4-BE49-F238E27FC236}">
                    <a16:creationId xmlns:a16="http://schemas.microsoft.com/office/drawing/2014/main" id="{EEA54D00-38FF-4584-8DFE-406E3CDE9AF0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50" name="Freeform 140">
                  <a:extLst>
                    <a:ext uri="{FF2B5EF4-FFF2-40B4-BE49-F238E27FC236}">
                      <a16:creationId xmlns:a16="http://schemas.microsoft.com/office/drawing/2014/main" id="{535C27C7-D672-4B11-AF3F-8E0D4CFE904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3" name="Freeform 141">
                  <a:extLst>
                    <a:ext uri="{FF2B5EF4-FFF2-40B4-BE49-F238E27FC236}">
                      <a16:creationId xmlns:a16="http://schemas.microsoft.com/office/drawing/2014/main" id="{BCDF73EF-F47B-463C-9C33-C9A5464B7B3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5" name="Freeform 142">
                  <a:extLst>
                    <a:ext uri="{FF2B5EF4-FFF2-40B4-BE49-F238E27FC236}">
                      <a16:creationId xmlns:a16="http://schemas.microsoft.com/office/drawing/2014/main" id="{441F82AA-0CA3-4CB4-8343-6DB3E07AC3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6" name="Rectangle 155">
                  <a:extLst>
                    <a:ext uri="{FF2B5EF4-FFF2-40B4-BE49-F238E27FC236}">
                      <a16:creationId xmlns:a16="http://schemas.microsoft.com/office/drawing/2014/main" id="{DDA5FB66-7F6D-4D3E-87DE-46AD6C3B2B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DBDE6C9E-D084-439F-A787-05D3963D0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44BBFCD5-72E0-446A-84D8-597D0A56F5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7608424C-201F-4EDD-B550-2D12B1B0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133" name="Chevron 138">
                <a:extLst>
                  <a:ext uri="{FF2B5EF4-FFF2-40B4-BE49-F238E27FC236}">
                    <a16:creationId xmlns:a16="http://schemas.microsoft.com/office/drawing/2014/main" id="{0BA61ADE-4037-42CC-92BC-16712CB19F4C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TextBox 13">
                <a:extLst>
                  <a:ext uri="{FF2B5EF4-FFF2-40B4-BE49-F238E27FC236}">
                    <a16:creationId xmlns:a16="http://schemas.microsoft.com/office/drawing/2014/main" id="{75D41014-1258-4552-8C18-4544F156F8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6803" y="1437317"/>
                <a:ext cx="3173469" cy="1295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8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8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6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C36DAA1C-8C57-4C54-A7E2-BDC1E34953EF}"/>
                  </a:ext>
                </a:extLst>
              </p:cNvPr>
              <p:cNvSpPr/>
              <p:nvPr/>
            </p:nvSpPr>
            <p:spPr>
              <a:xfrm>
                <a:off x="2496796" y="4797572"/>
                <a:ext cx="8149829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Cho </a:t>
                </a:r>
                <a:r>
                  <a:rPr lang="en-US" sz="2400" b="1" dirty="0" err="1"/>
                  <a:t>hai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tập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hợp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  <m:r>
                      <a:rPr lang="en-US" sz="2400" b="1" i="1"/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−</m:t>
                        </m:r>
                        <m:r>
                          <a:rPr lang="en-US" sz="2400" b="1" i="1"/>
                          <m:t>𝟐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𝟑</m:t>
                        </m:r>
                      </m:e>
                    </m:d>
                    <m:r>
                      <a:rPr lang="en-US" sz="2400" b="1" i="1"/>
                      <m:t>;</m:t>
                    </m:r>
                    <m:r>
                      <a:rPr lang="en-US" sz="2400" b="1" i="1"/>
                      <m:t>𝑩</m:t>
                    </m:r>
                    <m:r>
                      <a:rPr lang="en-US" sz="2400" b="1" i="1"/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(</m:t>
                        </m:r>
                        <m:r>
                          <a:rPr lang="en-US" sz="2400" b="1" i="1"/>
                          <m:t>𝟏</m:t>
                        </m:r>
                        <m:r>
                          <a:rPr lang="en-US" sz="2400" b="1" i="1"/>
                          <m:t>;</m:t>
                        </m:r>
                        <m:r>
                          <a:rPr lang="en-US" sz="2400" b="1" i="1"/>
                          <m:t>𝟒</m:t>
                        </m:r>
                        <m:r>
                          <a:rPr lang="en-US" sz="2400" b="1" i="1"/>
                          <m:t>]</m:t>
                        </m:r>
                      </m:e>
                    </m:d>
                  </m:oMath>
                </a14:m>
                <a:r>
                  <a:rPr lang="en-US" sz="2400" b="1" dirty="0"/>
                  <a:t>. </a:t>
                </a:r>
                <a:r>
                  <a:rPr lang="en-US" sz="2400" b="1" dirty="0" err="1"/>
                  <a:t>Tập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hợp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  <m:r>
                      <a:rPr lang="en-US" sz="2400" b="1" i="1"/>
                      <m:t>∩</m:t>
                    </m:r>
                    <m:r>
                      <a:rPr lang="en-US" sz="2400" b="1" i="1"/>
                      <m:t>𝑩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 err="1"/>
                  <a:t>là</a:t>
                </a:r>
                <a:r>
                  <a:rPr lang="en-US" sz="2400" b="1" dirty="0"/>
                  <a:t>:</a:t>
                </a:r>
              </a:p>
              <a:p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C36DAA1C-8C57-4C54-A7E2-BDC1E34953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796" y="4797572"/>
                <a:ext cx="8149829" cy="1200329"/>
              </a:xfrm>
              <a:prstGeom prst="rect">
                <a:avLst/>
              </a:prstGeom>
              <a:blipFill>
                <a:blip r:embed="rId9"/>
                <a:stretch>
                  <a:fillRect l="-1198" t="-4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2" name="Oval 161">
            <a:extLst>
              <a:ext uri="{FF2B5EF4-FFF2-40B4-BE49-F238E27FC236}">
                <a16:creationId xmlns:a16="http://schemas.microsoft.com/office/drawing/2014/main" id="{FA079ADF-6057-4E80-A979-076E28EA5C83}"/>
              </a:ext>
            </a:extLst>
          </p:cNvPr>
          <p:cNvSpPr/>
          <p:nvPr/>
        </p:nvSpPr>
        <p:spPr>
          <a:xfrm>
            <a:off x="6218467" y="5811380"/>
            <a:ext cx="403921" cy="5715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FE5BE85-EA4F-4277-B326-9EC8021F8BA1}"/>
                  </a:ext>
                </a:extLst>
              </p:cNvPr>
              <p:cNvSpPr/>
              <p:nvPr/>
            </p:nvSpPr>
            <p:spPr>
              <a:xfrm>
                <a:off x="1165012" y="4988599"/>
                <a:ext cx="3165909" cy="19304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/>
                        <m:t>(</m:t>
                      </m:r>
                      <m:d>
                        <m:dPr>
                          <m:begChr m:val=""/>
                          <m:endChr m:val=""/>
                          <m:ctrlPr>
                            <a:rPr lang="en-US" sz="2400" i="1"/>
                          </m:ctrlPr>
                        </m:dPr>
                        <m:e>
                          <m:r>
                            <a:rPr lang="en-US" sz="2400" i="1"/>
                            <m:t>1;3</m:t>
                          </m:r>
                        </m:e>
                      </m:d>
                      <m:r>
                        <a:rPr lang="en-US" sz="2400" i="1"/>
                        <m:t>]</m:t>
                      </m:r>
                      <m:r>
                        <m:rPr>
                          <m:nor/>
                        </m:rPr>
                        <a:rPr lang="en-US" sz="2400"/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 (3;4)</m:t>
                      </m:r>
                    </m:oMath>
                  </m:oMathPara>
                </a14:m>
                <a:endParaRPr lang="en-US" sz="2400" dirty="0"/>
              </a:p>
              <a:p>
                <a:pPr/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FE5BE85-EA4F-4277-B326-9EC8021F8B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012" y="4988599"/>
                <a:ext cx="3165909" cy="19304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C18DD3C0-8A9C-46FE-AD5D-3494C143BBB3}"/>
                  </a:ext>
                </a:extLst>
              </p:cNvPr>
              <p:cNvSpPr/>
              <p:nvPr/>
            </p:nvSpPr>
            <p:spPr>
              <a:xfrm>
                <a:off x="6210346" y="4996926"/>
                <a:ext cx="346856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vi-VN" sz="2400" b="1" spc="-75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2400" b="1" spc="-75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.</m:t>
                    </m:r>
                    <m:r>
                      <a:rPr lang="en-US" sz="2400" b="1" i="1" smtClean="0"/>
                      <m:t> </m:t>
                    </m:r>
                    <m:d>
                      <m:dPr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d>
                  </m:oMath>
                </a14:m>
                <a:r>
                  <a:rPr lang="en-GB" sz="2400" b="1" dirty="0">
                    <a:latin typeface="Times New Roman" panose="020206030504050203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C18DD3C0-8A9C-46FE-AD5D-3494C143BB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346" y="4996926"/>
                <a:ext cx="3468565" cy="830997"/>
              </a:xfrm>
              <a:prstGeom prst="rect">
                <a:avLst/>
              </a:prstGeom>
              <a:blipFill>
                <a:blip r:embed="rId11"/>
                <a:stretch>
                  <a:fillRect l="-527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4" name="Rectangle 163">
            <a:extLst>
              <a:ext uri="{FF2B5EF4-FFF2-40B4-BE49-F238E27FC236}">
                <a16:creationId xmlns:a16="http://schemas.microsoft.com/office/drawing/2014/main" id="{DE85F5B4-15ED-43BB-959F-58F03C82A42E}"/>
              </a:ext>
            </a:extLst>
          </p:cNvPr>
          <p:cNvSpPr/>
          <p:nvPr/>
        </p:nvSpPr>
        <p:spPr>
          <a:xfrm>
            <a:off x="824188" y="5412424"/>
            <a:ext cx="3917196" cy="1930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spc="-75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  <a:cs typeface="Tahoma" panose="020B0604030504040204" pitchFamily="34" charset="0"/>
            </a:endParaRPr>
          </a:p>
          <a:p>
            <a:endParaRPr lang="en-US" sz="2400" dirty="0"/>
          </a:p>
          <a:p>
            <a:pPr/>
            <a:endParaRPr lang="en-US" sz="2400" b="1" dirty="0"/>
          </a:p>
          <a:p>
            <a:endParaRPr lang="en-US" sz="2400" b="1" dirty="0"/>
          </a:p>
          <a:p>
            <a:endParaRPr lang="en-GB" sz="2400" dirty="0">
              <a:latin typeface="Cambria" panose="02040503050406030204" pitchFamily="18" charset="0"/>
              <a:ea typeface="Cambria" panose="02040503050406030204" pitchFamily="18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1F9565D5-37D5-42D8-B43C-260CECCCDFBE}"/>
                  </a:ext>
                </a:extLst>
              </p:cNvPr>
              <p:cNvSpPr/>
              <p:nvPr/>
            </p:nvSpPr>
            <p:spPr>
              <a:xfrm>
                <a:off x="3657601" y="5475563"/>
                <a:ext cx="635514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spc="-75" dirty="0">
                    <a:solidFill>
                      <a:srgbClr val="000099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ahoma" panose="020B0604030504040204" pitchFamily="34" charset="0"/>
                  </a:rPr>
                  <a:t>       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     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/>
                        <m:t>[</m:t>
                      </m:r>
                      <m:d>
                        <m:dPr>
                          <m:begChr m:val=""/>
                          <m:ctrlPr>
                            <a:rPr lang="en-US" sz="2400" i="1"/>
                          </m:ctrlPr>
                        </m:dPr>
                        <m:e>
                          <m:r>
                            <a:rPr lang="en-US" sz="2400" b="1" i="1" smtClean="0"/>
                            <m:t>−</m:t>
                          </m:r>
                          <m:r>
                            <a:rPr lang="en-US" sz="2400" b="1" i="1" smtClean="0"/>
                            <m:t>𝟐</m:t>
                          </m:r>
                          <m:r>
                            <a:rPr lang="en-US" sz="2400" b="1" i="1" smtClean="0"/>
                            <m:t>;</m:t>
                          </m:r>
                          <m:r>
                            <a:rPr lang="en-US" sz="2400" b="1" i="1" smtClean="0"/>
                            <m:t>𝟏</m:t>
                          </m:r>
                        </m:e>
                      </m:d>
                      <m:r>
                        <m:rPr>
                          <m:nor/>
                        </m:rPr>
                        <a:rPr lang="en-US" sz="2400"/>
                        <m:t>.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1F9565D5-37D5-42D8-B43C-260CECCCDF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5475563"/>
                <a:ext cx="6355148" cy="830997"/>
              </a:xfrm>
              <a:prstGeom prst="rect">
                <a:avLst/>
              </a:prstGeom>
              <a:blipFill>
                <a:blip r:embed="rId12"/>
                <a:stretch>
                  <a:fillRect t="-28467" b="-107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345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69" grpId="0"/>
      <p:bldP spid="105" grpId="0" animBg="1"/>
      <p:bldP spid="71" grpId="0"/>
      <p:bldP spid="87" grpId="0"/>
      <p:bldP spid="103" grpId="0"/>
      <p:bldP spid="104" grpId="0"/>
      <p:bldP spid="160" grpId="0"/>
      <p:bldP spid="162" grpId="0" animBg="1"/>
      <p:bldP spid="161" grpId="0"/>
      <p:bldP spid="163" grpId="0"/>
      <p:bldP spid="164" grpId="0"/>
      <p:bldP spid="1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97802" y="1289700"/>
            <a:ext cx="11173317" cy="815566"/>
            <a:chOff x="995733" y="2667000"/>
            <a:chExt cx="22349545" cy="541517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672227"/>
              <a:ext cx="694393" cy="915776"/>
              <a:chOff x="539751" y="1771634"/>
              <a:chExt cx="932874" cy="1052569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369486" y="757932"/>
            <a:ext cx="4843499" cy="556782"/>
            <a:chOff x="739068" y="1515168"/>
            <a:chExt cx="9688259" cy="1113708"/>
          </a:xfrm>
        </p:grpSpPr>
        <p:sp>
          <p:nvSpPr>
            <p:cNvPr id="4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32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3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5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6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7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8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9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0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1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2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3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8598527" y="1951287"/>
              <a:ext cx="1828800" cy="6775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1728862" y="1490679"/>
                <a:ext cx="854007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Khoanh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ò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â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ả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ờ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i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em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!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862" y="1490679"/>
                <a:ext cx="8540073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>
            <a:extLst>
              <a:ext uri="{FF2B5EF4-FFF2-40B4-BE49-F238E27FC236}">
                <a16:creationId xmlns:a16="http://schemas.microsoft.com/office/drawing/2014/main" id="{D650A618-10A9-4366-AB5C-DDD78074BD98}"/>
              </a:ext>
            </a:extLst>
          </p:cNvPr>
          <p:cNvGrpSpPr/>
          <p:nvPr/>
        </p:nvGrpSpPr>
        <p:grpSpPr>
          <a:xfrm>
            <a:off x="630922" y="2496647"/>
            <a:ext cx="11175090" cy="2154730"/>
            <a:chOff x="992187" y="2564544"/>
            <a:chExt cx="22353091" cy="5517633"/>
          </a:xfrm>
        </p:grpSpPr>
        <p:sp>
          <p:nvSpPr>
            <p:cNvPr id="50" name="Rounded Rectangle 133">
              <a:extLst>
                <a:ext uri="{FF2B5EF4-FFF2-40B4-BE49-F238E27FC236}">
                  <a16:creationId xmlns:a16="http://schemas.microsoft.com/office/drawing/2014/main" id="{55D00EF5-98BE-44B8-8F6B-C5457923ACA0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56CA1CED-D4DB-4AE1-8A89-6C3457042C55}"/>
                </a:ext>
              </a:extLst>
            </p:cNvPr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52" name="Isosceles Triangle 44">
                <a:extLst>
                  <a:ext uri="{FF2B5EF4-FFF2-40B4-BE49-F238E27FC236}">
                    <a16:creationId xmlns:a16="http://schemas.microsoft.com/office/drawing/2014/main" id="{150F5800-C823-4946-8562-60BB23F2DFF1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Pentagon 136">
                <a:extLst>
                  <a:ext uri="{FF2B5EF4-FFF2-40B4-BE49-F238E27FC236}">
                    <a16:creationId xmlns:a16="http://schemas.microsoft.com/office/drawing/2014/main" id="{33CF4400-DA6E-463E-98B7-137F8695B7D5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8" name="Group 11">
                <a:extLst>
                  <a:ext uri="{FF2B5EF4-FFF2-40B4-BE49-F238E27FC236}">
                    <a16:creationId xmlns:a16="http://schemas.microsoft.com/office/drawing/2014/main" id="{D396814D-C5A5-4674-AC9D-2772D29B73BD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61" name="Freeform 140">
                  <a:extLst>
                    <a:ext uri="{FF2B5EF4-FFF2-40B4-BE49-F238E27FC236}">
                      <a16:creationId xmlns:a16="http://schemas.microsoft.com/office/drawing/2014/main" id="{F29312AC-C4EA-4FE3-8DEC-E0C172ED517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3" name="Freeform 141">
                  <a:extLst>
                    <a:ext uri="{FF2B5EF4-FFF2-40B4-BE49-F238E27FC236}">
                      <a16:creationId xmlns:a16="http://schemas.microsoft.com/office/drawing/2014/main" id="{3C5FFE2F-00C5-4CB0-A6AC-863CD96359B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4" name="Freeform 142">
                  <a:extLst>
                    <a:ext uri="{FF2B5EF4-FFF2-40B4-BE49-F238E27FC236}">
                      <a16:creationId xmlns:a16="http://schemas.microsoft.com/office/drawing/2014/main" id="{C8202E3C-B8A1-4123-922E-A37616FAFA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6BF36533-E942-4656-8291-A833D726E1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2D767F37-A9BB-43D9-9947-FC8B233FD0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7BF0BDA8-4129-496C-82A9-F05C41B83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A1FACD3D-A8A4-4782-9E44-C4D0B0EBD6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59" name="Chevron 138">
                <a:extLst>
                  <a:ext uri="{FF2B5EF4-FFF2-40B4-BE49-F238E27FC236}">
                    <a16:creationId xmlns:a16="http://schemas.microsoft.com/office/drawing/2014/main" id="{017CC032-D0A6-432A-BA13-4BCAAF8440D9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TextBox 13">
                <a:extLst>
                  <a:ext uri="{FF2B5EF4-FFF2-40B4-BE49-F238E27FC236}">
                    <a16:creationId xmlns:a16="http://schemas.microsoft.com/office/drawing/2014/main" id="{3A9229BB-E1A3-405D-94A6-4F966CE6E4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56315" y="1718347"/>
                <a:ext cx="3173469" cy="1087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8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8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7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353930BE-10EA-4D0D-BAB0-DA1909A01702}"/>
                  </a:ext>
                </a:extLst>
              </p:cNvPr>
              <p:cNvSpPr/>
              <p:nvPr/>
            </p:nvSpPr>
            <p:spPr>
              <a:xfrm>
                <a:off x="1895475" y="2492333"/>
                <a:ext cx="10275698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Cho </a:t>
                </a:r>
                <a:r>
                  <a:rPr lang="en-US" sz="2400" b="1" dirty="0" err="1"/>
                  <a:t>tập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  <m:r>
                      <a:rPr lang="en-US" sz="2400" b="1" i="1"/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𝒙</m:t>
                        </m:r>
                        <m:r>
                          <a:rPr lang="en-US" sz="2400" b="1" i="1"/>
                          <m:t>∈</m:t>
                        </m:r>
                        <m:r>
                          <a:rPr lang="en-US" sz="2400" b="1" i="1"/>
                          <m:t>ℝ</m:t>
                        </m:r>
                        <m:r>
                          <a:rPr lang="en-US" sz="2400" b="1" i="1"/>
                          <m:t>: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2400" b="1" i="1"/>
                            </m:ctrlPr>
                          </m:dPr>
                          <m:e>
                            <m:r>
                              <a:rPr lang="en-US" sz="2400" b="1" i="1"/>
                              <m:t>𝒙</m:t>
                            </m:r>
                          </m:e>
                        </m:d>
                        <m:r>
                          <a:rPr lang="en-US" sz="2400" b="1" i="1"/>
                          <m:t>≥</m:t>
                        </m:r>
                        <m:r>
                          <a:rPr lang="en-US" sz="2400" b="1" i="1"/>
                          <m:t>𝟓</m:t>
                        </m:r>
                      </m:e>
                    </m:d>
                  </m:oMath>
                </a14:m>
                <a:r>
                  <a:rPr lang="en-US" sz="2400" b="1" dirty="0"/>
                  <a:t>. </a:t>
                </a:r>
                <a:r>
                  <a:rPr lang="en-US" sz="2400" b="1" dirty="0" err="1"/>
                  <a:t>Phần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bù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của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tập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hợp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 err="1"/>
                  <a:t>trong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tập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số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thực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/>
                      <m:t>ℝ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 err="1"/>
                  <a:t>là</a:t>
                </a:r>
                <a:r>
                  <a:rPr lang="en-US" sz="2400" b="1" dirty="0"/>
                  <a:t>:</a:t>
                </a:r>
              </a:p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400" b="1" dirty="0"/>
                  <a:t> </a:t>
                </a:r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353930BE-10EA-4D0D-BAB0-DA1909A017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475" y="2492333"/>
                <a:ext cx="10275698" cy="1569660"/>
              </a:xfrm>
              <a:prstGeom prst="rect">
                <a:avLst/>
              </a:prstGeom>
              <a:blipFill>
                <a:blip r:embed="rId4"/>
                <a:stretch>
                  <a:fillRect l="-949" t="-3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Oval 104">
            <a:extLst>
              <a:ext uri="{FF2B5EF4-FFF2-40B4-BE49-F238E27FC236}">
                <a16:creationId xmlns:a16="http://schemas.microsoft.com/office/drawing/2014/main" id="{8122D5D0-B56E-445D-9339-3A07729A7B44}"/>
              </a:ext>
            </a:extLst>
          </p:cNvPr>
          <p:cNvSpPr/>
          <p:nvPr/>
        </p:nvSpPr>
        <p:spPr>
          <a:xfrm>
            <a:off x="2235000" y="3001652"/>
            <a:ext cx="403921" cy="5715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7C81BA0C-CCCB-464E-96A7-149C1D62D7C2}"/>
                  </a:ext>
                </a:extLst>
              </p:cNvPr>
              <p:cNvSpPr/>
              <p:nvPr/>
            </p:nvSpPr>
            <p:spPr>
              <a:xfrm>
                <a:off x="1843020" y="2641680"/>
                <a:ext cx="2330257" cy="15611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 </m:t>
                      </m:r>
                      <m:d>
                        <m:dPr>
                          <m:ctrlPr>
                            <a:rPr lang="en-US" sz="2400" b="1" i="1"/>
                          </m:ctrlPr>
                        </m:dPr>
                        <m:e>
                          <m:r>
                            <a:rPr lang="en-US" sz="2400" b="1" i="1"/>
                            <m:t>−</m:t>
                          </m:r>
                          <m:r>
                            <a:rPr lang="en-US" sz="2400" b="1" i="1"/>
                            <m:t>𝟓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𝟓</m:t>
                          </m:r>
                        </m:e>
                      </m:d>
                      <m:r>
                        <m:rPr>
                          <m:nor/>
                        </m:rPr>
                        <a:rPr lang="en-US" sz="2400"/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pPr lvl="0"/>
                <a:endParaRPr lang="en-US" sz="2400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7C81BA0C-CCCB-464E-96A7-149C1D62D7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3020" y="2641680"/>
                <a:ext cx="2330257" cy="15611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89B7135B-DAF4-4E2C-82F4-20639BE86DFF}"/>
                  </a:ext>
                </a:extLst>
              </p:cNvPr>
              <p:cNvSpPr/>
              <p:nvPr/>
            </p:nvSpPr>
            <p:spPr>
              <a:xfrm>
                <a:off x="4924425" y="2621105"/>
                <a:ext cx="42672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i="0" spc="-75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               </m:t>
                    </m:r>
                    <m:r>
                      <m:rPr>
                        <m:nor/>
                      </m:rPr>
                      <a:rPr lang="vi-VN" sz="2400" b="1" spc="-75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B</m:t>
                    </m:r>
                    <m:r>
                      <a:rPr lang="en-US" sz="2400" b="0" i="1" spc="-75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. 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/>
                        </m:ctrlPr>
                      </m:dPr>
                      <m:e>
                        <m:r>
                          <a:rPr lang="en-US" sz="2400" i="1"/>
                          <m:t>−5;5</m:t>
                        </m:r>
                      </m:e>
                    </m:d>
                  </m:oMath>
                </a14:m>
                <a:r>
                  <a:rPr lang="en-GB" sz="2400" dirty="0">
                    <a:latin typeface="Cambria" panose="02040503050406030204" pitchFamily="18" charset="0"/>
                    <a:ea typeface="Cambria" panose="02040503050406030204" pitchFamily="18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89B7135B-DAF4-4E2C-82F4-20639BE86DF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425" y="2621105"/>
                <a:ext cx="4267200" cy="830997"/>
              </a:xfrm>
              <a:prstGeom prst="rect">
                <a:avLst/>
              </a:prstGeom>
              <a:blipFill>
                <a:blip r:embed="rId6"/>
                <a:stretch>
                  <a:fillRect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5FD8A2C7-6DEF-401D-9CAF-8CB904FB3EA4}"/>
                  </a:ext>
                </a:extLst>
              </p:cNvPr>
              <p:cNvSpPr/>
              <p:nvPr/>
            </p:nvSpPr>
            <p:spPr>
              <a:xfrm>
                <a:off x="1141767" y="3160222"/>
                <a:ext cx="3534188" cy="15611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begChr m:val=""/>
                          <m:endChr m:val=""/>
                          <m:ctrlPr>
                            <a:rPr lang="en-US" sz="2400" b="1" i="1"/>
                          </m:ctrlPr>
                        </m:dPr>
                        <m:e>
                          <m:r>
                            <a:rPr lang="en-US" sz="2400" b="1" i="1"/>
                            <m:t>(−</m:t>
                          </m:r>
                          <m:r>
                            <a:rPr lang="en-US" sz="2400" b="1" i="1"/>
                            <m:t>𝟓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𝟓</m:t>
                          </m:r>
                          <m:r>
                            <a:rPr lang="en-US" sz="2400" b="1" i="1"/>
                            <m:t>]</m:t>
                          </m:r>
                        </m:e>
                      </m:d>
                      <m:r>
                        <m:rPr>
                          <m:nor/>
                        </m:rPr>
                        <a:rPr lang="en-US" sz="2400" b="1"/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5FD8A2C7-6DEF-401D-9CAF-8CB904FB3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767" y="3160222"/>
                <a:ext cx="3534188" cy="15611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2AD399E2-20EF-4652-A0F0-AB8BFACFE1D9}"/>
                  </a:ext>
                </a:extLst>
              </p:cNvPr>
              <p:cNvSpPr/>
              <p:nvPr/>
            </p:nvSpPr>
            <p:spPr>
              <a:xfrm>
                <a:off x="5778008" y="3210666"/>
                <a:ext cx="3917196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i="0" spc="-75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D</m:t>
                    </m:r>
                    <m:r>
                      <m:rPr>
                        <m:nor/>
                      </m:rPr>
                      <a:rPr lang="en-US" sz="2400" b="1" i="0" spc="-75" smtClean="0">
                        <a:solidFill>
                          <a:srgbClr val="000099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/>
                      <m:t>(</m:t>
                    </m:r>
                    <m:d>
                      <m:dPr>
                        <m:begChr m:val=""/>
                        <m:endChr m:val=""/>
                        <m:ctrlPr>
                          <a:rPr lang="en-US" sz="2400" i="1"/>
                        </m:ctrlPr>
                      </m:dPr>
                      <m:e>
                        <m:r>
                          <a:rPr lang="en-US" sz="2400" i="1"/>
                          <m:t>−∞;−5]</m:t>
                        </m:r>
                      </m:e>
                    </m:d>
                    <m:r>
                      <a:rPr lang="en-US" sz="2400" i="1"/>
                      <m:t>∪</m:t>
                    </m:r>
                    <m:d>
                      <m:dPr>
                        <m:begChr m:val=""/>
                        <m:ctrlPr>
                          <a:rPr lang="en-US" sz="2400" i="1"/>
                        </m:ctrlPr>
                      </m:dPr>
                      <m:e>
                        <m:r>
                          <a:rPr lang="en-US" sz="2400" i="1"/>
                          <m:t>[5;+∞</m:t>
                        </m:r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/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2AD399E2-20EF-4652-A0F0-AB8BFACFE1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008" y="3210666"/>
                <a:ext cx="3917196" cy="2308324"/>
              </a:xfrm>
              <a:prstGeom prst="rect">
                <a:avLst/>
              </a:prstGeom>
              <a:blipFill>
                <a:blip r:embed="rId8"/>
                <a:stretch>
                  <a:fillRect l="-467" t="-10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3" name="Group 122">
            <a:extLst>
              <a:ext uri="{FF2B5EF4-FFF2-40B4-BE49-F238E27FC236}">
                <a16:creationId xmlns:a16="http://schemas.microsoft.com/office/drawing/2014/main" id="{BB88C9BD-B90E-4C88-8F0C-068401854EFD}"/>
              </a:ext>
            </a:extLst>
          </p:cNvPr>
          <p:cNvGrpSpPr/>
          <p:nvPr/>
        </p:nvGrpSpPr>
        <p:grpSpPr>
          <a:xfrm>
            <a:off x="649960" y="4781696"/>
            <a:ext cx="11175090" cy="1868085"/>
            <a:chOff x="992187" y="2381358"/>
            <a:chExt cx="22353091" cy="5700819"/>
          </a:xfrm>
        </p:grpSpPr>
        <p:sp>
          <p:nvSpPr>
            <p:cNvPr id="124" name="Rounded Rectangle 133">
              <a:extLst>
                <a:ext uri="{FF2B5EF4-FFF2-40B4-BE49-F238E27FC236}">
                  <a16:creationId xmlns:a16="http://schemas.microsoft.com/office/drawing/2014/main" id="{8E9F0046-1A6B-408A-B45D-9D7FC8535EC9}"/>
                </a:ext>
              </a:extLst>
            </p:cNvPr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88421">
                <a:defRPr/>
              </a:pPr>
              <a:endParaRPr lang="en-US" sz="2400" dirty="0"/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992A0875-4D74-499F-887D-2B4396901F9A}"/>
                </a:ext>
              </a:extLst>
            </p:cNvPr>
            <p:cNvGrpSpPr/>
            <p:nvPr/>
          </p:nvGrpSpPr>
          <p:grpSpPr>
            <a:xfrm>
              <a:off x="992187" y="2381358"/>
              <a:ext cx="3124200" cy="1206645"/>
              <a:chOff x="534987" y="1437317"/>
              <a:chExt cx="4197167" cy="1386886"/>
            </a:xfrm>
          </p:grpSpPr>
          <p:sp>
            <p:nvSpPr>
              <p:cNvPr id="130" name="Isosceles Triangle 44">
                <a:extLst>
                  <a:ext uri="{FF2B5EF4-FFF2-40B4-BE49-F238E27FC236}">
                    <a16:creationId xmlns:a16="http://schemas.microsoft.com/office/drawing/2014/main" id="{A58F4D02-A351-4B7B-B853-238F3B5BBD2E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sp>
            <p:nvSpPr>
              <p:cNvPr id="131" name="Pentagon 136">
                <a:extLst>
                  <a:ext uri="{FF2B5EF4-FFF2-40B4-BE49-F238E27FC236}">
                    <a16:creationId xmlns:a16="http://schemas.microsoft.com/office/drawing/2014/main" id="{5312FDB6-B54D-49CD-86E9-EC2A4C2A7A37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421"/>
                <a:endParaRPr lang="en-US" sz="24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2" name="Group 11">
                <a:extLst>
                  <a:ext uri="{FF2B5EF4-FFF2-40B4-BE49-F238E27FC236}">
                    <a16:creationId xmlns:a16="http://schemas.microsoft.com/office/drawing/2014/main" id="{EEA54D00-38FF-4584-8DFE-406E3CDE9AF0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50" name="Freeform 140">
                  <a:extLst>
                    <a:ext uri="{FF2B5EF4-FFF2-40B4-BE49-F238E27FC236}">
                      <a16:creationId xmlns:a16="http://schemas.microsoft.com/office/drawing/2014/main" id="{535C27C7-D672-4B11-AF3F-8E0D4CFE904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3" name="Freeform 141">
                  <a:extLst>
                    <a:ext uri="{FF2B5EF4-FFF2-40B4-BE49-F238E27FC236}">
                      <a16:creationId xmlns:a16="http://schemas.microsoft.com/office/drawing/2014/main" id="{BCDF73EF-F47B-463C-9C33-C9A5464B7B3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5" name="Freeform 142">
                  <a:extLst>
                    <a:ext uri="{FF2B5EF4-FFF2-40B4-BE49-F238E27FC236}">
                      <a16:creationId xmlns:a16="http://schemas.microsoft.com/office/drawing/2014/main" id="{441F82AA-0CA3-4CB4-8343-6DB3E07AC3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6" name="Rectangle 155">
                  <a:extLst>
                    <a:ext uri="{FF2B5EF4-FFF2-40B4-BE49-F238E27FC236}">
                      <a16:creationId xmlns:a16="http://schemas.microsoft.com/office/drawing/2014/main" id="{DDA5FB66-7F6D-4D3E-87DE-46AD6C3B2B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DBDE6C9E-D084-439F-A787-05D3963D0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44BBFCD5-72E0-446A-84D8-597D0A56F5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7608424C-201F-4EDD-B550-2D12B1B0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421">
                    <a:defRPr/>
                  </a:pPr>
                  <a:endParaRPr lang="en-US" sz="2400"/>
                </a:p>
              </p:txBody>
            </p:sp>
          </p:grpSp>
          <p:sp>
            <p:nvSpPr>
              <p:cNvPr id="133" name="Chevron 138">
                <a:extLst>
                  <a:ext uri="{FF2B5EF4-FFF2-40B4-BE49-F238E27FC236}">
                    <a16:creationId xmlns:a16="http://schemas.microsoft.com/office/drawing/2014/main" id="{0BA61ADE-4037-42CC-92BC-16712CB19F4C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421">
                  <a:defRPr/>
                </a:pP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TextBox 13">
                <a:extLst>
                  <a:ext uri="{FF2B5EF4-FFF2-40B4-BE49-F238E27FC236}">
                    <a16:creationId xmlns:a16="http://schemas.microsoft.com/office/drawing/2014/main" id="{75D41014-1258-4552-8C18-4544F156F8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6803" y="1437317"/>
                <a:ext cx="3173469" cy="12954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8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18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8</a:t>
                </a:r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C36DAA1C-8C57-4C54-A7E2-BDC1E34953EF}"/>
                  </a:ext>
                </a:extLst>
              </p:cNvPr>
              <p:cNvSpPr/>
              <p:nvPr/>
            </p:nvSpPr>
            <p:spPr>
              <a:xfrm>
                <a:off x="2355906" y="4797572"/>
                <a:ext cx="9489442" cy="5091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err="1"/>
                  <a:t>Tập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hợp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các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số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hữu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tỉ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thoả</a:t>
                </a:r>
                <a:r>
                  <a:rPr lang="en-US" sz="2400" b="1" dirty="0"/>
                  <a:t> </a:t>
                </a:r>
                <a:r>
                  <a:rPr lang="en-US" sz="2400" b="1" dirty="0" err="1"/>
                  <a:t>mãn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1" i="1"/>
                        </m:ctrlPr>
                      </m:dPr>
                      <m:e>
                        <m:sSup>
                          <m:sSupPr>
                            <m:ctrlPr>
                              <a:rPr lang="en-US" sz="2400" b="1" i="1"/>
                            </m:ctrlPr>
                          </m:sSupPr>
                          <m:e>
                            <m:r>
                              <a:rPr lang="en-US" sz="2400" b="1" i="1"/>
                              <m:t>𝒙</m:t>
                            </m:r>
                          </m:e>
                          <m:sup>
                            <m:r>
                              <a:rPr lang="en-US" sz="2400" b="1" i="1"/>
                              <m:t>𝟐</m:t>
                            </m:r>
                          </m:sup>
                        </m:sSup>
                        <m:r>
                          <a:rPr lang="en-US" sz="2400" b="1" i="1"/>
                          <m:t>+</m:t>
                        </m:r>
                        <m:r>
                          <a:rPr lang="en-US" sz="2400" b="1" i="1"/>
                          <m:t>𝟓</m:t>
                        </m:r>
                        <m:r>
                          <a:rPr lang="en-US" sz="2400" b="1" i="1"/>
                          <m:t>𝒙</m:t>
                        </m:r>
                        <m:r>
                          <a:rPr lang="en-US" sz="2400" b="1" i="1"/>
                          <m:t>+</m:t>
                        </m:r>
                        <m:r>
                          <a:rPr lang="en-US" sz="2400" b="1" i="1"/>
                          <m:t>𝟒</m:t>
                        </m:r>
                      </m:e>
                    </m:d>
                    <m:d>
                      <m:dPr>
                        <m:ctrlPr>
                          <a:rPr lang="en-US" sz="2400" b="1" i="1"/>
                        </m:ctrlPr>
                      </m:dPr>
                      <m:e>
                        <m:r>
                          <a:rPr lang="en-US" sz="2400" b="1" i="1"/>
                          <m:t>𝟐</m:t>
                        </m:r>
                        <m:sSup>
                          <m:sSupPr>
                            <m:ctrlPr>
                              <a:rPr lang="en-US" sz="2400" b="1" i="1"/>
                            </m:ctrlPr>
                          </m:sSupPr>
                          <m:e>
                            <m:r>
                              <a:rPr lang="en-US" sz="2400" b="1" i="1"/>
                              <m:t>𝒙</m:t>
                            </m:r>
                          </m:e>
                          <m:sup>
                            <m:r>
                              <a:rPr lang="en-US" sz="2400" b="1" i="1"/>
                              <m:t>𝟐</m:t>
                            </m:r>
                          </m:sup>
                        </m:sSup>
                        <m:r>
                          <a:rPr lang="en-US" sz="2400" b="1" i="1"/>
                          <m:t>−</m:t>
                        </m:r>
                        <m:r>
                          <a:rPr lang="en-US" sz="2400" b="1" i="1"/>
                          <m:t>𝟕</m:t>
                        </m:r>
                        <m:r>
                          <a:rPr lang="en-US" sz="2400" b="1" i="1"/>
                          <m:t>𝒙</m:t>
                        </m:r>
                        <m:r>
                          <a:rPr lang="en-US" sz="2400" b="1" i="1"/>
                          <m:t>+</m:t>
                        </m:r>
                        <m:r>
                          <a:rPr lang="en-US" sz="2400" b="1" i="1"/>
                          <m:t>𝟔</m:t>
                        </m:r>
                      </m:e>
                    </m:d>
                    <m:r>
                      <a:rPr lang="en-US" sz="2400" b="1" i="1"/>
                      <m:t>=</m:t>
                    </m:r>
                    <m:r>
                      <a:rPr lang="en-US" sz="2400" b="1" i="1"/>
                      <m:t>𝟎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b="1" dirty="0" err="1"/>
                  <a:t>là</a:t>
                </a:r>
                <a:r>
                  <a:rPr lang="en-US" sz="2400" b="1" dirty="0"/>
                  <a:t>:</a:t>
                </a:r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C36DAA1C-8C57-4C54-A7E2-BDC1E34953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906" y="4797572"/>
                <a:ext cx="9489442" cy="509178"/>
              </a:xfrm>
              <a:prstGeom prst="rect">
                <a:avLst/>
              </a:prstGeom>
              <a:blipFill>
                <a:blip r:embed="rId9"/>
                <a:stretch>
                  <a:fillRect l="-963" t="-3571" b="-22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2" name="Oval 161">
            <a:extLst>
              <a:ext uri="{FF2B5EF4-FFF2-40B4-BE49-F238E27FC236}">
                <a16:creationId xmlns:a16="http://schemas.microsoft.com/office/drawing/2014/main" id="{FA079ADF-6057-4E80-A979-076E28EA5C83}"/>
              </a:ext>
            </a:extLst>
          </p:cNvPr>
          <p:cNvSpPr/>
          <p:nvPr/>
        </p:nvSpPr>
        <p:spPr>
          <a:xfrm>
            <a:off x="6629403" y="5946334"/>
            <a:ext cx="403921" cy="5715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FE5BE85-EA4F-4277-B326-9EC8021F8BA1}"/>
                  </a:ext>
                </a:extLst>
              </p:cNvPr>
              <p:cNvSpPr/>
              <p:nvPr/>
            </p:nvSpPr>
            <p:spPr>
              <a:xfrm>
                <a:off x="1165012" y="4988599"/>
                <a:ext cx="3341021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A</m:t>
                      </m:r>
                      <m:r>
                        <a:rPr lang="en-US" sz="2400" b="1" i="1" spc="-75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1" i="1"/>
                          </m:ctrlPr>
                        </m:dPr>
                        <m:e>
                          <m:r>
                            <a:rPr lang="en-US" sz="2400" b="1" i="1"/>
                            <m:t>−</m:t>
                          </m:r>
                          <m:r>
                            <a:rPr lang="en-US" sz="2400" b="1" i="1"/>
                            <m:t>𝟏</m:t>
                          </m:r>
                          <m:r>
                            <a:rPr lang="en-US" sz="2400" b="1" i="1"/>
                            <m:t>;−</m:t>
                          </m:r>
                          <m:r>
                            <a:rPr lang="en-US" sz="2400" b="1" i="1"/>
                            <m:t>𝟒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𝟐</m:t>
                          </m:r>
                        </m:e>
                      </m:d>
                      <m:r>
                        <m:rPr>
                          <m:nor/>
                        </m:rPr>
                        <a:rPr lang="en-US" sz="2400"/>
                        <m:t>.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2400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1" i="1"/>
                          </m:ctrlPr>
                        </m:dPr>
                        <m:e>
                          <m:r>
                            <a:rPr lang="en-US" sz="2400" b="1" i="1"/>
                            <m:t>−</m:t>
                          </m:r>
                          <m:r>
                            <a:rPr lang="en-US" sz="2400" b="1" i="1"/>
                            <m:t>𝟏</m:t>
                          </m:r>
                          <m:r>
                            <a:rPr lang="en-US" sz="2400" b="1" i="1"/>
                            <m:t>;−</m:t>
                          </m:r>
                          <m:r>
                            <a:rPr lang="en-US" sz="2400" b="1" i="1"/>
                            <m:t>𝟒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𝟑</m:t>
                          </m:r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𝟐</m:t>
                          </m:r>
                        </m:e>
                      </m:d>
                      <m:r>
                        <m:rPr>
                          <m:nor/>
                        </m:rPr>
                        <a:rPr lang="en-US" sz="2400" b="1"/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pPr/>
                <a:endParaRPr lang="en-US" sz="2400" b="1" dirty="0"/>
              </a:p>
              <a:p>
                <a:endParaRPr lang="en-GB" sz="2400" dirty="0"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3FE5BE85-EA4F-4277-B326-9EC8021F8B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012" y="4988599"/>
                <a:ext cx="3341021" cy="23083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C18DD3C0-8A9C-46FE-AD5D-3494C143BBB3}"/>
                  </a:ext>
                </a:extLst>
              </p:cNvPr>
              <p:cNvSpPr/>
              <p:nvPr/>
            </p:nvSpPr>
            <p:spPr>
              <a:xfrm>
                <a:off x="4522326" y="4996926"/>
                <a:ext cx="5156585" cy="11918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</m:t>
                      </m:r>
                    </m:oMath>
                  </m:oMathPara>
                </a14:m>
                <a:endParaRPr lang="en-US" sz="2400" b="1" spc="-75" dirty="0">
                  <a:solidFill>
                    <a:srgbClr val="000099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ahoma" panose="020B060403050404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1" i="1"/>
                          </m:ctrlPr>
                        </m:dPr>
                        <m:e>
                          <m:r>
                            <a:rPr lang="en-US" sz="2400" b="1" i="1"/>
                            <m:t>𝟐</m:t>
                          </m:r>
                        </m:e>
                      </m:d>
                      <m:r>
                        <m:rPr>
                          <m:nor/>
                        </m:rPr>
                        <a:rPr lang="en-US" sz="2400" b="1"/>
                        <m:t>.</m:t>
                      </m:r>
                    </m:oMath>
                  </m:oMathPara>
                </a14:m>
                <a:endParaRPr lang="en-US" sz="2400" b="1" dirty="0"/>
              </a:p>
              <a:p>
                <a:pPr/>
                <a:endParaRPr lang="en-GB" sz="2400" b="1" dirty="0">
                  <a:latin typeface="Times New Roman" panose="020206030504050203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C18DD3C0-8A9C-46FE-AD5D-3494C143BB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2326" y="4996926"/>
                <a:ext cx="5156585" cy="119180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4" name="Rectangle 163">
            <a:extLst>
              <a:ext uri="{FF2B5EF4-FFF2-40B4-BE49-F238E27FC236}">
                <a16:creationId xmlns:a16="http://schemas.microsoft.com/office/drawing/2014/main" id="{DE85F5B4-15ED-43BB-959F-58F03C82A42E}"/>
              </a:ext>
            </a:extLst>
          </p:cNvPr>
          <p:cNvSpPr/>
          <p:nvPr/>
        </p:nvSpPr>
        <p:spPr>
          <a:xfrm>
            <a:off x="824188" y="5412424"/>
            <a:ext cx="3917196" cy="1930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spc="-75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  <a:cs typeface="Tahoma" panose="020B0604030504040204" pitchFamily="34" charset="0"/>
            </a:endParaRPr>
          </a:p>
          <a:p>
            <a:endParaRPr lang="en-US" sz="2400" dirty="0"/>
          </a:p>
          <a:p>
            <a:pPr/>
            <a:endParaRPr lang="en-US" sz="2400" b="1" dirty="0"/>
          </a:p>
          <a:p>
            <a:endParaRPr lang="en-US" sz="2400" b="1" dirty="0"/>
          </a:p>
          <a:p>
            <a:endParaRPr lang="en-GB" sz="2400" dirty="0">
              <a:latin typeface="Cambria" panose="02040503050406030204" pitchFamily="18" charset="0"/>
              <a:ea typeface="Cambria" panose="02040503050406030204" pitchFamily="18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1F9565D5-37D5-42D8-B43C-260CECCCDFBE}"/>
                  </a:ext>
                </a:extLst>
              </p:cNvPr>
              <p:cNvSpPr/>
              <p:nvPr/>
            </p:nvSpPr>
            <p:spPr>
              <a:xfrm>
                <a:off x="5614579" y="5423177"/>
                <a:ext cx="4217058" cy="12854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spc="-75" dirty="0">
                    <a:solidFill>
                      <a:srgbClr val="000099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Tahoma" panose="020B0604030504040204" pitchFamily="34" charset="0"/>
                  </a:rPr>
                  <a:t>       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      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000099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ahoma" panose="020B0604030504040204" pitchFamily="34" charset="0"/>
                        </a:rPr>
                        <m:t>.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1" i="1"/>
                          </m:ctrlPr>
                        </m:dPr>
                        <m:e>
                          <m:r>
                            <a:rPr lang="en-US" sz="2400" b="1" i="1"/>
                            <m:t>−</m:t>
                          </m:r>
                          <m:r>
                            <a:rPr lang="en-US" sz="2400" b="1" i="1"/>
                            <m:t>𝟏</m:t>
                          </m:r>
                          <m:r>
                            <a:rPr lang="en-US" sz="2400" b="1" i="1"/>
                            <m:t>;−</m:t>
                          </m:r>
                          <m:r>
                            <a:rPr lang="en-US" sz="2400" b="1" i="1"/>
                            <m:t>𝟒</m:t>
                          </m:r>
                          <m:r>
                            <a:rPr lang="en-US" sz="2400" b="1" i="1"/>
                            <m:t>;</m:t>
                          </m:r>
                          <m:f>
                            <m:fPr>
                              <m:ctrlPr>
                                <a:rPr lang="en-US" sz="2400" b="1" i="1"/>
                              </m:ctrlPr>
                            </m:fPr>
                            <m:num>
                              <m:r>
                                <a:rPr lang="en-US" sz="2400" b="1" i="1"/>
                                <m:t>𝟑</m:t>
                              </m:r>
                            </m:num>
                            <m:den>
                              <m:r>
                                <a:rPr lang="en-US" sz="2400" b="1" i="1"/>
                                <m:t>𝟐</m:t>
                              </m:r>
                            </m:den>
                          </m:f>
                          <m:r>
                            <a:rPr lang="en-US" sz="2400" b="1" i="1"/>
                            <m:t>;</m:t>
                          </m:r>
                          <m:r>
                            <a:rPr lang="en-US" sz="2400" b="1" i="1"/>
                            <m:t>𝟐</m:t>
                          </m:r>
                        </m:e>
                      </m:d>
                      <m:r>
                        <m:rPr>
                          <m:nor/>
                        </m:rPr>
                        <a:rPr lang="en-US" sz="2400"/>
                        <m:t>.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1F9565D5-37D5-42D8-B43C-260CECCCDF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4579" y="5423177"/>
                <a:ext cx="4217058" cy="128548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216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  <p:bldP spid="69" grpId="0"/>
      <p:bldP spid="105" grpId="0" animBg="1"/>
      <p:bldP spid="71" grpId="0"/>
      <p:bldP spid="87" grpId="0"/>
      <p:bldP spid="103" grpId="0"/>
      <p:bldP spid="104" grpId="0"/>
      <p:bldP spid="160" grpId="0"/>
      <p:bldP spid="162" grpId="0" animBg="1"/>
      <p:bldP spid="161" grpId="0"/>
      <p:bldP spid="163" grpId="0"/>
      <p:bldP spid="164" grpId="0"/>
      <p:bldP spid="165" grpId="0"/>
    </p:bldLst>
  </p:timing>
</p:sld>
</file>

<file path=ppt/theme/theme1.xml><?xml version="1.0" encoding="utf-8"?>
<a:theme xmlns:a="http://schemas.openxmlformats.org/drawingml/2006/main" name="1_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4493</TotalTime>
  <Words>1415</Words>
  <Application>Microsoft Office PowerPoint</Application>
  <PresentationFormat>Widescreen</PresentationFormat>
  <Paragraphs>239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AvantGarde-Demi</vt:lpstr>
      <vt:lpstr>Chu Van An</vt:lpstr>
      <vt:lpstr>Arial</vt:lpstr>
      <vt:lpstr>Calibri</vt:lpstr>
      <vt:lpstr>Cambria</vt:lpstr>
      <vt:lpstr>Cambria Math</vt:lpstr>
      <vt:lpstr>Tahoma</vt:lpstr>
      <vt:lpstr>Times New Roman</vt:lpstr>
      <vt:lpstr>1_Office Theme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Anh_Vy</dc:creator>
  <cp:lastModifiedBy>Anh_Vy</cp:lastModifiedBy>
  <cp:revision>30</cp:revision>
  <dcterms:created xsi:type="dcterms:W3CDTF">2021-08-27T19:47:20Z</dcterms:created>
  <dcterms:modified xsi:type="dcterms:W3CDTF">2021-09-02T20:02:57Z</dcterms:modified>
</cp:coreProperties>
</file>