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48"/>
  </p:notesMasterIdLst>
  <p:sldIdLst>
    <p:sldId id="256" r:id="rId2"/>
    <p:sldId id="257" r:id="rId3"/>
    <p:sldId id="322" r:id="rId4"/>
    <p:sldId id="258" r:id="rId5"/>
    <p:sldId id="259" r:id="rId6"/>
    <p:sldId id="323" r:id="rId7"/>
    <p:sldId id="260" r:id="rId8"/>
    <p:sldId id="261" r:id="rId9"/>
    <p:sldId id="263" r:id="rId10"/>
    <p:sldId id="298" r:id="rId11"/>
    <p:sldId id="297" r:id="rId12"/>
    <p:sldId id="273" r:id="rId13"/>
    <p:sldId id="279" r:id="rId14"/>
    <p:sldId id="296" r:id="rId15"/>
    <p:sldId id="275" r:id="rId16"/>
    <p:sldId id="289" r:id="rId17"/>
    <p:sldId id="299" r:id="rId18"/>
    <p:sldId id="290" r:id="rId19"/>
    <p:sldId id="264" r:id="rId20"/>
    <p:sldId id="265" r:id="rId21"/>
    <p:sldId id="300" r:id="rId22"/>
    <p:sldId id="303" r:id="rId23"/>
    <p:sldId id="304" r:id="rId24"/>
    <p:sldId id="305" r:id="rId25"/>
    <p:sldId id="307" r:id="rId26"/>
    <p:sldId id="301" r:id="rId27"/>
    <p:sldId id="309" r:id="rId28"/>
    <p:sldId id="310" r:id="rId29"/>
    <p:sldId id="308" r:id="rId30"/>
    <p:sldId id="302" r:id="rId31"/>
    <p:sldId id="311" r:id="rId32"/>
    <p:sldId id="312" r:id="rId33"/>
    <p:sldId id="313" r:id="rId34"/>
    <p:sldId id="315" r:id="rId35"/>
    <p:sldId id="314" r:id="rId36"/>
    <p:sldId id="293" r:id="rId37"/>
    <p:sldId id="316" r:id="rId38"/>
    <p:sldId id="317" r:id="rId39"/>
    <p:sldId id="318" r:id="rId40"/>
    <p:sldId id="270" r:id="rId41"/>
    <p:sldId id="319" r:id="rId42"/>
    <p:sldId id="262" r:id="rId43"/>
    <p:sldId id="320" r:id="rId44"/>
    <p:sldId id="321" r:id="rId45"/>
    <p:sldId id="294" r:id="rId46"/>
    <p:sldId id="295" r:id="rId47"/>
  </p:sldIdLst>
  <p:sldSz cx="9144000" cy="5143500" type="screen16x9"/>
  <p:notesSz cx="6858000" cy="9144000"/>
  <p:embeddedFontLst>
    <p:embeddedFont>
      <p:font typeface="Quicksand Light" panose="020B0604020202020204" charset="0"/>
      <p:regular r:id="rId49"/>
      <p:bold r:id="rId50"/>
    </p:embeddedFont>
    <p:embeddedFont>
      <p:font typeface="Jua" panose="020B0604020202020204" charset="-127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AB5A40-048F-4E76-8F1A-9C842C039150}">
  <a:tblStyle styleId="{B4AB5A40-048F-4E76-8F1A-9C842C0391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27226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073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493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b0ac4e247a_6_2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b0ac4e247a_6_2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979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" name="Google Shape;4331;gb1378da5e1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2" name="Google Shape;4332;gb1378da5e1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524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b0ac4e247a_6_2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b0ac4e247a_6_2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958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203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" name="Google Shape;5273;gb0babbdd12_1_2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4" name="Google Shape;5274;gb0babbdd12_1_2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695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463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88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gb0ac4e247a_6_2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5" name="Google Shape;2505;gb0ac4e247a_6_2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899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b0ac4e247a_6_2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b0ac4e247a_6_2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36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044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533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767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" name="Google Shape;4331;gb1378da5e1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2" name="Google Shape;4332;gb1378da5e1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030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876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040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53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0635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180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gb0ac4e247a_6_2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9" name="Google Shape;3479;gb0ac4e247a_6_2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14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gb0ac4e247a_6_2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9" name="Google Shape;3479;gb0ac4e247a_6_2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9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192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2204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853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31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74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047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56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0ac4e247a_6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0ac4e247a_6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508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406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3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9.xml"/><Relationship Id="rId5" Type="http://schemas.openxmlformats.org/officeDocument/2006/relationships/slide" Target="slide36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6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46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6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9.xml"/><Relationship Id="rId5" Type="http://schemas.openxmlformats.org/officeDocument/2006/relationships/slide" Target="slide36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42.xml"/><Relationship Id="rId5" Type="http://schemas.openxmlformats.org/officeDocument/2006/relationships/slide" Target="slide15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42.xml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15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9.xml"/><Relationship Id="rId5" Type="http://schemas.openxmlformats.org/officeDocument/2006/relationships/slide" Target="slide36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slide" Target="slide42.xml"/><Relationship Id="rId4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4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9.xml"/><Relationship Id="rId5" Type="http://schemas.openxmlformats.org/officeDocument/2006/relationships/slide" Target="slide36.xml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slide" Target="slide46.xml"/><Relationship Id="rId4" Type="http://schemas.openxmlformats.org/officeDocument/2006/relationships/slide" Target="slide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15.xml"/><Relationship Id="rId7" Type="http://schemas.openxmlformats.org/officeDocument/2006/relationships/slide" Target="slide3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6.xml"/><Relationship Id="rId5" Type="http://schemas.openxmlformats.org/officeDocument/2006/relationships/slide" Target="slide4.xml"/><Relationship Id="rId4" Type="http://schemas.openxmlformats.org/officeDocument/2006/relationships/slide" Target="slide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" Target="slide15.xml"/><Relationship Id="rId7" Type="http://schemas.openxmlformats.org/officeDocument/2006/relationships/slide" Target="slide3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6.xml"/><Relationship Id="rId5" Type="http://schemas.openxmlformats.org/officeDocument/2006/relationships/slide" Target="slide4.xml"/><Relationship Id="rId4" Type="http://schemas.openxmlformats.org/officeDocument/2006/relationships/slide" Target="slide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15.xml"/><Relationship Id="rId7" Type="http://schemas.openxmlformats.org/officeDocument/2006/relationships/slide" Target="slide3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6.xml"/><Relationship Id="rId5" Type="http://schemas.openxmlformats.org/officeDocument/2006/relationships/slide" Target="slide4.xml"/><Relationship Id="rId4" Type="http://schemas.openxmlformats.org/officeDocument/2006/relationships/slide" Target="slide42.xml"/><Relationship Id="rId9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9.xml"/><Relationship Id="rId4" Type="http://schemas.openxmlformats.org/officeDocument/2006/relationships/slide" Target="slide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9.xml"/><Relationship Id="rId4" Type="http://schemas.openxmlformats.org/officeDocument/2006/relationships/slide" Target="slide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slide" Target="slide45.xml"/><Relationship Id="rId4" Type="http://schemas.openxmlformats.org/officeDocument/2006/relationships/slide" Target="slide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304903" y="721932"/>
            <a:ext cx="8090611" cy="27476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dirty="0">
                <a:latin typeface="+mj-lt"/>
              </a:rPr>
              <a:t>LỚP: KHTN 1</a:t>
            </a:r>
            <a:br>
              <a:rPr lang="en-GB" sz="3400" dirty="0">
                <a:latin typeface="+mj-lt"/>
              </a:rPr>
            </a:br>
            <a:r>
              <a:rPr lang="en-GB" sz="2800" dirty="0" err="1" smtClean="0">
                <a:solidFill>
                  <a:schemeClr val="tx1"/>
                </a:solidFill>
                <a:latin typeface="+mj-lt"/>
              </a:rPr>
              <a:t>Học</a:t>
            </a: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j-lt"/>
              </a:rPr>
              <a:t>viên</a:t>
            </a: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/>
            </a:r>
            <a:br>
              <a:rPr lang="en-GB" sz="2800" dirty="0">
                <a:solidFill>
                  <a:schemeClr val="tx1"/>
                </a:solidFill>
                <a:latin typeface="+mj-lt"/>
              </a:rPr>
            </a:br>
            <a:r>
              <a:rPr lang="en-GB" sz="2800" dirty="0" err="1">
                <a:solidFill>
                  <a:schemeClr val="tx1"/>
                </a:solidFill>
                <a:latin typeface="+mj-lt"/>
              </a:rPr>
              <a:t>Trịnh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j-lt"/>
              </a:rPr>
              <a:t>Thị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j-lt"/>
              </a:rPr>
              <a:t>Duyên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</a:t>
            </a:r>
            <a:endParaRPr sz="2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9" name="Google Shape;463;p23">
            <a:extLst>
              <a:ext uri="{FF2B5EF4-FFF2-40B4-BE49-F238E27FC236}">
                <a16:creationId xmlns:a16="http://schemas.microsoft.com/office/drawing/2014/main" id="{7A8917B7-4037-40FD-9A95-D25EED3B71E3}"/>
              </a:ext>
            </a:extLst>
          </p:cNvPr>
          <p:cNvGrpSpPr/>
          <p:nvPr/>
        </p:nvGrpSpPr>
        <p:grpSpPr>
          <a:xfrm rot="511137">
            <a:off x="5849325" y="4017284"/>
            <a:ext cx="1050340" cy="1027582"/>
            <a:chOff x="1664354" y="4088694"/>
            <a:chExt cx="1037582" cy="940754"/>
          </a:xfrm>
        </p:grpSpPr>
        <p:grpSp>
          <p:nvGrpSpPr>
            <p:cNvPr id="10" name="Google Shape;464;p23">
              <a:extLst>
                <a:ext uri="{FF2B5EF4-FFF2-40B4-BE49-F238E27FC236}">
                  <a16:creationId xmlns:a16="http://schemas.microsoft.com/office/drawing/2014/main" id="{40921C5B-D3CE-465E-B47C-3DC0216A01C5}"/>
                </a:ext>
              </a:extLst>
            </p:cNvPr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14" name="Google Shape;465;p23">
                <a:extLst>
                  <a:ext uri="{FF2B5EF4-FFF2-40B4-BE49-F238E27FC236}">
                    <a16:creationId xmlns:a16="http://schemas.microsoft.com/office/drawing/2014/main" id="{37F3678B-601E-4F8C-BAB6-5622113D0D75}"/>
                  </a:ext>
                </a:extLst>
              </p:cNvPr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5" name="Google Shape;466;p23">
                <a:extLst>
                  <a:ext uri="{FF2B5EF4-FFF2-40B4-BE49-F238E27FC236}">
                    <a16:creationId xmlns:a16="http://schemas.microsoft.com/office/drawing/2014/main" id="{531CF179-BBF3-4000-9DF0-CD3C1BC5F86C}"/>
                  </a:ext>
                </a:extLst>
              </p:cNvPr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6" name="Google Shape;467;p23">
                <a:extLst>
                  <a:ext uri="{FF2B5EF4-FFF2-40B4-BE49-F238E27FC236}">
                    <a16:creationId xmlns:a16="http://schemas.microsoft.com/office/drawing/2014/main" id="{48440B51-6323-4AEC-9ED0-507EBBE5961A}"/>
                  </a:ext>
                </a:extLst>
              </p:cNvPr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7" name="Google Shape;468;p23">
                <a:extLst>
                  <a:ext uri="{FF2B5EF4-FFF2-40B4-BE49-F238E27FC236}">
                    <a16:creationId xmlns:a16="http://schemas.microsoft.com/office/drawing/2014/main" id="{DE53FCD0-D911-4D50-B00D-919E4D51FDFB}"/>
                  </a:ext>
                </a:extLst>
              </p:cNvPr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8" name="Google Shape;469;p23">
                <a:extLst>
                  <a:ext uri="{FF2B5EF4-FFF2-40B4-BE49-F238E27FC236}">
                    <a16:creationId xmlns:a16="http://schemas.microsoft.com/office/drawing/2014/main" id="{59E6B341-825B-474B-96EC-170D3FD4AF4D}"/>
                  </a:ext>
                </a:extLst>
              </p:cNvPr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9" name="Google Shape;470;p23">
                <a:extLst>
                  <a:ext uri="{FF2B5EF4-FFF2-40B4-BE49-F238E27FC236}">
                    <a16:creationId xmlns:a16="http://schemas.microsoft.com/office/drawing/2014/main" id="{5508F390-DD16-4270-910B-F4F0843ACF2B}"/>
                  </a:ext>
                </a:extLst>
              </p:cNvPr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0" name="Google Shape;471;p23">
                <a:extLst>
                  <a:ext uri="{FF2B5EF4-FFF2-40B4-BE49-F238E27FC236}">
                    <a16:creationId xmlns:a16="http://schemas.microsoft.com/office/drawing/2014/main" id="{DDBC81B2-3747-407B-AA31-8843B110706A}"/>
                  </a:ext>
                </a:extLst>
              </p:cNvPr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11" name="Google Shape;472;p23">
              <a:extLst>
                <a:ext uri="{FF2B5EF4-FFF2-40B4-BE49-F238E27FC236}">
                  <a16:creationId xmlns:a16="http://schemas.microsoft.com/office/drawing/2014/main" id="{B3874BE4-10DD-45C6-A061-C48D898DB30E}"/>
                </a:ext>
              </a:extLst>
            </p:cNvPr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12" name="Google Shape;473;p23">
                <a:extLst>
                  <a:ext uri="{FF2B5EF4-FFF2-40B4-BE49-F238E27FC236}">
                    <a16:creationId xmlns:a16="http://schemas.microsoft.com/office/drawing/2014/main" id="{609119D0-1DC9-4F67-B52A-8B03153341E3}"/>
                  </a:ext>
                </a:extLst>
              </p:cNvPr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3" name="Google Shape;474;p23">
                <a:extLst>
                  <a:ext uri="{FF2B5EF4-FFF2-40B4-BE49-F238E27FC236}">
                    <a16:creationId xmlns:a16="http://schemas.microsoft.com/office/drawing/2014/main" id="{DA75DB14-C345-4CC8-BDC6-AE2E8D17DBDD}"/>
                  </a:ext>
                </a:extLst>
              </p:cNvPr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21" name="Google Shape;448;p23">
            <a:extLst>
              <a:ext uri="{FF2B5EF4-FFF2-40B4-BE49-F238E27FC236}">
                <a16:creationId xmlns:a16="http://schemas.microsoft.com/office/drawing/2014/main" id="{3A24B18B-036C-4EE2-93DD-0B3AE6FF2662}"/>
              </a:ext>
            </a:extLst>
          </p:cNvPr>
          <p:cNvGrpSpPr/>
          <p:nvPr/>
        </p:nvGrpSpPr>
        <p:grpSpPr>
          <a:xfrm>
            <a:off x="1528260" y="3997950"/>
            <a:ext cx="1339691" cy="949424"/>
            <a:chOff x="4368" y="4500332"/>
            <a:chExt cx="1550979" cy="1347924"/>
          </a:xfrm>
          <a:solidFill>
            <a:schemeClr val="accent5">
              <a:lumMod val="50000"/>
            </a:schemeClr>
          </a:solidFill>
        </p:grpSpPr>
        <p:grpSp>
          <p:nvGrpSpPr>
            <p:cNvPr id="22" name="Google Shape;449;p23">
              <a:extLst>
                <a:ext uri="{FF2B5EF4-FFF2-40B4-BE49-F238E27FC236}">
                  <a16:creationId xmlns:a16="http://schemas.microsoft.com/office/drawing/2014/main" id="{E3709DEB-C2CD-4416-9E5C-D4D6FA37C44E}"/>
                </a:ext>
              </a:extLst>
            </p:cNvPr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  <a:grpFill/>
          </p:grpSpPr>
          <p:sp>
            <p:nvSpPr>
              <p:cNvPr id="25" name="Google Shape;450;p23">
                <a:extLst>
                  <a:ext uri="{FF2B5EF4-FFF2-40B4-BE49-F238E27FC236}">
                    <a16:creationId xmlns:a16="http://schemas.microsoft.com/office/drawing/2014/main" id="{EF04E796-2875-46F8-BDDB-BB3AFE971755}"/>
                  </a:ext>
                </a:extLst>
              </p:cNvPr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6" name="Google Shape;451;p23">
                <a:extLst>
                  <a:ext uri="{FF2B5EF4-FFF2-40B4-BE49-F238E27FC236}">
                    <a16:creationId xmlns:a16="http://schemas.microsoft.com/office/drawing/2014/main" id="{38C902EC-0AD5-433F-A999-FA7053654463}"/>
                  </a:ext>
                </a:extLst>
              </p:cNvPr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" name="Google Shape;452;p23">
                <a:extLst>
                  <a:ext uri="{FF2B5EF4-FFF2-40B4-BE49-F238E27FC236}">
                    <a16:creationId xmlns:a16="http://schemas.microsoft.com/office/drawing/2014/main" id="{BE8BF51A-DB9B-4B3D-8A07-B64C8B04472B}"/>
                  </a:ext>
                </a:extLst>
              </p:cNvPr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8" name="Google Shape;453;p23">
                <a:extLst>
                  <a:ext uri="{FF2B5EF4-FFF2-40B4-BE49-F238E27FC236}">
                    <a16:creationId xmlns:a16="http://schemas.microsoft.com/office/drawing/2014/main" id="{85D59A5E-2390-432C-B759-997C232BAC45}"/>
                  </a:ext>
                </a:extLst>
              </p:cNvPr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9" name="Google Shape;454;p23">
                <a:extLst>
                  <a:ext uri="{FF2B5EF4-FFF2-40B4-BE49-F238E27FC236}">
                    <a16:creationId xmlns:a16="http://schemas.microsoft.com/office/drawing/2014/main" id="{916E1A1A-B890-45FE-B8DF-468EDD4C5365}"/>
                  </a:ext>
                </a:extLst>
              </p:cNvPr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" name="Google Shape;455;p23">
                <a:extLst>
                  <a:ext uri="{FF2B5EF4-FFF2-40B4-BE49-F238E27FC236}">
                    <a16:creationId xmlns:a16="http://schemas.microsoft.com/office/drawing/2014/main" id="{67292057-7966-47BA-9416-90CB940C19DB}"/>
                  </a:ext>
                </a:extLst>
              </p:cNvPr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" name="Google Shape;456;p23">
                <a:extLst>
                  <a:ext uri="{FF2B5EF4-FFF2-40B4-BE49-F238E27FC236}">
                    <a16:creationId xmlns:a16="http://schemas.microsoft.com/office/drawing/2014/main" id="{BC3BFF70-1C8A-4DB0-BB07-A14424180144}"/>
                  </a:ext>
                </a:extLst>
              </p:cNvPr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" name="Google Shape;457;p23">
                <a:extLst>
                  <a:ext uri="{FF2B5EF4-FFF2-40B4-BE49-F238E27FC236}">
                    <a16:creationId xmlns:a16="http://schemas.microsoft.com/office/drawing/2014/main" id="{514F0A3F-1801-4EB7-BF81-B9FB2E1382CF}"/>
                  </a:ext>
                </a:extLst>
              </p:cNvPr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3" name="Google Shape;458;p23">
                <a:extLst>
                  <a:ext uri="{FF2B5EF4-FFF2-40B4-BE49-F238E27FC236}">
                    <a16:creationId xmlns:a16="http://schemas.microsoft.com/office/drawing/2014/main" id="{A58BE603-7B56-4264-98BD-5921A5A658AC}"/>
                  </a:ext>
                </a:extLst>
              </p:cNvPr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" name="Google Shape;459;p23">
                <a:extLst>
                  <a:ext uri="{FF2B5EF4-FFF2-40B4-BE49-F238E27FC236}">
                    <a16:creationId xmlns:a16="http://schemas.microsoft.com/office/drawing/2014/main" id="{718C63C4-E060-4495-B942-AE0288B2CF5A}"/>
                  </a:ext>
                </a:extLst>
              </p:cNvPr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" name="Google Shape;460;p23">
                <a:extLst>
                  <a:ext uri="{FF2B5EF4-FFF2-40B4-BE49-F238E27FC236}">
                    <a16:creationId xmlns:a16="http://schemas.microsoft.com/office/drawing/2014/main" id="{0A938417-6D2C-4DA9-B7E2-389EA5760D2F}"/>
                  </a:ext>
                </a:extLst>
              </p:cNvPr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23" name="Google Shape;461;p23">
              <a:extLst>
                <a:ext uri="{FF2B5EF4-FFF2-40B4-BE49-F238E27FC236}">
                  <a16:creationId xmlns:a16="http://schemas.microsoft.com/office/drawing/2014/main" id="{135A3FC6-2F45-4709-9D72-2061A3BE53C6}"/>
                </a:ext>
              </a:extLst>
            </p:cNvPr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462;p23">
              <a:extLst>
                <a:ext uri="{FF2B5EF4-FFF2-40B4-BE49-F238E27FC236}">
                  <a16:creationId xmlns:a16="http://schemas.microsoft.com/office/drawing/2014/main" id="{51B108BA-B96B-491B-9FFE-4EEA85A5F1AE}"/>
                </a:ext>
              </a:extLst>
            </p:cNvPr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706" y="765982"/>
            <a:ext cx="8068665" cy="572700"/>
          </a:xfrm>
        </p:spPr>
        <p:txBody>
          <a:bodyPr/>
          <a:lstStyle/>
          <a:p>
            <a:r>
              <a:rPr lang="en-US" sz="2600" dirty="0" err="1" smtClean="0">
                <a:latin typeface="+mj-lt"/>
              </a:rPr>
              <a:t>Kết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>
                <a:latin typeface="+mj-lt"/>
              </a:rPr>
              <a:t>quả đo được theo mẫu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D0F1B9-3833-4B11-9C8C-0697217B7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691849"/>
              </p:ext>
            </p:extLst>
          </p:nvPr>
        </p:nvGraphicFramePr>
        <p:xfrm>
          <a:off x="961464" y="1532964"/>
          <a:ext cx="7328649" cy="2793547"/>
        </p:xfrm>
        <a:graphic>
          <a:graphicData uri="http://schemas.openxmlformats.org/drawingml/2006/table">
            <a:tbl>
              <a:tblPr firstRow="1" firstCol="1" bandRow="1">
                <a:tableStyleId>{B4AB5A40-048F-4E76-8F1A-9C842C039150}</a:tableStyleId>
              </a:tblPr>
              <a:tblGrid>
                <a:gridCol w="1464793">
                  <a:extLst>
                    <a:ext uri="{9D8B030D-6E8A-4147-A177-3AD203B41FA5}">
                      <a16:colId xmlns:a16="http://schemas.microsoft.com/office/drawing/2014/main" val="2241582477"/>
                    </a:ext>
                  </a:extLst>
                </a:gridCol>
                <a:gridCol w="1465964">
                  <a:extLst>
                    <a:ext uri="{9D8B030D-6E8A-4147-A177-3AD203B41FA5}">
                      <a16:colId xmlns:a16="http://schemas.microsoft.com/office/drawing/2014/main" val="580710603"/>
                    </a:ext>
                  </a:extLst>
                </a:gridCol>
                <a:gridCol w="1465964">
                  <a:extLst>
                    <a:ext uri="{9D8B030D-6E8A-4147-A177-3AD203B41FA5}">
                      <a16:colId xmlns:a16="http://schemas.microsoft.com/office/drawing/2014/main" val="2896100569"/>
                    </a:ext>
                  </a:extLst>
                </a:gridCol>
                <a:gridCol w="1465964">
                  <a:extLst>
                    <a:ext uri="{9D8B030D-6E8A-4147-A177-3AD203B41FA5}">
                      <a16:colId xmlns:a16="http://schemas.microsoft.com/office/drawing/2014/main" val="1380162431"/>
                    </a:ext>
                  </a:extLst>
                </a:gridCol>
                <a:gridCol w="1465964">
                  <a:extLst>
                    <a:ext uri="{9D8B030D-6E8A-4147-A177-3AD203B41FA5}">
                      <a16:colId xmlns:a16="http://schemas.microsoft.com/office/drawing/2014/main" val="1896774694"/>
                    </a:ext>
                  </a:extLst>
                </a:gridCol>
              </a:tblGrid>
              <a:tr h="1228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Vật phản xạ âm/ Vật cản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Quyển sách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Tấm xốp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Tấm kính mờ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Tấm thảm nhựa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947550"/>
                  </a:ext>
                </a:extLst>
              </a:tr>
              <a:tr h="606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Phản xạ âm tốt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0791666"/>
                  </a:ext>
                </a:extLst>
              </a:tr>
              <a:tr h="606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Phản xạ âm kém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368479"/>
                  </a:ext>
                </a:extLst>
              </a:tr>
            </a:tbl>
          </a:graphicData>
        </a:graphic>
      </p:graphicFrame>
      <p:sp>
        <p:nvSpPr>
          <p:cNvPr id="5" name="Google Shape;1777;p26">
            <a:hlinkClick r:id="rId3" action="ppaction://hlinksldjump"/>
            <a:extLst>
              <a:ext uri="{FF2B5EF4-FFF2-40B4-BE49-F238E27FC236}">
                <a16:creationId xmlns:a16="http://schemas.microsoft.com/office/drawing/2014/main" id="{5C31D221-E0C1-4560-80CB-E7B94713926D}"/>
              </a:ext>
            </a:extLst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  <p:extLst>
      <p:ext uri="{BB962C8B-B14F-4D97-AF65-F5344CB8AC3E}">
        <p14:creationId xmlns:p14="http://schemas.microsoft.com/office/powerpoint/2010/main" val="136520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42"/>
          <p:cNvSpPr txBox="1">
            <a:spLocks noGrp="1"/>
          </p:cNvSpPr>
          <p:nvPr>
            <p:ph type="title"/>
          </p:nvPr>
        </p:nvSpPr>
        <p:spPr>
          <a:xfrm>
            <a:off x="387706" y="713578"/>
            <a:ext cx="802999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latin typeface="+mj-lt"/>
              </a:rPr>
              <a:t>  Thảo luận và trả lời câu hỏi</a:t>
            </a:r>
            <a:endParaRPr sz="2600" dirty="0">
              <a:latin typeface="+mj-lt"/>
            </a:endParaRPr>
          </a:p>
        </p:txBody>
      </p:sp>
      <p:grpSp>
        <p:nvGrpSpPr>
          <p:cNvPr id="4005" name="Google Shape;4005;p42"/>
          <p:cNvGrpSpPr/>
          <p:nvPr/>
        </p:nvGrpSpPr>
        <p:grpSpPr>
          <a:xfrm>
            <a:off x="910375" y="897651"/>
            <a:ext cx="7323250" cy="3832532"/>
            <a:chOff x="1238372" y="2712310"/>
            <a:chExt cx="3641504" cy="2541558"/>
          </a:xfrm>
        </p:grpSpPr>
        <p:sp>
          <p:nvSpPr>
            <p:cNvPr id="4007" name="Google Shape;4007;p42"/>
            <p:cNvSpPr/>
            <p:nvPr/>
          </p:nvSpPr>
          <p:spPr>
            <a:xfrm>
              <a:off x="1238372" y="2970029"/>
              <a:ext cx="3641504" cy="22838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2"/>
            <p:cNvSpPr/>
            <p:nvPr/>
          </p:nvSpPr>
          <p:spPr>
            <a:xfrm rot="19403288" flipH="1">
              <a:off x="2512725" y="2712310"/>
              <a:ext cx="695729" cy="601153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grpSp>
        <p:nvGrpSpPr>
          <p:cNvPr id="4058" name="Google Shape;4058;p4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059" name="Google Shape;4059;p4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64" name="Google Shape;4064;p42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70" name="Google Shape;4070;p42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42">
            <a:hlinkClick r:id="rId5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42">
            <a:hlinkClick r:id="rId6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9672" flipH="1">
            <a:off x="1031421" y="587608"/>
            <a:ext cx="1207261" cy="1061843"/>
          </a:xfrm>
          <a:prstGeom prst="rect">
            <a:avLst/>
          </a:prstGeom>
        </p:spPr>
      </p:pic>
      <p:sp>
        <p:nvSpPr>
          <p:cNvPr id="84" name="TextBox 33"/>
          <p:cNvSpPr txBox="1"/>
          <p:nvPr/>
        </p:nvSpPr>
        <p:spPr>
          <a:xfrm>
            <a:off x="1065595" y="671007"/>
            <a:ext cx="113891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DE763F-9DFF-41CD-8076-2C2E5E9C6F7D}"/>
              </a:ext>
            </a:extLst>
          </p:cNvPr>
          <p:cNvSpPr txBox="1"/>
          <p:nvPr/>
        </p:nvSpPr>
        <p:spPr>
          <a:xfrm>
            <a:off x="1031275" y="1514384"/>
            <a:ext cx="7160559" cy="263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HS B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2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mờ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2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4" name="Google Shape;3814;p40"/>
          <p:cNvGrpSpPr/>
          <p:nvPr/>
        </p:nvGrpSpPr>
        <p:grpSpPr>
          <a:xfrm>
            <a:off x="1152175" y="422196"/>
            <a:ext cx="5799903" cy="1757734"/>
            <a:chOff x="2865652" y="919256"/>
            <a:chExt cx="1274959" cy="1665276"/>
          </a:xfrm>
        </p:grpSpPr>
        <p:sp>
          <p:nvSpPr>
            <p:cNvPr id="3815" name="Google Shape;3815;p40"/>
            <p:cNvSpPr/>
            <p:nvPr/>
          </p:nvSpPr>
          <p:spPr>
            <a:xfrm>
              <a:off x="2925368" y="1342532"/>
              <a:ext cx="1215243" cy="1242000"/>
            </a:xfrm>
            <a:prstGeom prst="rect">
              <a:avLst/>
            </a:pr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0"/>
            <p:cNvSpPr/>
            <p:nvPr/>
          </p:nvSpPr>
          <p:spPr>
            <a:xfrm>
              <a:off x="2865652" y="1295170"/>
              <a:ext cx="1242000" cy="12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0"/>
            <p:cNvSpPr/>
            <p:nvPr/>
          </p:nvSpPr>
          <p:spPr>
            <a:xfrm rot="19403332" flipH="1">
              <a:off x="3277295" y="919256"/>
              <a:ext cx="319296" cy="754739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sp>
        <p:nvSpPr>
          <p:cNvPr id="3842" name="Google Shape;3842;p40"/>
          <p:cNvSpPr txBox="1">
            <a:spLocks noGrp="1"/>
          </p:cNvSpPr>
          <p:nvPr>
            <p:ph type="subTitle" idx="4294967295"/>
          </p:nvPr>
        </p:nvSpPr>
        <p:spPr>
          <a:xfrm>
            <a:off x="1302106" y="1113070"/>
            <a:ext cx="5552236" cy="12351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 algn="just">
              <a:buNone/>
            </a:pPr>
            <a:r>
              <a:rPr lang="en-US" sz="2400" dirty="0">
                <a:latin typeface="+mn-lt"/>
              </a:rPr>
              <a:t>HS B </a:t>
            </a:r>
            <a:r>
              <a:rPr lang="en-US" sz="2400" dirty="0" err="1">
                <a:latin typeface="+mn-lt"/>
              </a:rPr>
              <a:t>áp</a:t>
            </a:r>
            <a:r>
              <a:rPr lang="en-US" sz="2400" dirty="0">
                <a:latin typeface="+mn-lt"/>
              </a:rPr>
              <a:t> tai </a:t>
            </a:r>
            <a:r>
              <a:rPr lang="en-US" sz="2400" dirty="0" err="1">
                <a:latin typeface="+mn-lt"/>
              </a:rPr>
              <a:t>vào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miệng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ống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nhựa</a:t>
            </a:r>
            <a:r>
              <a:rPr lang="en-US" sz="2400" dirty="0">
                <a:latin typeface="+mn-lt"/>
              </a:rPr>
              <a:t>  2 </a:t>
            </a:r>
            <a:r>
              <a:rPr lang="en-US" sz="2400" dirty="0" err="1">
                <a:latin typeface="+mn-lt"/>
              </a:rPr>
              <a:t>có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nghe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tiếng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nói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bạn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không</a:t>
            </a:r>
            <a:r>
              <a:rPr lang="en-US" sz="2400" dirty="0">
                <a:latin typeface="+mn-lt"/>
              </a:rPr>
              <a:t>?</a:t>
            </a:r>
            <a:endParaRPr lang="en-GB" sz="2400" dirty="0">
              <a:latin typeface="+mn-lt"/>
            </a:endParaRPr>
          </a:p>
          <a:p>
            <a:pPr marL="0" lvl="0" indent="0" algn="just" rtl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46" name="Google Shape;3846;p4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847" name="Google Shape;3847;p4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48" name="Google Shape;3848;p4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49" name="Google Shape;3849;p4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50" name="Google Shape;3850;p4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51" name="Google Shape;3851;p4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852" name="Google Shape;3852;p40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858" name="Google Shape;3858;p40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9" name="Google Shape;3859;p40">
            <a:hlinkClick r:id="rId5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0" name="Google Shape;3860;p40">
            <a:hlinkClick r:id="rId5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3164;p34"/>
          <p:cNvSpPr/>
          <p:nvPr/>
        </p:nvSpPr>
        <p:spPr>
          <a:xfrm rot="126755">
            <a:off x="1602915" y="2327856"/>
            <a:ext cx="6345517" cy="247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ts val="3400"/>
              </a:lnSpc>
            </a:pPr>
            <a:r>
              <a:rPr lang="en-US" sz="2800" dirty="0"/>
              <a:t>HS B </a:t>
            </a:r>
            <a:r>
              <a:rPr lang="en-US" sz="2800" dirty="0" err="1"/>
              <a:t>áp</a:t>
            </a:r>
            <a:r>
              <a:rPr lang="en-US" sz="2800" dirty="0"/>
              <a:t> tai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miệng</a:t>
            </a:r>
            <a:r>
              <a:rPr lang="en-US" sz="2800" dirty="0"/>
              <a:t> </a:t>
            </a:r>
            <a:r>
              <a:rPr lang="en-US" sz="2800" dirty="0" err="1"/>
              <a:t>ống</a:t>
            </a:r>
            <a:r>
              <a:rPr lang="en-US" sz="2800" dirty="0"/>
              <a:t> </a:t>
            </a:r>
            <a:r>
              <a:rPr lang="en-US" sz="2800" dirty="0" err="1"/>
              <a:t>nhựa</a:t>
            </a:r>
            <a:r>
              <a:rPr lang="en-US" sz="2800" dirty="0"/>
              <a:t> 2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A.</a:t>
            </a:r>
            <a:endParaRPr lang="en-GB" sz="2800" dirty="0"/>
          </a:p>
          <a:p>
            <a:pPr lvl="0" algn="just">
              <a:lnSpc>
                <a:spcPts val="3400"/>
              </a:lnSpc>
            </a:pPr>
            <a:endParaRPr lang="en" sz="2800" dirty="0">
              <a:solidFill>
                <a:srgbClr val="002060"/>
              </a:solidFill>
            </a:endParaRPr>
          </a:p>
        </p:txBody>
      </p:sp>
      <p:sp>
        <p:nvSpPr>
          <p:cNvPr id="82" name="Google Shape;3165;p34"/>
          <p:cNvSpPr/>
          <p:nvPr/>
        </p:nvSpPr>
        <p:spPr>
          <a:xfrm rot="-135875" flipV="1">
            <a:off x="6804407" y="2129029"/>
            <a:ext cx="1888571" cy="73641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2" grpId="0" build="p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4" name="Google Shape;4334;p46"/>
          <p:cNvSpPr/>
          <p:nvPr/>
        </p:nvSpPr>
        <p:spPr>
          <a:xfrm rot="599">
            <a:off x="1338936" y="941921"/>
            <a:ext cx="6539714" cy="15746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4336" name="Google Shape;4336;p4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337" name="Google Shape;4337;p4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38" name="Google Shape;4338;p4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39" name="Google Shape;4339;p4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0" name="Google Shape;4340;p4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1" name="Google Shape;4341;p4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42" name="Google Shape;4342;p4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8" name="Google Shape;4348;p46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9" name="Google Shape;4349;p46">
            <a:hlinkClick r:id="rId5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0" name="Google Shape;4350;p46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9" name="Google Shape;4419;p46"/>
          <p:cNvSpPr txBox="1"/>
          <p:nvPr/>
        </p:nvSpPr>
        <p:spPr>
          <a:xfrm>
            <a:off x="1485203" y="1253088"/>
            <a:ext cx="6247180" cy="1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</a:t>
            </a:r>
            <a:r>
              <a:rPr lang="en-US" sz="2400" dirty="0" err="1"/>
              <a:t>sóng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cản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cản</a:t>
            </a:r>
            <a:r>
              <a:rPr lang="en-US" sz="2400" dirty="0"/>
              <a:t>.</a:t>
            </a:r>
            <a:endParaRPr lang="en-GB" sz="2400" dirty="0"/>
          </a:p>
        </p:txBody>
      </p:sp>
      <p:sp>
        <p:nvSpPr>
          <p:cNvPr id="4420" name="Google Shape;4420;p46"/>
          <p:cNvSpPr/>
          <p:nvPr/>
        </p:nvSpPr>
        <p:spPr>
          <a:xfrm rot="2153968">
            <a:off x="4027867" y="535162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421" name="Google Shape;4421;p46"/>
          <p:cNvSpPr/>
          <p:nvPr/>
        </p:nvSpPr>
        <p:spPr>
          <a:xfrm>
            <a:off x="1528983" y="2597898"/>
            <a:ext cx="6086029" cy="17185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ts val="3600"/>
              </a:lnSpc>
            </a:pPr>
            <a:r>
              <a:rPr lang="en-US" sz="2400" dirty="0"/>
              <a:t>Khi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cản</a:t>
            </a:r>
            <a:r>
              <a:rPr lang="en-US" sz="2400" dirty="0"/>
              <a:t>, </a:t>
            </a:r>
            <a:r>
              <a:rPr lang="en-US" sz="2400" dirty="0" err="1"/>
              <a:t>sóng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xạ</a:t>
            </a:r>
            <a:r>
              <a:rPr lang="en-US" sz="2400" dirty="0"/>
              <a:t>. Khi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cản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sóng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xạ</a:t>
            </a:r>
            <a:r>
              <a:rPr lang="en-US" sz="2400" dirty="0"/>
              <a:t>.</a:t>
            </a:r>
            <a:endParaRPr lang="en-GB" sz="2400" dirty="0"/>
          </a:p>
        </p:txBody>
      </p:sp>
      <p:sp>
        <p:nvSpPr>
          <p:cNvPr id="95" name="Google Shape;3165;p34"/>
          <p:cNvSpPr/>
          <p:nvPr/>
        </p:nvSpPr>
        <p:spPr>
          <a:xfrm rot="20955646" flipV="1">
            <a:off x="7122605" y="2374477"/>
            <a:ext cx="1088159" cy="73641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4" grpId="0" animBg="1"/>
      <p:bldP spid="4419" grpId="0"/>
      <p:bldP spid="4420" grpId="0" animBg="1"/>
      <p:bldP spid="4421" grpId="0" animBg="1"/>
      <p:bldP spid="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4" name="Google Shape;3814;p40"/>
          <p:cNvGrpSpPr/>
          <p:nvPr/>
        </p:nvGrpSpPr>
        <p:grpSpPr>
          <a:xfrm>
            <a:off x="1152175" y="422196"/>
            <a:ext cx="5799903" cy="1757734"/>
            <a:chOff x="2865652" y="919256"/>
            <a:chExt cx="1274959" cy="1665276"/>
          </a:xfrm>
        </p:grpSpPr>
        <p:sp>
          <p:nvSpPr>
            <p:cNvPr id="3815" name="Google Shape;3815;p40"/>
            <p:cNvSpPr/>
            <p:nvPr/>
          </p:nvSpPr>
          <p:spPr>
            <a:xfrm>
              <a:off x="2925368" y="1342532"/>
              <a:ext cx="1215243" cy="1242000"/>
            </a:xfrm>
            <a:prstGeom prst="rect">
              <a:avLst/>
            </a:pr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0"/>
            <p:cNvSpPr/>
            <p:nvPr/>
          </p:nvSpPr>
          <p:spPr>
            <a:xfrm>
              <a:off x="2865652" y="1295170"/>
              <a:ext cx="1242000" cy="12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0"/>
            <p:cNvSpPr/>
            <p:nvPr/>
          </p:nvSpPr>
          <p:spPr>
            <a:xfrm rot="19403332" flipH="1">
              <a:off x="3277295" y="919256"/>
              <a:ext cx="319296" cy="754739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sp>
        <p:nvSpPr>
          <p:cNvPr id="3842" name="Google Shape;3842;p40"/>
          <p:cNvSpPr txBox="1">
            <a:spLocks noGrp="1"/>
          </p:cNvSpPr>
          <p:nvPr>
            <p:ph type="subTitle" idx="4294967295"/>
          </p:nvPr>
        </p:nvSpPr>
        <p:spPr>
          <a:xfrm>
            <a:off x="1102533" y="837166"/>
            <a:ext cx="5552236" cy="12351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 algn="just">
              <a:buNone/>
            </a:pPr>
            <a:r>
              <a:rPr lang="en-US" sz="2400" dirty="0" err="1">
                <a:latin typeface="+mn-lt"/>
              </a:rPr>
              <a:t>Kết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nghiệm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có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biệt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thay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quyển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sách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bằng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tấm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kính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mờ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tấm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thảm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nhựa</a:t>
            </a:r>
            <a:r>
              <a:rPr lang="en-US" sz="2400" dirty="0">
                <a:latin typeface="+mn-lt"/>
              </a:rPr>
              <a:t>?</a:t>
            </a:r>
            <a:endParaRPr lang="en-GB" sz="2400" dirty="0">
              <a:latin typeface="+mn-lt"/>
            </a:endParaRPr>
          </a:p>
        </p:txBody>
      </p:sp>
      <p:grpSp>
        <p:nvGrpSpPr>
          <p:cNvPr id="3846" name="Google Shape;3846;p4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847" name="Google Shape;3847;p4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48" name="Google Shape;3848;p4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49" name="Google Shape;3849;p4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50" name="Google Shape;3850;p4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51" name="Google Shape;3851;p4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852" name="Google Shape;3852;p40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858" name="Google Shape;3858;p40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9" name="Google Shape;3859;p40">
            <a:hlinkClick r:id="rId5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0" name="Google Shape;3860;p40">
            <a:hlinkClick r:id="rId5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3164;p34"/>
          <p:cNvSpPr/>
          <p:nvPr/>
        </p:nvSpPr>
        <p:spPr>
          <a:xfrm rot="126755">
            <a:off x="1602915" y="2327856"/>
            <a:ext cx="6345517" cy="247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ts val="3400"/>
              </a:lnSpc>
            </a:pPr>
            <a:r>
              <a:rPr lang="en-US" sz="2400" dirty="0"/>
              <a:t>Khi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xốp</a:t>
            </a:r>
            <a:r>
              <a:rPr lang="en-US" sz="2400" dirty="0"/>
              <a:t>,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thảm</a:t>
            </a:r>
            <a:r>
              <a:rPr lang="en-US" sz="2400" dirty="0"/>
              <a:t> </a:t>
            </a:r>
            <a:r>
              <a:rPr lang="en-US" sz="2400" dirty="0" err="1"/>
              <a:t>nhựa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cản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mờ</a:t>
            </a:r>
            <a:r>
              <a:rPr lang="en-US" sz="2400" dirty="0"/>
              <a:t>.</a:t>
            </a:r>
            <a:endParaRPr lang="en-GB" sz="2400" dirty="0"/>
          </a:p>
        </p:txBody>
      </p:sp>
      <p:sp>
        <p:nvSpPr>
          <p:cNvPr id="82" name="Google Shape;3165;p34"/>
          <p:cNvSpPr/>
          <p:nvPr/>
        </p:nvSpPr>
        <p:spPr>
          <a:xfrm rot="-135875" flipV="1">
            <a:off x="6804407" y="2129029"/>
            <a:ext cx="1888571" cy="73641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</p:spTree>
    <p:extLst>
      <p:ext uri="{BB962C8B-B14F-4D97-AF65-F5344CB8AC3E}">
        <p14:creationId xmlns:p14="http://schemas.microsoft.com/office/powerpoint/2010/main" val="395265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2" grpId="0" build="p"/>
      <p:bldP spid="81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42"/>
          <p:cNvSpPr txBox="1">
            <a:spLocks noGrp="1"/>
          </p:cNvSpPr>
          <p:nvPr>
            <p:ph type="title"/>
          </p:nvPr>
        </p:nvSpPr>
        <p:spPr>
          <a:xfrm>
            <a:off x="386256" y="244910"/>
            <a:ext cx="802999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latin typeface="+mj-lt"/>
              </a:rPr>
              <a:t>Ghi nhớ</a:t>
            </a:r>
            <a:endParaRPr sz="2600" dirty="0">
              <a:latin typeface="+mj-lt"/>
            </a:endParaRPr>
          </a:p>
        </p:txBody>
      </p:sp>
      <p:grpSp>
        <p:nvGrpSpPr>
          <p:cNvPr id="4005" name="Google Shape;4005;p42"/>
          <p:cNvGrpSpPr/>
          <p:nvPr/>
        </p:nvGrpSpPr>
        <p:grpSpPr>
          <a:xfrm>
            <a:off x="910375" y="423806"/>
            <a:ext cx="7482142" cy="4474783"/>
            <a:chOff x="1238372" y="2712310"/>
            <a:chExt cx="3641504" cy="2541558"/>
          </a:xfrm>
        </p:grpSpPr>
        <p:sp>
          <p:nvSpPr>
            <p:cNvPr id="4007" name="Google Shape;4007;p42"/>
            <p:cNvSpPr/>
            <p:nvPr/>
          </p:nvSpPr>
          <p:spPr>
            <a:xfrm>
              <a:off x="1238372" y="2970029"/>
              <a:ext cx="3641504" cy="22838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2"/>
            <p:cNvSpPr/>
            <p:nvPr/>
          </p:nvSpPr>
          <p:spPr>
            <a:xfrm rot="19403288" flipH="1">
              <a:off x="2512725" y="2712310"/>
              <a:ext cx="695729" cy="601153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grpSp>
        <p:nvGrpSpPr>
          <p:cNvPr id="4058" name="Google Shape;4058;p4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059" name="Google Shape;4059;p4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64" name="Google Shape;4064;p42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70" name="Google Shape;4070;p42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42">
            <a:hlinkClick r:id="rId5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42">
            <a:hlinkClick r:id="rId6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9672" flipH="1">
            <a:off x="2436651" y="211692"/>
            <a:ext cx="1207261" cy="1061843"/>
          </a:xfrm>
          <a:prstGeom prst="rect">
            <a:avLst/>
          </a:prstGeom>
        </p:spPr>
      </p:pic>
      <p:sp>
        <p:nvSpPr>
          <p:cNvPr id="84" name="TextBox 33"/>
          <p:cNvSpPr txBox="1"/>
          <p:nvPr/>
        </p:nvSpPr>
        <p:spPr>
          <a:xfrm>
            <a:off x="1065595" y="671007"/>
            <a:ext cx="113891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36F79-9A93-4A2E-B044-A94065E2FE41}"/>
              </a:ext>
            </a:extLst>
          </p:cNvPr>
          <p:cNvSpPr txBox="1"/>
          <p:nvPr/>
        </p:nvSpPr>
        <p:spPr>
          <a:xfrm>
            <a:off x="910375" y="1426609"/>
            <a:ext cx="5670510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Khi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505BEB-89E4-4586-8810-31DB7EA5B577}"/>
              </a:ext>
            </a:extLst>
          </p:cNvPr>
          <p:cNvSpPr txBox="1"/>
          <p:nvPr/>
        </p:nvSpPr>
        <p:spPr>
          <a:xfrm>
            <a:off x="922893" y="2052416"/>
            <a:ext cx="7721792" cy="1952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nhẵn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VD: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xốp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gồ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ghề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VD: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rèm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2" grpId="0"/>
      <p:bldP spid="8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10BEFD-95BB-446F-948B-37048245F0F2}"/>
              </a:ext>
            </a:extLst>
          </p:cNvPr>
          <p:cNvSpPr txBox="1"/>
          <p:nvPr/>
        </p:nvSpPr>
        <p:spPr>
          <a:xfrm>
            <a:off x="1196788" y="279634"/>
            <a:ext cx="6535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14.2.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0721B3-AFA2-41C1-A76F-12E8761D1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4" y="1206151"/>
            <a:ext cx="5017859" cy="32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27E8FC-D6AE-46A5-8DFB-AD37596D9BA7}"/>
              </a:ext>
            </a:extLst>
          </p:cNvPr>
          <p:cNvSpPr txBox="1"/>
          <p:nvPr/>
        </p:nvSpPr>
        <p:spPr>
          <a:xfrm>
            <a:off x="5822576" y="1493020"/>
            <a:ext cx="2245660" cy="2146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men,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xốp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777;p26">
            <a:hlinkClick r:id="rId4" action="ppaction://hlinksldjump"/>
            <a:extLst>
              <a:ext uri="{FF2B5EF4-FFF2-40B4-BE49-F238E27FC236}">
                <a16:creationId xmlns:a16="http://schemas.microsoft.com/office/drawing/2014/main" id="{FEB898A8-6E26-4488-AA7C-C9DE1899E0FA}"/>
              </a:ext>
            </a:extLst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F6CFB5-7B84-4E37-91F3-F2F21D3EC78E}"/>
              </a:ext>
            </a:extLst>
          </p:cNvPr>
          <p:cNvSpPr txBox="1"/>
          <p:nvPr/>
        </p:nvSpPr>
        <p:spPr>
          <a:xfrm>
            <a:off x="887505" y="480207"/>
            <a:ext cx="7079876" cy="1351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sàn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tông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rèm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nhung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mica,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thép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B2884D-B7B7-4EBD-A643-ED217A1B2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73500"/>
              </p:ext>
            </p:extLst>
          </p:nvPr>
        </p:nvGraphicFramePr>
        <p:xfrm>
          <a:off x="1200149" y="2445786"/>
          <a:ext cx="6454587" cy="1768603"/>
        </p:xfrm>
        <a:graphic>
          <a:graphicData uri="http://schemas.openxmlformats.org/drawingml/2006/table">
            <a:tbl>
              <a:tblPr firstRow="1" firstCol="1" bandRow="1">
                <a:tableStyleId>{B4AB5A40-048F-4E76-8F1A-9C842C039150}</a:tableStyleId>
              </a:tblPr>
              <a:tblGrid>
                <a:gridCol w="3226753">
                  <a:extLst>
                    <a:ext uri="{9D8B030D-6E8A-4147-A177-3AD203B41FA5}">
                      <a16:colId xmlns:a16="http://schemas.microsoft.com/office/drawing/2014/main" val="3682022234"/>
                    </a:ext>
                  </a:extLst>
                </a:gridCol>
                <a:gridCol w="3227834">
                  <a:extLst>
                    <a:ext uri="{9D8B030D-6E8A-4147-A177-3AD203B41FA5}">
                      <a16:colId xmlns:a16="http://schemas.microsoft.com/office/drawing/2014/main" val="2920678702"/>
                    </a:ext>
                  </a:extLst>
                </a:gridCol>
              </a:tblGrid>
              <a:tr h="324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phản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xạ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tốt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phản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xạ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kém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639782"/>
                  </a:ext>
                </a:extLst>
              </a:tr>
              <a:tr h="324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06800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5DF2E82-68A6-4CA9-9DA8-60ADE0464551}"/>
              </a:ext>
            </a:extLst>
          </p:cNvPr>
          <p:cNvSpPr txBox="1"/>
          <p:nvPr/>
        </p:nvSpPr>
        <p:spPr>
          <a:xfrm>
            <a:off x="1489264" y="2919395"/>
            <a:ext cx="2386853" cy="1257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0" i="0" u="none" strike="noStrike" cap="none" dirty="0" err="1">
                <a:solidFill>
                  <a:srgbClr val="00B0F0"/>
                </a:solidFill>
                <a:effectLst/>
                <a:latin typeface="Arial"/>
                <a:ea typeface="Arial"/>
                <a:cs typeface="Arial"/>
                <a:sym typeface="Arial"/>
              </a:rPr>
              <a:t>sàn</a:t>
            </a:r>
            <a:r>
              <a:rPr lang="en-US" sz="2400" b="0" i="0" u="none" strike="noStrike" cap="none" dirty="0">
                <a:solidFill>
                  <a:srgbClr val="00B0F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B0F0"/>
                </a:solidFill>
                <a:effectLst/>
                <a:latin typeface="Arial"/>
                <a:ea typeface="Arial"/>
                <a:cs typeface="Arial"/>
                <a:sym typeface="Arial"/>
              </a:rPr>
              <a:t>gỗ</a:t>
            </a:r>
            <a:r>
              <a:rPr lang="en-US" sz="2400" b="0" i="0" u="none" strike="noStrike" cap="none" dirty="0">
                <a:solidFill>
                  <a:srgbClr val="00B0F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00B0F0"/>
                </a:solidFill>
                <a:effectLst/>
                <a:latin typeface="Arial"/>
                <a:ea typeface="Arial"/>
                <a:cs typeface="Arial"/>
                <a:sym typeface="Arial"/>
              </a:rPr>
              <a:t>tường</a:t>
            </a:r>
            <a:r>
              <a:rPr lang="en-US" sz="2400" b="0" i="0" u="none" strike="noStrike" cap="none" dirty="0">
                <a:solidFill>
                  <a:srgbClr val="00B0F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B0F0"/>
                </a:solidFill>
                <a:effectLst/>
                <a:latin typeface="Arial"/>
                <a:ea typeface="Arial"/>
                <a:cs typeface="Arial"/>
                <a:sym typeface="Arial"/>
              </a:rPr>
              <a:t>bê</a:t>
            </a:r>
            <a:r>
              <a:rPr lang="en-US" sz="2400" b="0" i="0" u="none" strike="noStrike" cap="none" dirty="0">
                <a:solidFill>
                  <a:srgbClr val="00B0F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B0F0"/>
                </a:solidFill>
                <a:effectLst/>
                <a:latin typeface="Arial"/>
                <a:ea typeface="Arial"/>
                <a:cs typeface="Arial"/>
                <a:sym typeface="Arial"/>
              </a:rPr>
              <a:t>tông</a:t>
            </a:r>
            <a:r>
              <a:rPr lang="en-US" sz="2400" b="0" i="0" u="none" strike="noStrike" cap="none" dirty="0">
                <a:solidFill>
                  <a:srgbClr val="00B0F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00B0F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bảng</a:t>
            </a:r>
            <a:r>
              <a:rPr lang="en-US" sz="2400" b="0" i="0" u="none" strike="noStrike" cap="none" dirty="0">
                <a:solidFill>
                  <a:srgbClr val="00B0F0"/>
                </a:solidFill>
                <a:effectLst/>
                <a:latin typeface="Arial"/>
                <a:ea typeface="Arial"/>
                <a:cs typeface="Arial"/>
                <a:sym typeface="Arial"/>
              </a:rPr>
              <a:t> mica, </a:t>
            </a:r>
            <a:r>
              <a:rPr lang="en-US" sz="2400" b="0" i="0" u="none" strike="noStrike" cap="none" dirty="0" err="1">
                <a:solidFill>
                  <a:srgbClr val="00B0F0"/>
                </a:solidFill>
                <a:effectLst/>
                <a:latin typeface="Arial"/>
                <a:ea typeface="Arial"/>
                <a:cs typeface="Arial"/>
                <a:sym typeface="Arial"/>
              </a:rPr>
              <a:t>tấm</a:t>
            </a:r>
            <a:r>
              <a:rPr lang="en-US" sz="2400" b="0" i="0" u="none" strike="noStrike" cap="none" dirty="0">
                <a:solidFill>
                  <a:srgbClr val="00B0F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B0F0"/>
                </a:solidFill>
                <a:effectLst/>
                <a:latin typeface="Arial"/>
                <a:ea typeface="Arial"/>
                <a:cs typeface="Arial"/>
                <a:sym typeface="Arial"/>
              </a:rPr>
              <a:t>thép</a:t>
            </a:r>
            <a:endParaRPr lang="en-US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77A3CF-B45D-4A9C-BE5C-35CD13814C70}"/>
              </a:ext>
            </a:extLst>
          </p:cNvPr>
          <p:cNvSpPr txBox="1"/>
          <p:nvPr/>
        </p:nvSpPr>
        <p:spPr>
          <a:xfrm>
            <a:off x="4437529" y="2919395"/>
            <a:ext cx="26557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thảm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cỏ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hàng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rèm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nhung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GB" sz="2400" dirty="0">
              <a:latin typeface="+mj-lt"/>
            </a:endParaRPr>
          </a:p>
        </p:txBody>
      </p:sp>
      <p:sp>
        <p:nvSpPr>
          <p:cNvPr id="6" name="Google Shape;1777;p26">
            <a:hlinkClick r:id="rId3" action="ppaction://hlinksldjump"/>
            <a:extLst>
              <a:ext uri="{FF2B5EF4-FFF2-40B4-BE49-F238E27FC236}">
                <a16:creationId xmlns:a16="http://schemas.microsoft.com/office/drawing/2014/main" id="{F73EAC8A-B397-4059-8E4C-53463D5A432C}"/>
              </a:ext>
            </a:extLst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  <p:extLst>
      <p:ext uri="{BB962C8B-B14F-4D97-AF65-F5344CB8AC3E}">
        <p14:creationId xmlns:p14="http://schemas.microsoft.com/office/powerpoint/2010/main" val="926588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1333925" y="1007987"/>
            <a:ext cx="606254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1358651" y="1586111"/>
            <a:ext cx="6013094" cy="1234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400" dirty="0">
                <a:latin typeface="+mj-lt"/>
              </a:rPr>
              <a:t>2. </a:t>
            </a:r>
            <a:r>
              <a:rPr lang="en-US" sz="4400" dirty="0" err="1">
                <a:latin typeface="+mj-lt"/>
              </a:rPr>
              <a:t>Một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số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hiện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tượng</a:t>
            </a:r>
            <a:r>
              <a:rPr lang="en-US" sz="4400" dirty="0">
                <a:latin typeface="+mj-lt"/>
              </a:rPr>
              <a:t/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về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sóng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âm</a:t>
            </a:r>
            <a:endParaRPr lang="en-GB" sz="4400" dirty="0">
              <a:latin typeface="+mj-lt"/>
            </a:endParaRPr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4" name="Google Shape;1784;p26">
            <a:hlinkClick r:id="rId5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6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24BCA-E65F-4038-9CB5-646EFEAB2953}"/>
              </a:ext>
            </a:extLst>
          </p:cNvPr>
          <p:cNvSpPr txBox="1"/>
          <p:nvPr/>
        </p:nvSpPr>
        <p:spPr>
          <a:xfrm>
            <a:off x="2279276" y="2934870"/>
            <a:ext cx="483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a. </a:t>
            </a:r>
            <a:r>
              <a:rPr lang="en-GB" sz="2400" dirty="0" err="1"/>
              <a:t>Sự</a:t>
            </a:r>
            <a:r>
              <a:rPr lang="en-GB" sz="2400" dirty="0"/>
              <a:t> </a:t>
            </a:r>
            <a:r>
              <a:rPr lang="en-GB" sz="2400" dirty="0" err="1"/>
              <a:t>hình</a:t>
            </a:r>
            <a:r>
              <a:rPr lang="en-GB" sz="2400" dirty="0"/>
              <a:t> </a:t>
            </a:r>
            <a:r>
              <a:rPr lang="en-GB" sz="2400" dirty="0" err="1"/>
              <a:t>thành</a:t>
            </a:r>
            <a:r>
              <a:rPr lang="en-GB" sz="2400" dirty="0"/>
              <a:t> </a:t>
            </a:r>
            <a:r>
              <a:rPr lang="en-GB" sz="2400" dirty="0" err="1"/>
              <a:t>tiếng</a:t>
            </a:r>
            <a:r>
              <a:rPr lang="en-GB" sz="2400" dirty="0"/>
              <a:t> vang</a:t>
            </a:r>
          </a:p>
        </p:txBody>
      </p:sp>
    </p:spTree>
    <p:extLst>
      <p:ext uri="{BB962C8B-B14F-4D97-AF65-F5344CB8AC3E}">
        <p14:creationId xmlns:p14="http://schemas.microsoft.com/office/powerpoint/2010/main" val="1584028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184" y="498355"/>
            <a:ext cx="6676465" cy="116095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 Khi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đứng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trước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vách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hang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động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(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trong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phòng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kín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)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nếu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nói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to ta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sẽ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nghe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tiếng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nói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của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chính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mình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vọng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lại</a:t>
            </a:r>
            <a:endParaRPr lang="en-US" sz="2400" b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 descr="Phản xạ tiếng vang là gì? Những điều cần biết vật lý 7">
            <a:extLst>
              <a:ext uri="{FF2B5EF4-FFF2-40B4-BE49-F238E27FC236}">
                <a16:creationId xmlns:a16="http://schemas.microsoft.com/office/drawing/2014/main" id="{4B01E8B7-ECD2-4180-BBF2-39F88C60A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3" y="1830846"/>
            <a:ext cx="3439647" cy="28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hà ống bị Vang: Nguyên nhân do đâu? Khắc phục triệt để cách nào?">
            <a:extLst>
              <a:ext uri="{FF2B5EF4-FFF2-40B4-BE49-F238E27FC236}">
                <a16:creationId xmlns:a16="http://schemas.microsoft.com/office/drawing/2014/main" id="{AA565874-1781-4848-A62D-6A0B292D7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6852"/>
            <a:ext cx="3436510" cy="27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DC2CFE-3110-4421-AA24-49DE55048CE4}"/>
              </a:ext>
            </a:extLst>
          </p:cNvPr>
          <p:cNvSpPr txBox="1"/>
          <p:nvPr/>
        </p:nvSpPr>
        <p:spPr>
          <a:xfrm>
            <a:off x="4687306" y="1321331"/>
            <a:ext cx="343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B0F0"/>
                </a:solidFill>
              </a:rPr>
              <a:t>Gọi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là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tiếng</a:t>
            </a:r>
            <a:r>
              <a:rPr lang="en-GB" sz="2400" dirty="0">
                <a:solidFill>
                  <a:srgbClr val="00B0F0"/>
                </a:solidFill>
              </a:rPr>
              <a:t> vang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4C5598D-84DF-4911-AE56-C51627012B57}"/>
              </a:ext>
            </a:extLst>
          </p:cNvPr>
          <p:cNvSpPr/>
          <p:nvPr/>
        </p:nvSpPr>
        <p:spPr>
          <a:xfrm>
            <a:off x="4029186" y="1411669"/>
            <a:ext cx="517712" cy="28098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4064;p42">
            <a:hlinkClick r:id="rId5" action="ppaction://hlinksldjump"/>
            <a:extLst>
              <a:ext uri="{FF2B5EF4-FFF2-40B4-BE49-F238E27FC236}">
                <a16:creationId xmlns:a16="http://schemas.microsoft.com/office/drawing/2014/main" id="{93716811-F78F-4DDE-8F3F-D01C9C748BB6}"/>
              </a:ext>
            </a:extLst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" name="Google Shape;4343;p46">
            <a:hlinkClick r:id="rId6" action="ppaction://hlinksldjump"/>
            <a:extLst>
              <a:ext uri="{FF2B5EF4-FFF2-40B4-BE49-F238E27FC236}">
                <a16:creationId xmlns:a16="http://schemas.microsoft.com/office/drawing/2014/main" id="{3738120B-3102-4745-95DA-1075B0A938B8}"/>
              </a:ext>
            </a:extLst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454350" y="544809"/>
            <a:ext cx="801745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+mj-lt"/>
              </a:rPr>
              <a:t>KHỞI ĐỘNG</a:t>
            </a:r>
            <a:endParaRPr sz="3000" dirty="0">
              <a:latin typeface="+mj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EF6D08A-35CF-4057-812B-3C09EEAC3C9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405218" y="2169081"/>
            <a:ext cx="50493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 descr="Hình ảnh Dấu Chấm Hỏi PNG , Câu Hỏi Clipart, Dấu Hỏi Sáng Tạo, Nghi Ngờ  miễn phí tải tập tin PNG PSDComment và Vector">
            <a:extLst>
              <a:ext uri="{FF2B5EF4-FFF2-40B4-BE49-F238E27FC236}">
                <a16:creationId xmlns:a16="http://schemas.microsoft.com/office/drawing/2014/main" id="{D99188E6-F7B3-4E00-B980-83775EC44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8" t="4706" r="18039" b="7059"/>
          <a:stretch>
            <a:fillRect/>
          </a:stretch>
        </p:blipFill>
        <p:spPr bwMode="auto">
          <a:xfrm flipV="1">
            <a:off x="1405218" y="2626281"/>
            <a:ext cx="13324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41A922F-9C40-41ED-9F21-FEA039624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04" y="1117728"/>
            <a:ext cx="328902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Vì sao sàn nhà hát thường được trải thảm, trong khi trần và các bức tường bên trong được thiết kế những cấu trúc đặc biệt?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31" name="Picture 7" descr="Khám phá kiến trúc cổ kính của nhà hát lớn thành phố Hồ Chí Minh">
            <a:extLst>
              <a:ext uri="{FF2B5EF4-FFF2-40B4-BE49-F238E27FC236}">
                <a16:creationId xmlns:a16="http://schemas.microsoft.com/office/drawing/2014/main" id="{2F9C4881-14C9-4670-9ACF-0B98246D2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669" y="1295237"/>
            <a:ext cx="3915615" cy="29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D227BF-C0DF-4C83-965F-FEEAD8A17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05" y="2825563"/>
            <a:ext cx="2162175" cy="2114550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F4686F0D-BF6C-4356-B4A2-798160EE07A0}"/>
              </a:ext>
            </a:extLst>
          </p:cNvPr>
          <p:cNvSpPr/>
          <p:nvPr/>
        </p:nvSpPr>
        <p:spPr>
          <a:xfrm>
            <a:off x="3139888" y="1176618"/>
            <a:ext cx="3913094" cy="2850776"/>
          </a:xfrm>
          <a:prstGeom prst="cloudCallout">
            <a:avLst>
              <a:gd name="adj1" fmla="val -59149"/>
              <a:gd name="adj2" fmla="val 42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4" name="Google Shape;4064;p42">
            <a:hlinkClick r:id="rId4" action="ppaction://hlinksldjump"/>
            <a:extLst>
              <a:ext uri="{FF2B5EF4-FFF2-40B4-BE49-F238E27FC236}">
                <a16:creationId xmlns:a16="http://schemas.microsoft.com/office/drawing/2014/main" id="{E0E33067-D5E7-4F99-88C8-92EEC49712BF}"/>
              </a:ext>
            </a:extLst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5" name="Google Shape;4343;p46">
            <a:hlinkClick r:id="rId5" action="ppaction://hlinksldjump"/>
            <a:extLst>
              <a:ext uri="{FF2B5EF4-FFF2-40B4-BE49-F238E27FC236}">
                <a16:creationId xmlns:a16="http://schemas.microsoft.com/office/drawing/2014/main" id="{5F671FE4-0D83-446C-95B8-B4481623C76B}"/>
              </a:ext>
            </a:extLst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D0EA6B3-6722-4C2A-BFE4-76D2673E99B9}"/>
              </a:ext>
            </a:extLst>
          </p:cNvPr>
          <p:cNvSpPr txBox="1"/>
          <p:nvPr/>
        </p:nvSpPr>
        <p:spPr>
          <a:xfrm>
            <a:off x="1028703" y="1505677"/>
            <a:ext cx="32340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+mn-lt"/>
              </a:rPr>
              <a:t>Một người nói “A lô” vào một bể nước lớn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kín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n-lt"/>
              </a:rPr>
              <a:t>, nghe thấy tiếng vang “A lô”, sau âm trực tiếp.</a:t>
            </a:r>
            <a:endParaRPr lang="en-GB" sz="2000" dirty="0">
              <a:latin typeface="+mn-lt"/>
            </a:endParaRPr>
          </a:p>
        </p:txBody>
      </p:sp>
      <p:pic>
        <p:nvPicPr>
          <p:cNvPr id="6150" name="Picture 6" descr="Tiếng vang là gì? Lấy ví dụ về tiếng vang">
            <a:extLst>
              <a:ext uri="{FF2B5EF4-FFF2-40B4-BE49-F238E27FC236}">
                <a16:creationId xmlns:a16="http://schemas.microsoft.com/office/drawing/2014/main" id="{7E47FAC1-4802-4F4F-A08F-F4E4562E8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66" y="996203"/>
            <a:ext cx="3476625" cy="29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343;p46">
            <a:hlinkClick r:id="rId3" action="ppaction://hlinksldjump"/>
            <a:extLst>
              <a:ext uri="{FF2B5EF4-FFF2-40B4-BE49-F238E27FC236}">
                <a16:creationId xmlns:a16="http://schemas.microsoft.com/office/drawing/2014/main" id="{769764AF-038A-4E16-94B1-1334344CF1C8}"/>
              </a:ext>
            </a:extLst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  <p:extLst>
      <p:ext uri="{BB962C8B-B14F-4D97-AF65-F5344CB8AC3E}">
        <p14:creationId xmlns:p14="http://schemas.microsoft.com/office/powerpoint/2010/main" val="316217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42"/>
          <p:cNvSpPr txBox="1">
            <a:spLocks noGrp="1"/>
          </p:cNvSpPr>
          <p:nvPr>
            <p:ph type="title"/>
          </p:nvPr>
        </p:nvSpPr>
        <p:spPr>
          <a:xfrm>
            <a:off x="387706" y="713578"/>
            <a:ext cx="802999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latin typeface="+mj-lt"/>
              </a:rPr>
              <a:t>  Thảo luận và trả lời câu hỏi</a:t>
            </a:r>
            <a:endParaRPr sz="2600" dirty="0">
              <a:latin typeface="+mj-lt"/>
            </a:endParaRPr>
          </a:p>
        </p:txBody>
      </p:sp>
      <p:grpSp>
        <p:nvGrpSpPr>
          <p:cNvPr id="4005" name="Google Shape;4005;p42"/>
          <p:cNvGrpSpPr/>
          <p:nvPr/>
        </p:nvGrpSpPr>
        <p:grpSpPr>
          <a:xfrm>
            <a:off x="910375" y="897651"/>
            <a:ext cx="7323250" cy="3832532"/>
            <a:chOff x="1238372" y="2712310"/>
            <a:chExt cx="3641504" cy="2541558"/>
          </a:xfrm>
        </p:grpSpPr>
        <p:sp>
          <p:nvSpPr>
            <p:cNvPr id="4007" name="Google Shape;4007;p42"/>
            <p:cNvSpPr/>
            <p:nvPr/>
          </p:nvSpPr>
          <p:spPr>
            <a:xfrm>
              <a:off x="1238372" y="2970029"/>
              <a:ext cx="3641504" cy="22838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2"/>
            <p:cNvSpPr/>
            <p:nvPr/>
          </p:nvSpPr>
          <p:spPr>
            <a:xfrm rot="19403288" flipH="1">
              <a:off x="2512725" y="2712310"/>
              <a:ext cx="695729" cy="601153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grpSp>
        <p:nvGrpSpPr>
          <p:cNvPr id="4058" name="Google Shape;4058;p4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059" name="Google Shape;4059;p4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64" name="Google Shape;4064;p42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70" name="Google Shape;4070;p42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42">
            <a:hlinkClick r:id="rId5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42">
            <a:hlinkClick r:id="rId6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9672" flipH="1">
            <a:off x="1031421" y="587608"/>
            <a:ext cx="1207261" cy="1061843"/>
          </a:xfrm>
          <a:prstGeom prst="rect">
            <a:avLst/>
          </a:prstGeom>
        </p:spPr>
      </p:pic>
      <p:sp>
        <p:nvSpPr>
          <p:cNvPr id="84" name="TextBox 33"/>
          <p:cNvSpPr txBox="1"/>
          <p:nvPr/>
        </p:nvSpPr>
        <p:spPr>
          <a:xfrm>
            <a:off x="1065595" y="671007"/>
            <a:ext cx="113891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A2869A-47C6-43F5-A394-29797BCA479B}"/>
              </a:ext>
            </a:extLst>
          </p:cNvPr>
          <p:cNvSpPr txBox="1"/>
          <p:nvPr/>
        </p:nvSpPr>
        <p:spPr>
          <a:xfrm>
            <a:off x="1525485" y="1846972"/>
            <a:ext cx="6466340" cy="1952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Khi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vang?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4343;p46">
            <a:hlinkClick r:id="rId8" action="ppaction://hlinksldjump"/>
            <a:extLst>
              <a:ext uri="{FF2B5EF4-FFF2-40B4-BE49-F238E27FC236}">
                <a16:creationId xmlns:a16="http://schemas.microsoft.com/office/drawing/2014/main" id="{6415A94E-D0AE-49E4-A744-77C43868F6E5}"/>
              </a:ext>
            </a:extLst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  <p:extLst>
      <p:ext uri="{BB962C8B-B14F-4D97-AF65-F5344CB8AC3E}">
        <p14:creationId xmlns:p14="http://schemas.microsoft.com/office/powerpoint/2010/main" val="2766820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2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BFED22-6258-4482-8205-DDE3E8E275DF}"/>
              </a:ext>
            </a:extLst>
          </p:cNvPr>
          <p:cNvSpPr txBox="1"/>
          <p:nvPr/>
        </p:nvSpPr>
        <p:spPr>
          <a:xfrm>
            <a:off x="1095179" y="777931"/>
            <a:ext cx="6466340" cy="4133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dội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Tiếng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 vang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chính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âm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phản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xạ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GB" sz="2400" dirty="0">
              <a:solidFill>
                <a:srgbClr val="00B0F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Khi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vang?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tai ta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1/15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00B0F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4064;p42">
            <a:hlinkClick r:id="rId2" action="ppaction://hlinksldjump"/>
            <a:extLst>
              <a:ext uri="{FF2B5EF4-FFF2-40B4-BE49-F238E27FC236}">
                <a16:creationId xmlns:a16="http://schemas.microsoft.com/office/drawing/2014/main" id="{11A1FEBE-EFEC-43B0-B5CB-3F4209774A7C}"/>
              </a:ext>
            </a:extLst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5" name="Google Shape;4343;p46">
            <a:hlinkClick r:id="rId3" action="ppaction://hlinksldjump"/>
            <a:extLst>
              <a:ext uri="{FF2B5EF4-FFF2-40B4-BE49-F238E27FC236}">
                <a16:creationId xmlns:a16="http://schemas.microsoft.com/office/drawing/2014/main" id="{3C2BFD90-D31E-4C06-89CB-E8EAE929FD2D}"/>
              </a:ext>
            </a:extLst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  <p:extLst>
      <p:ext uri="{BB962C8B-B14F-4D97-AF65-F5344CB8AC3E}">
        <p14:creationId xmlns:p14="http://schemas.microsoft.com/office/powerpoint/2010/main" val="11069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79CF71-026F-4B28-9312-659351EE65FE}"/>
              </a:ext>
            </a:extLst>
          </p:cNvPr>
          <p:cNvSpPr txBox="1"/>
          <p:nvPr/>
        </p:nvSpPr>
        <p:spPr>
          <a:xfrm>
            <a:off x="1469091" y="415083"/>
            <a:ext cx="6205818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9B0F01-50BB-4FD7-AC05-2151ABBBF454}"/>
              </a:ext>
            </a:extLst>
          </p:cNvPr>
          <p:cNvSpPr txBox="1"/>
          <p:nvPr/>
        </p:nvSpPr>
        <p:spPr>
          <a:xfrm>
            <a:off x="867335" y="996007"/>
            <a:ext cx="7012641" cy="214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heo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dơi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Thế giới trông như thế nào dưới con mắt của cá heo? - DKN News">
            <a:extLst>
              <a:ext uri="{FF2B5EF4-FFF2-40B4-BE49-F238E27FC236}">
                <a16:creationId xmlns:a16="http://schemas.microsoft.com/office/drawing/2014/main" id="{A1E33637-BB30-440F-B6AF-0DDB9DF22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9" y="3207122"/>
            <a:ext cx="3052483" cy="159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gười ta thường sử dụng sự phản xạ của siêu âm để xác định độ sâu của biển  | VietJack.com">
            <a:extLst>
              <a:ext uri="{FF2B5EF4-FFF2-40B4-BE49-F238E27FC236}">
                <a16:creationId xmlns:a16="http://schemas.microsoft.com/office/drawing/2014/main" id="{D624BC38-F731-4A31-B471-D13E3C338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90" y="2842931"/>
            <a:ext cx="271490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4064;p42">
            <a:hlinkClick r:id="rId4" action="ppaction://hlinksldjump"/>
            <a:extLst>
              <a:ext uri="{FF2B5EF4-FFF2-40B4-BE49-F238E27FC236}">
                <a16:creationId xmlns:a16="http://schemas.microsoft.com/office/drawing/2014/main" id="{83F15E1B-1EB5-411B-A6A2-D0C0EA042F1B}"/>
              </a:ext>
            </a:extLst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" name="Google Shape;4343;p46">
            <a:hlinkClick r:id="rId5" action="ppaction://hlinksldjump"/>
            <a:extLst>
              <a:ext uri="{FF2B5EF4-FFF2-40B4-BE49-F238E27FC236}">
                <a16:creationId xmlns:a16="http://schemas.microsoft.com/office/drawing/2014/main" id="{B6D1D705-2F74-47CD-90CE-294115F5F6A5}"/>
              </a:ext>
            </a:extLst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  <p:extLst>
      <p:ext uri="{BB962C8B-B14F-4D97-AF65-F5344CB8AC3E}">
        <p14:creationId xmlns:p14="http://schemas.microsoft.com/office/powerpoint/2010/main" val="413750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8" name="Google Shape;4008;p42"/>
          <p:cNvSpPr/>
          <p:nvPr/>
        </p:nvSpPr>
        <p:spPr>
          <a:xfrm rot="19403288" flipH="1">
            <a:off x="756926" y="319378"/>
            <a:ext cx="1925171" cy="105841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4058" name="Google Shape;4058;p4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059" name="Google Shape;4059;p4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64" name="Google Shape;4064;p42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70" name="Google Shape;4070;p42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42">
            <a:hlinkClick r:id="rId5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42">
            <a:hlinkClick r:id="rId6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TextBox 33"/>
          <p:cNvSpPr txBox="1"/>
          <p:nvPr/>
        </p:nvSpPr>
        <p:spPr>
          <a:xfrm>
            <a:off x="1065595" y="671007"/>
            <a:ext cx="113891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611A13-05F9-4C81-A0FF-8662D160A02F}"/>
              </a:ext>
            </a:extLst>
          </p:cNvPr>
          <p:cNvSpPr txBox="1"/>
          <p:nvPr/>
        </p:nvSpPr>
        <p:spPr>
          <a:xfrm>
            <a:off x="1486700" y="1318614"/>
            <a:ext cx="5794881" cy="853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dội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2" name="Google Shape;3992;p42"/>
          <p:cNvSpPr txBox="1">
            <a:spLocks noGrp="1"/>
          </p:cNvSpPr>
          <p:nvPr>
            <p:ph type="title"/>
          </p:nvPr>
        </p:nvSpPr>
        <p:spPr>
          <a:xfrm rot="20834735">
            <a:off x="692127" y="703109"/>
            <a:ext cx="20557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latin typeface="+mj-lt"/>
              </a:rPr>
              <a:t>Ghi nhớ</a:t>
            </a:r>
            <a:endParaRPr sz="2600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68F45C-44AC-493E-A6AF-FEBC5CF89D3C}"/>
              </a:ext>
            </a:extLst>
          </p:cNvPr>
          <p:cNvSpPr txBox="1"/>
          <p:nvPr/>
        </p:nvSpPr>
        <p:spPr>
          <a:xfrm>
            <a:off x="1486700" y="2461100"/>
            <a:ext cx="5794881" cy="1200329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tai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1/15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Google Shape;4343;p46">
            <a:hlinkClick r:id="rId7" action="ppaction://hlinksldjump"/>
            <a:extLst>
              <a:ext uri="{FF2B5EF4-FFF2-40B4-BE49-F238E27FC236}">
                <a16:creationId xmlns:a16="http://schemas.microsoft.com/office/drawing/2014/main" id="{1C514F98-5FB9-47DF-A307-894D034BF219}"/>
              </a:ext>
            </a:extLst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  <p:extLst>
      <p:ext uri="{BB962C8B-B14F-4D97-AF65-F5344CB8AC3E}">
        <p14:creationId xmlns:p14="http://schemas.microsoft.com/office/powerpoint/2010/main" val="2429438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26" grpId="0" animBg="1"/>
      <p:bldP spid="3992" grpId="0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4" name="Google Shape;4334;p46"/>
          <p:cNvSpPr/>
          <p:nvPr/>
        </p:nvSpPr>
        <p:spPr>
          <a:xfrm rot="599">
            <a:off x="801472" y="382337"/>
            <a:ext cx="7206272" cy="15746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4336" name="Google Shape;4336;p4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337" name="Google Shape;4337;p4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38" name="Google Shape;4338;p4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39" name="Google Shape;4339;p4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0" name="Google Shape;4340;p4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1" name="Google Shape;4341;p4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42" name="Google Shape;4342;p4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3" name="Google Shape;4343;p46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9" name="Google Shape;4349;p46">
            <a:hlinkClick r:id="rId5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0" name="Google Shape;4350;p46">
            <a:hlinkClick r:id="" action="ppaction://noaction"/>
          </p:cNvPr>
          <p:cNvSpPr/>
          <p:nvPr/>
        </p:nvSpPr>
        <p:spPr>
          <a:xfrm rot="8100000">
            <a:off x="7172301" y="729785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9" name="Google Shape;4419;p46"/>
          <p:cNvSpPr txBox="1"/>
          <p:nvPr/>
        </p:nvSpPr>
        <p:spPr>
          <a:xfrm>
            <a:off x="947738" y="510918"/>
            <a:ext cx="6791043" cy="1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bề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bức</a:t>
            </a:r>
            <a:r>
              <a:rPr lang="en-US" sz="2400" dirty="0"/>
              <a:t> </a:t>
            </a:r>
            <a:r>
              <a:rPr lang="en-US" sz="2400" dirty="0" err="1"/>
              <a:t>tường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chuyên</a:t>
            </a:r>
            <a:r>
              <a:rPr lang="en-US" sz="2400" dirty="0"/>
              <a:t> </a:t>
            </a:r>
            <a:r>
              <a:rPr lang="en-US" sz="2400" dirty="0" err="1"/>
              <a:t>nghiệp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dán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miếng</a:t>
            </a:r>
            <a:r>
              <a:rPr lang="en-US" sz="2400" dirty="0"/>
              <a:t> </a:t>
            </a:r>
            <a:r>
              <a:rPr lang="en-US" sz="2400" dirty="0" err="1"/>
              <a:t>xốp</a:t>
            </a:r>
            <a:r>
              <a:rPr lang="en-US" sz="2400" dirty="0"/>
              <a:t> </a:t>
            </a:r>
            <a:r>
              <a:rPr lang="en-US" sz="2400" dirty="0" err="1"/>
              <a:t>mềm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gai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sần</a:t>
            </a:r>
            <a:r>
              <a:rPr lang="en-US" sz="2400" dirty="0"/>
              <a:t> </a:t>
            </a:r>
            <a:r>
              <a:rPr lang="en-US" sz="2400" dirty="0" err="1"/>
              <a:t>sùi</a:t>
            </a:r>
            <a:r>
              <a:rPr lang="en-US" sz="2400" dirty="0"/>
              <a:t>?</a:t>
            </a:r>
            <a:endParaRPr lang="en-GB" sz="2400" dirty="0"/>
          </a:p>
        </p:txBody>
      </p:sp>
      <p:sp>
        <p:nvSpPr>
          <p:cNvPr id="4421" name="Google Shape;4421;p46"/>
          <p:cNvSpPr/>
          <p:nvPr/>
        </p:nvSpPr>
        <p:spPr>
          <a:xfrm>
            <a:off x="3886200" y="2129043"/>
            <a:ext cx="4791757" cy="2698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000" dirty="0" err="1"/>
              <a:t>Bề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bức</a:t>
            </a:r>
            <a:r>
              <a:rPr lang="en-US" sz="2000" dirty="0"/>
              <a:t> </a:t>
            </a:r>
            <a:r>
              <a:rPr lang="en-US" sz="2000" dirty="0" err="1"/>
              <a:t>tường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bên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phòng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chuyên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dán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miếng</a:t>
            </a:r>
            <a:r>
              <a:rPr lang="en-US" sz="2000" dirty="0"/>
              <a:t> </a:t>
            </a:r>
            <a:r>
              <a:rPr lang="en-US" sz="2000" dirty="0" err="1"/>
              <a:t>xốp</a:t>
            </a:r>
            <a:r>
              <a:rPr lang="en-US" sz="2000" dirty="0"/>
              <a:t> </a:t>
            </a:r>
            <a:r>
              <a:rPr lang="en-US" sz="2000" dirty="0" err="1"/>
              <a:t>mềm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gai </a:t>
            </a:r>
            <a:r>
              <a:rPr lang="en-US" sz="2000" dirty="0" err="1"/>
              <a:t>sần</a:t>
            </a:r>
            <a:r>
              <a:rPr lang="en-US" sz="2000" dirty="0"/>
              <a:t> </a:t>
            </a:r>
            <a:r>
              <a:rPr lang="en-US" sz="2000" dirty="0" err="1"/>
              <a:t>sùi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phản</a:t>
            </a:r>
            <a:r>
              <a:rPr lang="en-US" sz="2000" dirty="0"/>
              <a:t> </a:t>
            </a:r>
            <a:r>
              <a:rPr lang="en-US" sz="2000" dirty="0" err="1"/>
              <a:t>xạ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kém</a:t>
            </a:r>
            <a:r>
              <a:rPr lang="en-US" sz="2000" dirty="0"/>
              <a:t>,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thanh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vọng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tai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,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hưởng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.</a:t>
            </a:r>
            <a:endParaRPr lang="en-GB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9C0CAD-572B-4964-9126-55EDDEE0A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7" y="2283758"/>
            <a:ext cx="3504899" cy="2187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468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1333925" y="1007987"/>
            <a:ext cx="606254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1358651" y="1586111"/>
            <a:ext cx="6013094" cy="1234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400" dirty="0">
                <a:latin typeface="+mj-lt"/>
              </a:rPr>
              <a:t>2. </a:t>
            </a:r>
            <a:r>
              <a:rPr lang="en-US" sz="4400" dirty="0" err="1">
                <a:latin typeface="+mj-lt"/>
              </a:rPr>
              <a:t>Một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số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hiện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tượng</a:t>
            </a:r>
            <a:r>
              <a:rPr lang="en-US" sz="4400" dirty="0">
                <a:latin typeface="+mj-lt"/>
              </a:rPr>
              <a:t/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về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sóng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âm</a:t>
            </a:r>
            <a:endParaRPr lang="en-GB" sz="4400" dirty="0">
              <a:latin typeface="+mj-lt"/>
            </a:endParaRPr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4" name="Google Shape;1784;p26">
            <a:hlinkClick r:id="rId5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6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24BCA-E65F-4038-9CB5-646EFEAB2953}"/>
              </a:ext>
            </a:extLst>
          </p:cNvPr>
          <p:cNvSpPr txBox="1"/>
          <p:nvPr/>
        </p:nvSpPr>
        <p:spPr>
          <a:xfrm>
            <a:off x="2621971" y="2941144"/>
            <a:ext cx="483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b. Ô </a:t>
            </a:r>
            <a:r>
              <a:rPr lang="en-GB" sz="2400" dirty="0" err="1"/>
              <a:t>nhiễm</a:t>
            </a:r>
            <a:r>
              <a:rPr lang="en-GB" sz="2400" dirty="0"/>
              <a:t> </a:t>
            </a:r>
            <a:r>
              <a:rPr lang="en-GB" sz="2400" dirty="0" err="1"/>
              <a:t>tiếng</a:t>
            </a:r>
            <a:r>
              <a:rPr lang="en-GB" sz="2400" dirty="0"/>
              <a:t> </a:t>
            </a:r>
            <a:r>
              <a:rPr lang="en-GB" sz="2400" dirty="0" err="1"/>
              <a:t>ồn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23304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E42BFC-0014-459D-AAD9-2C3A1AFF43D4}"/>
              </a:ext>
            </a:extLst>
          </p:cNvPr>
          <p:cNvSpPr txBox="1"/>
          <p:nvPr/>
        </p:nvSpPr>
        <p:spPr>
          <a:xfrm>
            <a:off x="759759" y="430650"/>
            <a:ext cx="4141694" cy="203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Ô nhiễm tiếng ồn là gì? Tiếng ồn làm hại sức khỏe ra sao?">
            <a:extLst>
              <a:ext uri="{FF2B5EF4-FFF2-40B4-BE49-F238E27FC236}">
                <a16:creationId xmlns:a16="http://schemas.microsoft.com/office/drawing/2014/main" id="{04C85BCB-5783-4A12-8366-2F2BFF61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37" y="2470119"/>
            <a:ext cx="3212964" cy="21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AE9E7E-2FC9-447B-9B1E-F91E56DA4B5C}"/>
              </a:ext>
            </a:extLst>
          </p:cNvPr>
          <p:cNvSpPr txBox="1"/>
          <p:nvPr/>
        </p:nvSpPr>
        <p:spPr>
          <a:xfrm>
            <a:off x="4699748" y="2569664"/>
            <a:ext cx="2952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Khi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âm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thanh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to,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kéo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gây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hại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cho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sức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khoẻ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hoạt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động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con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người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gọi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tiếng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ồn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. </a:t>
            </a:r>
            <a:endParaRPr lang="en-GB" sz="2400" dirty="0">
              <a:latin typeface="+mj-lt"/>
            </a:endParaRPr>
          </a:p>
        </p:txBody>
      </p:sp>
      <p:pic>
        <p:nvPicPr>
          <p:cNvPr id="8198" name="Picture 6" descr="Xử phạt nghiêm trường hợp gây ô nhiễm tiếng ồn trong khu dân cư">
            <a:extLst>
              <a:ext uri="{FF2B5EF4-FFF2-40B4-BE49-F238E27FC236}">
                <a16:creationId xmlns:a16="http://schemas.microsoft.com/office/drawing/2014/main" id="{F8B1A74F-5898-4753-91A9-94DD5B499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96" y="555034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6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8" name="Google Shape;4058;p4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059" name="Google Shape;4059;p4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64" name="Google Shape;4064;p42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65" name="Google Shape;4065;p42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70" name="Google Shape;4070;p42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42">
            <a:hlinkClick r:id="rId6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42">
            <a:hlinkClick r:id="rId7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8BEB6F-FB95-4EE8-B751-7132610B4F89}"/>
              </a:ext>
            </a:extLst>
          </p:cNvPr>
          <p:cNvSpPr txBox="1"/>
          <p:nvPr/>
        </p:nvSpPr>
        <p:spPr>
          <a:xfrm>
            <a:off x="1685209" y="421466"/>
            <a:ext cx="6306616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ồn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D5F762-89F3-42D1-ABA9-68F380351D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5" y="1233444"/>
            <a:ext cx="4966594" cy="313858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73F100-D99E-4C31-9C74-F22C9D987872}"/>
              </a:ext>
            </a:extLst>
          </p:cNvPr>
          <p:cNvSpPr txBox="1"/>
          <p:nvPr/>
        </p:nvSpPr>
        <p:spPr>
          <a:xfrm>
            <a:off x="5654969" y="1557515"/>
            <a:ext cx="28959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máy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khoan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đường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hàng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dong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còi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xe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ô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tô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US" sz="2000" dirty="0">
                <a:latin typeface="+mj-lt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cửa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hàng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máy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850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2B058E-B361-49FC-B901-8757393B6146}"/>
              </a:ext>
            </a:extLst>
          </p:cNvPr>
          <p:cNvSpPr/>
          <p:nvPr/>
        </p:nvSpPr>
        <p:spPr>
          <a:xfrm>
            <a:off x="1920408" y="554708"/>
            <a:ext cx="45704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</a:rPr>
              <a:t>Bài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 14:</a:t>
            </a:r>
          </a:p>
          <a:p>
            <a:pPr algn="ctr"/>
            <a:r>
              <a:rPr lang="en-US" sz="5400" b="1" dirty="0">
                <a:ln/>
                <a:solidFill>
                  <a:srgbClr val="FF0000"/>
                </a:solidFill>
              </a:rPr>
              <a:t>PHẢN XẠ ÂM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5122" name="Picture 2" descr="Liệu định vị bằng tiếng vang có phải giác quan thứ 6 của con người?">
            <a:extLst>
              <a:ext uri="{FF2B5EF4-FFF2-40B4-BE49-F238E27FC236}">
                <a16:creationId xmlns:a16="http://schemas.microsoft.com/office/drawing/2014/main" id="{66B666A5-328F-4364-AA51-93CA73C0F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61" y="2649247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ài 14. Phản xạ âm - Tiếng vang - Hoc24">
            <a:extLst>
              <a:ext uri="{FF2B5EF4-FFF2-40B4-BE49-F238E27FC236}">
                <a16:creationId xmlns:a16="http://schemas.microsoft.com/office/drawing/2014/main" id="{74232F3A-8D4E-4144-A13D-A3CDEDCFB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52" y="2649247"/>
            <a:ext cx="2888235" cy="193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0360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8" name="Google Shape;4058;p4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059" name="Google Shape;4059;p4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64" name="Google Shape;4064;p42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65" name="Google Shape;4065;p42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70" name="Google Shape;4070;p42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42">
            <a:hlinkClick r:id="rId6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42">
            <a:hlinkClick r:id="rId7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A85472-21FC-4159-AA92-C9F9B2F4F4E8}"/>
              </a:ext>
            </a:extLst>
          </p:cNvPr>
          <p:cNvSpPr txBox="1"/>
          <p:nvPr/>
        </p:nvSpPr>
        <p:spPr>
          <a:xfrm>
            <a:off x="1119290" y="514376"/>
            <a:ext cx="6689910" cy="8539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ồn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5C21AB-90B3-4540-B4B9-E1A5776044A5}"/>
              </a:ext>
            </a:extLst>
          </p:cNvPr>
          <p:cNvSpPr txBox="1"/>
          <p:nvPr/>
        </p:nvSpPr>
        <p:spPr>
          <a:xfrm>
            <a:off x="890688" y="1505677"/>
            <a:ext cx="6918512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ù tai,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lọan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Ô nhiễm tiếng ồn: Khi nỗi sợ đến từ âm thanh - Báo Công an Nhân dân điện tử">
            <a:extLst>
              <a:ext uri="{FF2B5EF4-FFF2-40B4-BE49-F238E27FC236}">
                <a16:creationId xmlns:a16="http://schemas.microsoft.com/office/drawing/2014/main" id="{5BB5D6F4-7AF7-4F97-A765-50ADB44DE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48" y="3720794"/>
            <a:ext cx="2226299" cy="130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191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ác động của tiếng ồn tới sức khỏe">
            <a:extLst>
              <a:ext uri="{FF2B5EF4-FFF2-40B4-BE49-F238E27FC236}">
                <a16:creationId xmlns:a16="http://schemas.microsoft.com/office/drawing/2014/main" id="{9703935F-7F5A-43DB-8CF0-5C739F9BE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523" y="295836"/>
            <a:ext cx="5003800" cy="48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24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0C4AB8-1BDB-4DCD-A56A-05CF5595EB7B}"/>
              </a:ext>
            </a:extLst>
          </p:cNvPr>
          <p:cNvSpPr txBox="1"/>
          <p:nvPr/>
        </p:nvSpPr>
        <p:spPr>
          <a:xfrm>
            <a:off x="1701052" y="487885"/>
            <a:ext cx="6152029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iện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ồn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4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38A0A-D582-4C33-82DD-7F91548289B2}"/>
              </a:ext>
            </a:extLst>
          </p:cNvPr>
          <p:cNvSpPr txBox="1"/>
          <p:nvPr/>
        </p:nvSpPr>
        <p:spPr>
          <a:xfrm>
            <a:off x="944654" y="1877807"/>
            <a:ext cx="733873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0F752D-BAD4-4EB2-89EE-1C9732FE3F40}"/>
              </a:ext>
            </a:extLst>
          </p:cNvPr>
          <p:cNvSpPr txBox="1"/>
          <p:nvPr/>
        </p:nvSpPr>
        <p:spPr>
          <a:xfrm>
            <a:off x="944654" y="1283407"/>
            <a:ext cx="733873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5C020-6615-4A9A-8595-80B107785B72}"/>
              </a:ext>
            </a:extLst>
          </p:cNvPr>
          <p:cNvSpPr txBox="1"/>
          <p:nvPr/>
        </p:nvSpPr>
        <p:spPr>
          <a:xfrm>
            <a:off x="944654" y="2834037"/>
            <a:ext cx="733873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09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7E9684-1E8B-43D9-A84D-1DF6AA6EF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92" y="1248616"/>
            <a:ext cx="4337685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2E5AF3-F087-4B30-A394-F3163D1A85A6}"/>
              </a:ext>
            </a:extLst>
          </p:cNvPr>
          <p:cNvSpPr txBox="1"/>
          <p:nvPr/>
        </p:nvSpPr>
        <p:spPr>
          <a:xfrm>
            <a:off x="833718" y="3544985"/>
            <a:ext cx="7745506" cy="1598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ồn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B5451-9004-4021-8413-5641923138C7}"/>
              </a:ext>
            </a:extLst>
          </p:cNvPr>
          <p:cNvSpPr txBox="1"/>
          <p:nvPr/>
        </p:nvSpPr>
        <p:spPr>
          <a:xfrm>
            <a:off x="1593476" y="588606"/>
            <a:ext cx="6178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ea typeface="Calibri" panose="020F0502020204030204" pitchFamily="34" charset="0"/>
              </a:rPr>
              <a:t>Q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uan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sát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hình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14.5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trả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lời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câu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hỏi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78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938A0A-D582-4C33-82DD-7F91548289B2}"/>
              </a:ext>
            </a:extLst>
          </p:cNvPr>
          <p:cNvSpPr txBox="1"/>
          <p:nvPr/>
        </p:nvSpPr>
        <p:spPr>
          <a:xfrm>
            <a:off x="806820" y="2519925"/>
            <a:ext cx="3163423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0F752D-BAD4-4EB2-89EE-1C9732FE3F40}"/>
              </a:ext>
            </a:extLst>
          </p:cNvPr>
          <p:cNvSpPr txBox="1"/>
          <p:nvPr/>
        </p:nvSpPr>
        <p:spPr>
          <a:xfrm>
            <a:off x="806820" y="1405714"/>
            <a:ext cx="3217211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5C020-6615-4A9A-8595-80B107785B72}"/>
              </a:ext>
            </a:extLst>
          </p:cNvPr>
          <p:cNvSpPr txBox="1"/>
          <p:nvPr/>
        </p:nvSpPr>
        <p:spPr>
          <a:xfrm>
            <a:off x="833716" y="3634136"/>
            <a:ext cx="316342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D0E23-9B6D-4CD1-8D5C-E3FF1F99F025}"/>
              </a:ext>
            </a:extLst>
          </p:cNvPr>
          <p:cNvSpPr txBox="1"/>
          <p:nvPr/>
        </p:nvSpPr>
        <p:spPr>
          <a:xfrm>
            <a:off x="4840940" y="2704590"/>
            <a:ext cx="295163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A8292-A01D-44C1-A245-65985F4C3B47}"/>
              </a:ext>
            </a:extLst>
          </p:cNvPr>
          <p:cNvSpPr txBox="1"/>
          <p:nvPr/>
        </p:nvSpPr>
        <p:spPr>
          <a:xfrm>
            <a:off x="4840940" y="1432670"/>
            <a:ext cx="295163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E1FEF1-5790-4AFA-8D08-B1770C55B57F}"/>
              </a:ext>
            </a:extLst>
          </p:cNvPr>
          <p:cNvSpPr txBox="1"/>
          <p:nvPr/>
        </p:nvSpPr>
        <p:spPr>
          <a:xfrm>
            <a:off x="4840940" y="3634137"/>
            <a:ext cx="302559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9C4B4-F331-4809-B9FD-E1B251862D6E}"/>
              </a:ext>
            </a:extLst>
          </p:cNvPr>
          <p:cNvSpPr txBox="1"/>
          <p:nvPr/>
        </p:nvSpPr>
        <p:spPr>
          <a:xfrm>
            <a:off x="1969993" y="504276"/>
            <a:ext cx="457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561CD5-AEFE-435F-9091-F94E7339FFDD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4024031" y="1821213"/>
            <a:ext cx="816909" cy="11142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870B16-47AC-445D-ABFB-C90CD65B7B9A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3970243" y="1848169"/>
            <a:ext cx="870697" cy="10872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16B8FE-E091-4389-8C77-954531468EDB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3997138" y="4049635"/>
            <a:ext cx="84380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36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565F1E-35DE-4FF7-B85F-6DDF497979B5}"/>
              </a:ext>
            </a:extLst>
          </p:cNvPr>
          <p:cNvSpPr txBox="1"/>
          <p:nvPr/>
        </p:nvSpPr>
        <p:spPr>
          <a:xfrm>
            <a:off x="2037230" y="207990"/>
            <a:ext cx="4572000" cy="85395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ồn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973D0-D902-422F-A431-789EF95C7CB0}"/>
              </a:ext>
            </a:extLst>
          </p:cNvPr>
          <p:cNvSpPr txBox="1"/>
          <p:nvPr/>
        </p:nvSpPr>
        <p:spPr>
          <a:xfrm>
            <a:off x="1385045" y="1207667"/>
            <a:ext cx="6246162" cy="461665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E1F86-C21C-4FA1-8ADF-CEC3285DCA2E}"/>
              </a:ext>
            </a:extLst>
          </p:cNvPr>
          <p:cNvSpPr txBox="1"/>
          <p:nvPr/>
        </p:nvSpPr>
        <p:spPr>
          <a:xfrm>
            <a:off x="601756" y="1689255"/>
            <a:ext cx="794048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loa,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2F572-98D7-4CC7-9BB2-0DA0227B494A}"/>
              </a:ext>
            </a:extLst>
          </p:cNvPr>
          <p:cNvSpPr txBox="1"/>
          <p:nvPr/>
        </p:nvSpPr>
        <p:spPr>
          <a:xfrm>
            <a:off x="1324532" y="2145335"/>
            <a:ext cx="624616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74F27-CD8F-440B-A70B-692E46C083D4}"/>
              </a:ext>
            </a:extLst>
          </p:cNvPr>
          <p:cNvSpPr txBox="1"/>
          <p:nvPr/>
        </p:nvSpPr>
        <p:spPr>
          <a:xfrm>
            <a:off x="2037230" y="2714680"/>
            <a:ext cx="5321675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9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2B56E-BA7F-4B9D-88C0-EFA85E776374}"/>
              </a:ext>
            </a:extLst>
          </p:cNvPr>
          <p:cNvSpPr txBox="1"/>
          <p:nvPr/>
        </p:nvSpPr>
        <p:spPr>
          <a:xfrm>
            <a:off x="2161613" y="3935833"/>
            <a:ext cx="4572000" cy="325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9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FD5AA1-519D-4D2D-A45D-8B7FE44A40E8}"/>
              </a:ext>
            </a:extLst>
          </p:cNvPr>
          <p:cNvSpPr txBox="1"/>
          <p:nvPr/>
        </p:nvSpPr>
        <p:spPr>
          <a:xfrm>
            <a:off x="1324532" y="3178213"/>
            <a:ext cx="6172202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0" grpId="0"/>
      <p:bldP spid="12" grpId="0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3" name="Google Shape;2333;p29"/>
          <p:cNvSpPr txBox="1">
            <a:spLocks noGrp="1"/>
          </p:cNvSpPr>
          <p:nvPr>
            <p:ph type="title"/>
          </p:nvPr>
        </p:nvSpPr>
        <p:spPr>
          <a:xfrm>
            <a:off x="2157965" y="1774848"/>
            <a:ext cx="4674413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VẬN DỤNG</a:t>
            </a:r>
            <a:endParaRPr sz="4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9" name="Google Shape;2339;p2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40" name="Google Shape;2340;p2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51" name="Google Shape;2351;p29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Picture 21">
            <a:extLst>
              <a:ext uri="{FF2B5EF4-FFF2-40B4-BE49-F238E27FC236}">
                <a16:creationId xmlns:a16="http://schemas.microsoft.com/office/drawing/2014/main" id="{288F6AE6-38BA-45B7-A704-A217D13914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8612" y="2597898"/>
            <a:ext cx="2420644" cy="247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0" grpId="0" animBg="1"/>
      <p:bldP spid="2331" grpId="0" animBg="1"/>
      <p:bldP spid="2332" grpId="0" animBg="1"/>
      <p:bldP spid="23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42"/>
          <p:cNvSpPr txBox="1">
            <a:spLocks noGrp="1"/>
          </p:cNvSpPr>
          <p:nvPr>
            <p:ph type="title"/>
          </p:nvPr>
        </p:nvSpPr>
        <p:spPr>
          <a:xfrm>
            <a:off x="386256" y="355369"/>
            <a:ext cx="802999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latin typeface="+mj-lt"/>
              </a:rPr>
              <a:t>  Thảo luận và trả lời câu hỏi</a:t>
            </a:r>
            <a:endParaRPr sz="2600" dirty="0">
              <a:latin typeface="+mj-lt"/>
            </a:endParaRPr>
          </a:p>
        </p:txBody>
      </p:sp>
      <p:sp>
        <p:nvSpPr>
          <p:cNvPr id="4007" name="Google Shape;4007;p42"/>
          <p:cNvSpPr/>
          <p:nvPr/>
        </p:nvSpPr>
        <p:spPr>
          <a:xfrm>
            <a:off x="577262" y="845468"/>
            <a:ext cx="7323250" cy="38578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8" name="Google Shape;4058;p4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059" name="Google Shape;4059;p4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64" name="Google Shape;4064;p42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65" name="Google Shape;4065;p42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70" name="Google Shape;4070;p42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42">
            <a:hlinkClick r:id="rId6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42">
            <a:hlinkClick r:id="rId7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EF8EB-8DA5-4B44-951F-DA2230BB4090}"/>
              </a:ext>
            </a:extLst>
          </p:cNvPr>
          <p:cNvSpPr txBox="1"/>
          <p:nvPr/>
        </p:nvSpPr>
        <p:spPr>
          <a:xfrm>
            <a:off x="773059" y="978763"/>
            <a:ext cx="4245993" cy="3620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vang.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Thiết kế phòng ngủ nhỏ 12m2 độc đáo, dể làm - Nội Thất Hòa Phát">
            <a:extLst>
              <a:ext uri="{FF2B5EF4-FFF2-40B4-BE49-F238E27FC236}">
                <a16:creationId xmlns:a16="http://schemas.microsoft.com/office/drawing/2014/main" id="{A301D4B7-2D78-4D96-86A1-F4CE606B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25" y="2731361"/>
            <a:ext cx="2838450" cy="188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ơ thấy căn phòng đánh số mấy? Giải mã giấc mơ thấy căn phòng.">
            <a:extLst>
              <a:ext uri="{FF2B5EF4-FFF2-40B4-BE49-F238E27FC236}">
                <a16:creationId xmlns:a16="http://schemas.microsoft.com/office/drawing/2014/main" id="{BAD252C5-A326-488B-9F14-70E5612B8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25" y="881114"/>
            <a:ext cx="2812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3D3804-2C82-4B55-93CC-B3BD4DFC386C}"/>
              </a:ext>
            </a:extLst>
          </p:cNvPr>
          <p:cNvSpPr txBox="1"/>
          <p:nvPr/>
        </p:nvSpPr>
        <p:spPr>
          <a:xfrm>
            <a:off x="907677" y="1179133"/>
            <a:ext cx="36172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iết kế phòng ngủ nhỏ 12m2 độc đáo, dể làm - Nội Thất Hòa Phát">
            <a:extLst>
              <a:ext uri="{FF2B5EF4-FFF2-40B4-BE49-F238E27FC236}">
                <a16:creationId xmlns:a16="http://schemas.microsoft.com/office/drawing/2014/main" id="{C72B3EC8-D323-4413-8062-F99FE447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59" y="1418203"/>
            <a:ext cx="3301252" cy="241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68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DFA2C1-4DC3-4261-863C-5D726384BA5B}"/>
              </a:ext>
            </a:extLst>
          </p:cNvPr>
          <p:cNvSpPr txBox="1"/>
          <p:nvPr/>
        </p:nvSpPr>
        <p:spPr>
          <a:xfrm>
            <a:off x="961464" y="532281"/>
            <a:ext cx="7234518" cy="1249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trấn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ồn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0FA21-8255-48AE-AEF6-3ADA615000EB}"/>
              </a:ext>
            </a:extLst>
          </p:cNvPr>
          <p:cNvSpPr txBox="1"/>
          <p:nvPr/>
        </p:nvSpPr>
        <p:spPr>
          <a:xfrm>
            <a:off x="5150222" y="2017252"/>
            <a:ext cx="2857501" cy="242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tông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xốp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…) 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ghịch lý: Nhà trong hẻm tăng mạnh hơn mặt tiền">
            <a:extLst>
              <a:ext uri="{FF2B5EF4-FFF2-40B4-BE49-F238E27FC236}">
                <a16:creationId xmlns:a16="http://schemas.microsoft.com/office/drawing/2014/main" id="{7AE0F555-3692-40F1-8B30-A5B6FA49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19" y="1953185"/>
            <a:ext cx="3479427" cy="25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78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25"/>
          <p:cNvSpPr txBox="1">
            <a:spLocks noGrp="1"/>
          </p:cNvSpPr>
          <p:nvPr>
            <p:ph type="title"/>
          </p:nvPr>
        </p:nvSpPr>
        <p:spPr>
          <a:xfrm>
            <a:off x="373073" y="956355"/>
            <a:ext cx="80028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+mj-lt"/>
              </a:rPr>
              <a:t>NỘI DUNG BÀI HỌC</a:t>
            </a:r>
            <a:endParaRPr sz="3000" dirty="0">
              <a:latin typeface="+mj-lt"/>
            </a:endParaRPr>
          </a:p>
        </p:txBody>
      </p:sp>
      <p:sp>
        <p:nvSpPr>
          <p:cNvPr id="1754" name="Google Shape;1754;p25"/>
          <p:cNvSpPr txBox="1">
            <a:spLocks noGrp="1"/>
          </p:cNvSpPr>
          <p:nvPr>
            <p:ph type="title" idx="3"/>
          </p:nvPr>
        </p:nvSpPr>
        <p:spPr>
          <a:xfrm>
            <a:off x="1844456" y="1632036"/>
            <a:ext cx="632700" cy="525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1</a:t>
            </a:r>
            <a:endParaRPr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4743" y="1529055"/>
            <a:ext cx="3689556" cy="628361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sz="2600" b="0" dirty="0" err="1">
                <a:latin typeface="+mj-lt"/>
              </a:rPr>
              <a:t>Sự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phản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xạ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âm</a:t>
            </a:r>
            <a:endParaRPr lang="en-US" sz="2600" b="0" dirty="0">
              <a:latin typeface="+mj-lt"/>
            </a:endParaRPr>
          </a:p>
        </p:txBody>
      </p:sp>
      <p:sp>
        <p:nvSpPr>
          <p:cNvPr id="38" name="Google Shape;1754;p25"/>
          <p:cNvSpPr txBox="1">
            <a:spLocks noGrp="1"/>
          </p:cNvSpPr>
          <p:nvPr>
            <p:ph type="title" idx="3"/>
          </p:nvPr>
        </p:nvSpPr>
        <p:spPr>
          <a:xfrm>
            <a:off x="1844456" y="2391332"/>
            <a:ext cx="632700" cy="525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2</a:t>
            </a:r>
            <a:endParaRPr dirty="0">
              <a:latin typeface="+mj-lt"/>
            </a:endParaRP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374743" y="2288351"/>
            <a:ext cx="5013608" cy="628361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sz="2600" b="0" dirty="0" err="1">
                <a:latin typeface="+mj-lt"/>
              </a:rPr>
              <a:t>Một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số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hiện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tượng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về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sóng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âm</a:t>
            </a:r>
            <a:endParaRPr lang="en-US" sz="2600" b="0" dirty="0">
              <a:latin typeface="+mj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7B7F685-2755-4A65-A4A1-4F1989486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8088" y="2935246"/>
            <a:ext cx="2266591" cy="20770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" grpId="0"/>
      <p:bldP spid="3" grpId="0" build="p"/>
      <p:bldP spid="38" grpId="0"/>
      <p:bldP spid="3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Google Shape;3481;p37"/>
          <p:cNvSpPr/>
          <p:nvPr/>
        </p:nvSpPr>
        <p:spPr>
          <a:xfrm>
            <a:off x="4608913" y="3325284"/>
            <a:ext cx="3892848" cy="101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2" name="Google Shape;3482;p37"/>
          <p:cNvSpPr/>
          <p:nvPr/>
        </p:nvSpPr>
        <p:spPr>
          <a:xfrm>
            <a:off x="4572000" y="2009223"/>
            <a:ext cx="3875157" cy="101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37"/>
          <p:cNvSpPr/>
          <p:nvPr/>
        </p:nvSpPr>
        <p:spPr>
          <a:xfrm>
            <a:off x="819010" y="3359825"/>
            <a:ext cx="3584447" cy="101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4" name="Google Shape;3484;p37"/>
          <p:cNvSpPr/>
          <p:nvPr/>
        </p:nvSpPr>
        <p:spPr>
          <a:xfrm>
            <a:off x="786069" y="2001874"/>
            <a:ext cx="3584448" cy="101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37"/>
          <p:cNvSpPr txBox="1">
            <a:spLocks noGrp="1"/>
          </p:cNvSpPr>
          <p:nvPr>
            <p:ph type="title"/>
          </p:nvPr>
        </p:nvSpPr>
        <p:spPr>
          <a:xfrm>
            <a:off x="735544" y="818536"/>
            <a:ext cx="7498081" cy="771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ts val="3500"/>
              </a:lnSpc>
            </a:pPr>
            <a:r>
              <a:rPr lang="vi-VN" b="0" dirty="0">
                <a:latin typeface="+mn-lt"/>
              </a:rPr>
              <a:t>Tai ta nghe được tiếng vang khi nào?</a:t>
            </a:r>
            <a:endParaRPr sz="2600" b="0" dirty="0">
              <a:latin typeface="+mn-lt"/>
            </a:endParaRPr>
          </a:p>
        </p:txBody>
      </p:sp>
      <p:grpSp>
        <p:nvGrpSpPr>
          <p:cNvPr id="3557" name="Google Shape;3557;p3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558" name="Google Shape;3558;p3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59" name="Google Shape;3559;p3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60" name="Google Shape;3560;p3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61" name="Google Shape;3561;p3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62" name="Google Shape;3562;p3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569" name="Google Shape;3569;p37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37">
            <a:hlinkClick r:id="rId4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37">
            <a:hlinkClick r:id="rId5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43405" y="2013141"/>
            <a:ext cx="3584448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" sz="2000" dirty="0"/>
              <a:t>A. </a:t>
            </a:r>
            <a:r>
              <a:rPr lang="en-GB" sz="2000" dirty="0"/>
              <a:t>Khi </a:t>
            </a:r>
            <a:r>
              <a:rPr lang="en-GB" sz="2000" dirty="0" err="1"/>
              <a:t>âm</a:t>
            </a:r>
            <a:r>
              <a:rPr lang="en-GB" sz="2000" dirty="0"/>
              <a:t> </a:t>
            </a:r>
            <a:r>
              <a:rPr lang="en-GB" sz="2000" dirty="0" err="1"/>
              <a:t>phát</a:t>
            </a:r>
            <a:r>
              <a:rPr lang="en-GB" sz="2000" dirty="0"/>
              <a:t> </a:t>
            </a:r>
            <a:r>
              <a:rPr lang="en-GB" sz="2000" dirty="0" err="1"/>
              <a:t>ra</a:t>
            </a:r>
            <a:r>
              <a:rPr lang="en-GB" sz="2000" dirty="0"/>
              <a:t> </a:t>
            </a:r>
            <a:r>
              <a:rPr lang="en-GB" sz="2000" dirty="0" err="1"/>
              <a:t>đến</a:t>
            </a:r>
            <a:r>
              <a:rPr lang="en-GB" sz="2000" dirty="0"/>
              <a:t> tai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âm</a:t>
            </a:r>
            <a:r>
              <a:rPr lang="en-GB" sz="2000" dirty="0"/>
              <a:t> </a:t>
            </a:r>
            <a:r>
              <a:rPr lang="en-GB" sz="2000" dirty="0" err="1"/>
              <a:t>phản</a:t>
            </a:r>
            <a:r>
              <a:rPr lang="en-GB" sz="2000" dirty="0"/>
              <a:t> </a:t>
            </a:r>
            <a:r>
              <a:rPr lang="en-GB" sz="2000" dirty="0" err="1"/>
              <a:t>xạ</a:t>
            </a:r>
            <a:endParaRPr lang="en-GB" sz="2000" dirty="0"/>
          </a:p>
        </p:txBody>
      </p:sp>
      <p:sp>
        <p:nvSpPr>
          <p:cNvPr id="94" name="Rectangle 93"/>
          <p:cNvSpPr/>
          <p:nvPr/>
        </p:nvSpPr>
        <p:spPr>
          <a:xfrm>
            <a:off x="642239" y="3382163"/>
            <a:ext cx="3557920" cy="122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 sz="2000" dirty="0"/>
              <a:t>C. </a:t>
            </a:r>
            <a:r>
              <a:rPr lang="vi-VN" sz="2000" dirty="0"/>
              <a:t>Khi âm phát ra đến tai trước âm phản xạ</a:t>
            </a:r>
          </a:p>
          <a:p>
            <a:pPr algn="ctr">
              <a:lnSpc>
                <a:spcPts val="3000"/>
              </a:lnSpc>
            </a:pPr>
            <a:endParaRPr lang="en-US" sz="2400" dirty="0"/>
          </a:p>
        </p:txBody>
      </p:sp>
      <p:sp>
        <p:nvSpPr>
          <p:cNvPr id="95" name="Rectangle 94"/>
          <p:cNvSpPr/>
          <p:nvPr/>
        </p:nvSpPr>
        <p:spPr>
          <a:xfrm>
            <a:off x="4529336" y="2070409"/>
            <a:ext cx="4014655" cy="122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" sz="2000" dirty="0"/>
              <a:t>B. </a:t>
            </a:r>
            <a:r>
              <a:rPr lang="vi-VN" sz="2000" dirty="0"/>
              <a:t>Khi âm phát ra đến tai gần như cùng một lúc với âm phản xạ</a:t>
            </a:r>
          </a:p>
          <a:p>
            <a:pPr algn="ctr">
              <a:lnSpc>
                <a:spcPts val="3000"/>
              </a:lnSpc>
            </a:pPr>
            <a:endParaRPr lang="en-US" sz="2400" dirty="0"/>
          </a:p>
        </p:txBody>
      </p:sp>
      <p:sp>
        <p:nvSpPr>
          <p:cNvPr id="96" name="Rectangle 95"/>
          <p:cNvSpPr/>
          <p:nvPr/>
        </p:nvSpPr>
        <p:spPr>
          <a:xfrm>
            <a:off x="4538364" y="3440529"/>
            <a:ext cx="3854153" cy="122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" sz="2000" dirty="0"/>
              <a:t>D.</a:t>
            </a:r>
            <a:r>
              <a:rPr lang="vi-VN" sz="2000" dirty="0"/>
              <a:t>Cả ba trường hợp trên đều có nghe thấy tiếng vang</a:t>
            </a:r>
          </a:p>
          <a:p>
            <a:pPr algn="ctr">
              <a:lnSpc>
                <a:spcPts val="3000"/>
              </a:lnSpc>
            </a:pP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832274" y="3359825"/>
            <a:ext cx="516089" cy="5258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" grpId="0" animBg="1"/>
      <p:bldP spid="3482" grpId="0" animBg="1"/>
      <p:bldP spid="3483" grpId="0" animBg="1"/>
      <p:bldP spid="3484" grpId="0" animBg="1"/>
      <p:bldP spid="3485" grpId="0"/>
      <p:bldP spid="2" grpId="0"/>
      <p:bldP spid="94" grpId="0"/>
      <p:bldP spid="95" grpId="0"/>
      <p:bldP spid="96" grpId="0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7" name="Google Shape;3557;p3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558" name="Google Shape;3558;p3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59" name="Google Shape;3559;p3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60" name="Google Shape;3560;p3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61" name="Google Shape;3561;p3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62" name="Google Shape;3562;p3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569" name="Google Shape;3569;p37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37">
            <a:hlinkClick r:id="rId4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37">
            <a:hlinkClick r:id="rId5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Oval 2"/>
          <p:cNvSpPr/>
          <p:nvPr/>
        </p:nvSpPr>
        <p:spPr>
          <a:xfrm>
            <a:off x="1093977" y="3353102"/>
            <a:ext cx="516089" cy="5258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1E6DEE-4D46-4666-9B0C-2C735909C716}"/>
              </a:ext>
            </a:extLst>
          </p:cNvPr>
          <p:cNvSpPr txBox="1"/>
          <p:nvPr/>
        </p:nvSpPr>
        <p:spPr>
          <a:xfrm>
            <a:off x="1142083" y="470188"/>
            <a:ext cx="6801636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effectLst/>
                <a:latin typeface="+mn-lt"/>
              </a:rPr>
              <a:t>Chọn câu trả lời sai</a:t>
            </a:r>
            <a:endParaRPr lang="en-GB" sz="2400" b="0" i="0" dirty="0">
              <a:effectLst/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effectLst/>
                <a:latin typeface="+mn-lt"/>
              </a:rPr>
              <a:t> </a:t>
            </a:r>
            <a:r>
              <a:rPr lang="vi-VN" sz="2400" b="0" i="0" dirty="0">
                <a:solidFill>
                  <a:srgbClr val="00B0F0"/>
                </a:solidFill>
                <a:effectLst/>
                <a:latin typeface="+mn-lt"/>
              </a:rPr>
              <a:t>Hiện tượng được phản xạ âm được ứng dụng trong những trường hợp nào dưới đây?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vi-VN" sz="2400" b="0" i="0" dirty="0">
                <a:effectLst/>
                <a:latin typeface="+mn-lt"/>
              </a:rPr>
              <a:t>Trồng cây xung quanh bệnh viện</a:t>
            </a:r>
            <a:endParaRPr lang="en-GB" sz="2400" b="0" i="0" dirty="0">
              <a:effectLst/>
              <a:latin typeface="+mn-lt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vi-VN" sz="2400" b="0" i="0" dirty="0">
                <a:effectLst/>
                <a:latin typeface="+mn-lt"/>
              </a:rPr>
              <a:t>Xác định độ sâu của biển</a:t>
            </a:r>
            <a:endParaRPr lang="en-GB" sz="2400" b="0" i="0" dirty="0">
              <a:effectLst/>
              <a:latin typeface="+mn-lt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vi-VN" sz="2400" i="0" dirty="0">
                <a:effectLst/>
                <a:latin typeface="+mn-lt"/>
              </a:rPr>
              <a:t>Soi gương</a:t>
            </a:r>
            <a:endParaRPr lang="en-GB" sz="2400" dirty="0">
              <a:latin typeface="+mn-lt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vi-VN" sz="2400" b="0" i="0" dirty="0">
                <a:effectLst/>
                <a:latin typeface="+mn-lt"/>
              </a:rPr>
              <a:t>Làm tường phủ dạ, nhung</a:t>
            </a:r>
          </a:p>
        </p:txBody>
      </p:sp>
    </p:spTree>
    <p:extLst>
      <p:ext uri="{BB962C8B-B14F-4D97-AF65-F5344CB8AC3E}">
        <p14:creationId xmlns:p14="http://schemas.microsoft.com/office/powerpoint/2010/main" val="198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3" name="Google Shape;2333;p29"/>
          <p:cNvSpPr txBox="1">
            <a:spLocks noGrp="1"/>
          </p:cNvSpPr>
          <p:nvPr>
            <p:ph type="title"/>
          </p:nvPr>
        </p:nvSpPr>
        <p:spPr>
          <a:xfrm>
            <a:off x="2157965" y="1333113"/>
            <a:ext cx="4674413" cy="10978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KIẾN THỨC </a:t>
            </a:r>
            <a:br>
              <a:rPr lang="en" sz="4000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en" sz="4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CẦN NHỚ</a:t>
            </a:r>
            <a:endParaRPr sz="4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9" name="Google Shape;2339;p2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40" name="Google Shape;2340;p2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51" name="Google Shape;2351;p29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Picture 21">
            <a:extLst>
              <a:ext uri="{FF2B5EF4-FFF2-40B4-BE49-F238E27FC236}">
                <a16:creationId xmlns:a16="http://schemas.microsoft.com/office/drawing/2014/main" id="{288F6AE6-38BA-45B7-A704-A217D13914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8612" y="2597898"/>
            <a:ext cx="2420644" cy="247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71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0" grpId="0" animBg="1"/>
      <p:bldP spid="2331" grpId="0" animBg="1"/>
      <p:bldP spid="2332" grpId="0" animBg="1"/>
      <p:bldP spid="23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3794DD-45C3-4802-9FA2-0B3E66F34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031" y="525861"/>
            <a:ext cx="10759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986682F-9998-4CFD-BE29-F3C92FD48A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109270"/>
              </p:ext>
            </p:extLst>
          </p:nvPr>
        </p:nvGraphicFramePr>
        <p:xfrm>
          <a:off x="274811" y="187036"/>
          <a:ext cx="8323158" cy="4883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Bitmap Image" r:id="rId3" imgW="8047619" imgH="3772427" progId="Paint.Picture">
                  <p:embed/>
                </p:oleObj>
              </mc:Choice>
              <mc:Fallback>
                <p:oleObj name="Bitmap Image" r:id="rId3" imgW="8047619" imgH="377242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811" y="187036"/>
                        <a:ext cx="8323158" cy="4883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EC93A5-6675-4BF8-BB9E-9E855005727E}"/>
              </a:ext>
            </a:extLst>
          </p:cNvPr>
          <p:cNvSpPr txBox="1"/>
          <p:nvPr/>
        </p:nvSpPr>
        <p:spPr>
          <a:xfrm>
            <a:off x="630382" y="3313314"/>
            <a:ext cx="1447800" cy="4461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838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ý thuyết chống ô nhiễm tiếng ồn | SGK Vật lí lớp 7">
            <a:extLst>
              <a:ext uri="{FF2B5EF4-FFF2-40B4-BE49-F238E27FC236}">
                <a16:creationId xmlns:a16="http://schemas.microsoft.com/office/drawing/2014/main" id="{0B8FE4CD-65CF-4E6A-A5F0-A9C21C99F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97" y="900953"/>
            <a:ext cx="6483587" cy="3086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417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25"/>
          <p:cNvSpPr txBox="1">
            <a:spLocks noGrp="1"/>
          </p:cNvSpPr>
          <p:nvPr>
            <p:ph type="title"/>
          </p:nvPr>
        </p:nvSpPr>
        <p:spPr>
          <a:xfrm>
            <a:off x="373073" y="956355"/>
            <a:ext cx="80028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+mj-lt"/>
              </a:rPr>
              <a:t>HƯỚNG DẪN VỀ NHÀ</a:t>
            </a:r>
            <a:endParaRPr sz="3000" dirty="0">
              <a:latin typeface="+mj-lt"/>
            </a:endParaRPr>
          </a:p>
        </p:txBody>
      </p:sp>
      <p:sp>
        <p:nvSpPr>
          <p:cNvPr id="1754" name="Google Shape;1754;p25"/>
          <p:cNvSpPr txBox="1">
            <a:spLocks noGrp="1"/>
          </p:cNvSpPr>
          <p:nvPr>
            <p:ph type="title" idx="3"/>
          </p:nvPr>
        </p:nvSpPr>
        <p:spPr>
          <a:xfrm>
            <a:off x="1844456" y="1632036"/>
            <a:ext cx="632700" cy="525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1</a:t>
            </a:r>
            <a:endParaRPr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4742" y="1529055"/>
            <a:ext cx="5174543" cy="628361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sz="2600" b="0" dirty="0">
                <a:latin typeface="+mj-lt"/>
              </a:rPr>
              <a:t>Trả lời câu hỏi SGK trang </a:t>
            </a:r>
          </a:p>
        </p:txBody>
      </p:sp>
      <p:sp>
        <p:nvSpPr>
          <p:cNvPr id="38" name="Google Shape;1754;p25"/>
          <p:cNvSpPr txBox="1">
            <a:spLocks noGrp="1"/>
          </p:cNvSpPr>
          <p:nvPr>
            <p:ph type="title" idx="3"/>
          </p:nvPr>
        </p:nvSpPr>
        <p:spPr>
          <a:xfrm>
            <a:off x="1844456" y="2391332"/>
            <a:ext cx="632700" cy="525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2</a:t>
            </a:r>
            <a:endParaRPr dirty="0">
              <a:latin typeface="+mj-lt"/>
            </a:endParaRP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374743" y="2288351"/>
            <a:ext cx="5715868" cy="628361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sz="2600" b="0" dirty="0">
                <a:latin typeface="+mj-lt"/>
              </a:rPr>
              <a:t>Làm bài tập </a:t>
            </a:r>
            <a:r>
              <a:rPr lang="en-US" sz="2600" b="0" dirty="0" err="1">
                <a:latin typeface="+mj-lt"/>
              </a:rPr>
              <a:t>Bài</a:t>
            </a:r>
            <a:r>
              <a:rPr lang="en-US" sz="2600" b="0" dirty="0">
                <a:latin typeface="+mj-lt"/>
              </a:rPr>
              <a:t> 14, Sách bài tập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7B7F685-2755-4A65-A4A1-4F1989486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4244" y="2916712"/>
            <a:ext cx="2266591" cy="2077022"/>
          </a:xfrm>
          <a:prstGeom prst="rect">
            <a:avLst/>
          </a:prstGeom>
        </p:spPr>
      </p:pic>
      <p:sp>
        <p:nvSpPr>
          <p:cNvPr id="8" name="Google Shape;1754;p25"/>
          <p:cNvSpPr txBox="1">
            <a:spLocks noGrp="1"/>
          </p:cNvSpPr>
          <p:nvPr>
            <p:ph type="title" idx="3"/>
          </p:nvPr>
        </p:nvSpPr>
        <p:spPr>
          <a:xfrm>
            <a:off x="1844456" y="3253609"/>
            <a:ext cx="632700" cy="525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3</a:t>
            </a:r>
            <a:endParaRPr dirty="0">
              <a:latin typeface="+mj-lt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74743" y="3150628"/>
            <a:ext cx="5715868" cy="628361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sz="2600" b="0" dirty="0">
                <a:latin typeface="+mj-lt"/>
              </a:rPr>
              <a:t>Đọc trước </a:t>
            </a:r>
            <a:r>
              <a:rPr lang="en-US" sz="2600" b="0" dirty="0" err="1">
                <a:latin typeface="+mj-lt"/>
              </a:rPr>
              <a:t>Bài</a:t>
            </a:r>
            <a:r>
              <a:rPr lang="en-US" sz="2600" b="0" dirty="0">
                <a:latin typeface="+mj-lt"/>
              </a:rPr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3945405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" grpId="0"/>
      <p:bldP spid="3" grpId="0" build="p"/>
      <p:bldP spid="38" grpId="0"/>
      <p:bldP spid="39" grpId="0" build="p"/>
      <p:bldP spid="8" grpId="0"/>
      <p:bldP spid="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71DE7BDF-6523-4D43-AA37-26EF20378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7120" y="2382069"/>
            <a:ext cx="2770600" cy="2596896"/>
          </a:xfrm>
          <a:prstGeom prst="rect">
            <a:avLst/>
          </a:prstGeom>
        </p:spPr>
      </p:pic>
      <p:grpSp>
        <p:nvGrpSpPr>
          <p:cNvPr id="9" name="Google Shape;463;p23">
            <a:extLst>
              <a:ext uri="{FF2B5EF4-FFF2-40B4-BE49-F238E27FC236}">
                <a16:creationId xmlns:a16="http://schemas.microsoft.com/office/drawing/2014/main" id="{7A8917B7-4037-40FD-9A95-D25EED3B71E3}"/>
              </a:ext>
            </a:extLst>
          </p:cNvPr>
          <p:cNvGrpSpPr/>
          <p:nvPr/>
        </p:nvGrpSpPr>
        <p:grpSpPr>
          <a:xfrm rot="511137">
            <a:off x="5849325" y="4017284"/>
            <a:ext cx="1050340" cy="1027582"/>
            <a:chOff x="1664354" y="4088694"/>
            <a:chExt cx="1037582" cy="940754"/>
          </a:xfrm>
        </p:grpSpPr>
        <p:grpSp>
          <p:nvGrpSpPr>
            <p:cNvPr id="10" name="Google Shape;464;p23">
              <a:extLst>
                <a:ext uri="{FF2B5EF4-FFF2-40B4-BE49-F238E27FC236}">
                  <a16:creationId xmlns:a16="http://schemas.microsoft.com/office/drawing/2014/main" id="{40921C5B-D3CE-465E-B47C-3DC0216A01C5}"/>
                </a:ext>
              </a:extLst>
            </p:cNvPr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14" name="Google Shape;465;p23">
                <a:extLst>
                  <a:ext uri="{FF2B5EF4-FFF2-40B4-BE49-F238E27FC236}">
                    <a16:creationId xmlns:a16="http://schemas.microsoft.com/office/drawing/2014/main" id="{37F3678B-601E-4F8C-BAB6-5622113D0D75}"/>
                  </a:ext>
                </a:extLst>
              </p:cNvPr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5" name="Google Shape;466;p23">
                <a:extLst>
                  <a:ext uri="{FF2B5EF4-FFF2-40B4-BE49-F238E27FC236}">
                    <a16:creationId xmlns:a16="http://schemas.microsoft.com/office/drawing/2014/main" id="{531CF179-BBF3-4000-9DF0-CD3C1BC5F86C}"/>
                  </a:ext>
                </a:extLst>
              </p:cNvPr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6" name="Google Shape;467;p23">
                <a:extLst>
                  <a:ext uri="{FF2B5EF4-FFF2-40B4-BE49-F238E27FC236}">
                    <a16:creationId xmlns:a16="http://schemas.microsoft.com/office/drawing/2014/main" id="{48440B51-6323-4AEC-9ED0-507EBBE5961A}"/>
                  </a:ext>
                </a:extLst>
              </p:cNvPr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7" name="Google Shape;468;p23">
                <a:extLst>
                  <a:ext uri="{FF2B5EF4-FFF2-40B4-BE49-F238E27FC236}">
                    <a16:creationId xmlns:a16="http://schemas.microsoft.com/office/drawing/2014/main" id="{DE53FCD0-D911-4D50-B00D-919E4D51FDFB}"/>
                  </a:ext>
                </a:extLst>
              </p:cNvPr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8" name="Google Shape;469;p23">
                <a:extLst>
                  <a:ext uri="{FF2B5EF4-FFF2-40B4-BE49-F238E27FC236}">
                    <a16:creationId xmlns:a16="http://schemas.microsoft.com/office/drawing/2014/main" id="{59E6B341-825B-474B-96EC-170D3FD4AF4D}"/>
                  </a:ext>
                </a:extLst>
              </p:cNvPr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9" name="Google Shape;470;p23">
                <a:extLst>
                  <a:ext uri="{FF2B5EF4-FFF2-40B4-BE49-F238E27FC236}">
                    <a16:creationId xmlns:a16="http://schemas.microsoft.com/office/drawing/2014/main" id="{5508F390-DD16-4270-910B-F4F0843ACF2B}"/>
                  </a:ext>
                </a:extLst>
              </p:cNvPr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0" name="Google Shape;471;p23">
                <a:extLst>
                  <a:ext uri="{FF2B5EF4-FFF2-40B4-BE49-F238E27FC236}">
                    <a16:creationId xmlns:a16="http://schemas.microsoft.com/office/drawing/2014/main" id="{DDBC81B2-3747-407B-AA31-8843B110706A}"/>
                  </a:ext>
                </a:extLst>
              </p:cNvPr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11" name="Google Shape;472;p23">
              <a:extLst>
                <a:ext uri="{FF2B5EF4-FFF2-40B4-BE49-F238E27FC236}">
                  <a16:creationId xmlns:a16="http://schemas.microsoft.com/office/drawing/2014/main" id="{B3874BE4-10DD-45C6-A061-C48D898DB30E}"/>
                </a:ext>
              </a:extLst>
            </p:cNvPr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12" name="Google Shape;473;p23">
                <a:extLst>
                  <a:ext uri="{FF2B5EF4-FFF2-40B4-BE49-F238E27FC236}">
                    <a16:creationId xmlns:a16="http://schemas.microsoft.com/office/drawing/2014/main" id="{609119D0-1DC9-4F67-B52A-8B03153341E3}"/>
                  </a:ext>
                </a:extLst>
              </p:cNvPr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3" name="Google Shape;474;p23">
                <a:extLst>
                  <a:ext uri="{FF2B5EF4-FFF2-40B4-BE49-F238E27FC236}">
                    <a16:creationId xmlns:a16="http://schemas.microsoft.com/office/drawing/2014/main" id="{DA75DB14-C345-4CC8-BDC6-AE2E8D17DBDD}"/>
                  </a:ext>
                </a:extLst>
              </p:cNvPr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21" name="Google Shape;448;p23">
            <a:extLst>
              <a:ext uri="{FF2B5EF4-FFF2-40B4-BE49-F238E27FC236}">
                <a16:creationId xmlns:a16="http://schemas.microsoft.com/office/drawing/2014/main" id="{3A24B18B-036C-4EE2-93DD-0B3AE6FF2662}"/>
              </a:ext>
            </a:extLst>
          </p:cNvPr>
          <p:cNvGrpSpPr/>
          <p:nvPr/>
        </p:nvGrpSpPr>
        <p:grpSpPr>
          <a:xfrm>
            <a:off x="1528260" y="3997950"/>
            <a:ext cx="1339691" cy="949424"/>
            <a:chOff x="4368" y="4500332"/>
            <a:chExt cx="1550979" cy="1347924"/>
          </a:xfrm>
          <a:solidFill>
            <a:schemeClr val="accent5">
              <a:lumMod val="50000"/>
            </a:schemeClr>
          </a:solidFill>
        </p:grpSpPr>
        <p:grpSp>
          <p:nvGrpSpPr>
            <p:cNvPr id="22" name="Google Shape;449;p23">
              <a:extLst>
                <a:ext uri="{FF2B5EF4-FFF2-40B4-BE49-F238E27FC236}">
                  <a16:creationId xmlns:a16="http://schemas.microsoft.com/office/drawing/2014/main" id="{E3709DEB-C2CD-4416-9E5C-D4D6FA37C44E}"/>
                </a:ext>
              </a:extLst>
            </p:cNvPr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  <a:grpFill/>
          </p:grpSpPr>
          <p:sp>
            <p:nvSpPr>
              <p:cNvPr id="25" name="Google Shape;450;p23">
                <a:extLst>
                  <a:ext uri="{FF2B5EF4-FFF2-40B4-BE49-F238E27FC236}">
                    <a16:creationId xmlns:a16="http://schemas.microsoft.com/office/drawing/2014/main" id="{EF04E796-2875-46F8-BDDB-BB3AFE971755}"/>
                  </a:ext>
                </a:extLst>
              </p:cNvPr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6" name="Google Shape;451;p23">
                <a:extLst>
                  <a:ext uri="{FF2B5EF4-FFF2-40B4-BE49-F238E27FC236}">
                    <a16:creationId xmlns:a16="http://schemas.microsoft.com/office/drawing/2014/main" id="{38C902EC-0AD5-433F-A999-FA7053654463}"/>
                  </a:ext>
                </a:extLst>
              </p:cNvPr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" name="Google Shape;452;p23">
                <a:extLst>
                  <a:ext uri="{FF2B5EF4-FFF2-40B4-BE49-F238E27FC236}">
                    <a16:creationId xmlns:a16="http://schemas.microsoft.com/office/drawing/2014/main" id="{BE8BF51A-DB9B-4B3D-8A07-B64C8B04472B}"/>
                  </a:ext>
                </a:extLst>
              </p:cNvPr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8" name="Google Shape;453;p23">
                <a:extLst>
                  <a:ext uri="{FF2B5EF4-FFF2-40B4-BE49-F238E27FC236}">
                    <a16:creationId xmlns:a16="http://schemas.microsoft.com/office/drawing/2014/main" id="{85D59A5E-2390-432C-B759-997C232BAC45}"/>
                  </a:ext>
                </a:extLst>
              </p:cNvPr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9" name="Google Shape;454;p23">
                <a:extLst>
                  <a:ext uri="{FF2B5EF4-FFF2-40B4-BE49-F238E27FC236}">
                    <a16:creationId xmlns:a16="http://schemas.microsoft.com/office/drawing/2014/main" id="{916E1A1A-B890-45FE-B8DF-468EDD4C5365}"/>
                  </a:ext>
                </a:extLst>
              </p:cNvPr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" name="Google Shape;455;p23">
                <a:extLst>
                  <a:ext uri="{FF2B5EF4-FFF2-40B4-BE49-F238E27FC236}">
                    <a16:creationId xmlns:a16="http://schemas.microsoft.com/office/drawing/2014/main" id="{67292057-7966-47BA-9416-90CB940C19DB}"/>
                  </a:ext>
                </a:extLst>
              </p:cNvPr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" name="Google Shape;456;p23">
                <a:extLst>
                  <a:ext uri="{FF2B5EF4-FFF2-40B4-BE49-F238E27FC236}">
                    <a16:creationId xmlns:a16="http://schemas.microsoft.com/office/drawing/2014/main" id="{BC3BFF70-1C8A-4DB0-BB07-A14424180144}"/>
                  </a:ext>
                </a:extLst>
              </p:cNvPr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" name="Google Shape;457;p23">
                <a:extLst>
                  <a:ext uri="{FF2B5EF4-FFF2-40B4-BE49-F238E27FC236}">
                    <a16:creationId xmlns:a16="http://schemas.microsoft.com/office/drawing/2014/main" id="{514F0A3F-1801-4EB7-BF81-B9FB2E1382CF}"/>
                  </a:ext>
                </a:extLst>
              </p:cNvPr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3" name="Google Shape;458;p23">
                <a:extLst>
                  <a:ext uri="{FF2B5EF4-FFF2-40B4-BE49-F238E27FC236}">
                    <a16:creationId xmlns:a16="http://schemas.microsoft.com/office/drawing/2014/main" id="{A58BE603-7B56-4264-98BD-5921A5A658AC}"/>
                  </a:ext>
                </a:extLst>
              </p:cNvPr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" name="Google Shape;459;p23">
                <a:extLst>
                  <a:ext uri="{FF2B5EF4-FFF2-40B4-BE49-F238E27FC236}">
                    <a16:creationId xmlns:a16="http://schemas.microsoft.com/office/drawing/2014/main" id="{718C63C4-E060-4495-B942-AE0288B2CF5A}"/>
                  </a:ext>
                </a:extLst>
              </p:cNvPr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" name="Google Shape;460;p23">
                <a:extLst>
                  <a:ext uri="{FF2B5EF4-FFF2-40B4-BE49-F238E27FC236}">
                    <a16:creationId xmlns:a16="http://schemas.microsoft.com/office/drawing/2014/main" id="{0A938417-6D2C-4DA9-B7E2-389EA5760D2F}"/>
                  </a:ext>
                </a:extLst>
              </p:cNvPr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23" name="Google Shape;461;p23">
              <a:extLst>
                <a:ext uri="{FF2B5EF4-FFF2-40B4-BE49-F238E27FC236}">
                  <a16:creationId xmlns:a16="http://schemas.microsoft.com/office/drawing/2014/main" id="{135A3FC6-2F45-4709-9D72-2061A3BE53C6}"/>
                </a:ext>
              </a:extLst>
            </p:cNvPr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462;p23">
              <a:extLst>
                <a:ext uri="{FF2B5EF4-FFF2-40B4-BE49-F238E27FC236}">
                  <a16:creationId xmlns:a16="http://schemas.microsoft.com/office/drawing/2014/main" id="{51B108BA-B96B-491B-9FFE-4EEA85A5F1AE}"/>
                </a:ext>
              </a:extLst>
            </p:cNvPr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271407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1333925" y="1007987"/>
            <a:ext cx="606254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1375170" y="2288234"/>
            <a:ext cx="6013094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+mj-lt"/>
              </a:rPr>
              <a:t>1. SỰ PHẢN XẠ ÂM</a:t>
            </a:r>
            <a:endParaRPr sz="3500" dirty="0">
              <a:latin typeface="+mj-lt"/>
            </a:endParaRPr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4" name="Google Shape;1784;p26">
            <a:hlinkClick r:id="rId4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5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1333925" y="1007987"/>
            <a:ext cx="606254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1559538" y="1606247"/>
            <a:ext cx="5721286" cy="18175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err="1" smtClean="0">
                <a:latin typeface="+mj-lt"/>
              </a:rPr>
              <a:t>Hoạt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động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nhóm</a:t>
            </a:r>
            <a:r>
              <a:rPr lang="en-US" sz="3500" dirty="0" smtClean="0">
                <a:latin typeface="+mj-lt"/>
              </a:rPr>
              <a:t>: </a:t>
            </a:r>
            <a:br>
              <a:rPr lang="en-US" sz="3500" dirty="0" smtClean="0">
                <a:latin typeface="+mj-lt"/>
              </a:rPr>
            </a:br>
            <a:r>
              <a:rPr lang="en-US" sz="3500" dirty="0" err="1" smtClean="0">
                <a:latin typeface="+mj-lt"/>
              </a:rPr>
              <a:t>Tiến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hành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thí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nghiệm</a:t>
            </a:r>
            <a:endParaRPr sz="3500" dirty="0">
              <a:latin typeface="+mj-lt"/>
            </a:endParaRPr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4" name="Google Shape;1784;p26">
            <a:hlinkClick r:id="rId4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5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01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27"/>
          <p:cNvSpPr/>
          <p:nvPr/>
        </p:nvSpPr>
        <p:spPr>
          <a:xfrm rot="-422">
            <a:off x="1953129" y="1710143"/>
            <a:ext cx="5186520" cy="298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92" name="Google Shape;1792;p27"/>
          <p:cNvSpPr txBox="1">
            <a:spLocks noGrp="1"/>
          </p:cNvSpPr>
          <p:nvPr>
            <p:ph type="title"/>
          </p:nvPr>
        </p:nvSpPr>
        <p:spPr>
          <a:xfrm>
            <a:off x="402336" y="680599"/>
            <a:ext cx="8070739" cy="10690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ts val="3200"/>
              </a:lnSpc>
            </a:pPr>
            <a:r>
              <a:rPr lang="en-GB" dirty="0" err="1">
                <a:latin typeface="+mn-lt"/>
              </a:rPr>
              <a:t>Thí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nghiệm</a:t>
            </a:r>
            <a:r>
              <a:rPr lang="en-GB" dirty="0">
                <a:latin typeface="+mn-lt"/>
              </a:rPr>
              <a:t> s</a:t>
            </a:r>
            <a:r>
              <a:rPr lang="vi-VN" dirty="0">
                <a:latin typeface="+mn-lt"/>
              </a:rPr>
              <a:t>óng âm phản xạ 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vi-VN" dirty="0">
                <a:latin typeface="+mn-lt"/>
              </a:rPr>
              <a:t>khi gặp vật cản</a:t>
            </a:r>
            <a:endParaRPr sz="2600" dirty="0">
              <a:latin typeface="+mn-lt"/>
            </a:endParaRPr>
          </a:p>
        </p:txBody>
      </p:sp>
      <p:sp>
        <p:nvSpPr>
          <p:cNvPr id="2010" name="Google Shape;2010;p27"/>
          <p:cNvSpPr/>
          <p:nvPr/>
        </p:nvSpPr>
        <p:spPr>
          <a:xfrm rot="4965428">
            <a:off x="6675999" y="1391531"/>
            <a:ext cx="761148" cy="86253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011" name="Google Shape;2011;p27"/>
          <p:cNvSpPr/>
          <p:nvPr/>
        </p:nvSpPr>
        <p:spPr>
          <a:xfrm rot="-4965428" flipH="1">
            <a:off x="1454368" y="1461470"/>
            <a:ext cx="966752" cy="81649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015" name="Google Shape;2015;p27"/>
          <p:cNvSpPr txBox="1">
            <a:spLocks noGrp="1"/>
          </p:cNvSpPr>
          <p:nvPr>
            <p:ph type="subTitle" idx="4294967295"/>
          </p:nvPr>
        </p:nvSpPr>
        <p:spPr>
          <a:xfrm>
            <a:off x="1952944" y="1932604"/>
            <a:ext cx="5186888" cy="3593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lt1"/>
                </a:solidFill>
                <a:latin typeface="+mj-lt"/>
              </a:rPr>
              <a:t>Dụng cụ</a:t>
            </a:r>
            <a:endParaRPr sz="2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2016" name="Google Shape;2016;p27">
            <a:hlinkClick r:id="rId3" action="ppaction://hlinksldjump"/>
          </p:cNvPr>
          <p:cNvSpPr/>
          <p:nvPr/>
        </p:nvSpPr>
        <p:spPr>
          <a:xfrm rot="-2700000">
            <a:off x="1507223" y="1017342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7">
            <a:hlinkClick r:id="rId4" action="ppaction://hlinksldjump"/>
          </p:cNvPr>
          <p:cNvSpPr/>
          <p:nvPr/>
        </p:nvSpPr>
        <p:spPr>
          <a:xfrm rot="8100000">
            <a:off x="7054342" y="1003018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2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019" name="Google Shape;2019;p2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0" name="Google Shape;2020;p2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1" name="Google Shape;2021;p2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2" name="Google Shape;2022;p2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3" name="Google Shape;2023;p2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024" name="Google Shape;2024;p27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30" name="Google Shape;2030;p27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42" name="Google Shape;2015;p27"/>
          <p:cNvSpPr txBox="1">
            <a:spLocks/>
          </p:cNvSpPr>
          <p:nvPr/>
        </p:nvSpPr>
        <p:spPr>
          <a:xfrm>
            <a:off x="2165299" y="2302266"/>
            <a:ext cx="4857293" cy="211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12700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+ 2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ống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nhựa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60 cm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kính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60mm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 marL="12700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+ 1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Quyển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sách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 marL="12700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+ 1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Tấm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xốp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 marL="12700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+ 1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Tấm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kính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mờ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 marL="12700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+ 1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Tấm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thảm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nhựa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1" grpId="0" animBg="1"/>
      <p:bldP spid="1792" grpId="0"/>
      <p:bldP spid="2010" grpId="0" animBg="1"/>
      <p:bldP spid="2011" grpId="0" animBg="1"/>
      <p:bldP spid="2015" grpId="0" build="p"/>
      <p:bldP spid="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28"/>
          <p:cNvSpPr txBox="1">
            <a:spLocks noGrp="1"/>
          </p:cNvSpPr>
          <p:nvPr>
            <p:ph type="title"/>
          </p:nvPr>
        </p:nvSpPr>
        <p:spPr>
          <a:xfrm>
            <a:off x="500290" y="332611"/>
            <a:ext cx="809245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latin typeface="+mj-lt"/>
              </a:rPr>
              <a:t>Tiến hành thí nghiệm</a:t>
            </a:r>
            <a:endParaRPr sz="2600" dirty="0">
              <a:latin typeface="+mj-lt"/>
            </a:endParaRPr>
          </a:p>
        </p:txBody>
      </p:sp>
      <p:sp>
        <p:nvSpPr>
          <p:cNvPr id="2165" name="Google Shape;2165;p28">
            <a:hlinkClick r:id="rId3" action="ppaction://hlinksldjump"/>
          </p:cNvPr>
          <p:cNvSpPr/>
          <p:nvPr/>
        </p:nvSpPr>
        <p:spPr>
          <a:xfrm rot="-2700000">
            <a:off x="2648723" y="456825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8">
            <a:hlinkClick r:id="rId4" action="ppaction://hlinksldjump"/>
          </p:cNvPr>
          <p:cNvSpPr/>
          <p:nvPr/>
        </p:nvSpPr>
        <p:spPr>
          <a:xfrm rot="8100000">
            <a:off x="6358186" y="446210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8">
            <a:hlinkClick r:id="rId5" action="ppaction://hlinksldjump"/>
          </p:cNvPr>
          <p:cNvSpPr txBox="1"/>
          <p:nvPr/>
        </p:nvSpPr>
        <p:spPr>
          <a:xfrm>
            <a:off x="8427907" y="652599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4" name="Google Shape;2324;p28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19583A-B9C3-4871-B238-8B4DABEDF993}"/>
              </a:ext>
            </a:extLst>
          </p:cNvPr>
          <p:cNvSpPr txBox="1"/>
          <p:nvPr/>
        </p:nvSpPr>
        <p:spPr>
          <a:xfrm>
            <a:off x="948016" y="810181"/>
            <a:ext cx="4282889" cy="17226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14.1.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84F4849-8D51-4EEA-99D1-57F4AC6DF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63" y="2571750"/>
            <a:ext cx="4282889" cy="23431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7DEB287-97E6-45C9-908D-4AF4F9D3C2AB}"/>
              </a:ext>
            </a:extLst>
          </p:cNvPr>
          <p:cNvSpPr txBox="1"/>
          <p:nvPr/>
        </p:nvSpPr>
        <p:spPr>
          <a:xfrm>
            <a:off x="5323593" y="1401775"/>
            <a:ext cx="3439716" cy="1323439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HS 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miệng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nhựa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B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miệng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nhựa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endParaRPr lang="en-GB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34B5D3-99A6-4FE4-91AC-0ABA0D70CDA7}"/>
              </a:ext>
            </a:extLst>
          </p:cNvPr>
          <p:cNvSpPr txBox="1"/>
          <p:nvPr/>
        </p:nvSpPr>
        <p:spPr>
          <a:xfrm>
            <a:off x="5351223" y="2946713"/>
            <a:ext cx="3439715" cy="139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xốp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6" grpId="0" animBg="1"/>
      <p:bldP spid="23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706" y="765982"/>
            <a:ext cx="8068665" cy="572700"/>
          </a:xfrm>
        </p:spPr>
        <p:txBody>
          <a:bodyPr/>
          <a:lstStyle/>
          <a:p>
            <a:r>
              <a:rPr lang="en-US" sz="2600" dirty="0">
                <a:latin typeface="+mj-lt"/>
              </a:rPr>
              <a:t>Hoàn thành các kết quả đo được theo mẫu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D0F1B9-3833-4B11-9C8C-0697217B7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994083"/>
              </p:ext>
            </p:extLst>
          </p:nvPr>
        </p:nvGraphicFramePr>
        <p:xfrm>
          <a:off x="961464" y="1532964"/>
          <a:ext cx="7328649" cy="2793547"/>
        </p:xfrm>
        <a:graphic>
          <a:graphicData uri="http://schemas.openxmlformats.org/drawingml/2006/table">
            <a:tbl>
              <a:tblPr firstRow="1" firstCol="1" bandRow="1">
                <a:tableStyleId>{B4AB5A40-048F-4E76-8F1A-9C842C039150}</a:tableStyleId>
              </a:tblPr>
              <a:tblGrid>
                <a:gridCol w="1464793">
                  <a:extLst>
                    <a:ext uri="{9D8B030D-6E8A-4147-A177-3AD203B41FA5}">
                      <a16:colId xmlns:a16="http://schemas.microsoft.com/office/drawing/2014/main" val="2241582477"/>
                    </a:ext>
                  </a:extLst>
                </a:gridCol>
                <a:gridCol w="1465964">
                  <a:extLst>
                    <a:ext uri="{9D8B030D-6E8A-4147-A177-3AD203B41FA5}">
                      <a16:colId xmlns:a16="http://schemas.microsoft.com/office/drawing/2014/main" val="580710603"/>
                    </a:ext>
                  </a:extLst>
                </a:gridCol>
                <a:gridCol w="1465964">
                  <a:extLst>
                    <a:ext uri="{9D8B030D-6E8A-4147-A177-3AD203B41FA5}">
                      <a16:colId xmlns:a16="http://schemas.microsoft.com/office/drawing/2014/main" val="2896100569"/>
                    </a:ext>
                  </a:extLst>
                </a:gridCol>
                <a:gridCol w="1465964">
                  <a:extLst>
                    <a:ext uri="{9D8B030D-6E8A-4147-A177-3AD203B41FA5}">
                      <a16:colId xmlns:a16="http://schemas.microsoft.com/office/drawing/2014/main" val="1380162431"/>
                    </a:ext>
                  </a:extLst>
                </a:gridCol>
                <a:gridCol w="1465964">
                  <a:extLst>
                    <a:ext uri="{9D8B030D-6E8A-4147-A177-3AD203B41FA5}">
                      <a16:colId xmlns:a16="http://schemas.microsoft.com/office/drawing/2014/main" val="1896774694"/>
                    </a:ext>
                  </a:extLst>
                </a:gridCol>
              </a:tblGrid>
              <a:tr h="1228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Vật phản xạ âm/ Vật cản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Quyển sách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Tấm xốp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Tấm kính mờ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Tấm thảm nhựa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947550"/>
                  </a:ext>
                </a:extLst>
              </a:tr>
              <a:tr h="606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Phản xạ âm tốt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0791666"/>
                  </a:ext>
                </a:extLst>
              </a:tr>
              <a:tr h="606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Phản xạ âm kém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368479"/>
                  </a:ext>
                </a:extLst>
              </a:tr>
            </a:tbl>
          </a:graphicData>
        </a:graphic>
      </p:graphicFrame>
      <p:sp>
        <p:nvSpPr>
          <p:cNvPr id="5" name="Google Shape;1777;p26">
            <a:hlinkClick r:id="rId3" action="ppaction://hlinksldjump"/>
            <a:extLst>
              <a:ext uri="{FF2B5EF4-FFF2-40B4-BE49-F238E27FC236}">
                <a16:creationId xmlns:a16="http://schemas.microsoft.com/office/drawing/2014/main" id="{7F051D56-D5CE-488B-AA1A-841E264301FF}"/>
              </a:ext>
            </a:extLst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1830</Words>
  <PresentationFormat>On-screen Show (16:9)</PresentationFormat>
  <Paragraphs>214</Paragraphs>
  <Slides>46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Quicksand Light</vt:lpstr>
      <vt:lpstr>Jua</vt:lpstr>
      <vt:lpstr>Calibri</vt:lpstr>
      <vt:lpstr>Arial</vt:lpstr>
      <vt:lpstr>Times New Roman</vt:lpstr>
      <vt:lpstr>Nature Activities Binder by Slidesgo</vt:lpstr>
      <vt:lpstr>Bitmap Image</vt:lpstr>
      <vt:lpstr>LỚP: KHTN 1 Học viên: Trịnh Thị Duyên </vt:lpstr>
      <vt:lpstr>KHỞI ĐỘNG</vt:lpstr>
      <vt:lpstr>PowerPoint Presentation</vt:lpstr>
      <vt:lpstr>NỘI DUNG BÀI HỌC</vt:lpstr>
      <vt:lpstr>1. SỰ PHẢN XẠ ÂM</vt:lpstr>
      <vt:lpstr>Hoạt động nhóm:  Tiến hành thí nghiệm</vt:lpstr>
      <vt:lpstr>Thí nghiệm sóng âm phản xạ  khi gặp vật cản</vt:lpstr>
      <vt:lpstr>Tiến hành thí nghiệm</vt:lpstr>
      <vt:lpstr>Hoàn thành các kết quả đo được theo mẫu</vt:lpstr>
      <vt:lpstr>Kết quả đo được theo mẫu</vt:lpstr>
      <vt:lpstr>  Thảo luận và trả lời câu hỏi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2. Một số hiện tượng  về sóng âm</vt:lpstr>
      <vt:lpstr>  Khi đứng trước vách hang động (trong phòng kín) nếu nói to ta sẽ nghe được tiếng nói của  chính mình vọng lại</vt:lpstr>
      <vt:lpstr>PowerPoint Presentation</vt:lpstr>
      <vt:lpstr>PowerPoint Presentation</vt:lpstr>
      <vt:lpstr>  Thảo luận và trả lời câu hỏi</vt:lpstr>
      <vt:lpstr>PowerPoint Presentation</vt:lpstr>
      <vt:lpstr>PowerPoint Presentation</vt:lpstr>
      <vt:lpstr>Ghi nhớ</vt:lpstr>
      <vt:lpstr>PowerPoint Presentation</vt:lpstr>
      <vt:lpstr>2. Một số hiện tượng  về sóng âm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  Thảo luận và trả lời câu hỏi</vt:lpstr>
      <vt:lpstr>PowerPoint Presentation</vt:lpstr>
      <vt:lpstr>PowerPoint Presentation</vt:lpstr>
      <vt:lpstr>Tai ta nghe được tiếng vang khi nào?</vt:lpstr>
      <vt:lpstr>PowerPoint Presentation</vt:lpstr>
      <vt:lpstr>KIẾN THỨC  CẦN NHỚ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2022-06-15T13:02:46Z</dcterms:modified>
</cp:coreProperties>
</file>