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73" r:id="rId11"/>
    <p:sldId id="266" r:id="rId12"/>
    <p:sldId id="268" r:id="rId13"/>
    <p:sldId id="274" r:id="rId14"/>
    <p:sldId id="275" r:id="rId15"/>
    <p:sldId id="270" r:id="rId16"/>
    <p:sldId id="271" r:id="rId17"/>
    <p:sldId id="272" r:id="rId18"/>
  </p:sldIdLst>
  <p:sldSz cx="9144000" cy="5143500" type="screen16x9"/>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72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en-US"/>
        </a:p>
      </dgm:t>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en-US"/>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en-US"/>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en-US"/>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en-US"/>
        </a:p>
      </dgm:t>
    </dgm:pt>
  </dgm:ptLst>
  <dgm:cxnLst>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BFD297BA-E1C9-4B3A-AE76-707424A5C220}" srcId="{9D58DDF7-F74E-49F9-B16F-EF79EAC79D6C}" destId="{A08A8505-34FE-4253-9A13-E9757D2E79C1}" srcOrd="2" destOrd="0" parTransId="{380CFA77-8043-4508-9E42-AC8AEAB99014}" sibTransId="{8C41BD13-CA90-4A41-9789-D8AFEC506427}"/>
    <dgm:cxn modelId="{7144BD06-DF0E-4568-A582-204DA9057FE4}" srcId="{9D58DDF7-F74E-49F9-B16F-EF79EAC79D6C}" destId="{85FBF4FF-E9DF-4986-81C0-22EE5E9D1277}" srcOrd="1" destOrd="0" parTransId="{9DD2613C-DDBF-447F-B737-FEDF1DEC6478}" sibTransId="{54659726-6526-4163-8B9E-84FFE127EB54}"/>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FE372345-9794-4477-80AE-AC15C9614ABF}" type="presOf" srcId="{9D58DDF7-F74E-49F9-B16F-EF79EAC79D6C}" destId="{6D8A467A-3B13-46E3-A390-DA1D59598374}"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en-US"/>
        </a:p>
      </dgm:t>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en-US"/>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en-US"/>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en-US"/>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en-US"/>
        </a:p>
      </dgm:t>
    </dgm:pt>
  </dgm:ptLst>
  <dgm:cxnLst>
    <dgm:cxn modelId="{6E824E03-158D-4B50-B0C3-0A411CEAB00F}" type="presOf" srcId="{40013629-9018-4055-9581-D7E4BE917E58}" destId="{06C84D3B-386D-4338-94F9-7F7F4E7B49A0}" srcOrd="0" destOrd="0" presId="urn:microsoft.com/office/officeart/2005/8/layout/matrix3"/>
    <dgm:cxn modelId="{BFD297BA-E1C9-4B3A-AE76-707424A5C220}" srcId="{9D58DDF7-F74E-49F9-B16F-EF79EAC79D6C}" destId="{A08A8505-34FE-4253-9A13-E9757D2E79C1}" srcOrd="2" destOrd="0" parTransId="{380CFA77-8043-4508-9E42-AC8AEAB99014}" sibTransId="{8C41BD13-CA90-4A41-9789-D8AFEC506427}"/>
    <dgm:cxn modelId="{D999B8AD-11B0-4C97-AA5D-552F214123E6}" srcId="{9D58DDF7-F74E-49F9-B16F-EF79EAC79D6C}" destId="{41E353F8-AB8B-42AE-9857-15ECAB049A12}" srcOrd="3" destOrd="0" parTransId="{5B0ED7C7-1A5E-42B4-9B94-B605741E8312}" sibTransId="{7DAC3680-5D16-42D5-A1FA-1DA119436841}"/>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14/11/2021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14/11/2021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14/11/2021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14/11/2021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14/11/2021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14/11/2021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14/11/2021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14/11/2021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latin typeface="+mj-lt"/>
              </a:rPr>
              <a:t>TÔN TRỌNG SỰ THẬT</a:t>
            </a:r>
            <a:endParaRPr lang="vi-VN" sz="2400" dirty="0">
              <a:latin typeface="+mj-lt"/>
            </a:endParaRPr>
          </a:p>
        </p:txBody>
      </p:sp>
      <p:sp>
        <p:nvSpPr>
          <p:cNvPr id="5" name="Rectangle 4"/>
          <p:cNvSpPr/>
          <p:nvPr/>
        </p:nvSpPr>
        <p:spPr>
          <a:xfrm>
            <a:off x="476354" y="803182"/>
            <a:ext cx="2511470"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solidFill>
                  <a:schemeClr val="tx1"/>
                </a:solidFill>
                <a:latin typeface="+mj-lt"/>
              </a:rPr>
              <a:t>1. </a:t>
            </a:r>
            <a:r>
              <a:rPr lang="vi-VN" sz="2800" dirty="0" smtClean="0">
                <a:solidFill>
                  <a:schemeClr val="tx1"/>
                </a:solidFill>
                <a:latin typeface="+mj-lt"/>
              </a:rPr>
              <a:t>Khái </a:t>
            </a:r>
            <a:r>
              <a:rPr lang="vi-VN" sz="2800" dirty="0" smtClean="0">
                <a:solidFill>
                  <a:schemeClr val="tx1"/>
                </a:solidFill>
                <a:latin typeface="+mj-lt"/>
              </a:rPr>
              <a:t>niệm</a:t>
            </a:r>
            <a:endParaRPr lang="vi-VN" sz="2800" dirty="0">
              <a:solidFill>
                <a:schemeClr val="tx1"/>
              </a:solidFill>
              <a:latin typeface="+mj-lt"/>
            </a:endParaRPr>
          </a:p>
        </p:txBody>
      </p:sp>
      <p:sp>
        <p:nvSpPr>
          <p:cNvPr id="6" name="Rectangle 5"/>
          <p:cNvSpPr/>
          <p:nvPr/>
        </p:nvSpPr>
        <p:spPr>
          <a:xfrm>
            <a:off x="479202" y="2740388"/>
            <a:ext cx="3168352" cy="500356"/>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solidFill>
                  <a:schemeClr val="tx1"/>
                </a:solidFill>
                <a:latin typeface="+mj-lt"/>
              </a:rPr>
              <a:t>2. </a:t>
            </a:r>
            <a:r>
              <a:rPr lang="vi-VN" sz="2800" dirty="0" smtClean="0">
                <a:solidFill>
                  <a:schemeClr val="tx1"/>
                </a:solidFill>
                <a:latin typeface="+mj-lt"/>
              </a:rPr>
              <a:t>Biểu </a:t>
            </a:r>
            <a:r>
              <a:rPr lang="vi-VN" sz="2800" dirty="0" smtClean="0">
                <a:solidFill>
                  <a:schemeClr val="tx1"/>
                </a:solidFill>
                <a:latin typeface="+mj-lt"/>
              </a:rPr>
              <a:t>hiện</a:t>
            </a:r>
            <a:endParaRPr lang="vi-VN" sz="2800" dirty="0">
              <a:solidFill>
                <a:schemeClr val="tx1"/>
              </a:solidFill>
              <a:latin typeface="+mj-lt"/>
            </a:endParaRPr>
          </a:p>
        </p:txBody>
      </p:sp>
      <p:sp>
        <p:nvSpPr>
          <p:cNvPr id="9" name="Rectangle 8"/>
          <p:cNvSpPr/>
          <p:nvPr/>
        </p:nvSpPr>
        <p:spPr>
          <a:xfrm>
            <a:off x="107504" y="1457743"/>
            <a:ext cx="8856984" cy="106013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vi-VN" sz="2800" dirty="0">
                <a:solidFill>
                  <a:schemeClr val="tx1"/>
                </a:solidFill>
                <a:latin typeface="+mj-lt"/>
              </a:rPr>
              <a:t>Tôn trọng sự thật là suy nghĩ, nói và làm theo đúng sự thật, bảo vệ </a:t>
            </a:r>
            <a:r>
              <a:rPr lang="vi-VN" sz="2800" dirty="0" smtClean="0">
                <a:solidFill>
                  <a:schemeClr val="tx1"/>
                </a:solidFill>
                <a:latin typeface="+mj-lt"/>
              </a:rPr>
              <a:t>sự thật</a:t>
            </a:r>
            <a:r>
              <a:rPr lang="vi-VN" sz="2800" i="1" dirty="0">
                <a:solidFill>
                  <a:schemeClr val="tx1"/>
                </a:solidFill>
              </a:rPr>
              <a:t>.</a:t>
            </a:r>
            <a:endParaRPr lang="vi-VN" sz="2800" dirty="0">
              <a:solidFill>
                <a:schemeClr val="tx1"/>
              </a:solidFill>
            </a:endParaRPr>
          </a:p>
          <a:p>
            <a:pPr algn="ctr"/>
            <a:endParaRPr lang="vi-VN" dirty="0">
              <a:solidFill>
                <a:schemeClr val="tx1"/>
              </a:solidFill>
            </a:endParaRPr>
          </a:p>
        </p:txBody>
      </p:sp>
      <p:sp>
        <p:nvSpPr>
          <p:cNvPr id="10" name="Rectangle 9"/>
          <p:cNvSpPr/>
          <p:nvPr/>
        </p:nvSpPr>
        <p:spPr>
          <a:xfrm>
            <a:off x="179512" y="3435846"/>
            <a:ext cx="8784976" cy="1224136"/>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vi-VN" sz="2800" dirty="0" smtClean="0">
                <a:solidFill>
                  <a:schemeClr val="tx1"/>
                </a:solidFill>
                <a:latin typeface="+mj-lt"/>
              </a:rPr>
              <a:t>Là người sống ngay thẳng, thật thà, nhận lỗi khi có khuyết điểm.</a:t>
            </a:r>
            <a:endParaRPr lang="vi-VN" sz="2800" dirty="0">
              <a:solidFill>
                <a:schemeClr val="tx1"/>
              </a:solidFill>
            </a:endParaRPr>
          </a:p>
        </p:txBody>
      </p: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a:t>
            </a:r>
            <a:r>
              <a:rPr lang="vi-VN" sz="2400" dirty="0" smtClean="0">
                <a:latin typeface="+mj-lt"/>
              </a:rPr>
              <a:t>BT.</a:t>
            </a:r>
            <a:r>
              <a:rPr lang="en-US" sz="2400" dirty="0" smtClean="0">
                <a:latin typeface="+mj-lt"/>
              </a:rPr>
              <a:t> </a:t>
            </a:r>
            <a:r>
              <a:rPr lang="vi-VN" sz="2400" dirty="0" smtClean="0">
                <a:latin typeface="+mj-lt"/>
              </a:rPr>
              <a:t>1</a:t>
            </a:r>
            <a:endParaRPr lang="vi-VN" sz="2400" dirty="0" smtClean="0">
              <a:latin typeface="+mj-lt"/>
            </a:endParaRPr>
          </a:p>
          <a:p>
            <a:r>
              <a:rPr lang="vi-VN" sz="2400" dirty="0" smtClean="0">
                <a:latin typeface="+mj-lt"/>
              </a:rPr>
              <a:t>+ N2: BT </a:t>
            </a:r>
            <a:r>
              <a:rPr lang="en-US" sz="2400" dirty="0" smtClean="0">
                <a:latin typeface="+mj-lt"/>
              </a:rPr>
              <a:t>.</a:t>
            </a:r>
            <a:r>
              <a:rPr lang="vi-VN" sz="2400" dirty="0" smtClean="0">
                <a:latin typeface="+mj-lt"/>
              </a:rPr>
              <a:t>2</a:t>
            </a:r>
            <a:endParaRPr lang="vi-VN" sz="2400" dirty="0" smtClean="0">
              <a:latin typeface="+mj-lt"/>
            </a:endParaRPr>
          </a:p>
          <a:p>
            <a:r>
              <a:rPr lang="vi-VN" sz="2400" dirty="0" smtClean="0">
                <a:latin typeface="+mj-lt"/>
              </a:rPr>
              <a:t>+ N3: BT </a:t>
            </a:r>
            <a:r>
              <a:rPr lang="vi-VN" sz="2400" dirty="0" smtClean="0">
                <a:latin typeface="+mj-lt"/>
              </a:rPr>
              <a:t>.</a:t>
            </a:r>
            <a:r>
              <a:rPr lang="vi-VN" sz="2400" dirty="0" smtClean="0">
                <a:latin typeface="+mj-lt"/>
              </a:rPr>
              <a:t>3</a:t>
            </a:r>
          </a:p>
          <a:p>
            <a:endParaRPr lang="vi-VN" sz="2400" b="1"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7049" y="-64030"/>
            <a:ext cx="2451312"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a:t>
            </a:r>
            <a:r>
              <a:rPr lang="vi-VN" sz="3200" b="1" cap="none" spc="0" dirty="0" smtClean="0">
                <a:ln w="10541" cmpd="sng">
                  <a:solidFill>
                    <a:schemeClr val="accent1">
                      <a:shade val="88000"/>
                      <a:satMod val="110000"/>
                    </a:schemeClr>
                  </a:solidFill>
                  <a:prstDash val="solid"/>
                </a:ln>
                <a:solidFill>
                  <a:srgbClr val="002060"/>
                </a:solidFill>
                <a:effectLst/>
                <a:latin typeface="+mj-lt"/>
              </a:rPr>
              <a:t>án</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smtClean="0">
                <a:latin typeface="+mj-lt"/>
              </a:rPr>
              <a:t>BT </a:t>
            </a:r>
            <a:r>
              <a:rPr lang="vi-VN" sz="2800" b="1" dirty="0" smtClean="0">
                <a:latin typeface="+mj-lt"/>
              </a:rPr>
              <a:t>1</a:t>
            </a:r>
            <a:r>
              <a:rPr lang="vi-VN" sz="2800" dirty="0" smtClean="0">
                <a:latin typeface="+mj-lt"/>
              </a:rPr>
              <a:t>: Em đồng ý với ý kiến bạn bạn Huyền.  Vì còn là học sinh chúng ta nên nói đúng sự thật dù là việc nhỏ nhất.</a:t>
            </a:r>
            <a:endParaRPr lang="vi-VN" sz="2800" dirty="0">
              <a:latin typeface="+mj-lt"/>
            </a:endParaRP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smtClean="0">
                <a:solidFill>
                  <a:schemeClr val="bg1"/>
                </a:solidFill>
                <a:latin typeface="+mj-lt"/>
              </a:rPr>
              <a:t>BT </a:t>
            </a:r>
            <a:r>
              <a:rPr lang="vi-VN" sz="2800" b="1" dirty="0" smtClean="0">
                <a:solidFill>
                  <a:schemeClr val="bg1"/>
                </a:solidFill>
                <a:latin typeface="+mj-lt"/>
              </a:rPr>
              <a:t>2</a:t>
            </a:r>
            <a:r>
              <a:rPr lang="vi-VN" sz="2800" b="1" dirty="0" smtClean="0">
                <a:solidFill>
                  <a:schemeClr val="bg1"/>
                </a:solidFill>
                <a:latin typeface="+mj-lt"/>
              </a:rPr>
              <a:t>:  </a:t>
            </a:r>
            <a:r>
              <a:rPr lang="vi-VN" sz="2800" dirty="0" smtClean="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smtClean="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a:t>
            </a:r>
            <a:r>
              <a:rPr lang="vi-VN" sz="2600" b="1" dirty="0" smtClean="0">
                <a:latin typeface="+mj-lt"/>
              </a:rPr>
              <a:t>3</a:t>
            </a:r>
            <a:r>
              <a:rPr lang="vi-VN" sz="2400" b="1" dirty="0" smtClean="0">
                <a:latin typeface="+mj-lt"/>
              </a:rPr>
              <a:t>: </a:t>
            </a:r>
            <a:r>
              <a:rPr lang="vi-VN" sz="2400" dirty="0" smtClean="0">
                <a:latin typeface="+mj-lt"/>
              </a:rPr>
              <a:t>Thái độ của em với hành động của bạn Hà: bạn rất đáng được tuyên dương, bạn đã dũng cảm chỉ ra lỗi, cái sai của người khác.</a:t>
            </a:r>
            <a:endParaRPr lang="vi-VN" sz="2400" dirty="0">
              <a:latin typeface="+mj-lt"/>
            </a:endParaRP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965495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75302" y="151583"/>
            <a:ext cx="5864426"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indent="11112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indent="0" defTabSz="685800">
              <a:tabLst>
                <a:tab pos="1128713" algn="l"/>
              </a:tabLst>
            </a:pP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Cho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thêm</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ca</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dao</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tục</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ngữ</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về</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tôn</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trọng</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sự</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thật</a:t>
            </a: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indent="83344" defTabSz="685800">
              <a:buFontTx/>
              <a:buChar char="•"/>
              <a:tabLst>
                <a:tab pos="1128713" algn="l"/>
              </a:tabLst>
            </a:pP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342900" lvl="1" defTabSz="685800">
              <a:tabLst>
                <a:tab pos="1128713" algn="l"/>
              </a:tabLst>
            </a:pPr>
            <a:endParaRPr lang="en-US" altLang="en-US" dirty="0">
              <a:solidFill>
                <a:srgbClr val="660066"/>
              </a:solidFill>
              <a:latin typeface="Times New Roman" panose="02020603050405020304" pitchFamily="18" charset="0"/>
              <a:cs typeface="Times New Roman" panose="02020603050405020304" pitchFamily="18" charset="0"/>
            </a:endParaRPr>
          </a:p>
          <a:p>
            <a:pPr indent="83344" defTabSz="685800">
              <a:tabLst>
                <a:tab pos="1128713" algn="l"/>
              </a:tabLst>
            </a:pPr>
            <a:endParaRPr lang="en-US" altLang="en-US" dirty="0">
              <a:solidFill>
                <a:srgbClr val="660066"/>
              </a:solidFill>
              <a:latin typeface="Times New Roman" panose="02020603050405020304" pitchFamily="18" charset="0"/>
              <a:cs typeface="Times New Roman" panose="02020603050405020304" pitchFamily="18" charset="0"/>
            </a:endParaRPr>
          </a:p>
        </p:txBody>
      </p:sp>
      <p:pic>
        <p:nvPicPr>
          <p:cNvPr id="5127" name="Picture 7" descr="Tranh Đông Hồ - Tre 3D Việt Nam vector ~ MrPixelVn - Chia sẻ Đồ họa vector  pixel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278" y="2885896"/>
            <a:ext cx="4153722" cy="21801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073" y="135129"/>
            <a:ext cx="1819409" cy="415498"/>
          </a:xfrm>
          <a:prstGeom prst="rect">
            <a:avLst/>
          </a:prstGeom>
          <a:solidFill>
            <a:schemeClr val="accent6">
              <a:lumMod val="40000"/>
              <a:lumOff val="60000"/>
            </a:schemeClr>
          </a:solidFill>
        </p:spPr>
        <p:txBody>
          <a:bodyPr wrap="none">
            <a:spAutoFit/>
          </a:bodyPr>
          <a:lstStyle/>
          <a:p>
            <a:pPr marL="191929"/>
            <a:r>
              <a:rPr lang="en-US" sz="21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VẬN DỤNG</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96" y="527544"/>
            <a:ext cx="6740979" cy="453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4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smtClean="0">
              <a:latin typeface="+mj-lt"/>
            </a:endParaRPr>
          </a:p>
          <a:p>
            <a:pPr algn="ctr"/>
            <a:r>
              <a:rPr lang="vi-VN" sz="3600" b="1" dirty="0" smtClean="0">
                <a:solidFill>
                  <a:srgbClr val="002060"/>
                </a:solidFill>
                <a:latin typeface="+mj-lt"/>
              </a:rPr>
              <a:t>Hoạt động vận dụng:</a:t>
            </a:r>
          </a:p>
          <a:p>
            <a:endParaRPr lang="vi-VN" sz="2400" dirty="0" smtClean="0">
              <a:latin typeface="+mj-lt"/>
            </a:endParaRPr>
          </a:p>
          <a:p>
            <a:r>
              <a:rPr lang="vi-VN" sz="2400" dirty="0" smtClean="0">
                <a:latin typeface="+mj-lt"/>
              </a:rPr>
              <a:t> Viết cảm nhận của em về một trong 2 câu ca dao:</a:t>
            </a:r>
          </a:p>
          <a:p>
            <a:pPr algn="ctr"/>
            <a:r>
              <a:rPr lang="vi-VN" sz="2400" dirty="0" smtClean="0">
                <a:latin typeface="+mj-lt"/>
              </a:rPr>
              <a:t>           1.  Những người tính nết thật thà</a:t>
            </a:r>
          </a:p>
          <a:p>
            <a:pPr algn="ctr"/>
            <a:r>
              <a:rPr lang="vi-VN" sz="2400" dirty="0" smtClean="0">
                <a:latin typeface="+mj-lt"/>
              </a:rPr>
              <a:t>            Đi đâu cũng được người ta tin dùng</a:t>
            </a:r>
          </a:p>
          <a:p>
            <a:pPr algn="ctr"/>
            <a:r>
              <a:rPr lang="vi-VN" sz="2400" dirty="0" smtClean="0">
                <a:latin typeface="+mj-lt"/>
              </a:rPr>
              <a:t>2. Của phi nghĩa có giàu đâu</a:t>
            </a:r>
          </a:p>
          <a:p>
            <a:pPr algn="ctr"/>
            <a:r>
              <a:rPr lang="vi-VN" sz="2400" dirty="0" smtClean="0">
                <a:latin typeface="+mj-lt"/>
              </a:rPr>
              <a:t>Ở cho ngay thẳng giàu sau mới bền.</a:t>
            </a:r>
          </a:p>
          <a:p>
            <a:endParaRPr lang="vi-VN" sz="2400" dirty="0" smtClean="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smtClean="0">
              <a:latin typeface="+mj-lt"/>
            </a:endParaRPr>
          </a:p>
          <a:p>
            <a:pPr algn="ctr"/>
            <a:r>
              <a:rPr lang="vi-VN" sz="3200" b="1" dirty="0" smtClean="0">
                <a:solidFill>
                  <a:srgbClr val="002060"/>
                </a:solidFill>
                <a:latin typeface="+mj-lt"/>
              </a:rPr>
              <a:t>Hoạt động vận dụng:</a:t>
            </a:r>
            <a:endParaRPr lang="vi-VN" sz="2400" dirty="0" smtClean="0">
              <a:latin typeface="+mj-lt"/>
            </a:endParaRPr>
          </a:p>
          <a:p>
            <a:pPr algn="ctr"/>
            <a:r>
              <a:rPr lang="vi-VN" sz="2400" dirty="0" smtClean="0">
                <a:latin typeface="+mj-lt"/>
              </a:rPr>
              <a:t> </a:t>
            </a:r>
            <a:r>
              <a:rPr lang="vi-VN" sz="2800" b="1" dirty="0">
                <a:latin typeface="+mj-lt"/>
              </a:rPr>
              <a:t>Em hãy thiết kế tấm thiệp và cam kết thực hiện thông điệp trong tấm thiệp đó</a:t>
            </a:r>
            <a:r>
              <a:rPr lang="vi-VN" sz="2800" b="1" dirty="0" smtClean="0">
                <a:latin typeface="+mj-lt"/>
              </a:rPr>
              <a:t>.</a:t>
            </a:r>
          </a:p>
          <a:p>
            <a:pPr marL="457200" indent="-457200">
              <a:buFontTx/>
              <a:buChar char="-"/>
            </a:pPr>
            <a:r>
              <a:rPr lang="vi-VN" sz="2800" b="1" dirty="0" smtClean="0">
                <a:latin typeface="+mj-lt"/>
              </a:rPr>
              <a:t>Hình thức tự do sáng tạo</a:t>
            </a:r>
          </a:p>
          <a:p>
            <a:pPr marL="457200" indent="-457200">
              <a:buFontTx/>
              <a:buChar char="-"/>
            </a:pPr>
            <a:r>
              <a:rPr lang="vi-VN" sz="2800" b="1" dirty="0" smtClean="0">
                <a:latin typeface="+mj-lt"/>
              </a:rPr>
              <a:t>Có thể làm thiệp thủ công hoặc thiệp điện tử</a:t>
            </a:r>
          </a:p>
          <a:p>
            <a:pPr marL="457200" indent="-457200">
              <a:buFontTx/>
              <a:buChar char="-"/>
            </a:pPr>
            <a:r>
              <a:rPr lang="vi-VN" sz="2800" b="1" i="1" dirty="0" smtClean="0">
                <a:latin typeface="+mj-lt"/>
              </a:rPr>
              <a:t>Thời gian nộp: Tiết sau</a:t>
            </a:r>
            <a:endParaRPr lang="vi-VN" sz="2800" b="1" i="1" dirty="0">
              <a:latin typeface="+mj-lt"/>
            </a:endParaRPr>
          </a:p>
          <a:p>
            <a:endParaRPr lang="vi-VN" sz="2400" dirty="0" smtClean="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6" name="Rectangle 5"/>
          <p:cNvSpPr/>
          <p:nvPr/>
        </p:nvSpPr>
        <p:spPr>
          <a:xfrm>
            <a:off x="2771800" y="4587974"/>
            <a:ext cx="3791423" cy="461665"/>
          </a:xfrm>
          <a:prstGeom prst="rect">
            <a:avLst/>
          </a:prstGeom>
          <a:noFill/>
          <a:effectLst>
            <a:glow rad="228600">
              <a:schemeClr val="accent2">
                <a:satMod val="175000"/>
                <a:alpha val="40000"/>
              </a:schemeClr>
            </a:glow>
          </a:effectLst>
        </p:spPr>
        <p:txBody>
          <a:bodyPr wrap="none" lIns="91440" tIns="45720" rIns="91440" bIns="45720">
            <a:spAutoFit/>
            <a:scene3d>
              <a:camera prst="perspectiveRelaxedModerately"/>
              <a:lightRig rig="threePt" dir="t"/>
            </a:scene3d>
          </a:bodyPr>
          <a:lstStyle/>
          <a:p>
            <a:pPr algn="ctr"/>
            <a:r>
              <a:rPr lang="vi-VN"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Quyên Nguyễn – Kiên Giang</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smtClean="0">
                <a:latin typeface="+mj-lt"/>
              </a:rPr>
              <a:t>Trao Đổi cặp đôi với bạn, chia sẻ suy nghĩ của mình về việc làm của bạn HS trong tình huống</a:t>
            </a:r>
            <a:endParaRPr lang="vi-VN" sz="2600" dirty="0">
              <a:latin typeface="+mj-lt"/>
            </a:endParaRP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t> </a:t>
            </a:r>
            <a:endParaRPr lang="vi-VN" dirty="0" smtClean="0"/>
          </a:p>
          <a:p>
            <a:pPr algn="ctr"/>
            <a:endParaRPr lang="vi-VN"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Việc </a:t>
            </a:r>
            <a:r>
              <a:rPr lang="nl-NL" sz="2400" dirty="0">
                <a:latin typeface="Times New Roman" panose="02020603050405020304" pitchFamily="18" charset="0"/>
                <a:cs typeface="Times New Roman" panose="02020603050405020304" pitchFamily="18" charset="0"/>
              </a:rPr>
              <a:t>chấp nhận cái chết của nhà thơ cho thấy ông là người như thế </a:t>
            </a:r>
            <a:r>
              <a:rPr lang="vi-VN"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nào</a:t>
            </a:r>
            <a:r>
              <a:rPr lang="nl-NL"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T</a:t>
            </a:r>
            <a:r>
              <a:rPr lang="nl-NL" sz="2800" dirty="0" smtClean="0">
                <a:latin typeface="Times New Roman" panose="02020603050405020304" pitchFamily="18" charset="0"/>
                <a:cs typeface="Times New Roman" panose="02020603050405020304" pitchFamily="18" charset="0"/>
              </a:rPr>
              <a:t>hế nào</a:t>
            </a:r>
            <a:r>
              <a:rPr lang="vi-VN" sz="2800" dirty="0" smtClean="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là </a:t>
            </a:r>
            <a:r>
              <a:rPr lang="nl-NL" sz="2800" dirty="0">
                <a:latin typeface="Times New Roman" panose="02020603050405020304" pitchFamily="18" charset="0"/>
                <a:cs typeface="Times New Roman" panose="02020603050405020304" pitchFamily="18" charset="0"/>
              </a:rPr>
              <a:t>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a:t>
            </a:r>
            <a:r>
              <a:rPr lang="en-US" sz="2400" dirty="0" smtClean="0">
                <a:solidFill>
                  <a:srgbClr val="002060"/>
                </a:solidFill>
                <a:latin typeface="Times New Roman" panose="02020603050405020304" pitchFamily="18" charset="0"/>
                <a:cs typeface="Times New Roman" panose="02020603050405020304" pitchFamily="18" charset="0"/>
              </a:rPr>
              <a:t>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smtClean="0">
                <a:latin typeface="+mj-lt"/>
              </a:rPr>
              <a:t>- Lớp chia thành </a:t>
            </a:r>
            <a:r>
              <a:rPr lang="vi-VN" sz="2600" dirty="0">
                <a:latin typeface="+mj-lt"/>
              </a:rPr>
              <a:t>2 đội </a:t>
            </a:r>
            <a:r>
              <a:rPr lang="vi-VN" sz="2600" dirty="0" smtClean="0">
                <a:latin typeface="+mj-lt"/>
              </a:rPr>
              <a:t>xếp </a:t>
            </a:r>
            <a:r>
              <a:rPr lang="vi-VN" sz="2600" dirty="0">
                <a:latin typeface="+mj-lt"/>
              </a:rPr>
              <a:t>thành 2 hàng dọc đứng song song nhau. </a:t>
            </a:r>
            <a:endParaRPr lang="vi-VN" sz="2600" dirty="0" smtClean="0">
              <a:latin typeface="+mj-lt"/>
            </a:endParaRPr>
          </a:p>
          <a:p>
            <a:r>
              <a:rPr lang="vi-VN" sz="2600" dirty="0" smtClean="0">
                <a:latin typeface="+mj-lt"/>
              </a:rPr>
              <a:t>-Trong </a:t>
            </a:r>
            <a:r>
              <a:rPr lang="vi-VN" sz="2600" dirty="0">
                <a:latin typeface="+mj-lt"/>
              </a:rPr>
              <a:t>vòng 1 phút, </a:t>
            </a:r>
            <a:r>
              <a:rPr lang="vi-VN" sz="2600" dirty="0" smtClean="0">
                <a:latin typeface="+mj-lt"/>
              </a:rPr>
              <a:t>từng </a:t>
            </a:r>
            <a:r>
              <a:rPr lang="vi-VN" sz="2600" dirty="0">
                <a:latin typeface="+mj-lt"/>
              </a:rPr>
              <a:t>thành viên trong đội </a:t>
            </a:r>
            <a:r>
              <a:rPr lang="vi-VN" sz="2600" dirty="0" smtClean="0">
                <a:latin typeface="+mj-lt"/>
              </a:rPr>
              <a:t>chạy lên </a:t>
            </a:r>
            <a:r>
              <a:rPr lang="vi-VN" sz="2600" dirty="0">
                <a:latin typeface="+mj-lt"/>
              </a:rPr>
              <a:t>viết các biểu hiện của tôn trọng sự thật lên </a:t>
            </a:r>
            <a:r>
              <a:rPr lang="vi-VN" sz="2600" dirty="0" smtClean="0">
                <a:latin typeface="+mj-lt"/>
              </a:rPr>
              <a:t>bảng . </a:t>
            </a:r>
          </a:p>
          <a:p>
            <a:r>
              <a:rPr lang="vi-VN" sz="2600" dirty="0" smtClean="0">
                <a:latin typeface="+mj-lt"/>
              </a:rPr>
              <a:t>- Đội </a:t>
            </a:r>
            <a:r>
              <a:rPr lang="vi-VN" sz="2600" dirty="0">
                <a:latin typeface="+mj-lt"/>
              </a:rPr>
              <a:t>nào ghi được nhiều biểu hiện đúng hơn </a:t>
            </a:r>
            <a:r>
              <a:rPr lang="vi-VN" sz="2600" dirty="0" smtClean="0">
                <a:latin typeface="+mj-lt"/>
              </a:rPr>
              <a:t>chiến thắng..</a:t>
            </a:r>
            <a:endParaRPr lang="vi-VN" sz="2600" dirty="0">
              <a:latin typeface="+mj-lt"/>
            </a:endParaRP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 </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Sống ngay thẳng, thật thà</a:t>
            </a: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smtClean="0">
                <a:latin typeface="+mj-lt"/>
              </a:rPr>
              <a:t>Vì sao chúng ta phải tôn trọng sự thật?</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Tree>
    <p:extLst>
      <p:ext uri="{BB962C8B-B14F-4D97-AF65-F5344CB8AC3E}">
        <p14:creationId xmlns:p14="http://schemas.microsoft.com/office/powerpoint/2010/main" val="7040099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smtClean="0">
                <a:latin typeface="+mj-lt"/>
              </a:rPr>
              <a:t>Mọi người đều phải tôn trọng sự thật vì:</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Gợi ý 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smtClean="0">
                <a:solidFill>
                  <a:schemeClr val="bg1"/>
                </a:solidFill>
                <a:latin typeface="+mj-lt"/>
              </a:rPr>
              <a:t>Góp phần bảo vệ cuộc sống, bảo vệ giá trị đúng đắn, tránh nhầm lẫn, oan sai;</a:t>
            </a:r>
            <a:endParaRPr lang="vi-VN" sz="2600" b="1" dirty="0">
              <a:solidFill>
                <a:schemeClr val="bg1"/>
              </a:solidFill>
              <a:latin typeface="+mj-lt"/>
            </a:endParaRP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smtClean="0">
                <a:latin typeface="+mj-lt"/>
              </a:rPr>
              <a:t>Làm cho cuộc sống trở nên tốt đẹp hơn, xã hội yên bình, văn minh hơn.</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smtClean="0">
                <a:solidFill>
                  <a:schemeClr val="bg1"/>
                </a:solidFill>
                <a:latin typeface="+mj-lt"/>
              </a:rPr>
              <a:t>Giúp con người nâng cao phẩm giá bản thân, tin tưởng; gắn kết với nhau hơn;</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smtClean="0">
                <a:latin typeface="+mj-lt"/>
              </a:rPr>
              <a:t>Làm cho tâm hồn ta thanh thản bình an, góp phần làm cho sức khỏe tốt hơn;</a:t>
            </a:r>
            <a:endParaRPr lang="vi-VN" sz="2600" b="1" dirty="0">
              <a:latin typeface="+mj-lt"/>
            </a:endParaRP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417</TotalTime>
  <Words>938</Words>
  <PresentationFormat>On-screen Show (16:9)</PresentationFormat>
  <Paragraphs>110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2021-07-22T02:28:40Z</dcterms:created>
  <dcterms:modified xsi:type="dcterms:W3CDTF">2021-11-14T11:14:03Z</dcterms:modified>
</cp:coreProperties>
</file>