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1" r:id="rId3"/>
    <p:sldId id="256" r:id="rId4"/>
    <p:sldId id="272" r:id="rId5"/>
    <p:sldId id="259" r:id="rId6"/>
    <p:sldId id="326" r:id="rId7"/>
    <p:sldId id="327" r:id="rId8"/>
    <p:sldId id="329" r:id="rId9"/>
    <p:sldId id="328" r:id="rId10"/>
    <p:sldId id="330" r:id="rId11"/>
    <p:sldId id="331" r:id="rId12"/>
    <p:sldId id="273" r:id="rId13"/>
    <p:sldId id="264" r:id="rId14"/>
    <p:sldId id="333" r:id="rId15"/>
    <p:sldId id="337" r:id="rId16"/>
    <p:sldId id="338" r:id="rId17"/>
    <p:sldId id="340" r:id="rId18"/>
    <p:sldId id="343" r:id="rId19"/>
    <p:sldId id="34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144"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39969-C06D-4319-817B-3DC18FCF2FAA}"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en-US"/>
        </a:p>
      </dgm:t>
    </dgm:pt>
    <dgm:pt modelId="{C30A48D4-A74F-4B6E-96C2-3BEA2ECC1CA8}">
      <dgm:prSet phldrT="[Text]" custT="1"/>
      <dgm:spPr/>
      <dgm:t>
        <a:bodyPr/>
        <a:lstStyle/>
        <a:p>
          <a:r>
            <a:rPr lang="vi-VN" sz="3200">
              <a:latin typeface="#9Slide02 Noi dung rat dai" panose="02000000000000000000" pitchFamily="2" charset="0"/>
              <a:ea typeface="#9Slide02 Noi dung rat dai" panose="02000000000000000000" pitchFamily="2" charset="0"/>
              <a:cs typeface="Arial" pitchFamily="34" charset="0"/>
            </a:rPr>
            <a:t>Trình bày được đặc đi</a:t>
          </a:r>
          <a:r>
            <a:rPr lang="en-US" sz="3200">
              <a:latin typeface="#9Slide02 Noi dung rat dai" panose="02000000000000000000" pitchFamily="2" charset="0"/>
              <a:ea typeface="#9Slide02 Noi dung rat dai" panose="02000000000000000000" pitchFamily="2" charset="0"/>
              <a:cs typeface="Arial" pitchFamily="34" charset="0"/>
            </a:rPr>
            <a:t>ể</a:t>
          </a:r>
          <a:r>
            <a:rPr lang="vi-VN" sz="3200">
              <a:latin typeface="#9Slide02 Noi dung rat dai" panose="02000000000000000000" pitchFamily="2" charset="0"/>
              <a:ea typeface="#9Slide02 Noi dung rat dai" panose="02000000000000000000" pitchFamily="2" charset="0"/>
              <a:cs typeface="Arial" pitchFamily="34" charset="0"/>
            </a:rPr>
            <a:t>m của rừng nhiệt đới A-ma-dôn.</a:t>
          </a:r>
          <a:endParaRPr lang="en-US" sz="3200">
            <a:latin typeface="#9Slide02 Noi dung rat dai" panose="02000000000000000000" pitchFamily="2" charset="0"/>
            <a:ea typeface="#9Slide02 Noi dung rat dai" panose="02000000000000000000" pitchFamily="2" charset="0"/>
            <a:cs typeface="Arial" pitchFamily="34" charset="0"/>
          </a:endParaRPr>
        </a:p>
      </dgm:t>
    </dgm:pt>
    <dgm:pt modelId="{BCDD4F18-2EBD-4110-B14D-8BB995079CE8}" type="par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FE1A4DA0-F185-4F1C-B9AF-DD5E3BAC8DD9}" type="sib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A47F16C0-E7CA-470E-B60C-8DBBF6FA2604}">
      <dgm:prSet phldrT="[Text]" custT="1"/>
      <dgm:spPr/>
      <dgm:t>
        <a:bodyPr/>
        <a:lstStyle/>
        <a:p>
          <a:r>
            <a:rPr lang="vi-VN" sz="3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dirty="0">
            <a:latin typeface="#9Slide02 Noi dung rat dai" panose="02000000000000000000" pitchFamily="2" charset="0"/>
            <a:ea typeface="#9Slide02 Noi dung rat dai" panose="02000000000000000000" pitchFamily="2" charset="0"/>
            <a:cs typeface="Arial" pitchFamily="34" charset="0"/>
          </a:endParaRPr>
        </a:p>
      </dgm:t>
    </dgm:pt>
    <dgm:pt modelId="{4139EB16-DD68-4205-A965-16229F24BFED}" type="par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2FF85564-59DB-4AC7-AAAF-4D91025CBAE6}" type="sib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B51FFE90-B962-4B78-A60A-F38D57050FF3}" type="pres">
      <dgm:prSet presAssocID="{EAF39969-C06D-4319-817B-3DC18FCF2FAA}" presName="linear" presStyleCnt="0">
        <dgm:presLayoutVars>
          <dgm:dir/>
          <dgm:resizeHandles val="exact"/>
        </dgm:presLayoutVars>
      </dgm:prSet>
      <dgm:spPr/>
    </dgm:pt>
    <dgm:pt modelId="{A24639DD-F356-41C9-BE66-B09DA0A60762}" type="pres">
      <dgm:prSet presAssocID="{C30A48D4-A74F-4B6E-96C2-3BEA2ECC1CA8}" presName="comp" presStyleCnt="0"/>
      <dgm:spPr/>
    </dgm:pt>
    <dgm:pt modelId="{D65993D9-4306-4064-A689-245CDBF427B6}" type="pres">
      <dgm:prSet presAssocID="{C30A48D4-A74F-4B6E-96C2-3BEA2ECC1CA8}" presName="box" presStyleLbl="node1" presStyleIdx="0" presStyleCnt="2"/>
      <dgm:spPr/>
    </dgm:pt>
    <dgm:pt modelId="{1F6CF85E-E2F7-4B17-B639-8C5F2262CE73}" type="pres">
      <dgm:prSet presAssocID="{C30A48D4-A74F-4B6E-96C2-3BEA2ECC1CA8}" presName="img" presStyleLbl="fgImgPlace1" presStyleIdx="0" presStyleCnt="2" custScaleX="112143" custScaleY="116760" custLinFactNeighborX="-3192" custLinFactNeighborY="-237"/>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a:noFill/>
        </a:ln>
      </dgm:spPr>
      <dgm:extLst/>
    </dgm:pt>
    <dgm:pt modelId="{830C3A0E-F0DB-41EF-8893-C1A0CB7C224C}" type="pres">
      <dgm:prSet presAssocID="{C30A48D4-A74F-4B6E-96C2-3BEA2ECC1CA8}" presName="text" presStyleLbl="node1" presStyleIdx="0" presStyleCnt="2">
        <dgm:presLayoutVars>
          <dgm:bulletEnabled val="1"/>
        </dgm:presLayoutVars>
      </dgm:prSet>
      <dgm:spPr/>
    </dgm:pt>
    <dgm:pt modelId="{22761F3E-3A2C-44FA-9004-7F4151DB1D36}" type="pres">
      <dgm:prSet presAssocID="{FE1A4DA0-F185-4F1C-B9AF-DD5E3BAC8DD9}" presName="spacer" presStyleCnt="0"/>
      <dgm:spPr/>
    </dgm:pt>
    <dgm:pt modelId="{14CC02ED-AF32-4280-865A-92F73A697387}" type="pres">
      <dgm:prSet presAssocID="{A47F16C0-E7CA-470E-B60C-8DBBF6FA2604}" presName="comp" presStyleCnt="0"/>
      <dgm:spPr/>
    </dgm:pt>
    <dgm:pt modelId="{291D871B-4C76-4F89-9DED-03855B7CEE0E}" type="pres">
      <dgm:prSet presAssocID="{A47F16C0-E7CA-470E-B60C-8DBBF6FA2604}" presName="box" presStyleLbl="node1" presStyleIdx="1" presStyleCnt="2"/>
      <dgm:spPr/>
    </dgm:pt>
    <dgm:pt modelId="{A189D1A7-1186-4F60-8741-855EE2C9BA00}" type="pres">
      <dgm:prSet presAssocID="{A47F16C0-E7CA-470E-B60C-8DBBF6FA2604}" presName="img" presStyleLbl="fgImgPlace1" presStyleIdx="1" presStyleCnt="2" custScaleX="105759" custScaleY="114244" custLinFactNeighborX="-2449" custLinFactNeighborY="77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a:noFill/>
        </a:ln>
      </dgm:spPr>
    </dgm:pt>
    <dgm:pt modelId="{02F3FC02-7914-4CB5-80FF-FCDF662BE728}" type="pres">
      <dgm:prSet presAssocID="{A47F16C0-E7CA-470E-B60C-8DBBF6FA2604}" presName="text" presStyleLbl="node1" presStyleIdx="1" presStyleCnt="2">
        <dgm:presLayoutVars>
          <dgm:bulletEnabled val="1"/>
        </dgm:presLayoutVars>
      </dgm:prSet>
      <dgm:spPr/>
    </dgm:pt>
  </dgm:ptLst>
  <dgm:cxnLst>
    <dgm:cxn modelId="{1A67CA15-4941-40C3-BB42-53A5B87D7D91}" srcId="{EAF39969-C06D-4319-817B-3DC18FCF2FAA}" destId="{A47F16C0-E7CA-470E-B60C-8DBBF6FA2604}" srcOrd="1" destOrd="0" parTransId="{4139EB16-DD68-4205-A965-16229F24BFED}" sibTransId="{2FF85564-59DB-4AC7-AAAF-4D91025CBAE6}"/>
    <dgm:cxn modelId="{8128DA5C-E86A-4DCA-91D3-DF102097A7A1}" type="presOf" srcId="{A47F16C0-E7CA-470E-B60C-8DBBF6FA2604}" destId="{291D871B-4C76-4F89-9DED-03855B7CEE0E}" srcOrd="0" destOrd="0" presId="urn:microsoft.com/office/officeart/2005/8/layout/vList4"/>
    <dgm:cxn modelId="{F8569F6B-7B1A-40ED-B5C4-316310E27197}" srcId="{EAF39969-C06D-4319-817B-3DC18FCF2FAA}" destId="{C30A48D4-A74F-4B6E-96C2-3BEA2ECC1CA8}" srcOrd="0" destOrd="0" parTransId="{BCDD4F18-2EBD-4110-B14D-8BB995079CE8}" sibTransId="{FE1A4DA0-F185-4F1C-B9AF-DD5E3BAC8DD9}"/>
    <dgm:cxn modelId="{E4F2764D-F610-4ACE-AF97-DB5D75855CC5}" type="presOf" srcId="{C30A48D4-A74F-4B6E-96C2-3BEA2ECC1CA8}" destId="{D65993D9-4306-4064-A689-245CDBF427B6}" srcOrd="0" destOrd="0" presId="urn:microsoft.com/office/officeart/2005/8/layout/vList4"/>
    <dgm:cxn modelId="{A818EB4D-B6BD-4CD6-B3CC-86D9E30FF6C8}" type="presOf" srcId="{EAF39969-C06D-4319-817B-3DC18FCF2FAA}" destId="{B51FFE90-B962-4B78-A60A-F38D57050FF3}" srcOrd="0" destOrd="0" presId="urn:microsoft.com/office/officeart/2005/8/layout/vList4"/>
    <dgm:cxn modelId="{DB1A1FB9-7CD9-45C5-AACE-5FED970BC414}" type="presOf" srcId="{C30A48D4-A74F-4B6E-96C2-3BEA2ECC1CA8}" destId="{830C3A0E-F0DB-41EF-8893-C1A0CB7C224C}" srcOrd="1" destOrd="0" presId="urn:microsoft.com/office/officeart/2005/8/layout/vList4"/>
    <dgm:cxn modelId="{236729EE-B3CC-4F35-880E-827B0C404747}" type="presOf" srcId="{A47F16C0-E7CA-470E-B60C-8DBBF6FA2604}" destId="{02F3FC02-7914-4CB5-80FF-FCDF662BE728}" srcOrd="1" destOrd="0" presId="urn:microsoft.com/office/officeart/2005/8/layout/vList4"/>
    <dgm:cxn modelId="{81C6F3B1-57C2-49DF-BE42-4E5BD5583E3A}" type="presParOf" srcId="{B51FFE90-B962-4B78-A60A-F38D57050FF3}" destId="{A24639DD-F356-41C9-BE66-B09DA0A60762}" srcOrd="0" destOrd="0" presId="urn:microsoft.com/office/officeart/2005/8/layout/vList4"/>
    <dgm:cxn modelId="{CA4499E7-2DDE-4856-AD69-1B42A2AF62D5}" type="presParOf" srcId="{A24639DD-F356-41C9-BE66-B09DA0A60762}" destId="{D65993D9-4306-4064-A689-245CDBF427B6}" srcOrd="0" destOrd="0" presId="urn:microsoft.com/office/officeart/2005/8/layout/vList4"/>
    <dgm:cxn modelId="{CF732D70-7A0D-427B-8F50-0CA4284C4C46}" type="presParOf" srcId="{A24639DD-F356-41C9-BE66-B09DA0A60762}" destId="{1F6CF85E-E2F7-4B17-B639-8C5F2262CE73}" srcOrd="1" destOrd="0" presId="urn:microsoft.com/office/officeart/2005/8/layout/vList4"/>
    <dgm:cxn modelId="{58B0BBF9-8B5F-49A1-A63B-9117555613F2}" type="presParOf" srcId="{A24639DD-F356-41C9-BE66-B09DA0A60762}" destId="{830C3A0E-F0DB-41EF-8893-C1A0CB7C224C}" srcOrd="2" destOrd="0" presId="urn:microsoft.com/office/officeart/2005/8/layout/vList4"/>
    <dgm:cxn modelId="{30CF444C-4E08-468E-BD38-E5CA59DA52AC}" type="presParOf" srcId="{B51FFE90-B962-4B78-A60A-F38D57050FF3}" destId="{22761F3E-3A2C-44FA-9004-7F4151DB1D36}" srcOrd="1" destOrd="0" presId="urn:microsoft.com/office/officeart/2005/8/layout/vList4"/>
    <dgm:cxn modelId="{C8E65171-3CFB-43C0-ADB5-E546F37D216C}" type="presParOf" srcId="{B51FFE90-B962-4B78-A60A-F38D57050FF3}" destId="{14CC02ED-AF32-4280-865A-92F73A697387}" srcOrd="2" destOrd="0" presId="urn:microsoft.com/office/officeart/2005/8/layout/vList4"/>
    <dgm:cxn modelId="{20F4ED3B-45BF-4275-ACF3-0C052B9C0BC1}" type="presParOf" srcId="{14CC02ED-AF32-4280-865A-92F73A697387}" destId="{291D871B-4C76-4F89-9DED-03855B7CEE0E}" srcOrd="0" destOrd="0" presId="urn:microsoft.com/office/officeart/2005/8/layout/vList4"/>
    <dgm:cxn modelId="{7D5C28D8-C0B7-4F0F-9B3C-6564271B0A41}" type="presParOf" srcId="{14CC02ED-AF32-4280-865A-92F73A697387}" destId="{A189D1A7-1186-4F60-8741-855EE2C9BA00}" srcOrd="1" destOrd="0" presId="urn:microsoft.com/office/officeart/2005/8/layout/vList4"/>
    <dgm:cxn modelId="{3203A329-179D-484B-AF1C-5981D7045EAD}" type="presParOf" srcId="{14CC02ED-AF32-4280-865A-92F73A697387}" destId="{02F3FC02-7914-4CB5-80FF-FCDF662BE7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93D9-4306-4064-A689-245CDBF427B6}">
      <dsp:nvSpPr>
        <dsp:cNvPr id="0" name=""/>
        <dsp:cNvSpPr/>
      </dsp:nvSpPr>
      <dsp:spPr>
        <a:xfrm>
          <a:off x="0" y="0"/>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Trình bày được đặc đi</a:t>
          </a:r>
          <a:r>
            <a:rPr lang="en-US" sz="3200" kern="1200">
              <a:latin typeface="#9Slide02 Noi dung rat dai" panose="02000000000000000000" pitchFamily="2" charset="0"/>
              <a:ea typeface="#9Slide02 Noi dung rat dai" panose="02000000000000000000" pitchFamily="2" charset="0"/>
              <a:cs typeface="Arial" pitchFamily="34" charset="0"/>
            </a:rPr>
            <a:t>ể</a:t>
          </a:r>
          <a:r>
            <a:rPr lang="vi-VN" sz="3200" kern="1200">
              <a:latin typeface="#9Slide02 Noi dung rat dai" panose="02000000000000000000" pitchFamily="2" charset="0"/>
              <a:ea typeface="#9Slide02 Noi dung rat dai" panose="02000000000000000000" pitchFamily="2" charset="0"/>
              <a:cs typeface="Arial" pitchFamily="34" charset="0"/>
            </a:rPr>
            <a:t>m của rừng nhiệt đới A-ma-dôn.</a:t>
          </a:r>
          <a:endParaRPr lang="en-US" sz="3200" kern="1200">
            <a:latin typeface="#9Slide02 Noi dung rat dai" panose="02000000000000000000" pitchFamily="2" charset="0"/>
            <a:ea typeface="#9Slide02 Noi dung rat dai" panose="02000000000000000000" pitchFamily="2" charset="0"/>
            <a:cs typeface="Arial" pitchFamily="34" charset="0"/>
          </a:endParaRPr>
        </a:p>
      </dsp:txBody>
      <dsp:txXfrm>
        <a:off x="2418309" y="0"/>
        <a:ext cx="8382037" cy="2582401"/>
      </dsp:txXfrm>
    </dsp:sp>
    <dsp:sp modelId="{1F6CF85E-E2F7-4B17-B639-8C5F2262CE73}">
      <dsp:nvSpPr>
        <dsp:cNvPr id="0" name=""/>
        <dsp:cNvSpPr/>
      </dsp:nvSpPr>
      <dsp:spPr>
        <a:xfrm>
          <a:off x="58142" y="80219"/>
          <a:ext cx="2422366" cy="24121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291D871B-4C76-4F89-9DED-03855B7CEE0E}">
      <dsp:nvSpPr>
        <dsp:cNvPr id="0" name=""/>
        <dsp:cNvSpPr/>
      </dsp:nvSpPr>
      <dsp:spPr>
        <a:xfrm>
          <a:off x="0" y="2840641"/>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kern="1200" dirty="0">
            <a:latin typeface="#9Slide02 Noi dung rat dai" panose="02000000000000000000" pitchFamily="2" charset="0"/>
            <a:ea typeface="#9Slide02 Noi dung rat dai" panose="02000000000000000000" pitchFamily="2" charset="0"/>
            <a:cs typeface="Arial" pitchFamily="34" charset="0"/>
          </a:endParaRPr>
        </a:p>
      </dsp:txBody>
      <dsp:txXfrm>
        <a:off x="2418309" y="2840641"/>
        <a:ext cx="8382037" cy="2582401"/>
      </dsp:txXfrm>
    </dsp:sp>
    <dsp:sp modelId="{A189D1A7-1186-4F60-8741-855EE2C9BA00}">
      <dsp:nvSpPr>
        <dsp:cNvPr id="0" name=""/>
        <dsp:cNvSpPr/>
      </dsp:nvSpPr>
      <dsp:spPr>
        <a:xfrm>
          <a:off x="143140" y="2967778"/>
          <a:ext cx="2284467" cy="236019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0F405-C27A-4C75-B472-FB8863C27E8C}"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BBA39-BE5D-40E3-84F2-CD9EA173FBD2}" type="slidenum">
              <a:rPr lang="en-US" smtClean="0"/>
              <a:t>‹#›</a:t>
            </a:fld>
            <a:endParaRPr lang="en-US"/>
          </a:p>
        </p:txBody>
      </p:sp>
    </p:spTree>
    <p:extLst>
      <p:ext uri="{BB962C8B-B14F-4D97-AF65-F5344CB8AC3E}">
        <p14:creationId xmlns:p14="http://schemas.microsoft.com/office/powerpoint/2010/main" val="397684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97959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56183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9412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10972800" cy="1143000"/>
          </a:xfrm>
        </p:spPr>
        <p:txBody>
          <a:bodyPr/>
          <a:lstStyle/>
          <a:p>
            <a:r>
              <a:rPr lang="en-US"/>
              <a:t>Click to edit Master title style</a:t>
            </a:r>
          </a:p>
        </p:txBody>
      </p:sp>
      <p:sp>
        <p:nvSpPr>
          <p:cNvPr id="3" name="Date Placeholder 2"/>
          <p:cNvSpPr>
            <a:spLocks noGrp="1"/>
          </p:cNvSpPr>
          <p:nvPr>
            <p:ph type="dt" sz="half" idx="10"/>
          </p:nvPr>
        </p:nvSpPr>
        <p:spPr>
          <a:xfrm>
            <a:off x="609600" y="7620000"/>
            <a:ext cx="2844800" cy="365125"/>
          </a:xfrm>
        </p:spPr>
        <p:txBody>
          <a:bodyPr/>
          <a:lstStyle/>
          <a:p>
            <a:fld id="{967C3841-1B5A-421D-A1D1-9C804D9C2F9C}" type="datetimeFigureOut">
              <a:rPr lang="en-US" smtClean="0"/>
              <a:t>7/29/2022</a:t>
            </a:fld>
            <a:endParaRPr lang="en-US"/>
          </a:p>
        </p:txBody>
      </p:sp>
      <p:sp>
        <p:nvSpPr>
          <p:cNvPr id="4" name="Footer Placeholder 3"/>
          <p:cNvSpPr>
            <a:spLocks noGrp="1"/>
          </p:cNvSpPr>
          <p:nvPr>
            <p:ph type="ftr" sz="quarter" idx="11"/>
          </p:nvPr>
        </p:nvSpPr>
        <p:spPr>
          <a:xfrm>
            <a:off x="4165600" y="7620000"/>
            <a:ext cx="3860800" cy="365125"/>
          </a:xfrm>
        </p:spPr>
        <p:txBody>
          <a:bodyPr/>
          <a:lstStyle/>
          <a:p>
            <a:endParaRPr lang="en-US"/>
          </a:p>
        </p:txBody>
      </p:sp>
      <p:sp>
        <p:nvSpPr>
          <p:cNvPr id="5" name="Slide Number Placeholder 4"/>
          <p:cNvSpPr>
            <a:spLocks noGrp="1"/>
          </p:cNvSpPr>
          <p:nvPr>
            <p:ph type="sldNum" sz="quarter" idx="12"/>
          </p:nvPr>
        </p:nvSpPr>
        <p:spPr>
          <a:xfrm>
            <a:off x="8737600" y="7620000"/>
            <a:ext cx="2844800" cy="365125"/>
          </a:xfrm>
        </p:spPr>
        <p:txBody>
          <a:bodyPr/>
          <a:lstStyle/>
          <a:p>
            <a:fld id="{69E5508E-08CD-4E82-BF3B-9026E082E3E5}" type="slidenum">
              <a:rPr lang="en-US" smtClean="0"/>
              <a:t>‹#›</a:t>
            </a:fld>
            <a:endParaRPr lang="en-US"/>
          </a:p>
        </p:txBody>
      </p:sp>
      <p:sp>
        <p:nvSpPr>
          <p:cNvPr id="7" name="Picture Placeholder 6"/>
          <p:cNvSpPr>
            <a:spLocks noGrp="1"/>
          </p:cNvSpPr>
          <p:nvPr>
            <p:ph type="pic" sz="quarter" idx="13"/>
          </p:nvPr>
        </p:nvSpPr>
        <p:spPr>
          <a:xfrm>
            <a:off x="203200" y="988943"/>
            <a:ext cx="3810000" cy="2590800"/>
          </a:xfrm>
        </p:spPr>
        <p:txBody>
          <a:bodyPr/>
          <a:lstStyle/>
          <a:p>
            <a:endParaRPr lang="en-US"/>
          </a:p>
        </p:txBody>
      </p:sp>
      <p:sp>
        <p:nvSpPr>
          <p:cNvPr id="8" name="Picture Placeholder 6"/>
          <p:cNvSpPr>
            <a:spLocks noGrp="1"/>
          </p:cNvSpPr>
          <p:nvPr>
            <p:ph type="pic" sz="quarter" idx="14"/>
          </p:nvPr>
        </p:nvSpPr>
        <p:spPr>
          <a:xfrm>
            <a:off x="4216400" y="952500"/>
            <a:ext cx="3810000" cy="2590800"/>
          </a:xfrm>
        </p:spPr>
        <p:txBody>
          <a:bodyPr/>
          <a:lstStyle/>
          <a:p>
            <a:endParaRPr lang="en-US"/>
          </a:p>
        </p:txBody>
      </p:sp>
      <p:sp>
        <p:nvSpPr>
          <p:cNvPr id="9" name="Picture Placeholder 6"/>
          <p:cNvSpPr>
            <a:spLocks noGrp="1"/>
          </p:cNvSpPr>
          <p:nvPr>
            <p:ph type="pic" sz="quarter" idx="15"/>
          </p:nvPr>
        </p:nvSpPr>
        <p:spPr>
          <a:xfrm>
            <a:off x="8229600" y="952500"/>
            <a:ext cx="3810000" cy="2590800"/>
          </a:xfrm>
        </p:spPr>
        <p:txBody>
          <a:bodyPr/>
          <a:lstStyle/>
          <a:p>
            <a:endParaRPr lang="en-US"/>
          </a:p>
        </p:txBody>
      </p:sp>
      <p:sp>
        <p:nvSpPr>
          <p:cNvPr id="10" name="Picture Placeholder 6"/>
          <p:cNvSpPr>
            <a:spLocks noGrp="1"/>
          </p:cNvSpPr>
          <p:nvPr>
            <p:ph type="pic" sz="quarter" idx="16"/>
          </p:nvPr>
        </p:nvSpPr>
        <p:spPr>
          <a:xfrm>
            <a:off x="203200" y="3770243"/>
            <a:ext cx="3810000" cy="2590800"/>
          </a:xfrm>
        </p:spPr>
        <p:txBody>
          <a:bodyPr/>
          <a:lstStyle/>
          <a:p>
            <a:endParaRPr lang="en-US"/>
          </a:p>
        </p:txBody>
      </p:sp>
      <p:sp>
        <p:nvSpPr>
          <p:cNvPr id="11" name="Picture Placeholder 6"/>
          <p:cNvSpPr>
            <a:spLocks noGrp="1"/>
          </p:cNvSpPr>
          <p:nvPr>
            <p:ph type="pic" sz="quarter" idx="17"/>
          </p:nvPr>
        </p:nvSpPr>
        <p:spPr>
          <a:xfrm>
            <a:off x="4216400" y="3733800"/>
            <a:ext cx="3810000" cy="2590800"/>
          </a:xfrm>
        </p:spPr>
        <p:txBody>
          <a:bodyPr/>
          <a:lstStyle/>
          <a:p>
            <a:endParaRPr lang="en-US"/>
          </a:p>
        </p:txBody>
      </p:sp>
      <p:sp>
        <p:nvSpPr>
          <p:cNvPr id="12" name="Picture Placeholder 6"/>
          <p:cNvSpPr>
            <a:spLocks noGrp="1"/>
          </p:cNvSpPr>
          <p:nvPr>
            <p:ph type="pic" sz="quarter" idx="18"/>
          </p:nvPr>
        </p:nvSpPr>
        <p:spPr>
          <a:xfrm>
            <a:off x="8229600" y="3733800"/>
            <a:ext cx="3810000" cy="2590800"/>
          </a:xfrm>
        </p:spPr>
        <p:txBody>
          <a:bodyPr/>
          <a:lstStyle/>
          <a:p>
            <a:endParaRPr lang="en-US"/>
          </a:p>
        </p:txBody>
      </p:sp>
    </p:spTree>
    <p:extLst>
      <p:ext uri="{BB962C8B-B14F-4D97-AF65-F5344CB8AC3E}">
        <p14:creationId xmlns:p14="http://schemas.microsoft.com/office/powerpoint/2010/main" val="155873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z="1800"/>
          </a:p>
        </p:txBody>
      </p:sp>
      <p:pic>
        <p:nvPicPr>
          <p:cNvPr id="5" name="Picture 21" descr="padandpen"/>
          <p:cNvPicPr>
            <a:picLocks noChangeAspect="1" noChangeArrowheads="1"/>
          </p:cNvPicPr>
          <p:nvPr userDrawn="1"/>
        </p:nvPicPr>
        <p:blipFill>
          <a:blip r:embed="rId2">
            <a:extLst>
              <a:ext uri="{28A0092B-C50C-407E-A947-70E740481C1C}">
                <a14:useLocalDpi xmlns:a14="http://schemas.microsoft.com/office/drawing/2010/main" val="0"/>
              </a:ext>
            </a:extLst>
          </a:blip>
          <a:srcRect l="1335" t="253" r="1352" b="27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1196975"/>
            <a:ext cx="10363200" cy="1470025"/>
          </a:xfrm>
        </p:spPr>
        <p:txBody>
          <a:bodyPr/>
          <a:lstStyle>
            <a:lvl1pPr>
              <a:defRPr b="1"/>
            </a:lvl1pPr>
          </a:lstStyle>
          <a:p>
            <a:pPr lvl="0"/>
            <a:r>
              <a:rPr lang="en-US" noProof="0"/>
              <a:t>Click to edit Master title style</a:t>
            </a:r>
          </a:p>
        </p:txBody>
      </p:sp>
      <p:sp>
        <p:nvSpPr>
          <p:cNvPr id="3075" name="Rectangle 3"/>
          <p:cNvSpPr>
            <a:spLocks noGrp="1" noChangeArrowheads="1"/>
          </p:cNvSpPr>
          <p:nvPr>
            <p:ph type="subTitle" idx="1"/>
          </p:nvPr>
        </p:nvSpPr>
        <p:spPr>
          <a:xfrm>
            <a:off x="1828800" y="2952750"/>
            <a:ext cx="8534400" cy="17526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75B80220-5585-48F6-817C-3F121B0E3341}" type="slidenum">
              <a:rPr lang="en-US"/>
              <a:pPr>
                <a:defRPr/>
              </a:pPr>
              <a:t>‹#›</a:t>
            </a:fld>
            <a:endParaRPr lang="en-US"/>
          </a:p>
        </p:txBody>
      </p:sp>
    </p:spTree>
    <p:extLst>
      <p:ext uri="{BB962C8B-B14F-4D97-AF65-F5344CB8AC3E}">
        <p14:creationId xmlns:p14="http://schemas.microsoft.com/office/powerpoint/2010/main" val="175482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F50EB-4A19-42DE-A93B-776AABD91A75}" type="slidenum">
              <a:rPr lang="en-US"/>
              <a:pPr>
                <a:defRPr/>
              </a:pPr>
              <a:t>‹#›</a:t>
            </a:fld>
            <a:endParaRPr lang="en-US"/>
          </a:p>
        </p:txBody>
      </p:sp>
    </p:spTree>
    <p:extLst>
      <p:ext uri="{BB962C8B-B14F-4D97-AF65-F5344CB8AC3E}">
        <p14:creationId xmlns:p14="http://schemas.microsoft.com/office/powerpoint/2010/main" val="1324411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A1571-9501-41B0-B056-16231A5BF25D}" type="slidenum">
              <a:rPr lang="en-US"/>
              <a:pPr>
                <a:defRPr/>
              </a:pPr>
              <a:t>‹#›</a:t>
            </a:fld>
            <a:endParaRPr lang="en-US"/>
          </a:p>
        </p:txBody>
      </p:sp>
    </p:spTree>
    <p:extLst>
      <p:ext uri="{BB962C8B-B14F-4D97-AF65-F5344CB8AC3E}">
        <p14:creationId xmlns:p14="http://schemas.microsoft.com/office/powerpoint/2010/main" val="391065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609600" y="1600201"/>
            <a:ext cx="53848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6197600" y="1600201"/>
            <a:ext cx="53848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54C7D4-F805-4879-9678-A33623D938CD}" type="slidenum">
              <a:rPr lang="en-US"/>
              <a:pPr>
                <a:defRPr/>
              </a:pPr>
              <a:t>‹#›</a:t>
            </a:fld>
            <a:endParaRPr lang="en-US"/>
          </a:p>
        </p:txBody>
      </p:sp>
    </p:spTree>
    <p:extLst>
      <p:ext uri="{BB962C8B-B14F-4D97-AF65-F5344CB8AC3E}">
        <p14:creationId xmlns:p14="http://schemas.microsoft.com/office/powerpoint/2010/main" val="246906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2C2B58-724F-410B-8A9C-39E7313F3F69}" type="slidenum">
              <a:rPr lang="en-US"/>
              <a:pPr>
                <a:defRPr/>
              </a:pPr>
              <a:t>‹#›</a:t>
            </a:fld>
            <a:endParaRPr lang="en-US"/>
          </a:p>
        </p:txBody>
      </p:sp>
    </p:spTree>
    <p:extLst>
      <p:ext uri="{BB962C8B-B14F-4D97-AF65-F5344CB8AC3E}">
        <p14:creationId xmlns:p14="http://schemas.microsoft.com/office/powerpoint/2010/main" val="53105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A87FA5-62B0-49E9-AB26-2CC8A455B6AE}" type="slidenum">
              <a:rPr lang="en-US"/>
              <a:pPr>
                <a:defRPr/>
              </a:pPr>
              <a:t>‹#›</a:t>
            </a:fld>
            <a:endParaRPr lang="en-US"/>
          </a:p>
        </p:txBody>
      </p:sp>
    </p:spTree>
    <p:extLst>
      <p:ext uri="{BB962C8B-B14F-4D97-AF65-F5344CB8AC3E}">
        <p14:creationId xmlns:p14="http://schemas.microsoft.com/office/powerpoint/2010/main" val="3787224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E05CC0-DD00-4684-BEB1-F656B00D5FEC}" type="slidenum">
              <a:rPr lang="en-US"/>
              <a:pPr>
                <a:defRPr/>
              </a:pPr>
              <a:t>‹#›</a:t>
            </a:fld>
            <a:endParaRPr lang="en-US"/>
          </a:p>
        </p:txBody>
      </p:sp>
    </p:spTree>
    <p:extLst>
      <p:ext uri="{BB962C8B-B14F-4D97-AF65-F5344CB8AC3E}">
        <p14:creationId xmlns:p14="http://schemas.microsoft.com/office/powerpoint/2010/main" val="379993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869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E2294A-9BBE-4D73-8659-EFEE5FADEEA5}" type="slidenum">
              <a:rPr lang="en-US"/>
              <a:pPr>
                <a:defRPr/>
              </a:pPr>
              <a:t>‹#›</a:t>
            </a:fld>
            <a:endParaRPr lang="en-US"/>
          </a:p>
        </p:txBody>
      </p:sp>
    </p:spTree>
    <p:extLst>
      <p:ext uri="{BB962C8B-B14F-4D97-AF65-F5344CB8AC3E}">
        <p14:creationId xmlns:p14="http://schemas.microsoft.com/office/powerpoint/2010/main" val="233976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5B81A-B3B5-488D-8290-DC8C09CF450C}" type="slidenum">
              <a:rPr lang="en-US"/>
              <a:pPr>
                <a:defRPr/>
              </a:pPr>
              <a:t>‹#›</a:t>
            </a:fld>
            <a:endParaRPr lang="en-US"/>
          </a:p>
        </p:txBody>
      </p:sp>
    </p:spTree>
    <p:extLst>
      <p:ext uri="{BB962C8B-B14F-4D97-AF65-F5344CB8AC3E}">
        <p14:creationId xmlns:p14="http://schemas.microsoft.com/office/powerpoint/2010/main" val="379042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600567-91A2-4B79-8D93-36CAFA2DEFA2}" type="slidenum">
              <a:rPr lang="en-US"/>
              <a:pPr>
                <a:defRPr/>
              </a:pPr>
              <a:t>‹#›</a:t>
            </a:fld>
            <a:endParaRPr lang="en-US"/>
          </a:p>
        </p:txBody>
      </p:sp>
    </p:spTree>
    <p:extLst>
      <p:ext uri="{BB962C8B-B14F-4D97-AF65-F5344CB8AC3E}">
        <p14:creationId xmlns:p14="http://schemas.microsoft.com/office/powerpoint/2010/main" val="249774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0260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609600" y="274639"/>
            <a:ext cx="8026400" cy="50260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51F6D-CB30-4D85-83FE-F176234B2630}" type="slidenum">
              <a:rPr lang="en-US"/>
              <a:pPr>
                <a:defRPr/>
              </a:pPr>
              <a:t>‹#›</a:t>
            </a:fld>
            <a:endParaRPr lang="en-US"/>
          </a:p>
        </p:txBody>
      </p:sp>
    </p:spTree>
    <p:extLst>
      <p:ext uri="{BB962C8B-B14F-4D97-AF65-F5344CB8AC3E}">
        <p14:creationId xmlns:p14="http://schemas.microsoft.com/office/powerpoint/2010/main" val="193529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êu đề và biểu đồ">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endParaRPr lang="en-US"/>
          </a:p>
        </p:txBody>
      </p:sp>
      <p:sp>
        <p:nvSpPr>
          <p:cNvPr id="3" name="Chỗ dành sẵn cho Biểu đồ 2"/>
          <p:cNvSpPr>
            <a:spLocks noGrp="1"/>
          </p:cNvSpPr>
          <p:nvPr>
            <p:ph type="chart" idx="1"/>
          </p:nvPr>
        </p:nvSpPr>
        <p:spPr>
          <a:xfrm>
            <a:off x="609600" y="1600201"/>
            <a:ext cx="10972800" cy="37004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2E2E81-44A9-42F7-A6D4-85EAB1149CC3}" type="slidenum">
              <a:rPr lang="en-US"/>
              <a:pPr>
                <a:defRPr/>
              </a:pPr>
              <a:t>‹#›</a:t>
            </a:fld>
            <a:endParaRPr lang="en-US"/>
          </a:p>
        </p:txBody>
      </p:sp>
    </p:spTree>
    <p:extLst>
      <p:ext uri="{BB962C8B-B14F-4D97-AF65-F5344CB8AC3E}">
        <p14:creationId xmlns:p14="http://schemas.microsoft.com/office/powerpoint/2010/main" val="1172628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endParaRPr lang="en-US"/>
          </a:p>
        </p:txBody>
      </p:sp>
      <p:sp>
        <p:nvSpPr>
          <p:cNvPr id="3" name="Chỗ dành sẵn cho Văn bản 2"/>
          <p:cNvSpPr>
            <a:spLocks noGrp="1"/>
          </p:cNvSpPr>
          <p:nvPr>
            <p:ph type="body" sz="half" idx="1"/>
          </p:nvPr>
        </p:nvSpPr>
        <p:spPr>
          <a:xfrm>
            <a:off x="609600" y="1600201"/>
            <a:ext cx="5384800" cy="37004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6197600" y="1600201"/>
            <a:ext cx="5384800" cy="37004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0DBA54-8548-4E43-81BF-5DE057ECCC1F}" type="slidenum">
              <a:rPr lang="en-US"/>
              <a:pPr>
                <a:defRPr/>
              </a:pPr>
              <a:t>‹#›</a:t>
            </a:fld>
            <a:endParaRPr lang="en-US"/>
          </a:p>
        </p:txBody>
      </p:sp>
    </p:spTree>
    <p:extLst>
      <p:ext uri="{BB962C8B-B14F-4D97-AF65-F5344CB8AC3E}">
        <p14:creationId xmlns:p14="http://schemas.microsoft.com/office/powerpoint/2010/main" val="7829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39419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41099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360B0-9605-4761-B19E-7EB8EAF2F0C5}"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56789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360B0-9605-4761-B19E-7EB8EAF2F0C5}"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2530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360B0-9605-4761-B19E-7EB8EAF2F0C5}"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32892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08414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10967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60B0-9605-4761-B19E-7EB8EAF2F0C5}"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05E98-AD8C-4382-A0BC-07CF0A148521}" type="slidenum">
              <a:rPr lang="en-US" smtClean="0"/>
              <a:t>‹#›</a:t>
            </a:fld>
            <a:endParaRPr lang="en-US"/>
          </a:p>
        </p:txBody>
      </p:sp>
    </p:spTree>
    <p:extLst>
      <p:ext uri="{BB962C8B-B14F-4D97-AF65-F5344CB8AC3E}">
        <p14:creationId xmlns:p14="http://schemas.microsoft.com/office/powerpoint/2010/main" val="3307606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AF41E7A-F8FE-4295-904D-DC1116CBCAAF}" type="slidenum">
              <a:rPr lang="en-US"/>
              <a:pPr>
                <a:defRPr/>
              </a:pPr>
              <a:t>‹#›</a:t>
            </a:fld>
            <a:endParaRPr lang="en-US"/>
          </a:p>
        </p:txBody>
      </p:sp>
      <p:pic>
        <p:nvPicPr>
          <p:cNvPr id="1031" name="Picture 21" descr="justpad"/>
          <p:cNvPicPr>
            <a:picLocks noChangeAspect="1" noChangeArrowheads="1"/>
          </p:cNvPicPr>
          <p:nvPr userDrawn="1"/>
        </p:nvPicPr>
        <p:blipFill>
          <a:blip r:embed="rId15">
            <a:extLst>
              <a:ext uri="{28A0092B-C50C-407E-A947-70E740481C1C}">
                <a14:useLocalDpi xmlns:a14="http://schemas.microsoft.com/office/drawing/2010/main" val="0"/>
              </a:ext>
            </a:extLst>
          </a:blip>
          <a:srcRect l="1335" t="253" r="1352" b="27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7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JKdaTGIL69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gif"/><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HqDTXoejHv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752" b="26086"/>
          <a:stretch/>
        </p:blipFill>
        <p:spPr>
          <a:xfrm>
            <a:off x="1538288" y="857250"/>
            <a:ext cx="9144000" cy="5143500"/>
          </a:xfrm>
          <a:prstGeom prst="rect">
            <a:avLst/>
          </a:prstGeom>
        </p:spPr>
      </p:pic>
      <p:sp>
        <p:nvSpPr>
          <p:cNvPr id="5" name="Rectangle 4"/>
          <p:cNvSpPr/>
          <p:nvPr/>
        </p:nvSpPr>
        <p:spPr>
          <a:xfrm>
            <a:off x="0" y="0"/>
            <a:ext cx="12192000" cy="6858000"/>
          </a:xfrm>
          <a:prstGeom prst="rect">
            <a:avLst/>
          </a:prstGeom>
          <a:solidFill>
            <a:schemeClr val="bg2">
              <a:lumMod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5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6" name="TextBox 5"/>
          <p:cNvSpPr txBox="1"/>
          <p:nvPr/>
        </p:nvSpPr>
        <p:spPr>
          <a:xfrm>
            <a:off x="3086690" y="820357"/>
            <a:ext cx="6814130" cy="7848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TRÒ</a:t>
            </a:r>
            <a:r>
              <a:rPr kumimoji="0" lang="en-US" sz="4500" b="1" i="0" u="none" strike="noStrike" kern="1200" cap="none" spc="0" normalizeH="0" noProof="0">
                <a:ln>
                  <a:noFill/>
                </a:ln>
                <a:solidFill>
                  <a:srgbClr val="FFFFFF"/>
                </a:solidFill>
                <a:effectLst/>
                <a:uLnTx/>
                <a:uFillTx/>
                <a:latin typeface="Cambria" panose="02040503050406030204" pitchFamily="18" charset="0"/>
                <a:ea typeface="+mn-ea"/>
                <a:cs typeface="Arial" panose="020B0604020202020204" pitchFamily="34" charset="0"/>
              </a:rPr>
              <a:t> CHƠI</a:t>
            </a:r>
            <a:endParaRPr kumimoji="0" lang="en-US" sz="450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7" name="TextBox 6"/>
          <p:cNvSpPr txBox="1"/>
          <p:nvPr/>
        </p:nvSpPr>
        <p:spPr>
          <a:xfrm>
            <a:off x="-2188428" y="2762250"/>
            <a:ext cx="3743325" cy="7848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GIẢI</a:t>
            </a:r>
            <a:endParaRPr kumimoji="0" lang="en-US" sz="450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8" name="TextBox 7"/>
          <p:cNvSpPr txBox="1"/>
          <p:nvPr/>
        </p:nvSpPr>
        <p:spPr>
          <a:xfrm>
            <a:off x="12336524" y="4077072"/>
            <a:ext cx="3743325" cy="7848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500" b="1">
                <a:solidFill>
                  <a:srgbClr val="FFFFFF"/>
                </a:solidFill>
                <a:latin typeface="Cambria" panose="02040503050406030204" pitchFamily="18" charset="0"/>
                <a:cs typeface="Arial" panose="020B0604020202020204" pitchFamily="34" charset="0"/>
              </a:rPr>
              <a:t>Ô CHỮ</a:t>
            </a:r>
            <a:endParaRPr kumimoji="0" lang="en-US" sz="450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11" name="TextBox 10"/>
          <p:cNvSpPr txBox="1"/>
          <p:nvPr/>
        </p:nvSpPr>
        <p:spPr>
          <a:xfrm>
            <a:off x="5181600" y="3429000"/>
            <a:ext cx="2468880" cy="85408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950" b="1">
                <a:solidFill>
                  <a:srgbClr val="FFFFFF"/>
                </a:solidFill>
                <a:latin typeface="Cambria" panose="02040503050406030204" pitchFamily="18" charset="0"/>
                <a:cs typeface="Arial" panose="020B0604020202020204" pitchFamily="34" charset="0"/>
              </a:rPr>
              <a:t>Ô  CHỮ</a:t>
            </a:r>
            <a:endParaRPr kumimoji="0" lang="en-US" sz="495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
        <p:nvSpPr>
          <p:cNvPr id="12" name="TextBox 11"/>
          <p:cNvSpPr txBox="1"/>
          <p:nvPr/>
        </p:nvSpPr>
        <p:spPr>
          <a:xfrm>
            <a:off x="5524512" y="2853489"/>
            <a:ext cx="2560320" cy="85408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950" b="1"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GIẢI</a:t>
            </a:r>
            <a:endParaRPr kumimoji="0" lang="en-US" sz="4950" b="1"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spTree>
    <p:extLst>
      <p:ext uri="{BB962C8B-B14F-4D97-AF65-F5344CB8AC3E}">
        <p14:creationId xmlns:p14="http://schemas.microsoft.com/office/powerpoint/2010/main" val="1307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50" fill="hold">
                                          <p:stCondLst>
                                            <p:cond delay="0"/>
                                          </p:stCondLst>
                                        </p:cTn>
                                        <p:tgtEl>
                                          <p:spTgt spid="6"/>
                                        </p:tgtEl>
                                        <p:attrNameLst>
                                          <p:attrName>r</p:attrName>
                                        </p:attrNameLst>
                                      </p:cBhvr>
                                    </p:animRot>
                                    <p:animRot by="-240000">
                                      <p:cBhvr>
                                        <p:cTn id="7" dur="100" fill="hold">
                                          <p:stCondLst>
                                            <p:cond delay="100"/>
                                          </p:stCondLst>
                                        </p:cTn>
                                        <p:tgtEl>
                                          <p:spTgt spid="6"/>
                                        </p:tgtEl>
                                        <p:attrNameLst>
                                          <p:attrName>r</p:attrName>
                                        </p:attrNameLst>
                                      </p:cBhvr>
                                    </p:animRot>
                                    <p:animRot by="240000">
                                      <p:cBhvr>
                                        <p:cTn id="8" dur="100" fill="hold">
                                          <p:stCondLst>
                                            <p:cond delay="200"/>
                                          </p:stCondLst>
                                        </p:cTn>
                                        <p:tgtEl>
                                          <p:spTgt spid="6"/>
                                        </p:tgtEl>
                                        <p:attrNameLst>
                                          <p:attrName>r</p:attrName>
                                        </p:attrNameLst>
                                      </p:cBhvr>
                                    </p:animRot>
                                    <p:animRot by="-240000">
                                      <p:cBhvr>
                                        <p:cTn id="9" dur="100" fill="hold">
                                          <p:stCondLst>
                                            <p:cond delay="300"/>
                                          </p:stCondLst>
                                        </p:cTn>
                                        <p:tgtEl>
                                          <p:spTgt spid="6"/>
                                        </p:tgtEl>
                                        <p:attrNameLst>
                                          <p:attrName>r</p:attrName>
                                        </p:attrNameLst>
                                      </p:cBhvr>
                                    </p:animRot>
                                    <p:animRot by="120000">
                                      <p:cBhvr>
                                        <p:cTn id="10" dur="100" fill="hold">
                                          <p:stCondLst>
                                            <p:cond delay="400"/>
                                          </p:stCondLst>
                                        </p:cTn>
                                        <p:tgtEl>
                                          <p:spTgt spid="6"/>
                                        </p:tgtEl>
                                        <p:attrNameLst>
                                          <p:attrName>r</p:attrName>
                                        </p:attrNameLst>
                                      </p:cBhvr>
                                    </p:animRot>
                                  </p:childTnLst>
                                </p:cTn>
                              </p:par>
                              <p:par>
                                <p:cTn id="11" presetID="42" presetClass="path" presetSubtype="0" accel="55000" decel="19000" fill="hold" grpId="0" nodeType="withEffect">
                                  <p:stCondLst>
                                    <p:cond delay="0"/>
                                  </p:stCondLst>
                                  <p:childTnLst>
                                    <p:animMotion origin="layout" path="M -0.08399 -0.03032 L 0.8944 -0.05 " pathEditMode="relative" rAng="0" ptsTypes="AA">
                                      <p:cBhvr>
                                        <p:cTn id="12" dur="2000" fill="hold"/>
                                        <p:tgtEl>
                                          <p:spTgt spid="7"/>
                                        </p:tgtEl>
                                        <p:attrNameLst>
                                          <p:attrName>ppt_x</p:attrName>
                                          <p:attrName>ppt_y</p:attrName>
                                        </p:attrNameLst>
                                      </p:cBhvr>
                                      <p:rCtr x="48919" y="-995"/>
                                    </p:animMotion>
                                  </p:childTnLst>
                                </p:cTn>
                              </p:par>
                              <p:par>
                                <p:cTn id="13" presetID="42" presetClass="path" presetSubtype="0" accel="55000" decel="19000" fill="hold" grpId="0" nodeType="withEffect">
                                  <p:stCondLst>
                                    <p:cond delay="0"/>
                                  </p:stCondLst>
                                  <p:childTnLst>
                                    <p:animMotion origin="layout" path="M -4.58333E-6 -3.7037E-7 L -0.82083 -3.7037E-7 " pathEditMode="relative" rAng="0" ptsTypes="AA">
                                      <p:cBhvr>
                                        <p:cTn id="14" dur="2000" fill="hold"/>
                                        <p:tgtEl>
                                          <p:spTgt spid="8"/>
                                        </p:tgtEl>
                                        <p:attrNameLst>
                                          <p:attrName>ppt_x</p:attrName>
                                          <p:attrName>ppt_y</p:attrName>
                                        </p:attrNameLst>
                                      </p:cBhvr>
                                      <p:rCtr x="-41042" y="0"/>
                                    </p:animMotion>
                                  </p:childTnLst>
                                </p:cTn>
                              </p:par>
                            </p:childTnLst>
                          </p:cTn>
                        </p:par>
                        <p:par>
                          <p:cTn id="15" fill="hold">
                            <p:stCondLst>
                              <p:cond delay="2000"/>
                            </p:stCondLst>
                            <p:childTnLst>
                              <p:par>
                                <p:cTn id="16" presetID="1" presetClass="exit"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2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2000"/>
                            </p:stCondLst>
                            <p:childTnLst>
                              <p:par>
                                <p:cTn id="24" presetID="42" presetClass="path" presetSubtype="0" accel="50000" decel="50000" fill="hold" grpId="1" nodeType="afterEffect">
                                  <p:stCondLst>
                                    <p:cond delay="0"/>
                                  </p:stCondLst>
                                  <p:childTnLst>
                                    <p:animMotion origin="layout" path="M -0.08164 -0.03495 L -0.19869 -0.03588 " pathEditMode="relative" rAng="0" ptsTypes="AA">
                                      <p:cBhvr>
                                        <p:cTn id="25" dur="2000" fill="hold"/>
                                        <p:tgtEl>
                                          <p:spTgt spid="12"/>
                                        </p:tgtEl>
                                        <p:attrNameLst>
                                          <p:attrName>ppt_x</p:attrName>
                                          <p:attrName>ppt_y</p:attrName>
                                        </p:attrNameLst>
                                      </p:cBhvr>
                                      <p:rCtr x="-5859" y="-46"/>
                                    </p:animMotion>
                                  </p:childTnLst>
                                </p:cTn>
                              </p:par>
                              <p:par>
                                <p:cTn id="26" presetID="1"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1.875E-6 1.48148E-6 L 0.0556 -0.12454 " pathEditMode="relative" rAng="0" ptsTypes="AA">
                                      <p:cBhvr>
                                        <p:cTn id="29" dur="2000" fill="hold"/>
                                        <p:tgtEl>
                                          <p:spTgt spid="11"/>
                                        </p:tgtEl>
                                        <p:attrNameLst>
                                          <p:attrName>ppt_x</p:attrName>
                                          <p:attrName>ppt_y</p:attrName>
                                        </p:attrNameLst>
                                      </p:cBhvr>
                                      <p:rCtr x="2773"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6" name="Rectangle 5">
            <a:extLst>
              <a:ext uri="{FF2B5EF4-FFF2-40B4-BE49-F238E27FC236}">
                <a16:creationId xmlns:a16="http://schemas.microsoft.com/office/drawing/2014/main" id="{ECE6B832-64A0-422C-81FC-C86D7B01499C}"/>
              </a:ext>
            </a:extLst>
          </p:cNvPr>
          <p:cNvSpPr/>
          <p:nvPr/>
        </p:nvSpPr>
        <p:spPr>
          <a:xfrm>
            <a:off x="246588" y="802199"/>
            <a:ext cx="8079265" cy="461665"/>
          </a:xfrm>
          <a:prstGeom prst="rect">
            <a:avLst/>
          </a:prstGeom>
        </p:spPr>
        <p:txBody>
          <a:bodyPr wrap="square">
            <a:spAutoFit/>
          </a:bodyPr>
          <a:lstStyle/>
          <a:p>
            <a:pPr algn="just"/>
            <a:r>
              <a:rPr lang="en-US" sz="2400" b="1">
                <a:latin typeface="#9Slide02 Noi dung rat dai" panose="020B0604020202020204" charset="0"/>
                <a:ea typeface="#9Slide02 Noi dung rat dai" panose="020B0604020202020204" charset="0"/>
                <a:cs typeface="Times New Roman" panose="02020603050405020304" pitchFamily="18" charset="0"/>
              </a:rPr>
              <a:t>* Đặc điểm của rừng nhiệt đới A-ma-dôn</a:t>
            </a:r>
            <a:endParaRPr lang="en-US" b="1">
              <a:latin typeface="#9Slide02 Noi dung rat dai" panose="020B0604020202020204" charset="0"/>
              <a:ea typeface="#9Slide02 Noi dung rat dai" panose="020B0604020202020204" charset="0"/>
              <a:cs typeface="Times New Roman" panose="02020603050405020304" pitchFamily="18" charset="0"/>
            </a:endParaRPr>
          </a:p>
        </p:txBody>
      </p:sp>
      <p:sp>
        <p:nvSpPr>
          <p:cNvPr id="2" name="Rectangle 1">
            <a:extLst>
              <a:ext uri="{FF2B5EF4-FFF2-40B4-BE49-F238E27FC236}">
                <a16:creationId xmlns:a16="http://schemas.microsoft.com/office/drawing/2014/main" id="{32E774B7-B465-4F5A-8C1B-DA238B3881E4}"/>
              </a:ext>
            </a:extLst>
          </p:cNvPr>
          <p:cNvSpPr/>
          <p:nvPr/>
        </p:nvSpPr>
        <p:spPr>
          <a:xfrm>
            <a:off x="441716" y="1399772"/>
            <a:ext cx="5028641" cy="3785652"/>
          </a:xfrm>
          <a:prstGeom prst="rect">
            <a:avLst/>
          </a:prstGeom>
        </p:spPr>
        <p:txBody>
          <a:bodyPr wrap="square">
            <a:spAutoFit/>
          </a:bodyPr>
          <a:lstStyle/>
          <a:p>
            <a:pPr algn="just"/>
            <a:r>
              <a:rPr lang="vi-VN" sz="2400">
                <a:latin typeface="#9Slide02 Noi dung rat dai" panose="020B0604020202020204" charset="0"/>
                <a:ea typeface="#9Slide02 Noi dung rat dai" panose="020B0604020202020204" charset="0"/>
              </a:rPr>
              <a:t>- Rừng nhiệt đới </a:t>
            </a:r>
            <a:r>
              <a:rPr lang="vi-VN" sz="2400" b="1" i="1">
                <a:latin typeface="#9Slide02 Noi dung rat dai" panose="020B0604020202020204" charset="0"/>
                <a:ea typeface="#9Slide02 Noi dung rat dai" panose="020B0604020202020204" charset="0"/>
              </a:rPr>
              <a:t>lớn nhất</a:t>
            </a:r>
            <a:r>
              <a:rPr lang="vi-VN" sz="2400">
                <a:latin typeface="#9Slide02 Noi dung rat dai" panose="020B0604020202020204" charset="0"/>
                <a:ea typeface="#9Slide02 Noi dung rat dai" panose="020B0604020202020204" charset="0"/>
              </a:rPr>
              <a:t> thế giới </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a:t>
            </a:r>
            <a:r>
              <a:rPr lang="en-US" sz="2400">
                <a:latin typeface="#9Slide02 Noi dung rat dai" panose="020B0604020202020204" charset="0"/>
                <a:ea typeface="#9Slide02 Noi dung rat dai" panose="020B0604020202020204" charset="0"/>
              </a:rPr>
              <a:t>S: ~ </a:t>
            </a:r>
            <a:r>
              <a:rPr lang="vi-VN" sz="2400">
                <a:latin typeface="#9Slide02 Noi dung rat dai" panose="020B0604020202020204" charset="0"/>
                <a:ea typeface="#9Slide02 Noi dung rat dai" panose="020B0604020202020204" charset="0"/>
              </a:rPr>
              <a:t>5,5 triệu km</a:t>
            </a:r>
            <a:r>
              <a:rPr lang="vi-VN" sz="2400" baseline="30000">
                <a:latin typeface="#9Slide02 Noi dung rat dai" panose="020B0604020202020204" charset="0"/>
                <a:ea typeface="#9Slide02 Noi dung rat dai" panose="020B0604020202020204" charset="0"/>
              </a:rPr>
              <a:t>2</a:t>
            </a:r>
            <a:r>
              <a:rPr lang="vi-VN" sz="2400">
                <a:latin typeface="#9Slide02 Noi dung rat dai" panose="020B0604020202020204" charset="0"/>
                <a:ea typeface="#9Slide02 Noi dung rat dai" panose="020B0604020202020204" charset="0"/>
              </a:rPr>
              <a:t>.</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Rừng trải rộng trên nhiều quốc gia, chủ yếu ở Bra-xin </a:t>
            </a:r>
            <a:r>
              <a:rPr lang="en-US" sz="2400">
                <a:latin typeface="#9Slide02 Noi dung rat dai" panose="020B0604020202020204" charset="0"/>
                <a:ea typeface="#9Slide02 Noi dung rat dai" panose="020B0604020202020204" charset="0"/>
              </a:rPr>
              <a:t>(</a:t>
            </a:r>
            <a:r>
              <a:rPr lang="vi-VN" sz="2400">
                <a:latin typeface="#9Slide02 Noi dung rat dai" panose="020B0604020202020204" charset="0"/>
                <a:ea typeface="#9Slide02 Noi dung rat dai" panose="020B0604020202020204" charset="0"/>
              </a:rPr>
              <a:t>60% diện tích).</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a:t>
            </a:r>
            <a:r>
              <a:rPr lang="en-US" sz="2400">
                <a:latin typeface="#9Slide02 Noi dung rat dai" panose="020B0604020202020204" charset="0"/>
                <a:ea typeface="#9Slide02 Noi dung rat dai" panose="020B0604020202020204" charset="0"/>
              </a:rPr>
              <a:t>C</a:t>
            </a:r>
            <a:r>
              <a:rPr lang="vi-VN" sz="2400">
                <a:latin typeface="#9Slide02 Noi dung rat dai" panose="020B0604020202020204" charset="0"/>
                <a:ea typeface="#9Slide02 Noi dung rat dai" panose="020B0604020202020204" charset="0"/>
              </a:rPr>
              <a:t>ó khí hậu nóng ẩm.</a:t>
            </a:r>
            <a:endParaRPr lang="en-US" sz="2400">
              <a:latin typeface="#9Slide02 Noi dung rat dai" panose="020B0604020202020204" charset="0"/>
              <a:ea typeface="#9Slide02 Noi dung rat dai" panose="020B0604020202020204" charset="0"/>
            </a:endParaRPr>
          </a:p>
          <a:p>
            <a:pPr algn="just"/>
            <a:r>
              <a:rPr lang="vi-VN" sz="2400">
                <a:latin typeface="#9Slide02 Noi dung rat dai" panose="020B0604020202020204" charset="0"/>
                <a:ea typeface="#9Slide02 Noi dung rat dai" panose="020B0604020202020204" charset="0"/>
              </a:rPr>
              <a:t>- Mức độ đa dạng sinh học </a:t>
            </a:r>
            <a:r>
              <a:rPr lang="vi-VN" sz="2400" b="1" i="1">
                <a:latin typeface="#9Slide02 Noi dung rat dai" panose="020B0604020202020204" charset="0"/>
                <a:ea typeface="#9Slide02 Noi dung rat dai" panose="020B0604020202020204" charset="0"/>
              </a:rPr>
              <a:t>rất cao</a:t>
            </a:r>
            <a:r>
              <a:rPr lang="vi-VN" sz="2400" i="1">
                <a:latin typeface="#9Slide02 Noi dung rat dai" panose="020B0604020202020204" charset="0"/>
                <a:ea typeface="#9Slide02 Noi dung rat dai" panose="020B0604020202020204" charset="0"/>
              </a:rPr>
              <a:t>:</a:t>
            </a:r>
            <a:endParaRPr lang="en-US" sz="2400">
              <a:latin typeface="#9Slide02 Noi dung rat dai" panose="020B0604020202020204" charset="0"/>
              <a:ea typeface="#9Slide02 Noi dung rat dai" panose="020B0604020202020204" charset="0"/>
            </a:endParaRPr>
          </a:p>
          <a:p>
            <a:pPr lvl="1" algn="just"/>
            <a:r>
              <a:rPr lang="vi-VN" sz="2400">
                <a:latin typeface="#9Slide02 Noi dung rat dai" panose="020B0604020202020204" charset="0"/>
                <a:ea typeface="#9Slide02 Noi dung rat dai" panose="020B0604020202020204" charset="0"/>
              </a:rPr>
              <a:t>+ Rừng gồm 5 – 6 tầng cây </a:t>
            </a:r>
            <a:endParaRPr lang="en-US" sz="2400">
              <a:latin typeface="#9Slide02 Noi dung rat dai" panose="020B0604020202020204" charset="0"/>
              <a:ea typeface="#9Slide02 Noi dung rat dai" panose="020B0604020202020204" charset="0"/>
            </a:endParaRPr>
          </a:p>
          <a:p>
            <a:pPr lvl="1" algn="just"/>
            <a:r>
              <a:rPr lang="vi-VN" sz="2400">
                <a:latin typeface="#9Slide02 Noi dung rat dai" panose="020B0604020202020204" charset="0"/>
                <a:ea typeface="#9Slide02 Noi dung rat dai" panose="020B0604020202020204" charset="0"/>
              </a:rPr>
              <a:t>+</a:t>
            </a:r>
            <a:r>
              <a:rPr lang="en-US" sz="2400">
                <a:latin typeface="#9Slide02 Noi dung rat dai" panose="020B0604020202020204" charset="0"/>
                <a:ea typeface="#9Slide02 Noi dung rat dai" panose="020B0604020202020204" charset="0"/>
              </a:rPr>
              <a:t> Các</a:t>
            </a:r>
            <a:r>
              <a:rPr lang="vi-VN" sz="2400">
                <a:latin typeface="#9Slide02 Noi dung rat dai" panose="020B0604020202020204" charset="0"/>
                <a:ea typeface="#9Slide02 Noi dung rat dai" panose="020B0604020202020204" charset="0"/>
              </a:rPr>
              <a:t> loài động, thực vật hết sức phong phú.</a:t>
            </a:r>
            <a:endParaRPr lang="en-US" sz="2400">
              <a:latin typeface="#9Slide02 Noi dung rat dai" panose="020B0604020202020204" charset="0"/>
              <a:ea typeface="#9Slide02 Noi dung rat dai" panose="020B0604020202020204" charset="0"/>
            </a:endParaRPr>
          </a:p>
        </p:txBody>
      </p:sp>
      <p:graphicFrame>
        <p:nvGraphicFramePr>
          <p:cNvPr id="7" name="Table 6">
            <a:extLst>
              <a:ext uri="{FF2B5EF4-FFF2-40B4-BE49-F238E27FC236}">
                <a16:creationId xmlns:a16="http://schemas.microsoft.com/office/drawing/2014/main" id="{34CA2EB0-C598-4539-946E-0292210FA5EC}"/>
              </a:ext>
            </a:extLst>
          </p:cNvPr>
          <p:cNvGraphicFramePr>
            <a:graphicFrameLocks noGrp="1"/>
          </p:cNvGraphicFramePr>
          <p:nvPr>
            <p:extLst>
              <p:ext uri="{D42A27DB-BD31-4B8C-83A1-F6EECF244321}">
                <p14:modId xmlns:p14="http://schemas.microsoft.com/office/powerpoint/2010/main" val="2284502589"/>
              </p:ext>
            </p:extLst>
          </p:nvPr>
        </p:nvGraphicFramePr>
        <p:xfrm>
          <a:off x="5903494" y="2025782"/>
          <a:ext cx="6105485" cy="4572000"/>
        </p:xfrm>
        <a:graphic>
          <a:graphicData uri="http://schemas.openxmlformats.org/drawingml/2006/table">
            <a:tbl>
              <a:tblPr firstRow="1" bandRow="1">
                <a:tableStyleId>{5C22544A-7EE6-4342-B048-85BDC9FD1C3A}</a:tableStyleId>
              </a:tblPr>
              <a:tblGrid>
                <a:gridCol w="4356166">
                  <a:extLst>
                    <a:ext uri="{9D8B030D-6E8A-4147-A177-3AD203B41FA5}">
                      <a16:colId xmlns:a16="http://schemas.microsoft.com/office/drawing/2014/main" val="3281502495"/>
                    </a:ext>
                  </a:extLst>
                </a:gridCol>
                <a:gridCol w="1749319">
                  <a:extLst>
                    <a:ext uri="{9D8B030D-6E8A-4147-A177-3AD203B41FA5}">
                      <a16:colId xmlns:a16="http://schemas.microsoft.com/office/drawing/2014/main" val="3412219789"/>
                    </a:ext>
                  </a:extLst>
                </a:gridCol>
              </a:tblGrid>
              <a:tr h="370840">
                <a:tc>
                  <a:txBody>
                    <a:bodyPr/>
                    <a:lstStyle/>
                    <a:p>
                      <a:pPr algn="ctr"/>
                      <a:r>
                        <a:rPr lang="en-US" sz="2000" b="1">
                          <a:solidFill>
                            <a:schemeClr val="tx1"/>
                          </a:solidFill>
                          <a:latin typeface="#9Slide02 Noi dung rat dai" panose="020B0604020202020204" charset="0"/>
                          <a:ea typeface="#9Slide02 Noi dung rat dai" panose="020B0604020202020204" charset="0"/>
                          <a:cs typeface="Times New Roman" panose="02020603050405020304" pitchFamily="18" charset="0"/>
                        </a:rPr>
                        <a:t>Quốc gia, vùng lãnh thổ</a:t>
                      </a:r>
                      <a:endParaRPr lang="en-US" sz="2000" b="1">
                        <a:solidFill>
                          <a:schemeClr val="tx1"/>
                        </a:solidFill>
                        <a:latin typeface="#9Slide02 Noi dung rat dai" panose="020B0604020202020204" charset="0"/>
                        <a:ea typeface="#9Slide02 Noi dung rat dai"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latin typeface="#9Slide02 Noi dung rat dai" panose="020B0604020202020204" charset="0"/>
                          <a:ea typeface="#9Slide02 Noi dung rat dai" panose="020B0604020202020204" charset="0"/>
                        </a:rPr>
                        <a:t>Tỉ lệ diễn tích rừng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66726"/>
                  </a:ext>
                </a:extLst>
              </a:tr>
              <a:tr h="370840">
                <a:tc>
                  <a:txBody>
                    <a:bodyPr/>
                    <a:lstStyle/>
                    <a:p>
                      <a:r>
                        <a:rPr lang="en-US" sz="2000" b="0">
                          <a:latin typeface="#9Slide02 Noi dung rat dai" panose="020B0604020202020204" charset="0"/>
                          <a:ea typeface="#9Slide02 Noi dung rat dai" panose="020B0604020202020204" charset="0"/>
                        </a:rPr>
                        <a:t>Bô – li – vi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302564"/>
                  </a:ext>
                </a:extLst>
              </a:tr>
              <a:tr h="370840">
                <a:tc>
                  <a:txBody>
                    <a:bodyPr/>
                    <a:lstStyle/>
                    <a:p>
                      <a:r>
                        <a:rPr lang="en-US" sz="2000" b="0">
                          <a:latin typeface="#9Slide02 Noi dung rat dai" panose="020B0604020202020204" charset="0"/>
                          <a:ea typeface="#9Slide02 Noi dung rat dai" panose="020B0604020202020204" charset="0"/>
                        </a:rPr>
                        <a:t>Bra – xin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738557"/>
                  </a:ext>
                </a:extLst>
              </a:tr>
              <a:tr h="370840">
                <a:tc>
                  <a:txBody>
                    <a:bodyPr/>
                    <a:lstStyle/>
                    <a:p>
                      <a:r>
                        <a:rPr lang="en-US" sz="2000" b="0">
                          <a:latin typeface="#9Slide02 Noi dung rat dai" panose="020B0604020202020204" charset="0"/>
                          <a:ea typeface="#9Slide02 Noi dung rat dai" panose="020B0604020202020204" charset="0"/>
                        </a:rPr>
                        <a:t>Cô – lôm – bi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92871"/>
                  </a:ext>
                </a:extLst>
              </a:tr>
              <a:tr h="370840">
                <a:tc>
                  <a:txBody>
                    <a:bodyPr/>
                    <a:lstStyle/>
                    <a:p>
                      <a:r>
                        <a:rPr lang="en-US" sz="2000" b="0">
                          <a:latin typeface="#9Slide02 Noi dung rat dai" panose="020B0604020202020204" charset="0"/>
                          <a:ea typeface="#9Slide02 Noi dung rat dai" panose="020B0604020202020204" charset="0"/>
                        </a:rPr>
                        <a:t>Ê – cua – đo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57997"/>
                  </a:ext>
                </a:extLst>
              </a:tr>
              <a:tr h="370840">
                <a:tc>
                  <a:txBody>
                    <a:bodyPr/>
                    <a:lstStyle/>
                    <a:p>
                      <a:r>
                        <a:rPr lang="en-US" sz="2000" b="0">
                          <a:latin typeface="#9Slide02 Noi dung rat dai" panose="020B0604020202020204" charset="0"/>
                          <a:ea typeface="#9Slide02 Noi dung rat dai" panose="020B0604020202020204" charset="0"/>
                        </a:rPr>
                        <a:t>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74759"/>
                  </a:ext>
                </a:extLst>
              </a:tr>
              <a:tr h="370840">
                <a:tc>
                  <a:txBody>
                    <a:bodyPr/>
                    <a:lstStyle/>
                    <a:p>
                      <a:r>
                        <a:rPr lang="en-US" sz="2000" b="0">
                          <a:latin typeface="#9Slide02 Noi dung rat dai" panose="020B0604020202020204" charset="0"/>
                          <a:ea typeface="#9Slide02 Noi dung rat dai" panose="020B0604020202020204" charset="0"/>
                        </a:rPr>
                        <a:t>Vùng lãnh thổ Pháp ở 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92201"/>
                  </a:ext>
                </a:extLst>
              </a:tr>
              <a:tr h="370840">
                <a:tc>
                  <a:txBody>
                    <a:bodyPr/>
                    <a:lstStyle/>
                    <a:p>
                      <a:r>
                        <a:rPr lang="en-US" sz="2000" b="0">
                          <a:latin typeface="#9Slide02 Noi dung rat dai" panose="020B0604020202020204" charset="0"/>
                          <a:ea typeface="#9Slide02 Noi dung rat dai" panose="020B0604020202020204" charset="0"/>
                        </a:rPr>
                        <a:t>Pê – ru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16881"/>
                  </a:ext>
                </a:extLst>
              </a:tr>
              <a:tr h="370840">
                <a:tc>
                  <a:txBody>
                    <a:bodyPr/>
                    <a:lstStyle/>
                    <a:p>
                      <a:r>
                        <a:rPr lang="en-US" sz="2000" b="0">
                          <a:latin typeface="#9Slide02 Noi dung rat dai" panose="020B0604020202020204" charset="0"/>
                          <a:ea typeface="#9Slide02 Noi dung rat dai" panose="020B0604020202020204" charset="0"/>
                        </a:rPr>
                        <a:t>Xu – ri –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74862"/>
                  </a:ext>
                </a:extLst>
              </a:tr>
              <a:tr h="370840">
                <a:tc>
                  <a:txBody>
                    <a:bodyPr/>
                    <a:lstStyle/>
                    <a:p>
                      <a:r>
                        <a:rPr lang="en-US" sz="2000" b="0">
                          <a:latin typeface="#9Slide02 Noi dung rat dai" panose="020B0604020202020204" charset="0"/>
                          <a:ea typeface="#9Slide02 Noi dung rat dai" panose="020B0604020202020204" charset="0"/>
                        </a:rPr>
                        <a:t>Vê – nê – duê – 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149138"/>
                  </a:ext>
                </a:extLst>
              </a:tr>
            </a:tbl>
          </a:graphicData>
        </a:graphic>
      </p:graphicFrame>
      <p:sp>
        <p:nvSpPr>
          <p:cNvPr id="9" name="Rectangle 8">
            <a:extLst>
              <a:ext uri="{FF2B5EF4-FFF2-40B4-BE49-F238E27FC236}">
                <a16:creationId xmlns:a16="http://schemas.microsoft.com/office/drawing/2014/main" id="{11377401-4D23-46B2-97AD-E5B631B12AD1}"/>
              </a:ext>
            </a:extLst>
          </p:cNvPr>
          <p:cNvSpPr/>
          <p:nvPr/>
        </p:nvSpPr>
        <p:spPr>
          <a:xfrm>
            <a:off x="6099367" y="1362560"/>
            <a:ext cx="6105485" cy="707886"/>
          </a:xfrm>
          <a:prstGeom prst="rect">
            <a:avLst/>
          </a:prstGeom>
        </p:spPr>
        <p:txBody>
          <a:bodyPr wrap="square">
            <a:spAutoFit/>
          </a:bodyPr>
          <a:lstStyle/>
          <a:p>
            <a:pPr algn="ctr"/>
            <a:r>
              <a:rPr lang="en-US" sz="2000" i="1">
                <a:latin typeface="#9Slide02 Noi dung rat dai" panose="020B0604020202020204" charset="0"/>
                <a:ea typeface="#9Slide02 Noi dung rat dai" panose="020B0604020202020204" charset="0"/>
                <a:cs typeface="Times New Roman" panose="02020603050405020304" pitchFamily="18" charset="0"/>
              </a:rPr>
              <a:t>C</a:t>
            </a:r>
            <a:r>
              <a:rPr lang="vi-VN" sz="2000" i="1">
                <a:latin typeface="#9Slide02 Noi dung rat dai" panose="020B0604020202020204" charset="0"/>
                <a:ea typeface="#9Slide02 Noi dung rat dai" panose="020B0604020202020204" charset="0"/>
                <a:cs typeface="Times New Roman" panose="02020603050405020304" pitchFamily="18" charset="0"/>
              </a:rPr>
              <a:t>ơ</a:t>
            </a:r>
            <a:r>
              <a:rPr lang="en-US" sz="2000" i="1">
                <a:latin typeface="#9Slide02 Noi dung rat dai" panose="020B0604020202020204" charset="0"/>
                <a:ea typeface="#9Slide02 Noi dung rat dai" panose="020B0604020202020204" charset="0"/>
                <a:cs typeface="Times New Roman" panose="02020603050405020304" pitchFamily="18" charset="0"/>
              </a:rPr>
              <a:t> cấu diện tích rừng Amazon chia theo các quốc gia, vùng lãnh thổ,  năm 2020</a:t>
            </a:r>
            <a:endParaRPr lang="en-US" sz="2000" i="1">
              <a:latin typeface="#9Slide02 Noi dung rat dai" panose="020B0604020202020204" charset="0"/>
              <a:ea typeface="#9Slide02 Noi dung rat dai" panose="020B0604020202020204" charset="0"/>
            </a:endParaRPr>
          </a:p>
        </p:txBody>
      </p:sp>
      <p:sp>
        <p:nvSpPr>
          <p:cNvPr id="3" name="Rectangle 2">
            <a:extLst>
              <a:ext uri="{FF2B5EF4-FFF2-40B4-BE49-F238E27FC236}">
                <a16:creationId xmlns:a16="http://schemas.microsoft.com/office/drawing/2014/main" id="{254F09BF-C492-4BC0-9989-95E7BFD3F974}"/>
              </a:ext>
            </a:extLst>
          </p:cNvPr>
          <p:cNvSpPr/>
          <p:nvPr/>
        </p:nvSpPr>
        <p:spPr>
          <a:xfrm>
            <a:off x="245843" y="5181177"/>
            <a:ext cx="5028641" cy="1569660"/>
          </a:xfrm>
          <a:prstGeom prst="rect">
            <a:avLst/>
          </a:prstGeom>
        </p:spPr>
        <p:txBody>
          <a:bodyPr wrap="square">
            <a:spAutoFit/>
          </a:bodyPr>
          <a:lstStyle/>
          <a:p>
            <a:pPr algn="just"/>
            <a:r>
              <a:rPr lang="en-US" sz="2400" b="1">
                <a:latin typeface="#9Slide02 Noi dung rat dai" panose="020B0604020202020204" charset="0"/>
                <a:ea typeface="#9Slide02 Noi dung rat dai" panose="020B0604020202020204" charset="0"/>
              </a:rPr>
              <a:t>* </a:t>
            </a:r>
            <a:r>
              <a:rPr lang="vi-VN" sz="2400" b="1">
                <a:latin typeface="#9Slide02 Noi dung rat dai" panose="020B0604020202020204" charset="0"/>
                <a:ea typeface="#9Slide02 Noi dung rat dai" panose="020B0604020202020204" charset="0"/>
              </a:rPr>
              <a:t>Vai trò: </a:t>
            </a:r>
            <a:r>
              <a:rPr lang="vi-VN" sz="2400" i="1">
                <a:latin typeface="#9Slide02 Noi dung rat dai" panose="020B0604020202020204" charset="0"/>
                <a:ea typeface="#9Slide02 Noi dung rat dai" panose="020B0604020202020204" charset="0"/>
              </a:rPr>
              <a:t>“lá phổi xanh” </a:t>
            </a:r>
            <a:r>
              <a:rPr lang="vi-VN" sz="2400">
                <a:latin typeface="#9Slide02 Noi dung rat dai" panose="020B0604020202020204" charset="0"/>
                <a:ea typeface="#9Slide02 Noi dung rat dai" panose="020B0604020202020204" charset="0"/>
              </a:rPr>
              <a:t>của Trái Đất, cung cấp oxy cho sự sống, điều hoà khí hậu, là nguồn dự trữ sinh học quý giá của toàn cầu.</a:t>
            </a:r>
            <a:endParaRPr lang="en-US" sz="24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3792402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77DE3A-73FF-463F-B08A-B419E889F939}"/>
              </a:ext>
            </a:extLst>
          </p:cNvPr>
          <p:cNvSpPr txBox="1"/>
          <p:nvPr/>
        </p:nvSpPr>
        <p:spPr>
          <a:xfrm>
            <a:off x="2366815" y="119086"/>
            <a:ext cx="7159139" cy="461665"/>
          </a:xfrm>
          <a:prstGeom prst="rect">
            <a:avLst/>
          </a:prstGeom>
          <a:noFill/>
        </p:spPr>
        <p:txBody>
          <a:bodyPr wrap="none" rtlCol="0">
            <a:spAutoFit/>
          </a:bodyPr>
          <a:lstStyle/>
          <a:p>
            <a:r>
              <a:rPr lang="en-US" sz="2400" b="1">
                <a:latin typeface="#9Slide02 Noi dung rat dai" panose="020B0604020202020204" charset="0"/>
                <a:ea typeface="#9Slide02 Noi dung rat dai" panose="020B0604020202020204" charset="0"/>
              </a:rPr>
              <a:t>Hệ động, thực vật phong phú của rừng Amazon</a:t>
            </a:r>
            <a:endParaRPr lang="en-US" sz="3600">
              <a:latin typeface="#9Slide02 Noi dung rat dai" panose="020B0604020202020204" charset="0"/>
              <a:ea typeface="#9Slide02 Noi dung rat dai" panose="020B0604020202020204" charset="0"/>
            </a:endParaRPr>
          </a:p>
        </p:txBody>
      </p:sp>
      <p:pic>
        <p:nvPicPr>
          <p:cNvPr id="5130" name="Picture 10" descr="an tuong voi nhung buc anh hiem ve rung ram amazon hinh 7">
            <a:extLst>
              <a:ext uri="{FF2B5EF4-FFF2-40B4-BE49-F238E27FC236}">
                <a16:creationId xmlns:a16="http://schemas.microsoft.com/office/drawing/2014/main" id="{F98EAB9B-A01D-498F-A1AF-C369576112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39" y="4292475"/>
            <a:ext cx="3494122" cy="225268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ong vat">
            <a:extLst>
              <a:ext uri="{FF2B5EF4-FFF2-40B4-BE49-F238E27FC236}">
                <a16:creationId xmlns:a16="http://schemas.microsoft.com/office/drawing/2014/main" id="{23B5573C-DD4A-41CD-9F48-FE62CE85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439" y="580751"/>
            <a:ext cx="4948966" cy="37117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ong vat nguy hiem">
            <a:extLst>
              <a:ext uri="{FF2B5EF4-FFF2-40B4-BE49-F238E27FC236}">
                <a16:creationId xmlns:a16="http://schemas.microsoft.com/office/drawing/2014/main" id="{81207D74-6F74-4DF8-91E2-18C3FFACC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0751"/>
            <a:ext cx="4948965" cy="371172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u loai cay">
            <a:extLst>
              <a:ext uri="{FF2B5EF4-FFF2-40B4-BE49-F238E27FC236}">
                <a16:creationId xmlns:a16="http://schemas.microsoft.com/office/drawing/2014/main" id="{AC5D0F7D-BE4C-40E7-B97D-F5EA58AD96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4983" y="4305360"/>
            <a:ext cx="2805145" cy="223979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Bí ẩn rừng Amazon">
            <a:extLst>
              <a:ext uri="{FF2B5EF4-FFF2-40B4-BE49-F238E27FC236}">
                <a16:creationId xmlns:a16="http://schemas.microsoft.com/office/drawing/2014/main" id="{4DAEAEFA-63C6-4056-9D0A-0E9421EE25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4551" y="4305361"/>
            <a:ext cx="2986393" cy="223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6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91D8C-AD16-4EC5-A732-7610A34F6C3C}"/>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sp>
        <p:nvSpPr>
          <p:cNvPr id="16" name="TextBox 15">
            <a:extLst>
              <a:ext uri="{FF2B5EF4-FFF2-40B4-BE49-F238E27FC236}">
                <a16:creationId xmlns:a16="http://schemas.microsoft.com/office/drawing/2014/main" id="{E9F3F6D1-8E07-4328-8EAD-B270DBC343FD}"/>
              </a:ext>
            </a:extLst>
          </p:cNvPr>
          <p:cNvSpPr txBox="1"/>
          <p:nvPr/>
        </p:nvSpPr>
        <p:spPr>
          <a:xfrm>
            <a:off x="424916" y="1012664"/>
            <a:ext cx="11281611" cy="1714508"/>
          </a:xfrm>
          <a:prstGeom prst="rect">
            <a:avLst/>
          </a:prstGeom>
          <a:noFill/>
        </p:spPr>
        <p:txBody>
          <a:bodyPr wrap="square" rtlCol="0">
            <a:spAutoFit/>
          </a:bodyPr>
          <a:lstStyle/>
          <a:p>
            <a:pPr marL="457200" indent="-457200" algn="just">
              <a:lnSpc>
                <a:spcPct val="130000"/>
              </a:lnSpc>
              <a:spcAft>
                <a:spcPts val="0"/>
              </a:spcAft>
              <a:buFont typeface="Wingdings" panose="05000000000000000000" pitchFamily="2" charset="2"/>
              <a:buChar char="Ø"/>
            </a:pPr>
            <a:r>
              <a:rPr lang="fr-FR" sz="2800">
                <a:latin typeface="#9Slide02 Noi dung rat dai" panose="020B0604020202020204" charset="0"/>
                <a:ea typeface="#9Slide02 Noi dung rat dai" panose="020B0604020202020204" charset="0"/>
                <a:cs typeface="Times New Roman" panose="02020603050405020304" pitchFamily="18" charset="0"/>
              </a:rPr>
              <a:t>Theo dõi đoạn clip về hiện trạng rừng hoặc các vụ cháy rừng tại A-ma-dôn và thông tin SGK:</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ctr">
              <a:lnSpc>
                <a:spcPct val="130000"/>
              </a:lnSpc>
              <a:spcAft>
                <a:spcPts val="0"/>
              </a:spcAft>
            </a:pPr>
            <a:r>
              <a:rPr lang="fr-FR" sz="2800" u="sng">
                <a:latin typeface="#9Slide02 Noi dung rat dai" panose="020B0604020202020204" charset="0"/>
                <a:ea typeface="#9Slide02 Noi dung rat dai" panose="020B060402020202020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https://youtu.be/JKdaTGIL69I</a:t>
            </a:r>
            <a:endParaRPr lang="en-US" sz="2800">
              <a:latin typeface="#9Slide02 Noi dung rat dai" panose="020B0604020202020204" charset="0"/>
              <a:ea typeface="#9Slide02 Noi dung rat dai" panose="020B0604020202020204" charset="0"/>
              <a:cs typeface="Times New Roman" panose="02020603050405020304" pitchFamily="18" charset="0"/>
            </a:endParaRPr>
          </a:p>
        </p:txBody>
      </p:sp>
      <p:sp>
        <p:nvSpPr>
          <p:cNvPr id="3" name="Rectangle 2">
            <a:extLst>
              <a:ext uri="{FF2B5EF4-FFF2-40B4-BE49-F238E27FC236}">
                <a16:creationId xmlns:a16="http://schemas.microsoft.com/office/drawing/2014/main" id="{890B4C4B-05F9-49F7-B0FA-30FDFD61FAC9}"/>
              </a:ext>
            </a:extLst>
          </p:cNvPr>
          <p:cNvSpPr/>
          <p:nvPr/>
        </p:nvSpPr>
        <p:spPr>
          <a:xfrm>
            <a:off x="424916" y="2740181"/>
            <a:ext cx="11514022" cy="3955122"/>
          </a:xfrm>
          <a:prstGeom prst="rect">
            <a:avLst/>
          </a:prstGeom>
        </p:spPr>
        <p:txBody>
          <a:bodyPr wrap="square">
            <a:spAutoFit/>
          </a:bodyPr>
          <a:lstStyle/>
          <a:p>
            <a:pPr marL="342900" indent="-342900" algn="just">
              <a:lnSpc>
                <a:spcPct val="130000"/>
              </a:lnSpc>
              <a:spcAft>
                <a:spcPts val="0"/>
              </a:spcAft>
              <a:buFont typeface="Wingdings" panose="05000000000000000000" pitchFamily="2" charset="2"/>
              <a:buChar char="Ø"/>
            </a:pPr>
            <a:r>
              <a:rPr lang="en-US" sz="2800">
                <a:latin typeface="#9Slide02 Noi dung rat dai" panose="020B0604020202020204" charset="0"/>
                <a:ea typeface="#9Slide02 Noi dung rat dai" panose="020B0604020202020204" charset="0"/>
                <a:cs typeface="Times New Roman" panose="02020603050405020304" pitchFamily="18" charset="0"/>
              </a:rPr>
              <a:t>Trong quá trình theo dõi, em hãy ghi ra những thông tin e tiếp nhận được theo những nội dung gợi ý sau:</a:t>
            </a:r>
          </a:p>
          <a:p>
            <a:pPr indent="133350" algn="just">
              <a:lnSpc>
                <a:spcPct val="130000"/>
              </a:lnSpc>
              <a:spcAft>
                <a:spcPts val="0"/>
              </a:spcAft>
            </a:pPr>
            <a:r>
              <a:rPr lang="fr-FR" sz="2800">
                <a:latin typeface="#9Slide02 Noi dung rat dai" panose="020B0604020202020204" charset="0"/>
                <a:ea typeface="#9Slide02 Noi dung rat dai" panose="020B0604020202020204" charset="0"/>
              </a:rPr>
              <a:t>+ </a:t>
            </a:r>
            <a:r>
              <a:rPr lang="fr-FR" sz="2800" b="1" i="1">
                <a:latin typeface="#9Slide02 Noi dung rat dai" panose="020B0604020202020204" charset="0"/>
                <a:ea typeface="#9Slide02 Noi dung rat dai" panose="020B0604020202020204" charset="0"/>
              </a:rPr>
              <a:t>Hiện trạng </a:t>
            </a:r>
            <a:r>
              <a:rPr lang="fr-FR" sz="2800">
                <a:latin typeface="#9Slide02 Noi dung rat dai" panose="020B0604020202020204" charset="0"/>
                <a:ea typeface="#9Slide02 Noi dung rat dai" panose="020B0604020202020204" charset="0"/>
              </a:rPr>
              <a:t>rừng A-ma-dôn hiện nay như thế nào(người ta khai thác rừng Amazon để nhằm mục đích gì?).</a:t>
            </a:r>
            <a:endParaRPr lang="en-US" sz="2800">
              <a:latin typeface="#9Slide02 Noi dung rat dai" panose="020B0604020202020204" charset="0"/>
              <a:ea typeface="#9Slide02 Noi dung rat dai" panose="020B0604020202020204" charset="0"/>
            </a:endParaRPr>
          </a:p>
          <a:p>
            <a:pPr indent="133350" algn="just">
              <a:lnSpc>
                <a:spcPct val="130000"/>
              </a:lnSpc>
              <a:spcAft>
                <a:spcPts val="0"/>
              </a:spcAft>
            </a:pPr>
            <a:r>
              <a:rPr lang="fr-FR" sz="2800">
                <a:latin typeface="#9Slide02 Noi dung rat dai" panose="020B0604020202020204" charset="0"/>
                <a:ea typeface="#9Slide02 Noi dung rat dai" panose="020B0604020202020204" charset="0"/>
              </a:rPr>
              <a:t>+ </a:t>
            </a:r>
            <a:r>
              <a:rPr lang="fr-FR" sz="2800" b="1" i="1">
                <a:latin typeface="#9Slide02 Noi dung rat dai" panose="020B0604020202020204" charset="0"/>
                <a:ea typeface="#9Slide02 Noi dung rat dai" panose="020B0604020202020204" charset="0"/>
              </a:rPr>
              <a:t>Nhận xét </a:t>
            </a:r>
            <a:r>
              <a:rPr lang="fr-FR" sz="2800">
                <a:latin typeface="#9Slide02 Noi dung rat dai" panose="020B0604020202020204" charset="0"/>
                <a:ea typeface="#9Slide02 Noi dung rat dai" panose="020B0604020202020204" charset="0"/>
              </a:rPr>
              <a:t>về </a:t>
            </a:r>
            <a:r>
              <a:rPr lang="fr-FR" sz="2800" b="1" i="1">
                <a:latin typeface="#9Slide02 Noi dung rat dai" panose="020B0604020202020204" charset="0"/>
                <a:ea typeface="#9Slide02 Noi dung rat dai" panose="020B0604020202020204" charset="0"/>
              </a:rPr>
              <a:t>diện tích </a:t>
            </a:r>
            <a:r>
              <a:rPr lang="fr-FR" sz="2800">
                <a:latin typeface="#9Slide02 Noi dung rat dai" panose="020B0604020202020204" charset="0"/>
                <a:ea typeface="#9Slide02 Noi dung rat dai" panose="020B0604020202020204" charset="0"/>
              </a:rPr>
              <a:t>rừng A-ma-dôn đã mất đi và </a:t>
            </a:r>
            <a:r>
              <a:rPr lang="fr-FR" sz="2800" b="1" i="1">
                <a:latin typeface="#9Slide02 Noi dung rat dai" panose="020B0604020202020204" charset="0"/>
                <a:ea typeface="#9Slide02 Noi dung rat dai" panose="020B0604020202020204" charset="0"/>
              </a:rPr>
              <a:t>hậu quả </a:t>
            </a:r>
            <a:r>
              <a:rPr lang="fr-FR" sz="2800">
                <a:latin typeface="#9Slide02 Noi dung rat dai" panose="020B0604020202020204" charset="0"/>
                <a:ea typeface="#9Slide02 Noi dung rat dai" panose="020B0604020202020204" charset="0"/>
              </a:rPr>
              <a:t>khi rừng A-ma-dôn bị tàn phá.</a:t>
            </a:r>
            <a:endParaRPr lang="en-US" sz="2800">
              <a:latin typeface="#9Slide02 Noi dung rat dai" panose="020B0604020202020204" charset="0"/>
              <a:ea typeface="#9Slide02 Noi dung rat dai" panose="020B0604020202020204" charset="0"/>
            </a:endParaRPr>
          </a:p>
          <a:p>
            <a:pPr indent="133350">
              <a:lnSpc>
                <a:spcPct val="130000"/>
              </a:lnSpc>
              <a:spcAft>
                <a:spcPts val="0"/>
              </a:spcAft>
            </a:pPr>
            <a:r>
              <a:rPr lang="fr-FR" sz="2800">
                <a:latin typeface="#9Slide02 Noi dung rat dai" panose="020B0604020202020204" charset="0"/>
                <a:ea typeface="#9Slide02 Noi dung rat dai" panose="020B0604020202020204" charset="0"/>
              </a:rPr>
              <a:t>+ </a:t>
            </a:r>
            <a:r>
              <a:rPr lang="fr-FR" sz="2800" b="1" i="1">
                <a:latin typeface="#9Slide02 Noi dung rat dai" panose="020B0604020202020204" charset="0"/>
                <a:ea typeface="#9Slide02 Noi dung rat dai" panose="020B0604020202020204" charset="0"/>
              </a:rPr>
              <a:t>Biện pháp </a:t>
            </a:r>
            <a:r>
              <a:rPr lang="fr-FR" sz="2800">
                <a:latin typeface="#9Slide02 Noi dung rat dai" panose="020B0604020202020204" charset="0"/>
                <a:ea typeface="#9Slide02 Noi dung rat dai" panose="020B0604020202020204" charset="0"/>
              </a:rPr>
              <a:t>bảo vệ rừng A-ma-dôn.</a:t>
            </a:r>
            <a:endParaRPr lang="en-US" sz="2800">
              <a:effectLst/>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40542657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91D8C-AD16-4EC5-A732-7610A34F6C3C}"/>
              </a:ext>
            </a:extLst>
          </p:cNvPr>
          <p:cNvSpPr/>
          <p:nvPr/>
        </p:nvSpPr>
        <p:spPr>
          <a:xfrm>
            <a:off x="50470" y="92189"/>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sp>
        <p:nvSpPr>
          <p:cNvPr id="2" name="Rectangle 1">
            <a:extLst>
              <a:ext uri="{FF2B5EF4-FFF2-40B4-BE49-F238E27FC236}">
                <a16:creationId xmlns:a16="http://schemas.microsoft.com/office/drawing/2014/main" id="{13D4E916-2BD8-4F5D-8C2A-7D461376A8EC}"/>
              </a:ext>
            </a:extLst>
          </p:cNvPr>
          <p:cNvSpPr/>
          <p:nvPr/>
        </p:nvSpPr>
        <p:spPr>
          <a:xfrm>
            <a:off x="176526" y="1219746"/>
            <a:ext cx="4079963" cy="3127331"/>
          </a:xfrm>
          <a:prstGeom prst="rect">
            <a:avLst/>
          </a:prstGeom>
          <a:ln>
            <a:solidFill>
              <a:schemeClr val="tx1"/>
            </a:solidFill>
          </a:ln>
        </p:spPr>
        <p:txBody>
          <a:bodyPr wrap="square">
            <a:spAutoFit/>
          </a:bodyPr>
          <a:lstStyle/>
          <a:p>
            <a:pPr algn="just">
              <a:lnSpc>
                <a:spcPct val="130000"/>
              </a:lnSpc>
              <a:spcAft>
                <a:spcPts val="0"/>
              </a:spcAft>
            </a:pPr>
            <a:r>
              <a:rPr lang="fr-FR" sz="2200">
                <a:latin typeface="#9Slide02 Noi dung rat dai" panose="020B0604020202020204" charset="0"/>
                <a:ea typeface="#9Slide02 Noi dung rat dai" panose="020B0604020202020204" charset="0"/>
                <a:cs typeface="Times New Roman" panose="02020603050405020304" pitchFamily="18" charset="0"/>
              </a:rPr>
              <a:t>Rừng A-ma-dôn được khai thác và sử dụng để </a:t>
            </a:r>
            <a:r>
              <a:rPr lang="fr-FR" sz="2200" b="1" i="1">
                <a:latin typeface="#9Slide02 Noi dung rat dai" panose="020B0604020202020204" charset="0"/>
                <a:ea typeface="#9Slide02 Noi dung rat dai" panose="020B0604020202020204" charset="0"/>
                <a:cs typeface="Times New Roman" panose="02020603050405020304" pitchFamily="18" charset="0"/>
              </a:rPr>
              <a:t>canh tác nông nghiệp</a:t>
            </a:r>
            <a:r>
              <a:rPr lang="fr-FR" sz="2200">
                <a:latin typeface="#9Slide02 Noi dung rat dai" panose="020B0604020202020204" charset="0"/>
                <a:ea typeface="#9Slide02 Noi dung rat dai" panose="020B0604020202020204" charset="0"/>
                <a:cs typeface="Times New Roman" panose="02020603050405020304" pitchFamily="18" charset="0"/>
              </a:rPr>
              <a:t>, khai thác </a:t>
            </a:r>
            <a:r>
              <a:rPr lang="fr-FR" sz="2200" b="1" i="1">
                <a:latin typeface="#9Slide02 Noi dung rat dai" panose="020B0604020202020204" charset="0"/>
                <a:ea typeface="#9Slide02 Noi dung rat dai" panose="020B0604020202020204" charset="0"/>
                <a:cs typeface="Times New Roman" panose="02020603050405020304" pitchFamily="18" charset="0"/>
              </a:rPr>
              <a:t>khoáng sản</a:t>
            </a:r>
            <a:r>
              <a:rPr lang="fr-FR" sz="2200" b="1">
                <a:latin typeface="#9Slide02 Noi dung rat dai" panose="020B0604020202020204" charset="0"/>
                <a:ea typeface="#9Slide02 Noi dung rat dai" panose="020B0604020202020204" charset="0"/>
                <a:cs typeface="Times New Roman" panose="02020603050405020304" pitchFamily="18" charset="0"/>
              </a:rPr>
              <a:t>, </a:t>
            </a:r>
            <a:r>
              <a:rPr lang="fr-FR" sz="2200" b="1" i="1">
                <a:latin typeface="#9Slide02 Noi dung rat dai" panose="020B0604020202020204" charset="0"/>
                <a:ea typeface="#9Slide02 Noi dung rat dai" panose="020B0604020202020204" charset="0"/>
                <a:cs typeface="Times New Roman" panose="02020603050405020304" pitchFamily="18" charset="0"/>
              </a:rPr>
              <a:t>lấy gỗ</a:t>
            </a:r>
            <a:r>
              <a:rPr lang="fr-FR" sz="2200">
                <a:latin typeface="#9Slide02 Noi dung rat dai" panose="020B0604020202020204" charset="0"/>
                <a:ea typeface="#9Slide02 Noi dung rat dai" panose="020B0604020202020204" charset="0"/>
                <a:cs typeface="Times New Roman" panose="02020603050405020304" pitchFamily="18" charset="0"/>
              </a:rPr>
              <a:t>, làm </a:t>
            </a:r>
            <a:r>
              <a:rPr lang="fr-FR" sz="2200" b="1" i="1">
                <a:latin typeface="#9Slide02 Noi dung rat dai" panose="020B0604020202020204" charset="0"/>
                <a:ea typeface="#9Slide02 Noi dung rat dai" panose="020B0604020202020204" charset="0"/>
                <a:cs typeface="Times New Roman" panose="02020603050405020304" pitchFamily="18" charset="0"/>
              </a:rPr>
              <a:t>đường giao thông</a:t>
            </a:r>
            <a:r>
              <a:rPr lang="fr-FR" sz="2200" i="1">
                <a:latin typeface="#9Slide02 Noi dung rat dai" panose="020B0604020202020204" charset="0"/>
                <a:ea typeface="#9Slide02 Noi dung rat dai" panose="020B0604020202020204" charset="0"/>
                <a:cs typeface="Times New Roman" panose="02020603050405020304" pitchFamily="18" charset="0"/>
              </a:rPr>
              <a:t> </a:t>
            </a:r>
            <a:r>
              <a:rPr lang="fr-FR" sz="2200">
                <a:latin typeface="#9Slide02 Noi dung rat dai" panose="020B0604020202020204" charset="0"/>
                <a:ea typeface="#9Slide02 Noi dung rat dai" panose="020B0604020202020204" charset="0"/>
                <a:cs typeface="Times New Roman" panose="02020603050405020304" pitchFamily="18" charset="0"/>
              </a:rPr>
              <a:t>và phát triển </a:t>
            </a:r>
            <a:r>
              <a:rPr lang="fr-FR" sz="2200" b="1" i="1">
                <a:latin typeface="#9Slide02 Noi dung rat dai" panose="020B0604020202020204" charset="0"/>
                <a:ea typeface="#9Slide02 Noi dung rat dai" panose="020B0604020202020204" charset="0"/>
                <a:cs typeface="Times New Roman" panose="02020603050405020304" pitchFamily="18" charset="0"/>
              </a:rPr>
              <a:t>thuỷ điện…</a:t>
            </a:r>
            <a:r>
              <a:rPr lang="fr-FR" sz="2200" i="1">
                <a:latin typeface="#9Slide02 Noi dung rat dai" panose="020B0604020202020204" charset="0"/>
                <a:ea typeface="#9Slide02 Noi dung rat dai" panose="020B0604020202020204" charset="0"/>
                <a:cs typeface="Times New Roman" panose="02020603050405020304" pitchFamily="18" charset="0"/>
              </a:rPr>
              <a:t>diện tích rừng ngày càng giảm.</a:t>
            </a:r>
            <a:endParaRPr lang="en-US" sz="2200">
              <a:effectLst/>
              <a:latin typeface="#9Slide02 Noi dung rat dai" panose="020B0604020202020204" charset="0"/>
              <a:ea typeface="#9Slide02 Noi dung rat dai" panose="020B0604020202020204" charset="0"/>
              <a:cs typeface="Times New Roman" panose="02020603050405020304" pitchFamily="18" charset="0"/>
            </a:endParaRPr>
          </a:p>
        </p:txBody>
      </p:sp>
      <p:pic>
        <p:nvPicPr>
          <p:cNvPr id="10" name="Picture 6" descr="https://dep.com.vn/wp-content/uploads/2019/08/rung-amazon-8-1.jpg">
            <a:extLst>
              <a:ext uri="{FF2B5EF4-FFF2-40B4-BE49-F238E27FC236}">
                <a16:creationId xmlns:a16="http://schemas.microsoft.com/office/drawing/2014/main" id="{FB8F0D80-3990-42A3-AE0B-23D0024D1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238" y="3992365"/>
            <a:ext cx="3387421" cy="22568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CCFB966-BD1D-49CE-B62F-3F4EC39FD39E}"/>
              </a:ext>
            </a:extLst>
          </p:cNvPr>
          <p:cNvSpPr/>
          <p:nvPr/>
        </p:nvSpPr>
        <p:spPr>
          <a:xfrm>
            <a:off x="4391238" y="6277204"/>
            <a:ext cx="3165093" cy="584775"/>
          </a:xfrm>
          <a:prstGeom prst="rect">
            <a:avLst/>
          </a:prstGeom>
        </p:spPr>
        <p:txBody>
          <a:bodyPr wrap="square">
            <a:spAutoFit/>
          </a:bodyPr>
          <a:lstStyle/>
          <a:p>
            <a:pPr algn="ctr"/>
            <a:r>
              <a:rPr lang="vi-VN" sz="1600" i="1">
                <a:solidFill>
                  <a:srgbClr val="333333"/>
                </a:solidFill>
                <a:latin typeface="#9Slide02 Noi dung rat dai" panose="020B0604020202020204" charset="0"/>
                <a:ea typeface="#9Slide02 Noi dung rat dai" panose="020B0604020202020204" charset="0"/>
              </a:rPr>
              <a:t>Bãi tập kết gỗ lậu</a:t>
            </a:r>
            <a:r>
              <a:rPr lang="en-US" sz="1600" i="1">
                <a:solidFill>
                  <a:srgbClr val="333333"/>
                </a:solidFill>
                <a:latin typeface="#9Slide02 Noi dung rat dai" panose="020B0604020202020204" charset="0"/>
                <a:ea typeface="#9Slide02 Noi dung rat dai" panose="020B0604020202020204" charset="0"/>
              </a:rPr>
              <a:t> </a:t>
            </a:r>
            <a:r>
              <a:rPr lang="vi-VN" sz="1600" i="1">
                <a:solidFill>
                  <a:srgbClr val="333333"/>
                </a:solidFill>
                <a:latin typeface="#9Slide02 Noi dung rat dai" panose="020B0604020202020204" charset="0"/>
                <a:ea typeface="#9Slide02 Noi dung rat dai" panose="020B0604020202020204" charset="0"/>
              </a:rPr>
              <a:t>khai thác từ rừng Amazon</a:t>
            </a:r>
            <a:endParaRPr lang="en-US" sz="1600">
              <a:latin typeface="#9Slide02 Noi dung rat dai" panose="020B0604020202020204" charset="0"/>
              <a:ea typeface="#9Slide02 Noi dung rat dai" panose="020B0604020202020204" charset="0"/>
            </a:endParaRPr>
          </a:p>
        </p:txBody>
      </p:sp>
      <p:pic>
        <p:nvPicPr>
          <p:cNvPr id="14" name="Picture 8" descr="https://dep.com.vn/wp-content/uploads/2019/08/rung-amazon-11-1.jpg">
            <a:extLst>
              <a:ext uri="{FF2B5EF4-FFF2-40B4-BE49-F238E27FC236}">
                <a16:creationId xmlns:a16="http://schemas.microsoft.com/office/drawing/2014/main" id="{083B5AFD-502D-4329-A00A-8B6DE5ED4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10" y="1065845"/>
            <a:ext cx="3337341" cy="22235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A8B67E2-9A98-4837-A692-EF2FDF6FC431}"/>
              </a:ext>
            </a:extLst>
          </p:cNvPr>
          <p:cNvSpPr/>
          <p:nvPr/>
        </p:nvSpPr>
        <p:spPr>
          <a:xfrm>
            <a:off x="4278414" y="3366309"/>
            <a:ext cx="3939746" cy="584775"/>
          </a:xfrm>
          <a:prstGeom prst="rect">
            <a:avLst/>
          </a:prstGeom>
        </p:spPr>
        <p:txBody>
          <a:bodyPr wrap="square">
            <a:spAutoFit/>
          </a:bodyPr>
          <a:lstStyle/>
          <a:p>
            <a:pPr algn="ctr"/>
            <a:r>
              <a:rPr lang="en-US" sz="1600" i="1">
                <a:solidFill>
                  <a:srgbClr val="333333"/>
                </a:solidFill>
                <a:latin typeface="#9Slide02 Noi dung rat dai" panose="020B0604020202020204" charset="0"/>
                <a:ea typeface="#9Slide02 Noi dung rat dai" panose="020B0604020202020204" charset="0"/>
              </a:rPr>
              <a:t>Rừng </a:t>
            </a:r>
            <a:r>
              <a:rPr lang="vi-VN" sz="1600" i="1">
                <a:solidFill>
                  <a:srgbClr val="333333"/>
                </a:solidFill>
                <a:latin typeface="#9Slide02 Noi dung rat dai" panose="020B0604020202020204" charset="0"/>
                <a:ea typeface="#9Slide02 Noi dung rat dai" panose="020B0604020202020204" charset="0"/>
              </a:rPr>
              <a:t>bị đục khoét, cắt xẻ để lấy gỗ, lấy đất làm nương</a:t>
            </a:r>
            <a:r>
              <a:rPr lang="en-US" sz="1600" i="1">
                <a:solidFill>
                  <a:srgbClr val="333333"/>
                </a:solidFill>
                <a:latin typeface="#9Slide02 Noi dung rat dai" panose="020B0604020202020204" charset="0"/>
                <a:ea typeface="#9Slide02 Noi dung rat dai" panose="020B0604020202020204" charset="0"/>
              </a:rPr>
              <a:t> r</a:t>
            </a:r>
            <a:r>
              <a:rPr lang="vi-VN" sz="1600" i="1">
                <a:solidFill>
                  <a:srgbClr val="333333"/>
                </a:solidFill>
                <a:latin typeface="#9Slide02 Noi dung rat dai" panose="020B0604020202020204" charset="0"/>
                <a:ea typeface="#9Slide02 Noi dung rat dai" panose="020B0604020202020204" charset="0"/>
              </a:rPr>
              <a:t>ẫy.</a:t>
            </a:r>
            <a:endParaRPr lang="en-US" sz="1600">
              <a:latin typeface="#9Slide02 Noi dung rat dai" panose="020B0604020202020204" charset="0"/>
              <a:ea typeface="#9Slide02 Noi dung rat dai" panose="020B0604020202020204" charset="0"/>
            </a:endParaRPr>
          </a:p>
        </p:txBody>
      </p:sp>
      <p:pic>
        <p:nvPicPr>
          <p:cNvPr id="6" name="Picture 5">
            <a:extLst>
              <a:ext uri="{FF2B5EF4-FFF2-40B4-BE49-F238E27FC236}">
                <a16:creationId xmlns:a16="http://schemas.microsoft.com/office/drawing/2014/main" id="{D4475AD6-F209-4984-9ED4-B1BAFDDB4BD5}"/>
              </a:ext>
            </a:extLst>
          </p:cNvPr>
          <p:cNvPicPr>
            <a:picLocks noChangeAspect="1"/>
          </p:cNvPicPr>
          <p:nvPr/>
        </p:nvPicPr>
        <p:blipFill>
          <a:blip r:embed="rId4"/>
          <a:stretch>
            <a:fillRect/>
          </a:stretch>
        </p:blipFill>
        <p:spPr>
          <a:xfrm>
            <a:off x="8271128" y="1188343"/>
            <a:ext cx="3327874" cy="2136432"/>
          </a:xfrm>
          <a:prstGeom prst="rect">
            <a:avLst/>
          </a:prstGeom>
        </p:spPr>
      </p:pic>
      <p:sp>
        <p:nvSpPr>
          <p:cNvPr id="7" name="Rectangle 6">
            <a:extLst>
              <a:ext uri="{FF2B5EF4-FFF2-40B4-BE49-F238E27FC236}">
                <a16:creationId xmlns:a16="http://schemas.microsoft.com/office/drawing/2014/main" id="{F9D48CCD-8212-417A-949E-EB9BBB08F449}"/>
              </a:ext>
            </a:extLst>
          </p:cNvPr>
          <p:cNvSpPr/>
          <p:nvPr/>
        </p:nvSpPr>
        <p:spPr>
          <a:xfrm>
            <a:off x="8389449" y="3363336"/>
            <a:ext cx="3327874" cy="584775"/>
          </a:xfrm>
          <a:prstGeom prst="rect">
            <a:avLst/>
          </a:prstGeom>
        </p:spPr>
        <p:txBody>
          <a:bodyPr wrap="square">
            <a:spAutoFit/>
          </a:bodyPr>
          <a:lstStyle/>
          <a:p>
            <a:pPr algn="ctr"/>
            <a:r>
              <a:rPr lang="en-US" sz="1600" i="1">
                <a:latin typeface="Arial" panose="020B0604020202020204" pitchFamily="34" charset="0"/>
              </a:rPr>
              <a:t>Nạn khai thác mỏ trái phép tại rừng Amazon ngày càng gia tăng</a:t>
            </a:r>
            <a:endParaRPr lang="en-US" sz="1600" i="1"/>
          </a:p>
        </p:txBody>
      </p:sp>
      <p:sp>
        <p:nvSpPr>
          <p:cNvPr id="18" name="Rectangle 17">
            <a:extLst>
              <a:ext uri="{FF2B5EF4-FFF2-40B4-BE49-F238E27FC236}">
                <a16:creationId xmlns:a16="http://schemas.microsoft.com/office/drawing/2014/main" id="{AE645F38-B660-4055-8137-5CE347AAE301}"/>
              </a:ext>
            </a:extLst>
          </p:cNvPr>
          <p:cNvSpPr/>
          <p:nvPr/>
        </p:nvSpPr>
        <p:spPr>
          <a:xfrm>
            <a:off x="71929" y="626300"/>
            <a:ext cx="4079963" cy="523220"/>
          </a:xfrm>
          <a:prstGeom prst="rect">
            <a:avLst/>
          </a:prstGeom>
        </p:spPr>
        <p:txBody>
          <a:bodyPr wrap="none">
            <a:spAutoFit/>
          </a:bodyPr>
          <a:lstStyle/>
          <a:p>
            <a:r>
              <a:rPr lang="fr-FR" sz="2800" b="1" i="1">
                <a:latin typeface="#9Slide02 Noi dung rat dai" panose="020B0604020202020204" charset="0"/>
                <a:ea typeface="#9Slide02 Noi dung rat dai" panose="020B0604020202020204" charset="0"/>
                <a:cs typeface="Times New Roman" panose="02020603050405020304" pitchFamily="18" charset="0"/>
              </a:rPr>
              <a:t>* Hiện trạng khai thác: </a:t>
            </a:r>
            <a:endParaRPr lang="en-US" sz="2800"/>
          </a:p>
        </p:txBody>
      </p:sp>
      <p:pic>
        <p:nvPicPr>
          <p:cNvPr id="10242" name="Picture 2" descr="https://www.thiennhien.net/wp-content/uploads/2017/06/180617_thuydien-500x282.jpg">
            <a:extLst>
              <a:ext uri="{FF2B5EF4-FFF2-40B4-BE49-F238E27FC236}">
                <a16:creationId xmlns:a16="http://schemas.microsoft.com/office/drawing/2014/main" id="{22CE9F1B-67C1-412A-A9E0-7F87E5418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901" y="4165547"/>
            <a:ext cx="3387422" cy="19105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31A7170-70BB-4CD7-A577-C5C3DEF20A40}"/>
              </a:ext>
            </a:extLst>
          </p:cNvPr>
          <p:cNvSpPr/>
          <p:nvPr/>
        </p:nvSpPr>
        <p:spPr>
          <a:xfrm>
            <a:off x="8218160" y="6110484"/>
            <a:ext cx="3652998" cy="584775"/>
          </a:xfrm>
          <a:prstGeom prst="rect">
            <a:avLst/>
          </a:prstGeom>
        </p:spPr>
        <p:txBody>
          <a:bodyPr wrap="square">
            <a:spAutoFit/>
          </a:bodyPr>
          <a:lstStyle/>
          <a:p>
            <a:pPr algn="ctr"/>
            <a:r>
              <a:rPr lang="en-US" sz="1600" i="1">
                <a:solidFill>
                  <a:srgbClr val="222222"/>
                </a:solidFill>
                <a:latin typeface="#9Slide02 Noi dung rat dai" panose="020B0604020202020204" charset="0"/>
                <a:ea typeface="#9Slide02 Noi dung rat dai" panose="020B0604020202020204" charset="0"/>
              </a:rPr>
              <a:t>Brazil có dự án xây </a:t>
            </a:r>
            <a:r>
              <a:rPr lang="vi-VN" sz="1600" i="1">
                <a:solidFill>
                  <a:srgbClr val="222222"/>
                </a:solidFill>
                <a:latin typeface="#9Slide02 Noi dung rat dai" panose="020B0604020202020204" charset="0"/>
                <a:ea typeface="#9Slide02 Noi dung rat dai" panose="020B0604020202020204" charset="0"/>
              </a:rPr>
              <a:t>428 đập thủy điện tại lưu vực sông Amazon</a:t>
            </a:r>
            <a:endParaRPr lang="en-US" sz="1600" i="1">
              <a:latin typeface="#9Slide02 Noi dung rat dai" panose="020B0604020202020204" charset="0"/>
              <a:ea typeface="#9Slide02 Noi dung rat dai" panose="020B0604020202020204" charset="0"/>
            </a:endParaRPr>
          </a:p>
        </p:txBody>
      </p:sp>
      <p:pic>
        <p:nvPicPr>
          <p:cNvPr id="10244" name="Picture 4" descr="Trans-Amazonian Highway, indigenous people of Brazil">
            <a:extLst>
              <a:ext uri="{FF2B5EF4-FFF2-40B4-BE49-F238E27FC236}">
                <a16:creationId xmlns:a16="http://schemas.microsoft.com/office/drawing/2014/main" id="{620C463D-51E4-4881-823F-96DBD58FEE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884" y="4395229"/>
            <a:ext cx="2925525" cy="200764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B62F972-DB99-4676-8EBD-BFD0C8469D74}"/>
              </a:ext>
            </a:extLst>
          </p:cNvPr>
          <p:cNvSpPr/>
          <p:nvPr/>
        </p:nvSpPr>
        <p:spPr>
          <a:xfrm>
            <a:off x="655885" y="6436863"/>
            <a:ext cx="3165093" cy="338554"/>
          </a:xfrm>
          <a:prstGeom prst="rect">
            <a:avLst/>
          </a:prstGeom>
        </p:spPr>
        <p:txBody>
          <a:bodyPr wrap="square">
            <a:spAutoFit/>
          </a:bodyPr>
          <a:lstStyle/>
          <a:p>
            <a:pPr algn="ctr"/>
            <a:r>
              <a:rPr lang="en-US" sz="1600" i="1">
                <a:solidFill>
                  <a:srgbClr val="333333"/>
                </a:solidFill>
                <a:latin typeface="#9Slide02 Noi dung rat dai" panose="020B0604020202020204" charset="0"/>
                <a:ea typeface="#9Slide02 Noi dung rat dai" panose="020B0604020202020204" charset="0"/>
              </a:rPr>
              <a:t>Xây dựng cao tốc xuyên</a:t>
            </a:r>
            <a:r>
              <a:rPr lang="vi-VN" sz="1600" i="1">
                <a:solidFill>
                  <a:srgbClr val="333333"/>
                </a:solidFill>
                <a:latin typeface="#9Slide02 Noi dung rat dai" panose="020B0604020202020204" charset="0"/>
                <a:ea typeface="#9Slide02 Noi dung rat dai" panose="020B0604020202020204" charset="0"/>
              </a:rPr>
              <a:t> Amazon</a:t>
            </a:r>
            <a:endParaRPr lang="en-US" sz="16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625228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225680" y="988943"/>
            <a:ext cx="3498003" cy="5577840"/>
          </a:xfrm>
          <a:prstGeom prst="rect">
            <a:avLst/>
          </a:prstGeom>
          <a:noFill/>
          <a:ln>
            <a:solidFill>
              <a:schemeClr val="tx1"/>
            </a:solidFill>
          </a:ln>
        </p:spPr>
        <p:txBody>
          <a:bodyPr wrap="square" rtlCol="0">
            <a:spAutoFit/>
          </a:bodyPr>
          <a:lstStyle/>
          <a:p>
            <a:pPr algn="just"/>
            <a:r>
              <a:rPr lang="en-US" sz="3200" i="1">
                <a:latin typeface="#9Slide02 Noi dung rat dai" panose="02000000000000000000" pitchFamily="2" charset="0"/>
                <a:ea typeface="#9Slide02 Noi dung rat dai" panose="02000000000000000000" pitchFamily="2" charset="0"/>
              </a:rPr>
              <a:t>*</a:t>
            </a:r>
            <a:r>
              <a:rPr lang="vi-VN" sz="3200" i="1">
                <a:latin typeface="#9Slide02 Noi dung rat dai" panose="02000000000000000000" pitchFamily="2" charset="0"/>
                <a:ea typeface="#9Slide02 Noi dung rat dai" panose="02000000000000000000" pitchFamily="2" charset="0"/>
              </a:rPr>
              <a:t> </a:t>
            </a:r>
            <a:r>
              <a:rPr lang="vi-VN" sz="3200" b="1" i="1">
                <a:latin typeface="#9Slide02 Noi dung rat dai" panose="02000000000000000000" pitchFamily="2" charset="0"/>
                <a:ea typeface="#9Slide02 Noi dung rat dai" panose="02000000000000000000" pitchFamily="2" charset="0"/>
              </a:rPr>
              <a:t>Hậu quả: </a:t>
            </a:r>
          </a:p>
          <a:p>
            <a:pPr algn="just"/>
            <a:r>
              <a:rPr lang="vi-VN" sz="3200">
                <a:latin typeface="#9Slide02 Noi dung rat dai" panose="02000000000000000000" pitchFamily="2" charset="0"/>
                <a:ea typeface="#9Slide02 Noi dung rat dai" panose="02000000000000000000" pitchFamily="2" charset="0"/>
              </a:rPr>
              <a:t>+ Diện tích rừng bị mất dần.</a:t>
            </a:r>
          </a:p>
          <a:p>
            <a:pPr algn="just"/>
            <a:r>
              <a:rPr lang="vi-VN" sz="3200">
                <a:latin typeface="#9Slide02 Noi dung rat dai" panose="02000000000000000000" pitchFamily="2" charset="0"/>
                <a:ea typeface="#9Slide02 Noi dung rat dai" panose="02000000000000000000" pitchFamily="2" charset="0"/>
              </a:rPr>
              <a:t>+ Gây hậu quả nghiêm trọng cho môi trường, làm biến đổi khí hậu.</a:t>
            </a:r>
          </a:p>
          <a:p>
            <a:pPr algn="just"/>
            <a:r>
              <a:rPr lang="vi-VN" sz="3200">
                <a:latin typeface="#9Slide02 Noi dung rat dai" panose="02000000000000000000" pitchFamily="2" charset="0"/>
                <a:ea typeface="#9Slide02 Noi dung rat dai" panose="02000000000000000000" pitchFamily="2" charset="0"/>
              </a:rPr>
              <a:t>+ Các vụ cháy rừng làm suy giảm số lượng loài động, thực vật.</a:t>
            </a: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pic>
        <p:nvPicPr>
          <p:cNvPr id="9220" name="Picture 4" descr="Ô nhiễm không khí gia tăng tại rừng Amazon">
            <a:extLst>
              <a:ext uri="{FF2B5EF4-FFF2-40B4-BE49-F238E27FC236}">
                <a16:creationId xmlns:a16="http://schemas.microsoft.com/office/drawing/2014/main" id="{1941F56B-8287-454B-B74A-FA20F7DE8AE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34" r="34"/>
          <a:stretch>
            <a:fillRect/>
          </a:stretch>
        </p:blipFill>
        <p:spPr bwMode="auto">
          <a:xfrm>
            <a:off x="4214440" y="988943"/>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háy rừng Amazon: Sự thật đằng sau những bức ảnh động vật ám ảnh - Tinmoi.vn">
            <a:extLst>
              <a:ext uri="{FF2B5EF4-FFF2-40B4-BE49-F238E27FC236}">
                <a16:creationId xmlns:a16="http://schemas.microsoft.com/office/drawing/2014/main" id="{4B39F972-F77C-4FCA-8866-08367549170E}"/>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1562" r="1562"/>
          <a:stretch>
            <a:fillRect/>
          </a:stretch>
        </p:blipFill>
        <p:spPr bwMode="auto">
          <a:xfrm>
            <a:off x="257298"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5 cách giải cứu rừng Amazon từ Quỹ Quốc tế Bảo vệ Thiên nhiên WWF: Hãy đọc  ngay để biết bạn nên làm gì lúc này">
            <a:extLst>
              <a:ext uri="{FF2B5EF4-FFF2-40B4-BE49-F238E27FC236}">
                <a16:creationId xmlns:a16="http://schemas.microsoft.com/office/drawing/2014/main" id="{1D9174DD-E6E7-4718-AECB-EE4651F21DB1}"/>
              </a:ext>
            </a:extLst>
          </p:cNvPr>
          <p:cNvPicPr>
            <a:picLocks noGrp="1" noChangeAspect="1" noChangeArrowheads="1"/>
          </p:cNvPicPr>
          <p:nvPr>
            <p:ph type="pic" sz="quarter" idx="13"/>
          </p:nvPr>
        </p:nvPicPr>
        <p:blipFill>
          <a:blip r:embed="rId4" cstate="print">
            <a:extLst>
              <a:ext uri="{28A0092B-C50C-407E-A947-70E740481C1C}">
                <a14:useLocalDpi xmlns:a14="http://schemas.microsoft.com/office/drawing/2010/main" val="0"/>
              </a:ext>
            </a:extLst>
          </a:blip>
          <a:srcRect l="980" r="9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Những đám mây ô nhiễm khổng lồ chứa khí CO từ thảm họa cháy rừng Amazon - 1">
            <a:extLst>
              <a:ext uri="{FF2B5EF4-FFF2-40B4-BE49-F238E27FC236}">
                <a16:creationId xmlns:a16="http://schemas.microsoft.com/office/drawing/2014/main" id="{AEDED6C0-7F47-4FBC-B66A-3AE5C462E6C9}"/>
              </a:ext>
            </a:extLst>
          </p:cNvPr>
          <p:cNvPicPr>
            <a:picLocks noGrp="1" noChangeAspect="1" noChangeArrowheads="1" noCrop="1"/>
          </p:cNvPicPr>
          <p:nvPr>
            <p:ph type="pic" sz="quarter" idx="17"/>
          </p:nvPr>
        </p:nvPicPr>
        <p:blipFill>
          <a:blip r:embed="rId5">
            <a:extLst>
              <a:ext uri="{28A0092B-C50C-407E-A947-70E740481C1C}">
                <a14:useLocalDpi xmlns:a14="http://schemas.microsoft.com/office/drawing/2010/main" val="0"/>
              </a:ext>
            </a:extLst>
          </a:blip>
          <a:srcRect l="8640" r="8640"/>
          <a:stretch>
            <a:fillRect/>
          </a:stretch>
        </p:blipFill>
        <p:spPr bwMode="auto">
          <a:xfrm>
            <a:off x="4214440"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a:extLst>
              <a:ext uri="{FF2B5EF4-FFF2-40B4-BE49-F238E27FC236}">
                <a16:creationId xmlns:a16="http://schemas.microsoft.com/office/drawing/2014/main" id="{B86DA4AA-8323-4C83-9DC5-73CB0C381416}"/>
              </a:ext>
            </a:extLst>
          </p:cNvPr>
          <p:cNvSpPr/>
          <p:nvPr/>
        </p:nvSpPr>
        <p:spPr>
          <a:xfrm>
            <a:off x="3930317" y="1710335"/>
            <a:ext cx="5261810" cy="4503672"/>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Tieu de rat dai 01"/>
                <a:cs typeface="Arial" panose="020B0604020202020204" pitchFamily="34" charset="0"/>
              </a:rPr>
              <a:t>3 biện pháp em cho là tốt nhất để bảo vệ thực trạng rừng Amazon hiện nay</a:t>
            </a:r>
            <a:endParaRPr lang="vi-VN" sz="3600" b="1">
              <a:latin typeface="#9Slide02 Tieu de rat dai 01"/>
              <a:cs typeface="Arial" panose="020B0604020202020204" pitchFamily="34" charset="0"/>
            </a:endParaRP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1292550" y="3217309"/>
            <a:ext cx="3132185" cy="3388831"/>
          </a:xfrm>
          <a:prstGeom prst="rect">
            <a:avLst/>
          </a:prstGeom>
        </p:spPr>
      </p:pic>
    </p:spTree>
    <p:extLst>
      <p:ext uri="{BB962C8B-B14F-4D97-AF65-F5344CB8AC3E}">
        <p14:creationId xmlns:p14="http://schemas.microsoft.com/office/powerpoint/2010/main" val="380041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1682" y="819775"/>
            <a:ext cx="8294593" cy="584775"/>
          </a:xfrm>
          <a:prstGeom prst="rect">
            <a:avLst/>
          </a:prstGeom>
          <a:noFill/>
        </p:spPr>
        <p:txBody>
          <a:bodyPr wrap="square" rtlCol="0">
            <a:spAutoFit/>
          </a:bodyPr>
          <a:lstStyle/>
          <a:p>
            <a:pPr algn="just"/>
            <a:r>
              <a:rPr lang="en-US" sz="3200" i="1">
                <a:latin typeface="#9Slide02 Noi dung rat dai" panose="02000000000000000000" pitchFamily="2" charset="0"/>
                <a:ea typeface="#9Slide02 Noi dung rat dai" panose="02000000000000000000" pitchFamily="2" charset="0"/>
              </a:rPr>
              <a:t>*</a:t>
            </a:r>
            <a:r>
              <a:rPr lang="vi-VN" sz="3200" i="1">
                <a:latin typeface="#9Slide02 Noi dung rat dai" panose="02000000000000000000" pitchFamily="2" charset="0"/>
                <a:ea typeface="#9Slide02 Noi dung rat dai" panose="02000000000000000000" pitchFamily="2" charset="0"/>
              </a:rPr>
              <a:t> </a:t>
            </a:r>
            <a:r>
              <a:rPr lang="en-US" sz="3200" b="1" i="1">
                <a:latin typeface="#9Slide02 Noi dung rat dai" panose="02000000000000000000" pitchFamily="2" charset="0"/>
                <a:ea typeface="#9Slide02 Noi dung rat dai" panose="02000000000000000000" pitchFamily="2" charset="0"/>
              </a:rPr>
              <a:t>Biện pháp bảo vệ rừng A-ma-dôn.</a:t>
            </a:r>
            <a:endParaRPr lang="vi-VN" sz="3200">
              <a:latin typeface="#9Slide02 Noi dung rat dai" panose="02000000000000000000" pitchFamily="2" charset="0"/>
              <a:ea typeface="#9Slide02 Noi dung rat dai" panose="02000000000000000000" pitchFamily="2" charset="0"/>
            </a:endParaRP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just"/>
            <a:r>
              <a:rPr lang="en-US" sz="2800" b="1">
                <a:latin typeface="Arial" panose="020B0604020202020204" pitchFamily="34" charset="0"/>
                <a:cs typeface="Arial" panose="020B0604020202020204" pitchFamily="34" charset="0"/>
              </a:rPr>
              <a:t>2. VẤN ĐỀ KHAI THÁC, SỬ DỤNG VÀ BẢO VỆ RỪNG A – MA – DÔN</a:t>
            </a:r>
          </a:p>
        </p:txBody>
      </p:sp>
      <p:pic>
        <p:nvPicPr>
          <p:cNvPr id="8" name="Picture 2" descr="Người dân khu vực Amazon học cách làm nông bền vững | VTV.VN">
            <a:extLst>
              <a:ext uri="{FF2B5EF4-FFF2-40B4-BE49-F238E27FC236}">
                <a16:creationId xmlns:a16="http://schemas.microsoft.com/office/drawing/2014/main" id="{BED35999-0B32-458A-9D28-E213DA63F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010" y="1204404"/>
            <a:ext cx="4007517" cy="250756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hững tập tục kỳ lạ của bộ tộc sống biệt lập trong rừng sâu Amazon - Đài  Phát thanh và Truyền hình Thanh Hóa">
            <a:extLst>
              <a:ext uri="{FF2B5EF4-FFF2-40B4-BE49-F238E27FC236}">
                <a16:creationId xmlns:a16="http://schemas.microsoft.com/office/drawing/2014/main" id="{EA1263DE-1437-4299-BF0B-B578D0A80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009" y="3949559"/>
            <a:ext cx="4007517" cy="26737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057A4-9A19-482F-8013-881C4E3466B9}"/>
              </a:ext>
            </a:extLst>
          </p:cNvPr>
          <p:cNvSpPr/>
          <p:nvPr/>
        </p:nvSpPr>
        <p:spPr>
          <a:xfrm>
            <a:off x="485473" y="1483755"/>
            <a:ext cx="6561221" cy="3890489"/>
          </a:xfrm>
          <a:prstGeom prst="rect">
            <a:avLst/>
          </a:prstGeom>
        </p:spPr>
        <p:txBody>
          <a:bodyPr wrap="square">
            <a:spAutoFit/>
          </a:bodyPr>
          <a:lstStyle/>
          <a:p>
            <a:pPr algn="just">
              <a:lnSpc>
                <a:spcPct val="150000"/>
              </a:lnSpc>
              <a:spcAft>
                <a:spcPts val="0"/>
              </a:spcAft>
            </a:pPr>
            <a:r>
              <a:rPr lang="fr-FR" sz="2800">
                <a:latin typeface="#9Slide02 Noi dung rat dai" panose="020B0604020202020204" charset="0"/>
                <a:ea typeface="#9Slide02 Noi dung rat dai" panose="020B0604020202020204" charset="0"/>
                <a:cs typeface="Times New Roman" panose="02020603050405020304" pitchFamily="18" charset="0"/>
              </a:rPr>
              <a:t>- Hạn chế khai thác gỗ.</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just">
              <a:lnSpc>
                <a:spcPct val="150000"/>
              </a:lnSpc>
              <a:spcAft>
                <a:spcPts val="0"/>
              </a:spcAft>
            </a:pPr>
            <a:r>
              <a:rPr lang="fr-FR" sz="2800">
                <a:latin typeface="#9Slide02 Noi dung rat dai" panose="020B0604020202020204" charset="0"/>
                <a:ea typeface="#9Slide02 Noi dung rat dai" panose="020B0604020202020204" charset="0"/>
                <a:cs typeface="Times New Roman" panose="02020603050405020304" pitchFamily="18" charset="0"/>
              </a:rPr>
              <a:t>- Trồng lại rừng.</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just">
              <a:lnSpc>
                <a:spcPct val="150000"/>
              </a:lnSpc>
              <a:spcAft>
                <a:spcPts val="0"/>
              </a:spcAft>
            </a:pPr>
            <a:r>
              <a:rPr lang="fr-FR" sz="2800">
                <a:latin typeface="#9Slide02 Noi dung rat dai" panose="020B0604020202020204" charset="0"/>
                <a:ea typeface="#9Slide02 Noi dung rat dai" panose="020B0604020202020204" charset="0"/>
                <a:cs typeface="Times New Roman" panose="02020603050405020304" pitchFamily="18" charset="0"/>
              </a:rPr>
              <a:t>- Đẩy mạnh vai trò của cộng đồng bản địa trong phát triển bền vững.</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nSpc>
                <a:spcPct val="150000"/>
              </a:lnSpc>
            </a:pPr>
            <a:r>
              <a:rPr lang="fr-FR" sz="2800">
                <a:latin typeface="#9Slide02 Noi dung rat dai" panose="020B0604020202020204" charset="0"/>
                <a:ea typeface="#9Slide02 Noi dung rat dai" panose="020B0604020202020204" charset="0"/>
              </a:rPr>
              <a:t>- Hỗ trợ về tài chính để thực hiện các cam kết và sáng kiến bảo vệ rừng.</a:t>
            </a:r>
            <a:endParaRPr lang="en-US" sz="28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219781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LUYỆN TẬP</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Tại sao nói, r</a:t>
            </a:r>
            <a:r>
              <a:rPr lang="vi-VN" sz="3600" b="1">
                <a:latin typeface="#9Slide02 Noi dung rat dai" panose="020B0604020202020204" charset="0"/>
                <a:ea typeface="#9Slide02 Noi dung rat dai" panose="020B0604020202020204" charset="0"/>
              </a:rPr>
              <a:t>ừng nhiệt đới A-ma-dôn có vai trò sinh thái rất quan trọng</a:t>
            </a:r>
            <a:r>
              <a:rPr lang="en-US" sz="3600" b="1">
                <a:latin typeface="#9Slide02 Noi dung rat dai" panose="020B0604020202020204" charset="0"/>
                <a:ea typeface="#9Slide02 Noi dung rat dai" panose="020B0604020202020204" charset="0"/>
              </a:rPr>
              <a:t>?</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263999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VẬN DỤNG</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Chúng ta cần làm gì để khai thác hợp lí, bảo vệ rừng ở Việt Nam?</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18355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1043" y="2244893"/>
            <a:ext cx="7953137" cy="2158619"/>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e 5"/>
          <p:cNvSpPr/>
          <p:nvPr/>
        </p:nvSpPr>
        <p:spPr>
          <a:xfrm>
            <a:off x="707352" y="-2209800"/>
            <a:ext cx="10443357" cy="10595637"/>
          </a:xfrm>
          <a:prstGeom prst="pie">
            <a:avLst>
              <a:gd name="adj1" fmla="val 310632"/>
              <a:gd name="adj2" fmla="val 1643102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616559" y="2244893"/>
            <a:ext cx="662494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0000"/>
                </a:solidFill>
                <a:effectLst/>
                <a:uLnTx/>
                <a:uFillTx/>
                <a:latin typeface="Calibri" panose="020F0502020204030204"/>
                <a:ea typeface="+mn-ea"/>
                <a:cs typeface="+mn-cs"/>
              </a:rPr>
              <a:t>THE END</a:t>
            </a:r>
          </a:p>
        </p:txBody>
      </p:sp>
    </p:spTree>
    <p:extLst>
      <p:ext uri="{BB962C8B-B14F-4D97-AF65-F5344CB8AC3E}">
        <p14:creationId xmlns:p14="http://schemas.microsoft.com/office/powerpoint/2010/main" val="14909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96773516"/>
              </p:ext>
            </p:extLst>
          </p:nvPr>
        </p:nvGraphicFramePr>
        <p:xfrm>
          <a:off x="5197147" y="2130947"/>
          <a:ext cx="457200" cy="459883"/>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23594364"/>
                    </a:ext>
                  </a:extLst>
                </a:gridCol>
              </a:tblGrid>
              <a:tr h="459883">
                <a:tc>
                  <a:txBody>
                    <a:bodyPr/>
                    <a:lstStyle/>
                    <a:p>
                      <a:pPr algn="ctr" fontAlgn="ctr"/>
                      <a:r>
                        <a:rPr lang="en-US" sz="2000" b="1" i="0" u="none" strike="noStrike">
                          <a:solidFill>
                            <a:srgbClr val="FFFFFF"/>
                          </a:solidFill>
                          <a:effectLst/>
                          <a:latin typeface="Times New Roman" panose="02020603050405020304" pitchFamily="18" charset="0"/>
                        </a:rPr>
                        <a:t>1</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4626376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28794067"/>
              </p:ext>
            </p:extLst>
          </p:nvPr>
        </p:nvGraphicFramePr>
        <p:xfrm>
          <a:off x="4272850" y="257613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3374563971"/>
                    </a:ext>
                  </a:extLst>
                </a:gridCol>
              </a:tblGrid>
              <a:tr h="457200">
                <a:tc>
                  <a:txBody>
                    <a:bodyPr/>
                    <a:lstStyle/>
                    <a:p>
                      <a:pPr algn="ctr" fontAlgn="ctr"/>
                      <a:r>
                        <a:rPr lang="en-US" sz="2000" b="1" i="0" u="none" strike="noStrike">
                          <a:solidFill>
                            <a:srgbClr val="FFFFFF"/>
                          </a:solidFill>
                          <a:effectLst/>
                          <a:latin typeface="Times New Roman" panose="02020603050405020304" pitchFamily="18" charset="0"/>
                        </a:rPr>
                        <a:t>B</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R</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A</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Z</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I</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L</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626376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18700024"/>
              </p:ext>
            </p:extLst>
          </p:nvPr>
        </p:nvGraphicFramePr>
        <p:xfrm>
          <a:off x="2899592" y="3042122"/>
          <a:ext cx="5943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3374563971"/>
                    </a:ext>
                  </a:extLst>
                </a:gridCol>
                <a:gridCol w="457200">
                  <a:extLst>
                    <a:ext uri="{9D8B030D-6E8A-4147-A177-3AD203B41FA5}">
                      <a16:colId xmlns:a16="http://schemas.microsoft.com/office/drawing/2014/main" val="1678706690"/>
                    </a:ext>
                  </a:extLst>
                </a:gridCol>
                <a:gridCol w="457200">
                  <a:extLst>
                    <a:ext uri="{9D8B030D-6E8A-4147-A177-3AD203B41FA5}">
                      <a16:colId xmlns:a16="http://schemas.microsoft.com/office/drawing/2014/main" val="1747624348"/>
                    </a:ext>
                  </a:extLst>
                </a:gridCol>
                <a:gridCol w="457200">
                  <a:extLst>
                    <a:ext uri="{9D8B030D-6E8A-4147-A177-3AD203B41FA5}">
                      <a16:colId xmlns:a16="http://schemas.microsoft.com/office/drawing/2014/main" val="3055012221"/>
                    </a:ext>
                  </a:extLst>
                </a:gridCol>
                <a:gridCol w="457200">
                  <a:extLst>
                    <a:ext uri="{9D8B030D-6E8A-4147-A177-3AD203B41FA5}">
                      <a16:colId xmlns:a16="http://schemas.microsoft.com/office/drawing/2014/main" val="132436870"/>
                    </a:ext>
                  </a:extLst>
                </a:gridCol>
                <a:gridCol w="457200">
                  <a:extLst>
                    <a:ext uri="{9D8B030D-6E8A-4147-A177-3AD203B41FA5}">
                      <a16:colId xmlns:a16="http://schemas.microsoft.com/office/drawing/2014/main" val="1897041348"/>
                    </a:ext>
                  </a:extLst>
                </a:gridCol>
                <a:gridCol w="457200">
                  <a:extLst>
                    <a:ext uri="{9D8B030D-6E8A-4147-A177-3AD203B41FA5}">
                      <a16:colId xmlns:a16="http://schemas.microsoft.com/office/drawing/2014/main" val="1937431445"/>
                    </a:ext>
                  </a:extLst>
                </a:gridCol>
                <a:gridCol w="457200">
                  <a:extLst>
                    <a:ext uri="{9D8B030D-6E8A-4147-A177-3AD203B41FA5}">
                      <a16:colId xmlns:a16="http://schemas.microsoft.com/office/drawing/2014/main" val="1214864915"/>
                    </a:ext>
                  </a:extLst>
                </a:gridCol>
              </a:tblGrid>
              <a:tr h="457200">
                <a:tc>
                  <a:txBody>
                    <a:bodyPr/>
                    <a:lstStyle/>
                    <a:p>
                      <a:pPr algn="ctr" fontAlgn="ctr"/>
                      <a:r>
                        <a:rPr lang="en-US" sz="2000" b="1" i="0" u="none" strike="noStrike">
                          <a:solidFill>
                            <a:srgbClr val="FFFFFF"/>
                          </a:solidFill>
                          <a:effectLst/>
                          <a:latin typeface="Times New Roman" panose="02020603050405020304" pitchFamily="18" charset="0"/>
                        </a:rPr>
                        <a:t>Đ</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A</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D</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Ạ</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N</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G</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S</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I</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N</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H</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H</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Ọ</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r>
                        <a:rPr lang="en-US" sz="2000" b="1" i="0" u="none" strike="noStrike">
                          <a:solidFill>
                            <a:srgbClr val="FFFFFF"/>
                          </a:solidFill>
                          <a:effectLst/>
                          <a:latin typeface="Times New Roman" panose="02020603050405020304" pitchFamily="18" charset="0"/>
                        </a:rPr>
                        <a:t>C</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4626376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36378005"/>
              </p:ext>
            </p:extLst>
          </p:nvPr>
        </p:nvGraphicFramePr>
        <p:xfrm>
          <a:off x="5172724" y="3498200"/>
          <a:ext cx="1371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tblGrid>
              <a:tr h="457200">
                <a:tc>
                  <a:txBody>
                    <a:bodyPr/>
                    <a:lstStyle/>
                    <a:p>
                      <a:pPr algn="ctr" fontAlgn="ctr"/>
                      <a:r>
                        <a:rPr lang="en-US" sz="2000" b="1" i="0" u="none" strike="noStrike">
                          <a:solidFill>
                            <a:srgbClr val="FFFFFF"/>
                          </a:solidFill>
                          <a:effectLst/>
                          <a:latin typeface="Times New Roman" panose="02020603050405020304" pitchFamily="18" charset="0"/>
                        </a:rPr>
                        <a:t>O</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2000" b="1" i="0" u="none" strike="noStrike">
                          <a:solidFill>
                            <a:srgbClr val="FFFFFF"/>
                          </a:solidFill>
                          <a:effectLst/>
                          <a:latin typeface="Times New Roman" panose="02020603050405020304" pitchFamily="18" charset="0"/>
                        </a:rPr>
                        <a:t>X</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2000" b="1" i="0" u="none" strike="noStrike">
                          <a:solidFill>
                            <a:srgbClr val="FFFFFF"/>
                          </a:solidFill>
                          <a:effectLst/>
                          <a:latin typeface="Times New Roman" panose="02020603050405020304" pitchFamily="18" charset="0"/>
                        </a:rPr>
                        <a:t>Y</a:t>
                      </a: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946263760"/>
                  </a:ext>
                </a:extLst>
              </a:tr>
            </a:tbl>
          </a:graphicData>
        </a:graphic>
      </p:graphicFrame>
      <p:sp>
        <p:nvSpPr>
          <p:cNvPr id="13" name="Cau 1"/>
          <p:cNvSpPr/>
          <p:nvPr/>
        </p:nvSpPr>
        <p:spPr>
          <a:xfrm>
            <a:off x="1646220" y="2145327"/>
            <a:ext cx="1005840" cy="457200"/>
          </a:xfrm>
          <a:prstGeom prst="homePlat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01</a:t>
            </a:r>
            <a:endParaRPr lang="en-US" sz="2000" b="1" dirty="0">
              <a:latin typeface="Arial" panose="020B0604020202020204" pitchFamily="34" charset="0"/>
              <a:cs typeface="Arial" panose="020B0604020202020204" pitchFamily="34" charset="0"/>
            </a:endParaRPr>
          </a:p>
        </p:txBody>
      </p:sp>
      <p:sp>
        <p:nvSpPr>
          <p:cNvPr id="14"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1</a:t>
            </a:r>
            <a:r>
              <a:rPr lang="en-US" sz="2800">
                <a:latin typeface="Arial" panose="020B0604020202020204" pitchFamily="34" charset="0"/>
                <a:cs typeface="Arial" panose="020B0604020202020204" pitchFamily="34" charset="0"/>
              </a:rPr>
              <a:t>: Số tự nhiên nhỏ nhất thuộc tập N* là </a:t>
            </a:r>
            <a:endParaRPr lang="en-US" sz="2800" dirty="0">
              <a:latin typeface="Arial" panose="020B0604020202020204" pitchFamily="34" charset="0"/>
              <a:cs typeface="Arial" panose="020B0604020202020204" pitchFamily="34" charset="0"/>
            </a:endParaRPr>
          </a:p>
        </p:txBody>
      </p:sp>
      <p:sp>
        <p:nvSpPr>
          <p:cNvPr id="15" name="Cau 1"/>
          <p:cNvSpPr/>
          <p:nvPr/>
        </p:nvSpPr>
        <p:spPr>
          <a:xfrm>
            <a:off x="1646220" y="2604317"/>
            <a:ext cx="1005840" cy="457200"/>
          </a:xfrm>
          <a:prstGeom prst="homePlate">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02</a:t>
            </a:r>
            <a:endParaRPr lang="en-US" sz="2000" b="1" dirty="0">
              <a:latin typeface="Arial" panose="020B0604020202020204" pitchFamily="34" charset="0"/>
              <a:cs typeface="Arial" panose="020B0604020202020204" pitchFamily="34" charset="0"/>
            </a:endParaRPr>
          </a:p>
        </p:txBody>
      </p:sp>
      <p:sp>
        <p:nvSpPr>
          <p:cNvPr id="16"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2</a:t>
            </a:r>
            <a:r>
              <a:rPr lang="en-US" sz="2800">
                <a:latin typeface="Arial" panose="020B0604020202020204" pitchFamily="34" charset="0"/>
                <a:cs typeface="Arial" panose="020B0604020202020204" pitchFamily="34" charset="0"/>
              </a:rPr>
              <a:t>: Đội tuyển bóng đá của quốc gia nào vô địch World cup nhiều nhất?</a:t>
            </a:r>
            <a:endParaRPr lang="en-US" sz="2800" dirty="0">
              <a:latin typeface="Arial" panose="020B0604020202020204" pitchFamily="34" charset="0"/>
              <a:cs typeface="Arial" panose="020B0604020202020204" pitchFamily="34" charset="0"/>
            </a:endParaRPr>
          </a:p>
        </p:txBody>
      </p:sp>
      <p:sp>
        <p:nvSpPr>
          <p:cNvPr id="18" name="Cau 1"/>
          <p:cNvSpPr/>
          <p:nvPr/>
        </p:nvSpPr>
        <p:spPr>
          <a:xfrm>
            <a:off x="1646220" y="3063307"/>
            <a:ext cx="1005840" cy="457200"/>
          </a:xfrm>
          <a:prstGeom prst="homePlate">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03</a:t>
            </a:r>
            <a:endParaRPr lang="en-US" sz="2000" b="1" dirty="0">
              <a:latin typeface="Arial" panose="020B0604020202020204" pitchFamily="34" charset="0"/>
              <a:cs typeface="Arial" panose="020B0604020202020204" pitchFamily="34" charset="0"/>
            </a:endParaRPr>
          </a:p>
        </p:txBody>
      </p:sp>
      <p:sp>
        <p:nvSpPr>
          <p:cNvPr id="19"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a:latin typeface="Arial" panose="020B0604020202020204" pitchFamily="34" charset="0"/>
                <a:cs typeface="Arial" panose="020B0604020202020204" pitchFamily="34" charset="0"/>
              </a:rPr>
              <a:t>Câu 3</a:t>
            </a:r>
            <a:r>
              <a:rPr lang="vi-VN"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Sự phong phú về số lượng loài, số lượng cá thể trong loài và môi trường sống được gọi là gì?</a:t>
            </a:r>
            <a:endParaRPr lang="vi-VN" sz="2800" dirty="0">
              <a:latin typeface="Arial" panose="020B0604020202020204" pitchFamily="34" charset="0"/>
              <a:cs typeface="Arial" panose="020B0604020202020204" pitchFamily="34" charset="0"/>
            </a:endParaRPr>
          </a:p>
        </p:txBody>
      </p:sp>
      <p:sp>
        <p:nvSpPr>
          <p:cNvPr id="20" name="Cau 1"/>
          <p:cNvSpPr/>
          <p:nvPr/>
        </p:nvSpPr>
        <p:spPr>
          <a:xfrm>
            <a:off x="1646220" y="3522297"/>
            <a:ext cx="1005840" cy="457200"/>
          </a:xfrm>
          <a:prstGeom prst="homePlate">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0</a:t>
            </a:r>
            <a:r>
              <a:rPr lang="en-US" sz="2000" b="1">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p:txBody>
      </p:sp>
      <p:sp>
        <p:nvSpPr>
          <p:cNvPr id="21" name="bang-cau-hoi"/>
          <p:cNvSpPr/>
          <p:nvPr/>
        </p:nvSpPr>
        <p:spPr>
          <a:xfrm>
            <a:off x="2301240" y="4579137"/>
            <a:ext cx="7589520" cy="1645920"/>
          </a:xfrm>
          <a:prstGeom prst="roundRect">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dirty="0">
                <a:cs typeface="Times New Roman" panose="02020603050405020304" pitchFamily="18" charset="0"/>
              </a:rPr>
              <a:t>Câu 4</a:t>
            </a:r>
            <a:r>
              <a:rPr lang="vi-VN" sz="2800">
                <a:cs typeface="Times New Roman" panose="02020603050405020304" pitchFamily="18" charset="0"/>
              </a:rPr>
              <a:t>: Con người cần khí gì để thở</a:t>
            </a:r>
            <a:r>
              <a:rPr lang="en-US" altLang="zh-CN" sz="280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061901528"/>
              </p:ext>
            </p:extLst>
          </p:nvPr>
        </p:nvGraphicFramePr>
        <p:xfrm>
          <a:off x="5197148" y="2116428"/>
          <a:ext cx="457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23594364"/>
                    </a:ext>
                  </a:extLst>
                </a:gridCol>
              </a:tblGrid>
              <a:tr h="457200">
                <a:tc>
                  <a:txBody>
                    <a:bodyPr/>
                    <a:lstStyle/>
                    <a:p>
                      <a:pPr algn="ctr" fontAlgn="ctr"/>
                      <a:endParaRPr lang="en-US" sz="2000" b="1" i="0" u="none" strike="noStrike" dirty="0">
                        <a:solidFill>
                          <a:schemeClr val="accent1"/>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4626376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087195742"/>
              </p:ext>
            </p:extLst>
          </p:nvPr>
        </p:nvGraphicFramePr>
        <p:xfrm>
          <a:off x="4272850" y="2581872"/>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3374563971"/>
                    </a:ext>
                  </a:extLst>
                </a:gridCol>
              </a:tblGrid>
              <a:tr h="457200">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4626376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220130871"/>
              </p:ext>
            </p:extLst>
          </p:nvPr>
        </p:nvGraphicFramePr>
        <p:xfrm>
          <a:off x="2899592" y="3023040"/>
          <a:ext cx="5943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gridCol w="457200">
                  <a:extLst>
                    <a:ext uri="{9D8B030D-6E8A-4147-A177-3AD203B41FA5}">
                      <a16:colId xmlns:a16="http://schemas.microsoft.com/office/drawing/2014/main" val="3645687801"/>
                    </a:ext>
                  </a:extLst>
                </a:gridCol>
                <a:gridCol w="457200">
                  <a:extLst>
                    <a:ext uri="{9D8B030D-6E8A-4147-A177-3AD203B41FA5}">
                      <a16:colId xmlns:a16="http://schemas.microsoft.com/office/drawing/2014/main" val="1394707343"/>
                    </a:ext>
                  </a:extLst>
                </a:gridCol>
                <a:gridCol w="457200">
                  <a:extLst>
                    <a:ext uri="{9D8B030D-6E8A-4147-A177-3AD203B41FA5}">
                      <a16:colId xmlns:a16="http://schemas.microsoft.com/office/drawing/2014/main" val="1294036283"/>
                    </a:ext>
                  </a:extLst>
                </a:gridCol>
                <a:gridCol w="457200">
                  <a:extLst>
                    <a:ext uri="{9D8B030D-6E8A-4147-A177-3AD203B41FA5}">
                      <a16:colId xmlns:a16="http://schemas.microsoft.com/office/drawing/2014/main" val="3374563971"/>
                    </a:ext>
                  </a:extLst>
                </a:gridCol>
                <a:gridCol w="457200">
                  <a:extLst>
                    <a:ext uri="{9D8B030D-6E8A-4147-A177-3AD203B41FA5}">
                      <a16:colId xmlns:a16="http://schemas.microsoft.com/office/drawing/2014/main" val="3424492055"/>
                    </a:ext>
                  </a:extLst>
                </a:gridCol>
                <a:gridCol w="457200">
                  <a:extLst>
                    <a:ext uri="{9D8B030D-6E8A-4147-A177-3AD203B41FA5}">
                      <a16:colId xmlns:a16="http://schemas.microsoft.com/office/drawing/2014/main" val="767303664"/>
                    </a:ext>
                  </a:extLst>
                </a:gridCol>
                <a:gridCol w="457200">
                  <a:extLst>
                    <a:ext uri="{9D8B030D-6E8A-4147-A177-3AD203B41FA5}">
                      <a16:colId xmlns:a16="http://schemas.microsoft.com/office/drawing/2014/main" val="711161696"/>
                    </a:ext>
                  </a:extLst>
                </a:gridCol>
                <a:gridCol w="457200">
                  <a:extLst>
                    <a:ext uri="{9D8B030D-6E8A-4147-A177-3AD203B41FA5}">
                      <a16:colId xmlns:a16="http://schemas.microsoft.com/office/drawing/2014/main" val="3722460768"/>
                    </a:ext>
                  </a:extLst>
                </a:gridCol>
                <a:gridCol w="457200">
                  <a:extLst>
                    <a:ext uri="{9D8B030D-6E8A-4147-A177-3AD203B41FA5}">
                      <a16:colId xmlns:a16="http://schemas.microsoft.com/office/drawing/2014/main" val="707374424"/>
                    </a:ext>
                  </a:extLst>
                </a:gridCol>
                <a:gridCol w="457200">
                  <a:extLst>
                    <a:ext uri="{9D8B030D-6E8A-4147-A177-3AD203B41FA5}">
                      <a16:colId xmlns:a16="http://schemas.microsoft.com/office/drawing/2014/main" val="2641995104"/>
                    </a:ext>
                  </a:extLst>
                </a:gridCol>
              </a:tblGrid>
              <a:tr h="457200">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4626376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287145851"/>
              </p:ext>
            </p:extLst>
          </p:nvPr>
        </p:nvGraphicFramePr>
        <p:xfrm>
          <a:off x="5182151" y="3499583"/>
          <a:ext cx="1371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45357704"/>
                    </a:ext>
                  </a:extLst>
                </a:gridCol>
                <a:gridCol w="457200">
                  <a:extLst>
                    <a:ext uri="{9D8B030D-6E8A-4147-A177-3AD203B41FA5}">
                      <a16:colId xmlns:a16="http://schemas.microsoft.com/office/drawing/2014/main" val="1068187771"/>
                    </a:ext>
                  </a:extLst>
                </a:gridCol>
                <a:gridCol w="457200">
                  <a:extLst>
                    <a:ext uri="{9D8B030D-6E8A-4147-A177-3AD203B41FA5}">
                      <a16:colId xmlns:a16="http://schemas.microsoft.com/office/drawing/2014/main" val="16099930"/>
                    </a:ext>
                  </a:extLst>
                </a:gridCol>
              </a:tblGrid>
              <a:tr h="457200">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endParaRPr lang="en-US" sz="2000" b="1" i="0" u="none" strike="noStrike" dirty="0">
                        <a:solidFill>
                          <a:srgbClr val="FFFFFF"/>
                        </a:solidFill>
                        <a:effectLst/>
                        <a:latin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946263760"/>
                  </a:ext>
                </a:extLst>
              </a:tr>
            </a:tbl>
          </a:graphicData>
        </a:graphic>
      </p:graphicFrame>
      <p:pic>
        <p:nvPicPr>
          <p:cNvPr id="36" name="Content Placeholder 3"/>
          <p:cNvPicPr>
            <a:picLocks noChangeAspect="1"/>
          </p:cNvPicPr>
          <p:nvPr/>
        </p:nvPicPr>
        <p:blipFill>
          <a:blip r:embed="rId3"/>
          <a:stretch>
            <a:fillRect/>
          </a:stretch>
        </p:blipFill>
        <p:spPr>
          <a:xfrm>
            <a:off x="1349129" y="2015"/>
            <a:ext cx="3863921" cy="1645920"/>
          </a:xfrm>
          <a:prstGeom prst="rect">
            <a:avLst/>
          </a:prstGeom>
        </p:spPr>
      </p:pic>
      <p:sp>
        <p:nvSpPr>
          <p:cNvPr id="41" name="Rectangle 40"/>
          <p:cNvSpPr/>
          <p:nvPr/>
        </p:nvSpPr>
        <p:spPr>
          <a:xfrm>
            <a:off x="1349129" y="955225"/>
            <a:ext cx="4038600" cy="492443"/>
          </a:xfrm>
          <a:prstGeom prst="rect">
            <a:avLst/>
          </a:prstGeom>
          <a:noFill/>
        </p:spPr>
        <p:txBody>
          <a:bodyPr wrap="square">
            <a:spAutoFit/>
          </a:bodyPr>
          <a:lstStyle/>
          <a:p>
            <a:pPr algn="ctr">
              <a:defRPr/>
            </a:pPr>
            <a:r>
              <a:rPr lang="en-US" sz="2600" b="1" dirty="0">
                <a:ln w="12700">
                  <a:solidFill>
                    <a:schemeClr val="accent1"/>
                  </a:solidFill>
                  <a:prstDash val="solid"/>
                </a:ln>
                <a:solidFill>
                  <a:schemeClr val="accent1"/>
                </a:solidFill>
              </a:rPr>
              <a:t>TRÒ CHƠI Ô CHỮ</a:t>
            </a:r>
          </a:p>
        </p:txBody>
      </p:sp>
    </p:spTree>
    <p:extLst>
      <p:ext uri="{BB962C8B-B14F-4D97-AF65-F5344CB8AC3E}">
        <p14:creationId xmlns:p14="http://schemas.microsoft.com/office/powerpoint/2010/main" val="20818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A5A5A5"/>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childTnLst>
                          </p:cTn>
                        </p:par>
                        <p:par>
                          <p:cTn id="35" fill="hold">
                            <p:stCondLst>
                              <p:cond delay="500"/>
                            </p:stCondLst>
                            <p:childTnLst>
                              <p:par>
                                <p:cTn id="36" presetID="37"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ppt_x</p:attrName>
                                        </p:attrNameLst>
                                      </p:cBhvr>
                                      <p:tavLst>
                                        <p:tav tm="0">
                                          <p:val>
                                            <p:strVal val="#ppt_x"/>
                                          </p:val>
                                        </p:tav>
                                        <p:tav tm="100000">
                                          <p:val>
                                            <p:strVal val="#ppt_x"/>
                                          </p:val>
                                        </p:tav>
                                      </p:tavLst>
                                    </p:anim>
                                    <p:anim calcmode="lin" valueType="num">
                                      <p:cBhvr>
                                        <p:cTn id="40" dur="1800" decel="100000" fill="hold"/>
                                        <p:tgtEl>
                                          <p:spTgt spid="14"/>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37" presetClass="exit" presetSubtype="0" fill="hold" grpId="1" nodeType="clickEffect">
                                  <p:stCondLst>
                                    <p:cond delay="0"/>
                                  </p:stCondLst>
                                  <p:childTnLst>
                                    <p:animEffect transition="out" filter="fade">
                                      <p:cBhvr>
                                        <p:cTn id="46" dur="1000"/>
                                        <p:tgtEl>
                                          <p:spTgt spid="14"/>
                                        </p:tgtEl>
                                      </p:cBhvr>
                                    </p:animEffect>
                                    <p:anim calcmode="lin" valueType="num">
                                      <p:cBhvr>
                                        <p:cTn id="47" dur="1000"/>
                                        <p:tgtEl>
                                          <p:spTgt spid="14"/>
                                        </p:tgtEl>
                                        <p:attrNameLst>
                                          <p:attrName>ppt_x</p:attrName>
                                        </p:attrNameLst>
                                      </p:cBhvr>
                                      <p:tavLst>
                                        <p:tav tm="0">
                                          <p:val>
                                            <p:strVal val="ppt_x"/>
                                          </p:val>
                                        </p:tav>
                                        <p:tav tm="100000">
                                          <p:val>
                                            <p:strVal val="ppt_x"/>
                                          </p:val>
                                        </p:tav>
                                      </p:tavLst>
                                    </p:anim>
                                    <p:anim calcmode="lin" valueType="num">
                                      <p:cBhvr>
                                        <p:cTn id="48" dur="100" decel="100000"/>
                                        <p:tgtEl>
                                          <p:spTgt spid="14"/>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4"/>
                                        </p:tgtEl>
                                        <p:attrNameLst>
                                          <p:attrName>ppt_y</p:attrName>
                                        </p:attrNameLst>
                                      </p:cBhvr>
                                      <p:tavLst>
                                        <p:tav tm="0">
                                          <p:val>
                                            <p:strVal val="ppt_y"/>
                                          </p:val>
                                        </p:tav>
                                        <p:tav tm="100000">
                                          <p:val>
                                            <p:strVal val="ppt_y+1"/>
                                          </p:val>
                                        </p:tav>
                                      </p:tavLst>
                                    </p:anim>
                                    <p:set>
                                      <p:cBhvr>
                                        <p:cTn id="5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5"/>
                                        </p:tgtEl>
                                        <p:attrNameLst>
                                          <p:attrName>fillcolor</p:attrName>
                                        </p:attrNameLst>
                                      </p:cBhvr>
                                      <p:to>
                                        <a:srgbClr val="A5A5A5"/>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childTnLst>
                          </p:cTn>
                        </p:par>
                        <p:par>
                          <p:cTn id="58" fill="hold">
                            <p:stCondLst>
                              <p:cond delay="500"/>
                            </p:stCondLst>
                            <p:childTnLst>
                              <p:par>
                                <p:cTn id="59" presetID="37"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anim calcmode="lin" valueType="num">
                                      <p:cBhvr>
                                        <p:cTn id="62" dur="2000" fill="hold"/>
                                        <p:tgtEl>
                                          <p:spTgt spid="16"/>
                                        </p:tgtEl>
                                        <p:attrNameLst>
                                          <p:attrName>ppt_x</p:attrName>
                                        </p:attrNameLst>
                                      </p:cBhvr>
                                      <p:tavLst>
                                        <p:tav tm="0">
                                          <p:val>
                                            <p:strVal val="#ppt_x"/>
                                          </p:val>
                                        </p:tav>
                                        <p:tav tm="100000">
                                          <p:val>
                                            <p:strVal val="#ppt_x"/>
                                          </p:val>
                                        </p:tav>
                                      </p:tavLst>
                                    </p:anim>
                                    <p:anim calcmode="lin" valueType="num">
                                      <p:cBhvr>
                                        <p:cTn id="63" dur="1800" decel="100000" fill="hold"/>
                                        <p:tgtEl>
                                          <p:spTgt spid="16"/>
                                        </p:tgtEl>
                                        <p:attrNameLst>
                                          <p:attrName>ppt_y</p:attrName>
                                        </p:attrNameLst>
                                      </p:cBhvr>
                                      <p:tavLst>
                                        <p:tav tm="0">
                                          <p:val>
                                            <p:strVal val="#ppt_y+1"/>
                                          </p:val>
                                        </p:tav>
                                        <p:tav tm="100000">
                                          <p:val>
                                            <p:strVal val="#ppt_y-.03"/>
                                          </p:val>
                                        </p:tav>
                                      </p:tavLst>
                                    </p:anim>
                                    <p:anim calcmode="lin" valueType="num">
                                      <p:cBhvr>
                                        <p:cTn id="64"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37" presetClass="exit" presetSubtype="0" fill="hold" grpId="1" nodeType="clickEffect">
                                  <p:stCondLst>
                                    <p:cond delay="0"/>
                                  </p:stCondLst>
                                  <p:childTnLst>
                                    <p:animEffect transition="out" filter="fade">
                                      <p:cBhvr>
                                        <p:cTn id="69" dur="1000"/>
                                        <p:tgtEl>
                                          <p:spTgt spid="16"/>
                                        </p:tgtEl>
                                      </p:cBhvr>
                                    </p:animEffect>
                                    <p:anim calcmode="lin" valueType="num">
                                      <p:cBhvr>
                                        <p:cTn id="70" dur="1000"/>
                                        <p:tgtEl>
                                          <p:spTgt spid="16"/>
                                        </p:tgtEl>
                                        <p:attrNameLst>
                                          <p:attrName>ppt_x</p:attrName>
                                        </p:attrNameLst>
                                      </p:cBhvr>
                                      <p:tavLst>
                                        <p:tav tm="0">
                                          <p:val>
                                            <p:strVal val="ppt_x"/>
                                          </p:val>
                                        </p:tav>
                                        <p:tav tm="100000">
                                          <p:val>
                                            <p:strVal val="ppt_x"/>
                                          </p:val>
                                        </p:tav>
                                      </p:tavLst>
                                    </p:anim>
                                    <p:anim calcmode="lin" valueType="num">
                                      <p:cBhvr>
                                        <p:cTn id="71" dur="100" decel="100000"/>
                                        <p:tgtEl>
                                          <p:spTgt spid="16"/>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6"/>
                                        </p:tgtEl>
                                        <p:attrNameLst>
                                          <p:attrName>ppt_y</p:attrName>
                                        </p:attrNameLst>
                                      </p:cBhvr>
                                      <p:tavLst>
                                        <p:tav tm="0">
                                          <p:val>
                                            <p:strVal val="ppt_y"/>
                                          </p:val>
                                        </p:tav>
                                        <p:tav tm="100000">
                                          <p:val>
                                            <p:strVal val="ppt_y+1"/>
                                          </p:val>
                                        </p:tav>
                                      </p:tavLst>
                                    </p:anim>
                                    <p:set>
                                      <p:cBhvr>
                                        <p:cTn id="7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8"/>
                                        </p:tgtEl>
                                        <p:attrNameLst>
                                          <p:attrName>fillcolor</p:attrName>
                                        </p:attrNameLst>
                                      </p:cBhvr>
                                      <p:to>
                                        <a:srgbClr val="A5A5A5"/>
                                      </p:to>
                                    </p:animClr>
                                    <p:set>
                                      <p:cBhvr>
                                        <p:cTn id="79" dur="500" fill="hold"/>
                                        <p:tgtEl>
                                          <p:spTgt spid="18"/>
                                        </p:tgtEl>
                                        <p:attrNameLst>
                                          <p:attrName>fill.type</p:attrName>
                                        </p:attrNameLst>
                                      </p:cBhvr>
                                      <p:to>
                                        <p:strVal val="solid"/>
                                      </p:to>
                                    </p:set>
                                    <p:set>
                                      <p:cBhvr>
                                        <p:cTn id="80" dur="500" fill="hold"/>
                                        <p:tgtEl>
                                          <p:spTgt spid="18"/>
                                        </p:tgtEl>
                                        <p:attrNameLst>
                                          <p:attrName>fill.on</p:attrName>
                                        </p:attrNameLst>
                                      </p:cBhvr>
                                      <p:to>
                                        <p:strVal val="true"/>
                                      </p:to>
                                    </p:set>
                                  </p:childTnLst>
                                </p:cTn>
                              </p:par>
                            </p:childTnLst>
                          </p:cTn>
                        </p:par>
                        <p:par>
                          <p:cTn id="81" fill="hold">
                            <p:stCondLst>
                              <p:cond delay="500"/>
                            </p:stCondLst>
                            <p:childTnLst>
                              <p:par>
                                <p:cTn id="82" presetID="37"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2000"/>
                                        <p:tgtEl>
                                          <p:spTgt spid="19"/>
                                        </p:tgtEl>
                                      </p:cBhvr>
                                    </p:animEffect>
                                    <p:anim calcmode="lin" valueType="num">
                                      <p:cBhvr>
                                        <p:cTn id="85" dur="2000" fill="hold"/>
                                        <p:tgtEl>
                                          <p:spTgt spid="19"/>
                                        </p:tgtEl>
                                        <p:attrNameLst>
                                          <p:attrName>ppt_x</p:attrName>
                                        </p:attrNameLst>
                                      </p:cBhvr>
                                      <p:tavLst>
                                        <p:tav tm="0">
                                          <p:val>
                                            <p:strVal val="#ppt_x"/>
                                          </p:val>
                                        </p:tav>
                                        <p:tav tm="100000">
                                          <p:val>
                                            <p:strVal val="#ppt_x"/>
                                          </p:val>
                                        </p:tav>
                                      </p:tavLst>
                                    </p:anim>
                                    <p:anim calcmode="lin" valueType="num">
                                      <p:cBhvr>
                                        <p:cTn id="86" dur="1800" decel="100000" fill="hold"/>
                                        <p:tgtEl>
                                          <p:spTgt spid="19"/>
                                        </p:tgtEl>
                                        <p:attrNameLst>
                                          <p:attrName>ppt_y</p:attrName>
                                        </p:attrNameLst>
                                      </p:cBhvr>
                                      <p:tavLst>
                                        <p:tav tm="0">
                                          <p:val>
                                            <p:strVal val="#ppt_y+1"/>
                                          </p:val>
                                        </p:tav>
                                        <p:tav tm="100000">
                                          <p:val>
                                            <p:strVal val="#ppt_y-.03"/>
                                          </p:val>
                                        </p:tav>
                                      </p:tavLst>
                                    </p:anim>
                                    <p:anim calcmode="lin" valueType="num">
                                      <p:cBhvr>
                                        <p:cTn id="87" dur="200" accel="100000" fill="hold">
                                          <p:stCondLst>
                                            <p:cond delay="180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37" presetClass="exit" presetSubtype="0" fill="hold" grpId="1" nodeType="click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9"/>
                  </p:tgtEl>
                </p:cond>
              </p:nextCondLst>
            </p:seq>
            <p:seq concurrent="1" nextAc="seek">
              <p:cTn id="97" restart="whenNotActive" fill="hold" evtFilter="cancelBubble" nodeType="interactiveSeq">
                <p:stCondLst>
                  <p:cond evt="onClick" delay="0">
                    <p:tgtEl>
                      <p:spTgt spid="20"/>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nodeType="clickEffect">
                                  <p:stCondLst>
                                    <p:cond delay="0"/>
                                  </p:stCondLst>
                                  <p:childTnLst>
                                    <p:animClr clrSpc="rgb" dir="cw">
                                      <p:cBhvr>
                                        <p:cTn id="101" dur="500" fill="hold"/>
                                        <p:tgtEl>
                                          <p:spTgt spid="20"/>
                                        </p:tgtEl>
                                        <p:attrNameLst>
                                          <p:attrName>fillcolor</p:attrName>
                                        </p:attrNameLst>
                                      </p:cBhvr>
                                      <p:to>
                                        <a:srgbClr val="A5A5A5"/>
                                      </p:to>
                                    </p:animClr>
                                    <p:set>
                                      <p:cBhvr>
                                        <p:cTn id="102" dur="500" fill="hold"/>
                                        <p:tgtEl>
                                          <p:spTgt spid="20"/>
                                        </p:tgtEl>
                                        <p:attrNameLst>
                                          <p:attrName>fill.type</p:attrName>
                                        </p:attrNameLst>
                                      </p:cBhvr>
                                      <p:to>
                                        <p:strVal val="solid"/>
                                      </p:to>
                                    </p:set>
                                    <p:set>
                                      <p:cBhvr>
                                        <p:cTn id="103" dur="500" fill="hold"/>
                                        <p:tgtEl>
                                          <p:spTgt spid="20"/>
                                        </p:tgtEl>
                                        <p:attrNameLst>
                                          <p:attrName>fill.on</p:attrName>
                                        </p:attrNameLst>
                                      </p:cBhvr>
                                      <p:to>
                                        <p:strVal val="true"/>
                                      </p:to>
                                    </p:set>
                                  </p:childTnLst>
                                </p:cTn>
                              </p:par>
                            </p:childTnLst>
                          </p:cTn>
                        </p:par>
                        <p:par>
                          <p:cTn id="104" fill="hold">
                            <p:stCondLst>
                              <p:cond delay="500"/>
                            </p:stCondLst>
                            <p:childTnLst>
                              <p:par>
                                <p:cTn id="105" presetID="37" presetClass="entr" presetSubtype="0"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000"/>
                                        <p:tgtEl>
                                          <p:spTgt spid="21"/>
                                        </p:tgtEl>
                                      </p:cBhvr>
                                    </p:animEffect>
                                    <p:anim calcmode="lin" valueType="num">
                                      <p:cBhvr>
                                        <p:cTn id="108" dur="2000" fill="hold"/>
                                        <p:tgtEl>
                                          <p:spTgt spid="21"/>
                                        </p:tgtEl>
                                        <p:attrNameLst>
                                          <p:attrName>ppt_x</p:attrName>
                                        </p:attrNameLst>
                                      </p:cBhvr>
                                      <p:tavLst>
                                        <p:tav tm="0">
                                          <p:val>
                                            <p:strVal val="#ppt_x"/>
                                          </p:val>
                                        </p:tav>
                                        <p:tav tm="100000">
                                          <p:val>
                                            <p:strVal val="#ppt_x"/>
                                          </p:val>
                                        </p:tav>
                                      </p:tavLst>
                                    </p:anim>
                                    <p:anim calcmode="lin" valueType="num">
                                      <p:cBhvr>
                                        <p:cTn id="109" dur="1800" decel="100000" fill="hold"/>
                                        <p:tgtEl>
                                          <p:spTgt spid="21"/>
                                        </p:tgtEl>
                                        <p:attrNameLst>
                                          <p:attrName>ppt_y</p:attrName>
                                        </p:attrNameLst>
                                      </p:cBhvr>
                                      <p:tavLst>
                                        <p:tav tm="0">
                                          <p:val>
                                            <p:strVal val="#ppt_y+1"/>
                                          </p:val>
                                        </p:tav>
                                        <p:tav tm="100000">
                                          <p:val>
                                            <p:strVal val="#ppt_y-.03"/>
                                          </p:val>
                                        </p:tav>
                                      </p:tavLst>
                                    </p:anim>
                                    <p:anim calcmode="lin" valueType="num">
                                      <p:cBhvr>
                                        <p:cTn id="110" dur="200" accel="100000" fill="hold">
                                          <p:stCondLst>
                                            <p:cond delay="18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0"/>
                  </p:tgtEl>
                </p:cond>
              </p:nextCondLst>
            </p:seq>
            <p:seq concurrent="1" nextAc="seek">
              <p:cTn id="111" restart="whenNotActive" fill="hold" evtFilter="cancelBubble" nodeType="interactiveSeq">
                <p:stCondLst>
                  <p:cond evt="onClick" delay="0">
                    <p:tgtEl>
                      <p:spTgt spid="21"/>
                    </p:tgtEl>
                  </p:cond>
                </p:stCondLst>
                <p:endSync evt="end" delay="0">
                  <p:rtn val="all"/>
                </p:endSync>
                <p:childTnLst>
                  <p:par>
                    <p:cTn id="112" fill="hold">
                      <p:stCondLst>
                        <p:cond delay="0"/>
                      </p:stCondLst>
                      <p:childTnLst>
                        <p:par>
                          <p:cTn id="113" fill="hold">
                            <p:stCondLst>
                              <p:cond delay="0"/>
                            </p:stCondLst>
                            <p:childTnLst>
                              <p:par>
                                <p:cTn id="114" presetID="37" presetClass="exit" presetSubtype="0" fill="hold" grpId="1" nodeType="clickEffect">
                                  <p:stCondLst>
                                    <p:cond delay="0"/>
                                  </p:stCondLst>
                                  <p:childTnLst>
                                    <p:animEffect transition="out" filter="fade">
                                      <p:cBhvr>
                                        <p:cTn id="115" dur="1000"/>
                                        <p:tgtEl>
                                          <p:spTgt spid="21"/>
                                        </p:tgtEl>
                                      </p:cBhvr>
                                    </p:animEffect>
                                    <p:anim calcmode="lin" valueType="num">
                                      <p:cBhvr>
                                        <p:cTn id="116" dur="1000"/>
                                        <p:tgtEl>
                                          <p:spTgt spid="21"/>
                                        </p:tgtEl>
                                        <p:attrNameLst>
                                          <p:attrName>ppt_x</p:attrName>
                                        </p:attrNameLst>
                                      </p:cBhvr>
                                      <p:tavLst>
                                        <p:tav tm="0">
                                          <p:val>
                                            <p:strVal val="ppt_x"/>
                                          </p:val>
                                        </p:tav>
                                        <p:tav tm="100000">
                                          <p:val>
                                            <p:strVal val="ppt_x"/>
                                          </p:val>
                                        </p:tav>
                                      </p:tavLst>
                                    </p:anim>
                                    <p:anim calcmode="lin" valueType="num">
                                      <p:cBhvr>
                                        <p:cTn id="117" dur="100" decel="100000"/>
                                        <p:tgtEl>
                                          <p:spTgt spid="21"/>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1"/>
                                        </p:tgtEl>
                                        <p:attrNameLst>
                                          <p:attrName>ppt_y</p:attrName>
                                        </p:attrNameLst>
                                      </p:cBhvr>
                                      <p:tavLst>
                                        <p:tav tm="0">
                                          <p:val>
                                            <p:strVal val="ppt_y"/>
                                          </p:val>
                                        </p:tav>
                                        <p:tav tm="100000">
                                          <p:val>
                                            <p:strVal val="ppt_y+1"/>
                                          </p:val>
                                        </p:tav>
                                      </p:tavLst>
                                    </p:anim>
                                    <p:set>
                                      <p:cBhvr>
                                        <p:cTn id="11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1"/>
                  </p:tgtEl>
                </p:cond>
              </p:nextCondLst>
            </p:seq>
            <p:seq concurrent="1" nextAc="seek">
              <p:cTn id="120" restart="whenNotActive" fill="hold" evtFilter="cancelBubble" nodeType="interactiveSeq">
                <p:stCondLst>
                  <p:cond evt="onClick" delay="0">
                    <p:tgtEl>
                      <p:spTgt spid="28"/>
                    </p:tgtEl>
                  </p:cond>
                </p:stCondLst>
                <p:endSync evt="end" delay="0">
                  <p:rtn val="all"/>
                </p:endSync>
                <p:childTnLst>
                  <p:par>
                    <p:cTn id="121" fill="hold">
                      <p:stCondLst>
                        <p:cond delay="0"/>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28"/>
                                        </p:tgtEl>
                                      </p:cBhvr>
                                    </p:animEffect>
                                    <p:set>
                                      <p:cBhvr>
                                        <p:cTn id="12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6" restart="whenNotActive" fill="hold" evtFilter="cancelBubble" nodeType="interactiveSeq">
                <p:stCondLst>
                  <p:cond evt="onClick" delay="0">
                    <p:tgtEl>
                      <p:spTgt spid="29"/>
                    </p:tgtEl>
                  </p:cond>
                </p:stCondLst>
                <p:endSync evt="end" delay="0">
                  <p:rtn val="all"/>
                </p:endSync>
                <p:childTnLst>
                  <p:par>
                    <p:cTn id="127" fill="hold">
                      <p:stCondLst>
                        <p:cond delay="0"/>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2" restart="whenNotActive" fill="hold" evtFilter="cancelBubble" nodeType="interactiveSeq">
                <p:stCondLst>
                  <p:cond evt="onClick" delay="0">
                    <p:tgtEl>
                      <p:spTgt spid="30"/>
                    </p:tgtEl>
                  </p:cond>
                </p:stCondLst>
                <p:endSync evt="end" delay="0">
                  <p:rtn val="all"/>
                </p:endSync>
                <p:childTnLst>
                  <p:par>
                    <p:cTn id="133" fill="hold">
                      <p:stCondLst>
                        <p:cond delay="0"/>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30"/>
                                        </p:tgtEl>
                                      </p:cBhvr>
                                    </p:animEffect>
                                    <p:set>
                                      <p:cBhvr>
                                        <p:cTn id="13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38" restart="whenNotActive" fill="hold" evtFilter="cancelBubble" nodeType="interactiveSeq">
                <p:stCondLst>
                  <p:cond evt="onClick" delay="0">
                    <p:tgtEl>
                      <p:spTgt spid="31"/>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1"/>
                                        </p:tgtEl>
                                      </p:cBhvr>
                                    </p:animEffect>
                                    <p:set>
                                      <p:cBhvr>
                                        <p:cTn id="14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4" grpId="0" animBg="1"/>
      <p:bldP spid="14" grpId="1" animBg="1"/>
      <p:bldP spid="16" grpId="0" animBg="1"/>
      <p:bldP spid="16" grpId="1" animBg="1"/>
      <p:bldP spid="19" grpId="0" animBg="1"/>
      <p:bldP spid="19" grpId="1" animBg="1"/>
      <p:bldP spid="21" grpId="0" animBg="1"/>
      <p:bldP spid="21" grpId="1"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684693A3-7342-4ABF-84A8-2076C7F45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A6384-F879-489C-B855-805360DD92FE}"/>
              </a:ext>
            </a:extLst>
          </p:cNvPr>
          <p:cNvSpPr txBox="1"/>
          <p:nvPr/>
        </p:nvSpPr>
        <p:spPr>
          <a:xfrm>
            <a:off x="-6016" y="0"/>
            <a:ext cx="12212053" cy="1446550"/>
          </a:xfrm>
          <a:prstGeom prst="rect">
            <a:avLst/>
          </a:prstGeom>
          <a:solidFill>
            <a:schemeClr val="accent2">
              <a:alpha val="74000"/>
            </a:schemeClr>
          </a:solidFill>
        </p:spPr>
        <p:txBody>
          <a:bodyPr wrap="square" rtlCol="0">
            <a:spAutoFit/>
          </a:bodyPr>
          <a:lstStyle/>
          <a:p>
            <a:pPr algn="ctr"/>
            <a:r>
              <a:rPr lang="en-US" sz="4400" b="1">
                <a:solidFill>
                  <a:schemeClr val="tx1">
                    <a:lumMod val="50000"/>
                  </a:schemeClr>
                </a:solidFill>
                <a:latin typeface="#9Slide02 Tieu de rat dai 01" panose="02000000000000000000" pitchFamily="2" charset="0"/>
                <a:ea typeface="#9Slide02 Tieu de rat dai 01" panose="02000000000000000000" pitchFamily="2" charset="0"/>
              </a:rPr>
              <a:t>BÀI 18: VẤN ĐỀ KHAI THÁC, SỬ DỤNG VÀ BẢO VỆ RỪNG A – MA – DÔN</a:t>
            </a:r>
          </a:p>
        </p:txBody>
      </p:sp>
    </p:spTree>
    <p:extLst>
      <p:ext uri="{BB962C8B-B14F-4D97-AF65-F5344CB8AC3E}">
        <p14:creationId xmlns:p14="http://schemas.microsoft.com/office/powerpoint/2010/main" val="375824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E0620-046D-4D25-A9FD-B1B68FE04F43}"/>
              </a:ext>
            </a:extLst>
          </p:cNvPr>
          <p:cNvSpPr/>
          <p:nvPr/>
        </p:nvSpPr>
        <p:spPr>
          <a:xfrm>
            <a:off x="545434" y="3128211"/>
            <a:ext cx="4856347" cy="1790110"/>
          </a:xfrm>
          <a:prstGeom prst="rect">
            <a:avLst/>
          </a:prstGeom>
          <a:solidFill>
            <a:srgbClr val="00B0F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Arial" panose="020B0604020202020204" pitchFamily="34" charset="0"/>
                <a:cs typeface="Arial" panose="020B0604020202020204" pitchFamily="34" charset="0"/>
              </a:rPr>
              <a:t>1. ĐẶC ĐIỂM RỪNG NHIỆT ĐỚI A-MA-DÔN</a:t>
            </a:r>
          </a:p>
        </p:txBody>
      </p:sp>
      <p:sp>
        <p:nvSpPr>
          <p:cNvPr id="8" name="Rectangle 7">
            <a:extLst>
              <a:ext uri="{FF2B5EF4-FFF2-40B4-BE49-F238E27FC236}">
                <a16:creationId xmlns:a16="http://schemas.microsoft.com/office/drawing/2014/main" id="{878CC219-1412-4048-A043-D6720F27982B}"/>
              </a:ext>
            </a:extLst>
          </p:cNvPr>
          <p:cNvSpPr/>
          <p:nvPr/>
        </p:nvSpPr>
        <p:spPr>
          <a:xfrm>
            <a:off x="6790221" y="3153690"/>
            <a:ext cx="4856347" cy="1790110"/>
          </a:xfrm>
          <a:prstGeom prst="rect">
            <a:avLst/>
          </a:prstGeom>
          <a:solidFill>
            <a:srgbClr val="00B0F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Arial" panose="020B0604020202020204" pitchFamily="34" charset="0"/>
                <a:cs typeface="Arial" panose="020B0604020202020204" pitchFamily="34" charset="0"/>
              </a:rPr>
              <a:t>2. VẤN ĐỀ KHAI THÁC, SỬ DỤNG VÀ BẢO VỆ RỪNG A – MA – DÔN</a:t>
            </a:r>
          </a:p>
        </p:txBody>
      </p:sp>
      <p:sp>
        <p:nvSpPr>
          <p:cNvPr id="9" name="Arrow: Right 8">
            <a:extLst>
              <a:ext uri="{FF2B5EF4-FFF2-40B4-BE49-F238E27FC236}">
                <a16:creationId xmlns:a16="http://schemas.microsoft.com/office/drawing/2014/main" id="{0063DEF1-84EC-49D6-AAC8-34E9F4A63A91}"/>
              </a:ext>
            </a:extLst>
          </p:cNvPr>
          <p:cNvSpPr/>
          <p:nvPr/>
        </p:nvSpPr>
        <p:spPr>
          <a:xfrm>
            <a:off x="5727034" y="3655747"/>
            <a:ext cx="914400" cy="73503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2FD588-EBE7-4C53-9254-DAE32CE6B949}"/>
              </a:ext>
            </a:extLst>
          </p:cNvPr>
          <p:cNvSpPr txBox="1"/>
          <p:nvPr/>
        </p:nvSpPr>
        <p:spPr>
          <a:xfrm>
            <a:off x="754380" y="569494"/>
            <a:ext cx="10744199" cy="1323439"/>
          </a:xfrm>
          <a:prstGeom prst="rect">
            <a:avLst/>
          </a:prstGeom>
          <a:solidFill>
            <a:srgbClr val="002060">
              <a:alpha val="74000"/>
            </a:srgbClr>
          </a:solidFill>
        </p:spPr>
        <p:txBody>
          <a:bodyPr wrap="square" rtlCol="0">
            <a:spAutoFit/>
          </a:bodyPr>
          <a:lstStyle/>
          <a:p>
            <a:pPr algn="ctr"/>
            <a:r>
              <a:rPr lang="en-US" sz="4000" b="1">
                <a:solidFill>
                  <a:schemeClr val="bg1"/>
                </a:solidFill>
                <a:latin typeface="#9Slide02 Tieu de rat dai 01" panose="02000000000000000000" pitchFamily="2" charset="0"/>
                <a:ea typeface="#9Slide02 Tieu de rat dai 01" panose="02000000000000000000" pitchFamily="2" charset="0"/>
              </a:rPr>
              <a:t>NỘI DUNG VẤN ĐỀ KHAI THÁC, SỬ DỤNG VÀ BẢO VỆ RỪNG A – MA – DÔN</a:t>
            </a:r>
          </a:p>
        </p:txBody>
      </p:sp>
    </p:spTree>
    <p:extLst>
      <p:ext uri="{BB962C8B-B14F-4D97-AF65-F5344CB8AC3E}">
        <p14:creationId xmlns:p14="http://schemas.microsoft.com/office/powerpoint/2010/main" val="2218689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2505"/>
            <a:ext cx="8229600" cy="735037"/>
          </a:xfrm>
          <a:solidFill>
            <a:schemeClr val="accent2"/>
          </a:solidFill>
        </p:spPr>
        <p:txBody>
          <a:bodyPr>
            <a:normAutofit/>
          </a:bodyPr>
          <a:lstStyle/>
          <a:p>
            <a:pPr algn="ctr"/>
            <a:r>
              <a:rPr lang="en-US" sz="3600" b="1">
                <a:latin typeface="#9Slide02 Tieu de rat dai 01" panose="02000000000000000000" pitchFamily="2" charset="0"/>
                <a:ea typeface="#9Slide02 Tieu de rat dai 01" panose="02000000000000000000" pitchFamily="2" charset="0"/>
                <a:cs typeface="Times New Roman" pitchFamily="18" charset="0"/>
              </a:rPr>
              <a:t>MỤC TIÊU BÀI HỌC</a:t>
            </a:r>
            <a:endParaRPr lang="en-US" sz="3600" b="1" dirty="0">
              <a:latin typeface="#9Slide02 Tieu de rat dai 01" panose="02000000000000000000" pitchFamily="2" charset="0"/>
              <a:ea typeface="#9Slide02 Tieu de rat dai 01" panose="02000000000000000000" pitchFamily="2"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772395"/>
              </p:ext>
            </p:extLst>
          </p:nvPr>
        </p:nvGraphicFramePr>
        <p:xfrm>
          <a:off x="695825" y="1122948"/>
          <a:ext cx="10800347" cy="542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191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2" name="Rectangle 1">
            <a:extLst>
              <a:ext uri="{FF2B5EF4-FFF2-40B4-BE49-F238E27FC236}">
                <a16:creationId xmlns:a16="http://schemas.microsoft.com/office/drawing/2014/main" id="{7CFC423E-0243-41B5-99F5-A94676F934EA}"/>
              </a:ext>
            </a:extLst>
          </p:cNvPr>
          <p:cNvSpPr/>
          <p:nvPr/>
        </p:nvSpPr>
        <p:spPr>
          <a:xfrm>
            <a:off x="537410" y="1585418"/>
            <a:ext cx="11373853" cy="3687163"/>
          </a:xfrm>
          <a:prstGeom prst="rect">
            <a:avLst/>
          </a:prstGeom>
          <a:solidFill>
            <a:schemeClr val="accent1">
              <a:lumMod val="20000"/>
              <a:lumOff val="80000"/>
            </a:schemeClr>
          </a:solidFill>
          <a:ln>
            <a:solidFill>
              <a:schemeClr val="tx1"/>
            </a:solidFill>
          </a:ln>
        </p:spPr>
        <p:txBody>
          <a:bodyPr wrap="square">
            <a:spAutoFit/>
          </a:bodyPr>
          <a:lstStyle/>
          <a:p>
            <a:pPr indent="457200" algn="just">
              <a:lnSpc>
                <a:spcPct val="130000"/>
              </a:lnSpc>
              <a:spcAft>
                <a:spcPts val="0"/>
              </a:spcAft>
            </a:pPr>
            <a:r>
              <a:rPr lang="en-US" sz="3200">
                <a:latin typeface="#9Slide02 Noi dung rat dai" panose="020B0604020202020204" charset="0"/>
                <a:ea typeface="#9Slide02 Noi dung rat dai" panose="020B0604020202020204" charset="0"/>
                <a:cs typeface="Times New Roman" panose="02020603050405020304" pitchFamily="18" charset="0"/>
              </a:rPr>
              <a:t>Tình huống:</a:t>
            </a:r>
          </a:p>
          <a:p>
            <a:r>
              <a:rPr lang="en-US" sz="3200" i="1">
                <a:latin typeface="#9Slide02 Noi dung rat dai" panose="020B0604020202020204" charset="0"/>
                <a:ea typeface="#9Slide02 Noi dung rat dai" panose="020B0604020202020204" charset="0"/>
              </a:rPr>
              <a:t>“Em mới làm quen với một người bạn nước ngoài trên Fb mới qua Việt Nam học, người bạn mới này rất quan tâm đến các vấn đề trên Thế giới, trong đó vấn đề được cả em và bạn ấy quan tâm nhất là muốn biết được một số thông tin cơ bản nhất về rừng nhiệt đới a-ma-dôn, em hãy viết một đoạn văn ngắn giới thiệu về rừng nhiệt đới a-ma-dôn”.</a:t>
            </a:r>
            <a:endParaRPr lang="en-US" sz="32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75265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715" y="251616"/>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6" name="TextBox 5">
            <a:extLst>
              <a:ext uri="{FF2B5EF4-FFF2-40B4-BE49-F238E27FC236}">
                <a16:creationId xmlns:a16="http://schemas.microsoft.com/office/drawing/2014/main" id="{A9E39004-3B79-437A-AAC5-6436327808B7}"/>
              </a:ext>
            </a:extLst>
          </p:cNvPr>
          <p:cNvSpPr txBox="1"/>
          <p:nvPr/>
        </p:nvSpPr>
        <p:spPr>
          <a:xfrm>
            <a:off x="1289324" y="2223918"/>
            <a:ext cx="1405749" cy="2898166"/>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30000"/>
              </a:lnSpc>
              <a:spcAft>
                <a:spcPts val="0"/>
              </a:spcAft>
            </a:pPr>
            <a:r>
              <a:rPr lang="en-US" sz="3600" b="1">
                <a:latin typeface="#9Slide02 Noi dung rat dai" panose="020B0604020202020204" charset="0"/>
                <a:ea typeface="#9Slide02 Noi dung rat dai" panose="020B0604020202020204" charset="0"/>
                <a:cs typeface="Times New Roman" panose="02020603050405020304" pitchFamily="18" charset="0"/>
              </a:rPr>
              <a:t>Nội dung giới thiệu </a:t>
            </a:r>
            <a:endParaRPr lang="en-US" sz="2800" b="1">
              <a:latin typeface="#9Slide02 Noi dung rat dai" panose="020B0604020202020204" charset="0"/>
              <a:ea typeface="#9Slide02 Noi dung rat dai" panose="020B0604020202020204" charset="0"/>
              <a:cs typeface="Times New Roman" panose="02020603050405020304" pitchFamily="18" charset="0"/>
            </a:endParaRPr>
          </a:p>
        </p:txBody>
      </p:sp>
      <p:sp>
        <p:nvSpPr>
          <p:cNvPr id="3" name="Rectangle 2">
            <a:extLst>
              <a:ext uri="{FF2B5EF4-FFF2-40B4-BE49-F238E27FC236}">
                <a16:creationId xmlns:a16="http://schemas.microsoft.com/office/drawing/2014/main" id="{C0B2A77F-8688-4D9C-BAF1-897284845D94}"/>
              </a:ext>
            </a:extLst>
          </p:cNvPr>
          <p:cNvSpPr/>
          <p:nvPr/>
        </p:nvSpPr>
        <p:spPr>
          <a:xfrm>
            <a:off x="3902893" y="1353499"/>
            <a:ext cx="6675120" cy="1002582"/>
          </a:xfrm>
          <a:prstGeom prst="rect">
            <a:avLst/>
          </a:prstGeom>
          <a:solidFill>
            <a:schemeClr val="accent2">
              <a:lumMod val="20000"/>
              <a:lumOff val="80000"/>
            </a:schemeClr>
          </a:solidFill>
          <a:ln>
            <a:solidFill>
              <a:schemeClr val="tx1"/>
            </a:solidFill>
          </a:ln>
        </p:spPr>
        <p:txBody>
          <a:bodyPr anchor="ctr">
            <a:spAutoFit/>
          </a:bodyPr>
          <a:lstStyle/>
          <a:p>
            <a:pPr algn="just">
              <a:lnSpc>
                <a:spcPct val="130000"/>
              </a:lnSpc>
              <a:spcAft>
                <a:spcPts val="0"/>
              </a:spcAft>
            </a:pPr>
            <a:r>
              <a:rPr lang="en-US" sz="2400">
                <a:latin typeface="#9Slide02 Noi dung rat dai" panose="020B0604020202020204" charset="0"/>
                <a:ea typeface="#9Slide02 Noi dung rat dai" panose="020B0604020202020204" charset="0"/>
              </a:rPr>
              <a:t> Xác định </a:t>
            </a:r>
            <a:r>
              <a:rPr lang="en-US" sz="2400" b="1">
                <a:latin typeface="#9Slide02 Noi dung rat dai" panose="020B0604020202020204" charset="0"/>
                <a:ea typeface="#9Slide02 Noi dung rat dai" panose="020B0604020202020204" charset="0"/>
              </a:rPr>
              <a:t>vị trí </a:t>
            </a:r>
            <a:r>
              <a:rPr lang="en-US" sz="2400">
                <a:latin typeface="#9Slide02 Noi dung rat dai" panose="020B0604020202020204" charset="0"/>
                <a:ea typeface="#9Slide02 Noi dung rat dai" panose="020B0604020202020204" charset="0"/>
              </a:rPr>
              <a:t>của rừng nhiệt đới A-ma-dôn trên bản đồ.</a:t>
            </a:r>
            <a:endParaRPr lang="en-US" sz="900">
              <a:latin typeface="#9Slide02 Noi dung rat dai" panose="020B0604020202020204" charset="0"/>
              <a:ea typeface="#9Slide02 Noi dung rat dai" panose="020B0604020202020204" charset="0"/>
            </a:endParaRPr>
          </a:p>
        </p:txBody>
      </p:sp>
      <p:sp>
        <p:nvSpPr>
          <p:cNvPr id="7" name="Rectangle 6">
            <a:extLst>
              <a:ext uri="{FF2B5EF4-FFF2-40B4-BE49-F238E27FC236}">
                <a16:creationId xmlns:a16="http://schemas.microsoft.com/office/drawing/2014/main" id="{5009252A-F359-4554-A2C1-C187B343A3E3}"/>
              </a:ext>
            </a:extLst>
          </p:cNvPr>
          <p:cNvSpPr/>
          <p:nvPr/>
        </p:nvSpPr>
        <p:spPr>
          <a:xfrm>
            <a:off x="3902893" y="2691579"/>
            <a:ext cx="6675120" cy="1962845"/>
          </a:xfrm>
          <a:prstGeom prst="rect">
            <a:avLst/>
          </a:prstGeom>
          <a:solidFill>
            <a:schemeClr val="accent2">
              <a:lumMod val="20000"/>
              <a:lumOff val="80000"/>
            </a:schemeClr>
          </a:solidFill>
          <a:ln>
            <a:solidFill>
              <a:schemeClr val="tx1"/>
            </a:solidFill>
          </a:ln>
        </p:spPr>
        <p:txBody>
          <a:bodyPr anchor="ctr">
            <a:spAutoFit/>
          </a:bodyPr>
          <a:lstStyle/>
          <a:p>
            <a:pPr algn="just">
              <a:lnSpc>
                <a:spcPct val="130000"/>
              </a:lnSpc>
              <a:spcAft>
                <a:spcPts val="0"/>
              </a:spcAft>
            </a:pPr>
            <a:r>
              <a:rPr lang="en-US" sz="2400">
                <a:latin typeface="#9Slide02 Noi dung rat dai" panose="020B0604020202020204" charset="0"/>
                <a:ea typeface="#9Slide02 Noi dung rat dai" panose="020B0604020202020204" charset="0"/>
              </a:rPr>
              <a:t>Nêu các </a:t>
            </a:r>
            <a:r>
              <a:rPr lang="en-US" sz="2400" b="1">
                <a:latin typeface="#9Slide02 Noi dung rat dai" panose="020B0604020202020204" charset="0"/>
                <a:ea typeface="#9Slide02 Noi dung rat dai" panose="020B0604020202020204" charset="0"/>
              </a:rPr>
              <a:t>đặc điểm </a:t>
            </a:r>
            <a:r>
              <a:rPr lang="en-US" sz="2400">
                <a:latin typeface="#9Slide02 Noi dung rat dai" panose="020B0604020202020204" charset="0"/>
                <a:ea typeface="#9Slide02 Noi dung rat dai" panose="020B0604020202020204" charset="0"/>
              </a:rPr>
              <a:t>của rừng nhiệt đới A-ma-dôn: </a:t>
            </a:r>
            <a:r>
              <a:rPr lang="en-US" sz="2400" i="1">
                <a:latin typeface="#9Slide02 Noi dung rat dai" panose="020B0604020202020204" charset="0"/>
                <a:ea typeface="#9Slide02 Noi dung rat dai" panose="020B0604020202020204" charset="0"/>
              </a:rPr>
              <a:t>Diện tích</a:t>
            </a:r>
            <a:r>
              <a:rPr lang="en-US" sz="2400">
                <a:latin typeface="#9Slide02 Noi dung rat dai" panose="020B0604020202020204" charset="0"/>
                <a:ea typeface="#9Slide02 Noi dung rat dai" panose="020B0604020202020204" charset="0"/>
              </a:rPr>
              <a:t>, rừng A-ma-dôn </a:t>
            </a:r>
            <a:r>
              <a:rPr lang="en-US" sz="2400" i="1">
                <a:latin typeface="#9Slide02 Noi dung rat dai" panose="020B0604020202020204" charset="0"/>
                <a:ea typeface="#9Slide02 Noi dung rat dai" panose="020B0604020202020204" charset="0"/>
              </a:rPr>
              <a:t>phân bố </a:t>
            </a:r>
            <a:r>
              <a:rPr lang="en-US" sz="2400">
                <a:latin typeface="#9Slide02 Noi dung rat dai" panose="020B0604020202020204" charset="0"/>
                <a:ea typeface="#9Slide02 Noi dung rat dai" panose="020B0604020202020204" charset="0"/>
              </a:rPr>
              <a:t>chủ yếu ở các quốc gia nào? </a:t>
            </a:r>
            <a:r>
              <a:rPr lang="en-US" sz="2400" i="1">
                <a:latin typeface="#9Slide02 Noi dung rat dai" panose="020B0604020202020204" charset="0"/>
                <a:ea typeface="#9Slide02 Noi dung rat dai" panose="020B0604020202020204" charset="0"/>
              </a:rPr>
              <a:t>Khí hậu</a:t>
            </a:r>
            <a:r>
              <a:rPr lang="en-US" sz="2400">
                <a:latin typeface="#9Slide02 Noi dung rat dai" panose="020B0604020202020204" charset="0"/>
                <a:ea typeface="#9Slide02 Noi dung rat dai" panose="020B0604020202020204" charset="0"/>
              </a:rPr>
              <a:t>, mức độ </a:t>
            </a:r>
            <a:r>
              <a:rPr lang="en-US" sz="2400" i="1">
                <a:latin typeface="#9Slide02 Noi dung rat dai" panose="020B0604020202020204" charset="0"/>
                <a:ea typeface="#9Slide02 Noi dung rat dai" panose="020B0604020202020204" charset="0"/>
              </a:rPr>
              <a:t>đa dạng sinh học</a:t>
            </a:r>
            <a:r>
              <a:rPr lang="en-US" sz="2400">
                <a:latin typeface="#9Slide02 Noi dung rat dai" panose="020B0604020202020204" charset="0"/>
                <a:ea typeface="#9Slide02 Noi dung rat dai" panose="020B0604020202020204" charset="0"/>
              </a:rPr>
              <a:t> như thế nào?</a:t>
            </a:r>
            <a:endParaRPr lang="en-US" sz="900">
              <a:latin typeface="#9Slide02 Noi dung rat dai" panose="020B0604020202020204" charset="0"/>
              <a:ea typeface="#9Slide02 Noi dung rat dai" panose="020B0604020202020204" charset="0"/>
            </a:endParaRPr>
          </a:p>
        </p:txBody>
      </p:sp>
      <p:sp>
        <p:nvSpPr>
          <p:cNvPr id="8" name="Rectangle 7">
            <a:extLst>
              <a:ext uri="{FF2B5EF4-FFF2-40B4-BE49-F238E27FC236}">
                <a16:creationId xmlns:a16="http://schemas.microsoft.com/office/drawing/2014/main" id="{C2D20669-83DD-47E7-BF2C-01ABF5E12E15}"/>
              </a:ext>
            </a:extLst>
          </p:cNvPr>
          <p:cNvSpPr/>
          <p:nvPr/>
        </p:nvSpPr>
        <p:spPr>
          <a:xfrm>
            <a:off x="3902893" y="4989922"/>
            <a:ext cx="6675120" cy="1002582"/>
          </a:xfrm>
          <a:prstGeom prst="rect">
            <a:avLst/>
          </a:prstGeom>
          <a:solidFill>
            <a:schemeClr val="accent2">
              <a:lumMod val="20000"/>
              <a:lumOff val="80000"/>
            </a:schemeClr>
          </a:solidFill>
          <a:ln>
            <a:solidFill>
              <a:schemeClr val="tx1"/>
            </a:solidFill>
          </a:ln>
        </p:spPr>
        <p:txBody>
          <a:bodyPr wrap="square" anchor="ctr">
            <a:spAutoFit/>
          </a:bodyPr>
          <a:lstStyle/>
          <a:p>
            <a:pPr algn="just">
              <a:lnSpc>
                <a:spcPct val="130000"/>
              </a:lnSpc>
              <a:spcAft>
                <a:spcPts val="0"/>
              </a:spcAft>
            </a:pPr>
            <a:r>
              <a:rPr lang="en-US" sz="2400" b="1">
                <a:latin typeface="#9Slide02 Noi dung rat dai" panose="020B0604020202020204" charset="0"/>
                <a:ea typeface="#9Slide02 Noi dung rat dai" panose="020B0604020202020204" charset="0"/>
              </a:rPr>
              <a:t>Vai trò </a:t>
            </a:r>
            <a:r>
              <a:rPr lang="en-US" sz="2400">
                <a:latin typeface="#9Slide02 Noi dung rat dai" panose="020B0604020202020204" charset="0"/>
                <a:ea typeface="#9Slide02 Noi dung rat dai" panose="020B0604020202020204" charset="0"/>
              </a:rPr>
              <a:t>của rừng nhiệt đới Amazon đối  với sinh thái toàn cầu.</a:t>
            </a:r>
            <a:endParaRPr lang="en-US" sz="900">
              <a:effectLst/>
              <a:latin typeface="#9Slide02 Noi dung rat dai" panose="020B0604020202020204" charset="0"/>
              <a:ea typeface="#9Slide02 Noi dung rat dai" panose="020B0604020202020204" charset="0"/>
            </a:endParaRPr>
          </a:p>
        </p:txBody>
      </p:sp>
      <p:cxnSp>
        <p:nvCxnSpPr>
          <p:cNvPr id="10" name="Straight Connector 9">
            <a:extLst>
              <a:ext uri="{FF2B5EF4-FFF2-40B4-BE49-F238E27FC236}">
                <a16:creationId xmlns:a16="http://schemas.microsoft.com/office/drawing/2014/main" id="{71273A48-A88D-445A-A6C2-0456D44079EF}"/>
              </a:ext>
            </a:extLst>
          </p:cNvPr>
          <p:cNvCxnSpPr>
            <a:stCxn id="6" idx="3"/>
            <a:endCxn id="3" idx="1"/>
          </p:cNvCxnSpPr>
          <p:nvPr/>
        </p:nvCxnSpPr>
        <p:spPr>
          <a:xfrm flipV="1">
            <a:off x="2695073" y="1854790"/>
            <a:ext cx="1207820" cy="181821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00F22E8-1C85-4FF2-9C9C-25CF1979E343}"/>
              </a:ext>
            </a:extLst>
          </p:cNvPr>
          <p:cNvCxnSpPr>
            <a:stCxn id="6" idx="3"/>
            <a:endCxn id="7" idx="1"/>
          </p:cNvCxnSpPr>
          <p:nvPr/>
        </p:nvCxnSpPr>
        <p:spPr>
          <a:xfrm>
            <a:off x="2695073" y="3673001"/>
            <a:ext cx="1207820"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72EADBD-BA56-4CF5-B4C2-CED323ECEA93}"/>
              </a:ext>
            </a:extLst>
          </p:cNvPr>
          <p:cNvCxnSpPr>
            <a:stCxn id="6" idx="3"/>
            <a:endCxn id="8" idx="1"/>
          </p:cNvCxnSpPr>
          <p:nvPr/>
        </p:nvCxnSpPr>
        <p:spPr>
          <a:xfrm>
            <a:off x="2695073" y="3673001"/>
            <a:ext cx="1207820" cy="1818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72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5AA10B-0E05-4BAE-B29B-4A0260A53E4F}"/>
              </a:ext>
            </a:extLst>
          </p:cNvPr>
          <p:cNvPicPr>
            <a:picLocks noChangeAspect="1"/>
          </p:cNvPicPr>
          <p:nvPr/>
        </p:nvPicPr>
        <p:blipFill>
          <a:blip r:embed="rId2"/>
          <a:stretch>
            <a:fillRect/>
          </a:stretch>
        </p:blipFill>
        <p:spPr>
          <a:xfrm>
            <a:off x="7553471" y="2178873"/>
            <a:ext cx="4111090" cy="4656674"/>
          </a:xfrm>
          <a:prstGeom prst="rect">
            <a:avLst/>
          </a:prstGeom>
        </p:spPr>
      </p:pic>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3" name="Rectangle 2">
            <a:extLst>
              <a:ext uri="{FF2B5EF4-FFF2-40B4-BE49-F238E27FC236}">
                <a16:creationId xmlns:a16="http://schemas.microsoft.com/office/drawing/2014/main" id="{CA603DFC-0375-4E55-8CFC-865871C07FC5}"/>
              </a:ext>
            </a:extLst>
          </p:cNvPr>
          <p:cNvSpPr/>
          <p:nvPr/>
        </p:nvSpPr>
        <p:spPr>
          <a:xfrm>
            <a:off x="5565560" y="826990"/>
            <a:ext cx="5238935" cy="523220"/>
          </a:xfrm>
          <a:prstGeom prst="rect">
            <a:avLst/>
          </a:prstGeom>
        </p:spPr>
        <p:txBody>
          <a:bodyPr wrap="none">
            <a:spAutoFit/>
          </a:bodyPr>
          <a:lstStyle/>
          <a:p>
            <a:r>
              <a:rPr lang="en-US" sz="2800">
                <a:solidFill>
                  <a:srgbClr val="0563C1"/>
                </a:solidFill>
                <a:latin typeface="#9Slide02 Noi dung rat dai" panose="020B0604020202020204" charset="0"/>
                <a:ea typeface="#9Slide02 Noi dung rat dai" panose="020B0604020202020204" charset="0"/>
                <a:cs typeface="Times New Roman" panose="02020603050405020304" pitchFamily="18" charset="0"/>
              </a:rPr>
              <a:t> </a:t>
            </a:r>
            <a:r>
              <a:rPr lang="en-US" sz="2800" u="sng">
                <a:solidFill>
                  <a:srgbClr val="0563C1"/>
                </a:solidFill>
                <a:latin typeface="#9Slide02 Noi dung rat dai" panose="020B0604020202020204" charset="0"/>
                <a:ea typeface="#9Slide02 Noi dung rat dai" panose="020B0604020202020204" charset="0"/>
                <a:cs typeface="Times New Roman" panose="02020603050405020304" pitchFamily="18" charset="0"/>
                <a:hlinkClick r:id="rId3"/>
              </a:rPr>
              <a:t>https://youtu.be/HqDTXoejHvM</a:t>
            </a:r>
            <a:endParaRPr lang="en-US" sz="2800">
              <a:latin typeface="#9Slide02 Noi dung rat dai" panose="020B0604020202020204" charset="0"/>
              <a:ea typeface="#9Slide02 Noi dung rat dai" panose="020B0604020202020204" charset="0"/>
            </a:endParaRPr>
          </a:p>
        </p:txBody>
      </p:sp>
      <p:graphicFrame>
        <p:nvGraphicFramePr>
          <p:cNvPr id="5" name="Table 4">
            <a:extLst>
              <a:ext uri="{FF2B5EF4-FFF2-40B4-BE49-F238E27FC236}">
                <a16:creationId xmlns:a16="http://schemas.microsoft.com/office/drawing/2014/main" id="{3E058E67-47A2-4832-942F-D1EF5E5671FE}"/>
              </a:ext>
            </a:extLst>
          </p:cNvPr>
          <p:cNvGraphicFramePr>
            <a:graphicFrameLocks noGrp="1"/>
          </p:cNvGraphicFramePr>
          <p:nvPr>
            <p:extLst>
              <p:ext uri="{D42A27DB-BD31-4B8C-83A1-F6EECF244321}">
                <p14:modId xmlns:p14="http://schemas.microsoft.com/office/powerpoint/2010/main" val="3955627650"/>
              </p:ext>
            </p:extLst>
          </p:nvPr>
        </p:nvGraphicFramePr>
        <p:xfrm>
          <a:off x="350976" y="2373610"/>
          <a:ext cx="6258371" cy="4267200"/>
        </p:xfrm>
        <a:graphic>
          <a:graphicData uri="http://schemas.openxmlformats.org/drawingml/2006/table">
            <a:tbl>
              <a:tblPr firstRow="1" bandRow="1">
                <a:tableStyleId>{5C22544A-7EE6-4342-B048-85BDC9FD1C3A}</a:tableStyleId>
              </a:tblPr>
              <a:tblGrid>
                <a:gridCol w="4465247">
                  <a:extLst>
                    <a:ext uri="{9D8B030D-6E8A-4147-A177-3AD203B41FA5}">
                      <a16:colId xmlns:a16="http://schemas.microsoft.com/office/drawing/2014/main" val="3281502495"/>
                    </a:ext>
                  </a:extLst>
                </a:gridCol>
                <a:gridCol w="1793124">
                  <a:extLst>
                    <a:ext uri="{9D8B030D-6E8A-4147-A177-3AD203B41FA5}">
                      <a16:colId xmlns:a16="http://schemas.microsoft.com/office/drawing/2014/main" val="3412219789"/>
                    </a:ext>
                  </a:extLst>
                </a:gridCol>
              </a:tblGrid>
              <a:tr h="370840">
                <a:tc>
                  <a:txBody>
                    <a:bodyPr/>
                    <a:lstStyle/>
                    <a:p>
                      <a:pPr algn="ctr"/>
                      <a:r>
                        <a:rPr lang="en-US" sz="2000" b="1">
                          <a:solidFill>
                            <a:schemeClr val="tx1"/>
                          </a:solidFill>
                          <a:latin typeface="#9Slide02 Noi dung rat dai" panose="020B0604020202020204" charset="0"/>
                          <a:ea typeface="#9Slide02 Noi dung rat dai" panose="020B0604020202020204" charset="0"/>
                          <a:cs typeface="Times New Roman" panose="02020603050405020304" pitchFamily="18" charset="0"/>
                        </a:rPr>
                        <a:t>Quốc gia, vùng lãnh thổ</a:t>
                      </a:r>
                      <a:endParaRPr lang="en-US" sz="2000" b="1">
                        <a:solidFill>
                          <a:schemeClr val="tx1"/>
                        </a:solidFill>
                        <a:latin typeface="#9Slide02 Noi dung rat dai" panose="020B0604020202020204" charset="0"/>
                        <a:ea typeface="#9Slide02 Noi dung rat dai"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latin typeface="#9Slide02 Noi dung rat dai" panose="020B0604020202020204" charset="0"/>
                          <a:ea typeface="#9Slide02 Noi dung rat dai" panose="020B0604020202020204" charset="0"/>
                        </a:rPr>
                        <a:t>Tỉ lệ diễn tích rừng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66726"/>
                  </a:ext>
                </a:extLst>
              </a:tr>
              <a:tr h="370840">
                <a:tc>
                  <a:txBody>
                    <a:bodyPr/>
                    <a:lstStyle/>
                    <a:p>
                      <a:r>
                        <a:rPr lang="en-US" sz="2000" b="0">
                          <a:latin typeface="#9Slide02 Noi dung rat dai" panose="020B0604020202020204" charset="0"/>
                          <a:ea typeface="#9Slide02 Noi dung rat dai" panose="020B0604020202020204" charset="0"/>
                        </a:rPr>
                        <a:t>Bô – li – vi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302564"/>
                  </a:ext>
                </a:extLst>
              </a:tr>
              <a:tr h="370840">
                <a:tc>
                  <a:txBody>
                    <a:bodyPr/>
                    <a:lstStyle/>
                    <a:p>
                      <a:r>
                        <a:rPr lang="en-US" sz="2000" b="0">
                          <a:latin typeface="#9Slide02 Noi dung rat dai" panose="020B0604020202020204" charset="0"/>
                          <a:ea typeface="#9Slide02 Noi dung rat dai" panose="020B0604020202020204" charset="0"/>
                        </a:rPr>
                        <a:t>Bra – xin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738557"/>
                  </a:ext>
                </a:extLst>
              </a:tr>
              <a:tr h="370840">
                <a:tc>
                  <a:txBody>
                    <a:bodyPr/>
                    <a:lstStyle/>
                    <a:p>
                      <a:r>
                        <a:rPr lang="en-US" sz="2000" b="0">
                          <a:latin typeface="#9Slide02 Noi dung rat dai" panose="020B0604020202020204" charset="0"/>
                          <a:ea typeface="#9Slide02 Noi dung rat dai" panose="020B0604020202020204" charset="0"/>
                        </a:rPr>
                        <a:t>Cô – lôm – bi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92871"/>
                  </a:ext>
                </a:extLst>
              </a:tr>
              <a:tr h="370840">
                <a:tc>
                  <a:txBody>
                    <a:bodyPr/>
                    <a:lstStyle/>
                    <a:p>
                      <a:r>
                        <a:rPr lang="en-US" sz="2000" b="0">
                          <a:latin typeface="#9Slide02 Noi dung rat dai" panose="020B0604020202020204" charset="0"/>
                          <a:ea typeface="#9Slide02 Noi dung rat dai" panose="020B0604020202020204" charset="0"/>
                        </a:rPr>
                        <a:t>Ê – cua – đo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57997"/>
                  </a:ext>
                </a:extLst>
              </a:tr>
              <a:tr h="370840">
                <a:tc>
                  <a:txBody>
                    <a:bodyPr/>
                    <a:lstStyle/>
                    <a:p>
                      <a:r>
                        <a:rPr lang="en-US" sz="2000" b="0">
                          <a:latin typeface="#9Slide02 Noi dung rat dai" panose="020B0604020202020204" charset="0"/>
                          <a:ea typeface="#9Slide02 Noi dung rat dai" panose="020B0604020202020204" charset="0"/>
                        </a:rPr>
                        <a:t>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74759"/>
                  </a:ext>
                </a:extLst>
              </a:tr>
              <a:tr h="370840">
                <a:tc>
                  <a:txBody>
                    <a:bodyPr/>
                    <a:lstStyle/>
                    <a:p>
                      <a:r>
                        <a:rPr lang="en-US" sz="2000" b="0">
                          <a:latin typeface="#9Slide02 Noi dung rat dai" panose="020B0604020202020204" charset="0"/>
                          <a:ea typeface="#9Slide02 Noi dung rat dai" panose="020B0604020202020204" charset="0"/>
                        </a:rPr>
                        <a:t>Vùng lãnh thổ Pháp ở 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92201"/>
                  </a:ext>
                </a:extLst>
              </a:tr>
              <a:tr h="370840">
                <a:tc>
                  <a:txBody>
                    <a:bodyPr/>
                    <a:lstStyle/>
                    <a:p>
                      <a:r>
                        <a:rPr lang="en-US" sz="2000" b="0">
                          <a:latin typeface="#9Slide02 Noi dung rat dai" panose="020B0604020202020204" charset="0"/>
                          <a:ea typeface="#9Slide02 Noi dung rat dai" panose="020B0604020202020204" charset="0"/>
                        </a:rPr>
                        <a:t>Pê – ru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16881"/>
                  </a:ext>
                </a:extLst>
              </a:tr>
              <a:tr h="370840">
                <a:tc>
                  <a:txBody>
                    <a:bodyPr/>
                    <a:lstStyle/>
                    <a:p>
                      <a:r>
                        <a:rPr lang="en-US" sz="2000" b="0">
                          <a:latin typeface="#9Slide02 Noi dung rat dai" panose="020B0604020202020204" charset="0"/>
                          <a:ea typeface="#9Slide02 Noi dung rat dai" panose="020B0604020202020204" charset="0"/>
                        </a:rPr>
                        <a:t>Xu – ri –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74862"/>
                  </a:ext>
                </a:extLst>
              </a:tr>
              <a:tr h="370840">
                <a:tc>
                  <a:txBody>
                    <a:bodyPr/>
                    <a:lstStyle/>
                    <a:p>
                      <a:r>
                        <a:rPr lang="en-US" sz="2000" b="0">
                          <a:latin typeface="#9Slide02 Noi dung rat dai" panose="020B0604020202020204" charset="0"/>
                          <a:ea typeface="#9Slide02 Noi dung rat dai" panose="020B0604020202020204" charset="0"/>
                        </a:rPr>
                        <a:t>Vê – nê – duê – 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149138"/>
                  </a:ext>
                </a:extLst>
              </a:tr>
            </a:tbl>
          </a:graphicData>
        </a:graphic>
      </p:graphicFrame>
      <p:sp>
        <p:nvSpPr>
          <p:cNvPr id="6" name="Rectangle 5">
            <a:extLst>
              <a:ext uri="{FF2B5EF4-FFF2-40B4-BE49-F238E27FC236}">
                <a16:creationId xmlns:a16="http://schemas.microsoft.com/office/drawing/2014/main" id="{ECE6B832-64A0-422C-81FC-C86D7B01499C}"/>
              </a:ext>
            </a:extLst>
          </p:cNvPr>
          <p:cNvSpPr/>
          <p:nvPr/>
        </p:nvSpPr>
        <p:spPr>
          <a:xfrm>
            <a:off x="246588" y="1537507"/>
            <a:ext cx="6625774" cy="830997"/>
          </a:xfrm>
          <a:prstGeom prst="rect">
            <a:avLst/>
          </a:prstGeom>
        </p:spPr>
        <p:txBody>
          <a:bodyPr wrap="square">
            <a:spAutoFit/>
          </a:bodyPr>
          <a:lstStyle/>
          <a:p>
            <a:pPr marL="342900" indent="-342900" algn="just">
              <a:buFont typeface="Wingdings" panose="05000000000000000000" pitchFamily="2" charset="2"/>
              <a:buChar char="Ø"/>
            </a:pPr>
            <a:r>
              <a:rPr lang="en-US" sz="2400">
                <a:latin typeface="#9Slide02 Noi dung rat dai" panose="020B0604020202020204" charset="0"/>
                <a:ea typeface="#9Slide02 Noi dung rat dai" panose="020B0604020202020204" charset="0"/>
                <a:cs typeface="Times New Roman" panose="02020603050405020304" pitchFamily="18" charset="0"/>
              </a:rPr>
              <a:t>C</a:t>
            </a:r>
            <a:r>
              <a:rPr lang="vi-VN" sz="2400">
                <a:latin typeface="#9Slide02 Noi dung rat dai" panose="020B0604020202020204" charset="0"/>
                <a:ea typeface="#9Slide02 Noi dung rat dai" panose="020B0604020202020204" charset="0"/>
                <a:cs typeface="Times New Roman" panose="02020603050405020304" pitchFamily="18" charset="0"/>
              </a:rPr>
              <a:t>ơ</a:t>
            </a:r>
            <a:r>
              <a:rPr lang="en-US" sz="2400">
                <a:latin typeface="#9Slide02 Noi dung rat dai" panose="020B0604020202020204" charset="0"/>
                <a:ea typeface="#9Slide02 Noi dung rat dai" panose="020B0604020202020204" charset="0"/>
                <a:cs typeface="Times New Roman" panose="02020603050405020304" pitchFamily="18" charset="0"/>
              </a:rPr>
              <a:t> cấu diện tích rừng Amazon chia theo các quốc gia, vùng lãnh thổ,  năm 2020</a:t>
            </a:r>
            <a:endParaRPr lang="en-US" sz="2400">
              <a:latin typeface="#9Slide02 Noi dung rat dai" panose="020B0604020202020204" charset="0"/>
              <a:ea typeface="#9Slide02 Noi dung rat dai" panose="020B0604020202020204" charset="0"/>
            </a:endParaRPr>
          </a:p>
        </p:txBody>
      </p:sp>
      <p:sp>
        <p:nvSpPr>
          <p:cNvPr id="7" name="Rectangle 6">
            <a:extLst>
              <a:ext uri="{FF2B5EF4-FFF2-40B4-BE49-F238E27FC236}">
                <a16:creationId xmlns:a16="http://schemas.microsoft.com/office/drawing/2014/main" id="{32D2C99C-4059-412B-950B-CB2512C2F93D}"/>
              </a:ext>
            </a:extLst>
          </p:cNvPr>
          <p:cNvSpPr/>
          <p:nvPr/>
        </p:nvSpPr>
        <p:spPr>
          <a:xfrm>
            <a:off x="248079" y="864224"/>
            <a:ext cx="5317481" cy="461665"/>
          </a:xfrm>
          <a:prstGeom prst="rect">
            <a:avLst/>
          </a:prstGeom>
        </p:spPr>
        <p:txBody>
          <a:bodyPr wrap="none">
            <a:spAutoFit/>
          </a:bodyPr>
          <a:lstStyle/>
          <a:p>
            <a:pPr marL="457200" indent="-457200">
              <a:buFont typeface="Wingdings" panose="05000000000000000000" pitchFamily="2" charset="2"/>
              <a:buChar char="Ø"/>
            </a:pPr>
            <a:r>
              <a:rPr lang="en-US" sz="2400">
                <a:latin typeface="#9Slide02 Noi dung rat dai" panose="020B0604020202020204" charset="0"/>
                <a:ea typeface="#9Slide02 Noi dung rat dai" panose="020B0604020202020204" charset="0"/>
              </a:rPr>
              <a:t>Đặc điểm rừng nhiệt đới amazon: </a:t>
            </a:r>
            <a:endParaRPr lang="en-US" sz="4000">
              <a:latin typeface="#9Slide02 Noi dung rat dai" panose="020B0604020202020204" charset="0"/>
              <a:ea typeface="#9Slide02 Noi dung rat dai" panose="020B0604020202020204" charset="0"/>
            </a:endParaRPr>
          </a:p>
        </p:txBody>
      </p:sp>
      <p:sp>
        <p:nvSpPr>
          <p:cNvPr id="10" name="Rectangle 9">
            <a:extLst>
              <a:ext uri="{FF2B5EF4-FFF2-40B4-BE49-F238E27FC236}">
                <a16:creationId xmlns:a16="http://schemas.microsoft.com/office/drawing/2014/main" id="{7A1DF3D4-3F70-4A3B-AF30-AAE9CE3FF26D}"/>
              </a:ext>
            </a:extLst>
          </p:cNvPr>
          <p:cNvSpPr/>
          <p:nvPr/>
        </p:nvSpPr>
        <p:spPr>
          <a:xfrm>
            <a:off x="7414226" y="1494954"/>
            <a:ext cx="4389580" cy="830997"/>
          </a:xfrm>
          <a:prstGeom prst="rect">
            <a:avLst/>
          </a:prstGeom>
        </p:spPr>
        <p:txBody>
          <a:bodyPr wrap="square">
            <a:spAutoFit/>
          </a:bodyPr>
          <a:lstStyle/>
          <a:p>
            <a:pPr marL="342900" indent="-342900">
              <a:buFont typeface="Wingdings" panose="05000000000000000000" pitchFamily="2" charset="2"/>
              <a:buChar char="Ø"/>
            </a:pPr>
            <a:r>
              <a:rPr lang="en-US" sz="2400">
                <a:latin typeface="#9Slide02 Noi dung rat dai" panose="020B0604020202020204" charset="0"/>
                <a:ea typeface="#9Slide02 Noi dung rat dai" panose="020B0604020202020204" charset="0"/>
                <a:cs typeface="Times New Roman" panose="02020603050405020304" pitchFamily="18" charset="0"/>
              </a:rPr>
              <a:t>Bản đồ tự nhiên KV Trung và Nam Mỹ</a:t>
            </a:r>
            <a:endParaRPr lang="en-US" sz="2400">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140522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7440948" cy="523220"/>
          </a:xfrm>
          <a:prstGeom prst="rect">
            <a:avLst/>
          </a:prstGeom>
          <a:noFill/>
        </p:spPr>
        <p:txBody>
          <a:bodyPr wrap="none" rtlCol="0">
            <a:spAutoFit/>
          </a:bodyPr>
          <a:lstStyle/>
          <a:p>
            <a:r>
              <a:rPr lang="en-US" sz="2800" b="1">
                <a:latin typeface="#9Slide02 Tieu de rat dai 01" panose="02000000000000000000" pitchFamily="2" charset="0"/>
                <a:ea typeface="#9Slide02 Tieu de rat dai 01" panose="02000000000000000000" pitchFamily="2" charset="0"/>
              </a:rPr>
              <a:t>1. </a:t>
            </a:r>
            <a:r>
              <a:rPr lang="en-US" sz="2800" b="1">
                <a:latin typeface="Arial" panose="020B0604020202020204" pitchFamily="34" charset="0"/>
                <a:cs typeface="Arial" panose="020B0604020202020204" pitchFamily="34" charset="0"/>
              </a:rPr>
              <a:t>ĐẶC ĐIỂM RỪNG NHIỆT ĐỚI A-MA-DÔN</a:t>
            </a:r>
            <a:endParaRPr lang="en-US" sz="2800">
              <a:latin typeface="#9Slide02 Tieu de rat dai 01" panose="02000000000000000000" pitchFamily="2" charset="0"/>
              <a:ea typeface="#9Slide02 Tieu de rat dai 01" panose="02000000000000000000" pitchFamily="2" charset="0"/>
            </a:endParaRPr>
          </a:p>
        </p:txBody>
      </p:sp>
      <p:sp>
        <p:nvSpPr>
          <p:cNvPr id="6" name="Rectangle 5">
            <a:extLst>
              <a:ext uri="{FF2B5EF4-FFF2-40B4-BE49-F238E27FC236}">
                <a16:creationId xmlns:a16="http://schemas.microsoft.com/office/drawing/2014/main" id="{ECE6B832-64A0-422C-81FC-C86D7B01499C}"/>
              </a:ext>
            </a:extLst>
          </p:cNvPr>
          <p:cNvSpPr/>
          <p:nvPr/>
        </p:nvSpPr>
        <p:spPr>
          <a:xfrm>
            <a:off x="246588" y="973624"/>
            <a:ext cx="6625774" cy="523220"/>
          </a:xfrm>
          <a:prstGeom prst="rect">
            <a:avLst/>
          </a:prstGeom>
        </p:spPr>
        <p:txBody>
          <a:bodyPr wrap="square">
            <a:spAutoFit/>
          </a:bodyPr>
          <a:lstStyle/>
          <a:p>
            <a:pPr algn="just"/>
            <a:r>
              <a:rPr lang="en-US" sz="2800" b="1">
                <a:latin typeface="#9Slide02 Noi dung rat dai" panose="020B0604020202020204" charset="0"/>
                <a:ea typeface="#9Slide02 Noi dung rat dai" panose="020B0604020202020204" charset="0"/>
                <a:cs typeface="Times New Roman" panose="02020603050405020304" pitchFamily="18" charset="0"/>
              </a:rPr>
              <a:t>* Vị trí của rừng nhiệt đới A-ma-dôn</a:t>
            </a:r>
            <a:endParaRPr lang="en-US" sz="2000" b="1">
              <a:latin typeface="#9Slide02 Noi dung rat dai" panose="020B0604020202020204" charset="0"/>
              <a:ea typeface="#9Slide02 Noi dung rat dai" panose="020B0604020202020204" charset="0"/>
              <a:cs typeface="Times New Roman" panose="02020603050405020304" pitchFamily="18" charset="0"/>
            </a:endParaRPr>
          </a:p>
        </p:txBody>
      </p:sp>
      <p:sp>
        <p:nvSpPr>
          <p:cNvPr id="2" name="Rectangle 1">
            <a:extLst>
              <a:ext uri="{FF2B5EF4-FFF2-40B4-BE49-F238E27FC236}">
                <a16:creationId xmlns:a16="http://schemas.microsoft.com/office/drawing/2014/main" id="{32E774B7-B465-4F5A-8C1B-DA238B3881E4}"/>
              </a:ext>
            </a:extLst>
          </p:cNvPr>
          <p:cNvSpPr/>
          <p:nvPr/>
        </p:nvSpPr>
        <p:spPr>
          <a:xfrm>
            <a:off x="577014" y="2020064"/>
            <a:ext cx="5285314" cy="2274662"/>
          </a:xfrm>
          <a:prstGeom prst="rect">
            <a:avLst/>
          </a:prstGeom>
        </p:spPr>
        <p:txBody>
          <a:bodyPr wrap="square">
            <a:spAutoFit/>
          </a:bodyPr>
          <a:lstStyle/>
          <a:p>
            <a:pPr algn="just">
              <a:lnSpc>
                <a:spcPct val="130000"/>
              </a:lnSpc>
              <a:spcAft>
                <a:spcPts val="0"/>
              </a:spcAft>
            </a:pPr>
            <a:r>
              <a:rPr lang="vi-VN" sz="2800">
                <a:latin typeface="#9Slide02 Noi dung rat dai" panose="020B0604020202020204" charset="0"/>
                <a:ea typeface="#9Slide02 Noi dung rat dai" panose="020B0604020202020204" charset="0"/>
                <a:cs typeface="Times New Roman" panose="02020603050405020304" pitchFamily="18" charset="0"/>
              </a:rPr>
              <a:t>- Là một dải đất rộng lớn chạy dọc theo dòng sông amazon. </a:t>
            </a:r>
            <a:endParaRPr lang="en-US" sz="2800">
              <a:latin typeface="#9Slide02 Noi dung rat dai" panose="020B0604020202020204" charset="0"/>
              <a:ea typeface="#9Slide02 Noi dung rat dai" panose="020B0604020202020204" charset="0"/>
              <a:cs typeface="Times New Roman" panose="02020603050405020304" pitchFamily="18" charset="0"/>
            </a:endParaRPr>
          </a:p>
          <a:p>
            <a:pPr algn="just">
              <a:lnSpc>
                <a:spcPct val="130000"/>
              </a:lnSpc>
              <a:spcAft>
                <a:spcPts val="0"/>
              </a:spcAft>
            </a:pPr>
            <a:r>
              <a:rPr lang="vi-VN" sz="2800">
                <a:latin typeface="#9Slide02 Noi dung rat dai" panose="020B0604020202020204" charset="0"/>
                <a:ea typeface="#9Slide02 Noi dung rat dai" panose="020B0604020202020204" charset="0"/>
                <a:cs typeface="Times New Roman" panose="02020603050405020304" pitchFamily="18" charset="0"/>
              </a:rPr>
              <a:t>- Nằm ở lưu vực Amazon của Nam Mỹ.</a:t>
            </a:r>
            <a:endParaRPr lang="en-US" sz="2800">
              <a:effectLst/>
              <a:latin typeface="#9Slide02 Noi dung rat dai" panose="020B0604020202020204" charset="0"/>
              <a:ea typeface="#9Slide02 Noi dung rat dai" panose="020B0604020202020204" charset="0"/>
              <a:cs typeface="Times New Roman" panose="02020603050405020304" pitchFamily="18" charset="0"/>
            </a:endParaRPr>
          </a:p>
        </p:txBody>
      </p:sp>
      <p:pic>
        <p:nvPicPr>
          <p:cNvPr id="8" name="Picture 7">
            <a:extLst>
              <a:ext uri="{FF2B5EF4-FFF2-40B4-BE49-F238E27FC236}">
                <a16:creationId xmlns:a16="http://schemas.microsoft.com/office/drawing/2014/main" id="{EF7F420F-222D-4FD4-9232-FD7AF4F1BF16}"/>
              </a:ext>
            </a:extLst>
          </p:cNvPr>
          <p:cNvPicPr>
            <a:picLocks noChangeAspect="1"/>
          </p:cNvPicPr>
          <p:nvPr/>
        </p:nvPicPr>
        <p:blipFill>
          <a:blip r:embed="rId2"/>
          <a:stretch>
            <a:fillRect/>
          </a:stretch>
        </p:blipFill>
        <p:spPr>
          <a:xfrm>
            <a:off x="6554262" y="666291"/>
            <a:ext cx="5391150" cy="6076950"/>
          </a:xfrm>
          <a:prstGeom prst="rect">
            <a:avLst/>
          </a:prstGeom>
        </p:spPr>
      </p:pic>
    </p:spTree>
    <p:extLst>
      <p:ext uri="{BB962C8B-B14F-4D97-AF65-F5344CB8AC3E}">
        <p14:creationId xmlns:p14="http://schemas.microsoft.com/office/powerpoint/2010/main" val="284745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4C4C4C"/>
      </a:dk1>
      <a:lt1>
        <a:srgbClr val="FFFFFF"/>
      </a:lt1>
      <a:dk2>
        <a:srgbClr val="66CCFF"/>
      </a:dk2>
      <a:lt2>
        <a:srgbClr val="666666"/>
      </a:lt2>
      <a:accent1>
        <a:srgbClr val="66CCFF"/>
      </a:accent1>
      <a:accent2>
        <a:srgbClr val="00FF80"/>
      </a:accent2>
      <a:accent3>
        <a:srgbClr val="FFFFFF"/>
      </a:accent3>
      <a:accent4>
        <a:srgbClr val="404040"/>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1228</Words>
  <PresentationFormat>Widescreen</PresentationFormat>
  <Paragraphs>146</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#9Slide02 Noi dung rat dai</vt:lpstr>
      <vt:lpstr>#9Slide02 Tieu de rat dai 01</vt:lpstr>
      <vt:lpstr>等线</vt:lpstr>
      <vt:lpstr>Arial</vt:lpstr>
      <vt:lpstr>Calibri</vt:lpstr>
      <vt:lpstr>Calibri Light</vt:lpstr>
      <vt:lpstr>Cambria</vt:lpstr>
      <vt:lpstr>Times New Roman</vt:lpstr>
      <vt:lpstr>Wingdings</vt:lpstr>
      <vt:lpstr>Office Theme</vt:lpstr>
      <vt:lpstr>Default Design</vt:lpstr>
      <vt:lpstr>PowerPoint Presentation</vt:lpstr>
      <vt:lpstr>PowerPoint Presentation</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2020-04-19T13:21:20Z</dcterms:created>
  <dcterms:modified xsi:type="dcterms:W3CDTF">2022-07-29T21:48:24Z</dcterms:modified>
</cp:coreProperties>
</file>