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74" r:id="rId2"/>
    <p:sldId id="281" r:id="rId3"/>
    <p:sldId id="273" r:id="rId4"/>
    <p:sldId id="257" r:id="rId5"/>
    <p:sldId id="275" r:id="rId6"/>
    <p:sldId id="258" r:id="rId7"/>
    <p:sldId id="279" r:id="rId8"/>
    <p:sldId id="264" r:id="rId9"/>
    <p:sldId id="263" r:id="rId10"/>
    <p:sldId id="265" r:id="rId11"/>
    <p:sldId id="261" r:id="rId12"/>
    <p:sldId id="262" r:id="rId13"/>
    <p:sldId id="282" r:id="rId14"/>
    <p:sldId id="280" r:id="rId15"/>
    <p:sldId id="266" r:id="rId16"/>
    <p:sldId id="277" r:id="rId17"/>
    <p:sldId id="267" r:id="rId18"/>
    <p:sldId id="284" r:id="rId19"/>
    <p:sldId id="268" r:id="rId20"/>
    <p:sldId id="283" r:id="rId21"/>
    <p:sldId id="28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FF3300"/>
    <a:srgbClr val="0000FF"/>
    <a:srgbClr val="669900"/>
    <a:srgbClr val="FFFF99"/>
    <a:srgbClr val="660066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060" autoAdjust="0"/>
  </p:normalViewPr>
  <p:slideViewPr>
    <p:cSldViewPr>
      <p:cViewPr>
        <p:scale>
          <a:sx n="48" d="100"/>
          <a:sy n="48" d="100"/>
        </p:scale>
        <p:origin x="-260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C70F-21BF-4A2F-91D1-D9FB49BE091F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32FF-A241-4172-ACD0-9869495B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20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7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03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03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03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658366-C073-4B7D-9D2C-7457446728A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1161633"/>
            <a:ext cx="91440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English 8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UNIT </a:t>
            </a:r>
            <a:r>
              <a:rPr lang="en-US" sz="3200" b="1" dirty="0" smtClean="0">
                <a:latin typeface="Times New Roman" pitchFamily="18" charset="0"/>
              </a:rPr>
              <a:t>9 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DISASTERS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</a:rPr>
              <a:t>PERIOD  </a:t>
            </a:r>
            <a:r>
              <a:rPr lang="en-US" sz="3200" b="1" dirty="0" smtClean="0">
                <a:latin typeface="Times New Roman" pitchFamily="18" charset="0"/>
              </a:rPr>
              <a:t>77: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LOOKING BACK + PROJECT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09600" y="3733800"/>
            <a:ext cx="7772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28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Grammar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0" y="545735"/>
            <a:ext cx="9157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6288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Decide which of the sentences can be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changed to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passive voice. Write them down. Explain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why two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them cannot.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8493" y="1752600"/>
            <a:ext cx="929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Julie took the message.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A local artist painted the picture.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They arrived at the theatre at 8.30 p.m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5044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message was taken (by Julie).</a:t>
            </a:r>
          </a:p>
        </p:txBody>
      </p:sp>
      <p:sp>
        <p:nvSpPr>
          <p:cNvPr id="3" name="Rectangle 2"/>
          <p:cNvSpPr/>
          <p:nvPr/>
        </p:nvSpPr>
        <p:spPr>
          <a:xfrm>
            <a:off x="-13857" y="396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 was painted by a local artist.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81" y="5486400"/>
            <a:ext cx="9157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 cannot be written in the passive because its main verb arrive is not a transitive verb.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863799" y="21080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01999" y="21080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879651" y="20318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159199" y="34796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454599" y="34796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35798" y="34034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12625" y="4975027"/>
            <a:ext cx="533401" cy="321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203251" y="50036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1482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777"/>
            <a:ext cx="914400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rial Narrow" pitchFamily="34" charset="0"/>
              </a:rPr>
              <a:t>4. Match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the two parts to make complete sentences</a:t>
            </a:r>
            <a:r>
              <a:rPr lang="en-US" sz="2800" b="1" dirty="0">
                <a:solidFill>
                  <a:srgbClr val="0000FF"/>
                </a:solidFill>
                <a:latin typeface=".VnArial Narrow" pitchFamily="34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289693"/>
              </p:ext>
            </p:extLst>
          </p:nvPr>
        </p:nvGraphicFramePr>
        <p:xfrm>
          <a:off x="304800" y="670560"/>
          <a:ext cx="8534399" cy="557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799"/>
                <a:gridCol w="4419600"/>
              </a:tblGrid>
              <a:tr h="4927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After our plane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landed,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We found out the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train had left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When we got to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hotel,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I had never really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travelled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The waiter had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taken my plate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As I stepped onto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bus,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we learnt they had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lost our reservation.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until I decided to study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abroad.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before I </a:t>
                      </a:r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fnished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eating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 meal.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we waited an hour for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our luggage.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I noticed I had left my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pass at home.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f. ten minutes before we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got to the station.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676400" y="1524000"/>
            <a:ext cx="2819400" cy="2209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1714500" y="2552700"/>
            <a:ext cx="2971800" cy="2743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752600" y="990600"/>
            <a:ext cx="2819400" cy="2286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05000" y="1981200"/>
            <a:ext cx="2514600" cy="2133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05000" y="2895600"/>
            <a:ext cx="2590800" cy="2057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4572000"/>
            <a:ext cx="2590800" cy="1219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6324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	      2. 	  3.          4.	  5 .         6.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2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04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2" grpId="0"/>
      <p:bldP spid="33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.VnArial Narrow" pitchFamily="34" charset="0"/>
              </a:rPr>
              <a:t>5a</a:t>
            </a:r>
            <a:r>
              <a:rPr lang="en-US" sz="3200" b="1" dirty="0" smtClean="0">
                <a:solidFill>
                  <a:srgbClr val="C00000"/>
                </a:solidFill>
                <a:latin typeface=".VnArial Narrow" pitchFamily="34" charset="0"/>
              </a:rPr>
              <a:t>.  Imagine five </a:t>
            </a:r>
            <a:r>
              <a:rPr lang="en-US" sz="3200" b="1" dirty="0">
                <a:solidFill>
                  <a:srgbClr val="C00000"/>
                </a:solidFill>
                <a:latin typeface=".VnArial Narrow" pitchFamily="34" charset="0"/>
              </a:rPr>
              <a:t>bad things that happened </a:t>
            </a:r>
            <a:r>
              <a:rPr lang="en-US" sz="3200" b="1" dirty="0" smtClean="0">
                <a:solidFill>
                  <a:srgbClr val="C00000"/>
                </a:solidFill>
                <a:latin typeface=".VnArial Narrow" pitchFamily="34" charset="0"/>
              </a:rPr>
              <a:t>to you </a:t>
            </a:r>
            <a:r>
              <a:rPr lang="en-US" sz="3200" b="1" dirty="0">
                <a:solidFill>
                  <a:srgbClr val="C00000"/>
                </a:solidFill>
                <a:latin typeface=".VnArial Narrow" pitchFamily="34" charset="0"/>
              </a:rPr>
              <a:t>yesterday, and write them down.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855" y="1077218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855" y="332346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Suggested answer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" y="1700726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Someone stole my bike.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sister broke my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compute</a:t>
            </a:r>
          </a:p>
          <a:p>
            <a:r>
              <a:rPr lang="en-US" sz="3200" dirty="0" smtClean="0">
                <a:solidFill>
                  <a:srgbClr val="660066"/>
                </a:solidFill>
                <a:latin typeface="Comic Sans MS" pitchFamily="66" charset="0"/>
              </a:rPr>
              <a:t>.............</a:t>
            </a:r>
            <a:endParaRPr lang="en-US" sz="32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09" y="4057470"/>
            <a:ext cx="920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My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bike broke down on the way to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145" y="4876800"/>
            <a:ext cx="966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went to school late.</a:t>
            </a:r>
          </a:p>
        </p:txBody>
      </p:sp>
    </p:spTree>
    <p:extLst>
      <p:ext uri="{BB962C8B-B14F-4D97-AF65-F5344CB8AC3E}">
        <p14:creationId xmlns:p14="http://schemas.microsoft.com/office/powerpoint/2010/main" xmlns="" val="24514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rial Narrow" pitchFamily="34" charset="0"/>
              </a:rPr>
              <a:t>b. Work </a:t>
            </a: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</a:rPr>
              <a:t>in groups.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rial Narrow" pitchFamily="34" charset="0"/>
              </a:rPr>
              <a:t>Add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time clauses to </a:t>
            </a:r>
            <a:r>
              <a:rPr lang="en-US" sz="2800" b="1" dirty="0" smtClean="0">
                <a:solidFill>
                  <a:srgbClr val="FF0000"/>
                </a:solidFill>
                <a:latin typeface=".VnArial Narrow" pitchFamily="34" charset="0"/>
              </a:rPr>
              <a:t>your sentences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as the following examples</a:t>
            </a:r>
            <a:r>
              <a:rPr lang="en-US" sz="2800" b="1" dirty="0" smtClean="0">
                <a:solidFill>
                  <a:srgbClr val="FF0000"/>
                </a:solidFill>
                <a:latin typeface=".VnArial Narrow" pitchFamily="34" charset="0"/>
              </a:rPr>
              <a:t>. Remember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to use the past perfect</a:t>
            </a:r>
          </a:p>
        </p:txBody>
      </p:sp>
    </p:spTree>
    <p:extLst>
      <p:ext uri="{BB962C8B-B14F-4D97-AF65-F5344CB8AC3E}">
        <p14:creationId xmlns:p14="http://schemas.microsoft.com/office/powerpoint/2010/main" xmlns="" val="3372524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9588" y="258762"/>
            <a:ext cx="11220450" cy="6556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tense: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14401"/>
            <a:ext cx="8839200" cy="5715000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Positive</a:t>
            </a:r>
          </a:p>
          <a:p>
            <a:pPr eaLnBrk="1" hangingPunct="1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S+ had + past pariciple</a:t>
            </a: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had left when they came.</a:t>
            </a: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</a:p>
          <a:p>
            <a:pPr eaLnBrk="1" hangingPunct="1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had not( hadn’t) + past participle</a:t>
            </a: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hadn’t left when they came.</a:t>
            </a: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Questions</a:t>
            </a:r>
          </a:p>
          <a:p>
            <a:pPr eaLnBrk="1" hangingPunct="1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+ S +past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participle?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S + had / No, S + hadn’t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 you left when they came ?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rial Narrow" pitchFamily="34" charset="0"/>
              </a:rPr>
              <a:t>b. Work </a:t>
            </a: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</a:rPr>
              <a:t>in groups.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-762000" y="1981200"/>
            <a:ext cx="9906000" cy="1981200"/>
          </a:xfrm>
          <a:prstGeom prst="cloudCallou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I woke up yesterday morning,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somebody had stolen my bike.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0" y="4191000"/>
            <a:ext cx="9982200" cy="1981200"/>
          </a:xfrm>
          <a:prstGeom prst="cloudCallou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I got home yesterday,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my sister had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broken my computer.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rial Narrow" pitchFamily="34" charset="0"/>
              </a:rPr>
              <a:t>Add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time clauses to </a:t>
            </a:r>
            <a:r>
              <a:rPr lang="en-US" sz="2800" b="1" dirty="0" smtClean="0">
                <a:solidFill>
                  <a:srgbClr val="FF0000"/>
                </a:solidFill>
                <a:latin typeface=".VnArial Narrow" pitchFamily="34" charset="0"/>
              </a:rPr>
              <a:t>your sentences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as the following examples</a:t>
            </a:r>
            <a:r>
              <a:rPr lang="en-US" sz="2800" b="1" dirty="0" smtClean="0">
                <a:solidFill>
                  <a:srgbClr val="FF0000"/>
                </a:solidFill>
                <a:latin typeface=".VnArial Narrow" pitchFamily="34" charset="0"/>
              </a:rPr>
              <a:t>. Remember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to use the past perfect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971800"/>
            <a:ext cx="5791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5105400"/>
            <a:ext cx="426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2524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remember the responses? Write them into the correct columns.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1905000" cy="685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Wow !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76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 great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2098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Oh dear!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2743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relief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1295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awful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1981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terrible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19400" y="2743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wonderful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1371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Oh no!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0" y="2057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shocking!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2743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awesome!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3444240"/>
          <a:ext cx="8458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504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Responding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good news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Responding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bad news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01342 L 0.14775 0.4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07083 0.4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5875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375 0.3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625 0.4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75 0.4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2916 0.4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9583 0.6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875 0.577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59584 0.49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636"/>
            <a:ext cx="43434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COMMUNICATION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855" y="4572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Read the news headlines. In pairs, use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expressions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the box in GETING STARTED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respond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them.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1932415"/>
              </p:ext>
            </p:extLst>
          </p:nvPr>
        </p:nvGraphicFramePr>
        <p:xfrm>
          <a:off x="228600" y="1371600"/>
          <a:ext cx="8790708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7260"/>
                <a:gridCol w="4273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Six-year-old rescued from forest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fire by pet dog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Temporary accommodation set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for volcano victims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Hundreds of homes damaged or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destroyed in Haiti by tornado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One million dollars raised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typhoon victims in the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Philippines so far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Earthquake survivors found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 debris after ten days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Debris finally cleared by rescue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teams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1069" y="5024735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53968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A: It says here that a six-year-old girl was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rescued from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forest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her pet dog.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Wow! That’s amazing!</a:t>
            </a:r>
          </a:p>
        </p:txBody>
      </p:sp>
    </p:spTree>
    <p:extLst>
      <p:ext uri="{BB962C8B-B14F-4D97-AF65-F5344CB8AC3E}">
        <p14:creationId xmlns:p14="http://schemas.microsoft.com/office/powerpoint/2010/main" xmlns="" val="38504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PROJECT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These activities aiming to provide aid for victims of natural disasters. Write a phrase to describe each picture.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382" y="678006"/>
            <a:ext cx="2819400" cy="20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1" y="3490599"/>
            <a:ext cx="2925873" cy="16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646" y="3490599"/>
            <a:ext cx="2819400" cy="20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436" y="678005"/>
            <a:ext cx="2632364" cy="20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846" y="3490599"/>
            <a:ext cx="2667000" cy="19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63" y="2590800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287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providing (food/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medical)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supplies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53" y="678005"/>
            <a:ext cx="2898165" cy="203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2891364"/>
            <a:ext cx="3034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clearing up debris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2590800"/>
            <a:ext cx="2774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freeing trapped 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05400"/>
            <a:ext cx="32766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setting up temporary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accommodation (for the victims of a disaster)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2691" y="5757665"/>
            <a:ext cx="2871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repairing houses/ buildings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5486400"/>
            <a:ext cx="3051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evacuating the village/ town </a:t>
            </a:r>
            <a:r>
              <a:rPr lang="en-US" sz="2800" b="1" dirty="0"/>
              <a:t>...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 a safe place/ area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2600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2590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2590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4800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5420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55727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-609600" y="76200"/>
            <a:ext cx="5943600" cy="5334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3300"/>
                </a:solidFill>
              </a:rPr>
              <a:t>A Helping Hand</a:t>
            </a:r>
            <a:endParaRPr lang="en-US" sz="4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76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868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WordArt 20"/>
          <p:cNvSpPr>
            <a:spLocks noChangeArrowheads="1" noChangeShapeType="1" noTextEdit="1"/>
          </p:cNvSpPr>
          <p:nvPr/>
        </p:nvSpPr>
        <p:spPr bwMode="auto">
          <a:xfrm>
            <a:off x="2133600" y="762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Warm - up.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2971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flood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forest fire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tsunami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tornado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6044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mudslide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5791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volcano eruption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6019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drought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6044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earthquake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Work in groups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198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Imagine you are members of a volunteer team who are going to provide aid for the victims of a natural disaster. Work out a plan for your team.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352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Provide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food, medical aid supplies.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038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Cleaning up  debris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Share tour plan with other groups. Vote for the best plan.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2"/>
          <p:cNvGrpSpPr>
            <a:grpSpLocks/>
          </p:cNvGrpSpPr>
          <p:nvPr/>
        </p:nvGrpSpPr>
        <p:grpSpPr bwMode="auto">
          <a:xfrm rot="-5400000">
            <a:off x="129381" y="-129381"/>
            <a:ext cx="2122488" cy="2381250"/>
            <a:chOff x="3936" y="-15"/>
            <a:chExt cx="1817" cy="1788"/>
          </a:xfrm>
        </p:grpSpPr>
        <p:pic>
          <p:nvPicPr>
            <p:cNvPr id="36879" name="Picture 13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1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15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6724650" y="0"/>
            <a:ext cx="2419350" cy="2089150"/>
            <a:chOff x="3936" y="-15"/>
            <a:chExt cx="1817" cy="1788"/>
          </a:xfrm>
        </p:grpSpPr>
        <p:pic>
          <p:nvPicPr>
            <p:cNvPr id="36876" name="Picture 9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1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11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8" name="Group 4"/>
          <p:cNvGrpSpPr>
            <a:grpSpLocks/>
          </p:cNvGrpSpPr>
          <p:nvPr/>
        </p:nvGrpSpPr>
        <p:grpSpPr bwMode="auto">
          <a:xfrm rot="5400000">
            <a:off x="6373178" y="4087180"/>
            <a:ext cx="2787270" cy="2754373"/>
            <a:chOff x="3936" y="-15"/>
            <a:chExt cx="1817" cy="1788"/>
          </a:xfrm>
        </p:grpSpPr>
        <p:pic>
          <p:nvPicPr>
            <p:cNvPr id="36873" name="Picture 5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7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WordArt 3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7056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99"/>
                  </a:solidFill>
                  <a:round/>
                  <a:headEnd/>
                  <a:tailEnd/>
                </a:ln>
                <a:solidFill>
                  <a:srgbClr val="00FF99"/>
                </a:solidFill>
                <a:latin typeface=".VnArial Narrow"/>
              </a:rPr>
              <a:t>Thanks for your attention</a:t>
            </a:r>
          </a:p>
        </p:txBody>
      </p:sp>
      <p:sp>
        <p:nvSpPr>
          <p:cNvPr id="36870" name="WordArt 17" descr="White marble"/>
          <p:cNvSpPr>
            <a:spLocks noChangeArrowheads="1" noChangeShapeType="1" noTextEdit="1"/>
          </p:cNvSpPr>
          <p:nvPr/>
        </p:nvSpPr>
        <p:spPr bwMode="auto">
          <a:xfrm>
            <a:off x="403525" y="2667000"/>
            <a:ext cx="8388944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/>
              </a:rPr>
              <a:t>Good bye. See you again !</a:t>
            </a:r>
          </a:p>
        </p:txBody>
      </p:sp>
      <p:pic>
        <p:nvPicPr>
          <p:cNvPr id="22" name="Picture 17" descr="blue_teddybear_dozend_h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323" y="5181600"/>
            <a:ext cx="129307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lue_teddybear_dozend_h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542" y="4994377"/>
            <a:ext cx="1330915" cy="17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165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  <p:sndAc>
          <p:stSnd>
            <p:snd r:embed="rId8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0399 0.17338 0.00816 0.34676 0.11927 0.39815 C 0.23038 0.44954 0.67743 0.38657 0.66632 0.30787 C 0.65521 0.22917 0.35399 0.07732 0.05295 -0.074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0399 0.17338 0.00816 0.34676 0.11927 0.39815 C 0.23038 0.44954 0.67743 0.38657 0.66632 0.30787 C 0.65521 0.22917 0.35399 0.07732 0.05295 -0.0743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143000" y="457200"/>
            <a:ext cx="2739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New words: 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586038" y="2592388"/>
            <a:ext cx="6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3716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slide    ( v)      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3863" y="2006025"/>
            <a:ext cx="8339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reservation (n):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738438"/>
            <a:ext cx="7186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pass  (n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         :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3453825"/>
            <a:ext cx="7186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put  on (v)      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609975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4058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VOCABULARY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Match the words (1-6) to their definitions (A-F).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13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62897"/>
              </p:ext>
            </p:extLst>
          </p:nvPr>
        </p:nvGraphicFramePr>
        <p:xfrm>
          <a:off x="0" y="0"/>
          <a:ext cx="8991600" cy="685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81200"/>
                <a:gridCol w="7010400"/>
              </a:tblGrid>
              <a:tr h="613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C00000"/>
                          </a:solidFill>
                          <a:effectLst/>
                          <a:latin typeface="MyriadPro-Bold"/>
                        </a:rPr>
                        <a:t>Words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C00000"/>
                          </a:solidFill>
                          <a:effectLst/>
                          <a:latin typeface="MyriadPro-Bold"/>
                        </a:rPr>
                        <a:t>Definitions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4438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1000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drought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915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yriadPro-Bold"/>
              </a:rPr>
              <a:t>2</a:t>
            </a:r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.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mudslide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05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yriadPro-Bold"/>
              </a:rPr>
              <a:t>3</a:t>
            </a:r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ﬂood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896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yriadPro-Bold"/>
              </a:rPr>
              <a:t>4</a:t>
            </a:r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.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tsunami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yriadPro-Bold"/>
              </a:rPr>
              <a:t>5</a:t>
            </a:r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.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tornado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801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yriadPro-Bold"/>
              </a:rPr>
              <a:t>6</a:t>
            </a:r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.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earthquake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1524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B.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huge wave that can destroy towns near the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7400" y="239869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C.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long period when there is no rain and not enough water for people, animals and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plants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33130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D</a:t>
            </a:r>
            <a:r>
              <a:rPr lang="en-US" sz="2800" b="1" dirty="0">
                <a:solidFill>
                  <a:srgbClr val="00AEE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large amount of water covering an area that is usually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9800" y="4191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E.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sudden, violent shaking of the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Earth’s surface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5029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F.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large amount of mud sliding down a mountain,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often destroying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buildings and injuring or killing people below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609975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9800" y="56989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99FF"/>
                </a:solidFill>
                <a:latin typeface="MyriadPro-Bold"/>
              </a:rPr>
              <a:t>A.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violent storm with very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strong winds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which move in a circle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1295400" y="1752600"/>
            <a:ext cx="12192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419100" y="3619500"/>
            <a:ext cx="327660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295401" y="3200400"/>
            <a:ext cx="1066799" cy="381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838200" y="2667001"/>
            <a:ext cx="2438400" cy="6095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-152399" y="2743199"/>
            <a:ext cx="4419600" cy="60960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1409700" y="4914900"/>
            <a:ext cx="152400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1000" y="6324600"/>
            <a:ext cx="8763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	      2. 	  3.          4.	  5 .         6.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44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338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92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770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724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13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1944707"/>
            <a:ext cx="9123218" cy="575149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Emergency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workers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___________ the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village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when the river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ﬂooded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area.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Rescue workers are still trying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 the forest fires.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The strong winds forced the climbers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 shelter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Many countries have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food and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other material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aid to the hurricane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victims.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Debris from collapsed buildings was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 across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whole area.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2.Use the words from the box in the correct form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complete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sentences.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52925" y="374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6400" y="19298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167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1244025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evacuate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1219200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1219200"/>
            <a:ext cx="1335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0066" y="1244025"/>
            <a:ext cx="186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192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0200" y="49016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72600" y="5816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5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9061 L 0.04497 0.098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9547E-6 L -0.44166 -0.001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2492E-6 L 0.00782 0.245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2492E-6 L 0.47709 0.40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9172E-6 L -0.34809 0.530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9547E-6 L -0.44166 -0.0018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2492E-6 L 0.62917 0.667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3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331E-6 L -0.2375 -0.001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97" y="49214"/>
            <a:ext cx="67627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GRAMMAR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3837" y="2495550"/>
            <a:ext cx="8920163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Rescue workers have freed ten people trapped in collapsed buildings 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5744" y="1176339"/>
            <a:ext cx="2355056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Exampl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vi-VN" sz="3200" dirty="0" smtClean="0"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2209800" y="3581400"/>
            <a:ext cx="37338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581400" y="3962400"/>
            <a:ext cx="9144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55" idx="0"/>
          </p:cNvCxnSpPr>
          <p:nvPr/>
        </p:nvCxnSpPr>
        <p:spPr>
          <a:xfrm rot="16200000" flipH="1">
            <a:off x="3889177" y="3654623"/>
            <a:ext cx="957263" cy="658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1919" y="5638800"/>
            <a:ext cx="1833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540199" y="2965251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368205" y="2964458"/>
            <a:ext cx="744537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200400" y="3733799"/>
            <a:ext cx="60960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65634" y="3048000"/>
            <a:ext cx="715566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05225" y="3055939"/>
            <a:ext cx="7143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913835" y="3079751"/>
            <a:ext cx="71556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62100" y="4800600"/>
            <a:ext cx="571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0273" y="1903413"/>
            <a:ext cx="1534715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Active</a:t>
            </a:r>
            <a:r>
              <a:rPr lang="vi-VN" sz="3200" dirty="0"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4343400"/>
            <a:ext cx="1912144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Passive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38138" y="5257800"/>
            <a:ext cx="7281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Ten people trapped in collapsed buildings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619500" y="4437064"/>
            <a:ext cx="571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114800" y="4462463"/>
            <a:ext cx="116443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PP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28600" y="5892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have           freed 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219200" y="5943600"/>
            <a:ext cx="1396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850231" y="3351212"/>
            <a:ext cx="5693569" cy="1296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828235" y="4508500"/>
            <a:ext cx="191214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(by) + O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200400" y="5892225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rescue workers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76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THE PASSIVE VOICE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 :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 animBg="1"/>
      <p:bldP spid="14" grpId="1" animBg="1"/>
      <p:bldP spid="30" grpId="0"/>
      <p:bldP spid="37" grpId="0"/>
      <p:bldP spid="38" grpId="0"/>
      <p:bldP spid="42" grpId="0"/>
      <p:bldP spid="44" grpId="0" animBg="1"/>
      <p:bldP spid="46" grpId="0" animBg="1"/>
      <p:bldP spid="53" grpId="0"/>
      <p:bldP spid="54" grpId="0"/>
      <p:bldP spid="55" grpId="0"/>
      <p:bldP spid="57" grpId="0"/>
      <p:bldP spid="59" grpId="0"/>
      <p:bldP spid="64" grpId="0"/>
      <p:bldP spid="6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28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Grammar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0" y="545735"/>
            <a:ext cx="91578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Decide which of the sentences can be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changed to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passive voice. Write them down. Explain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two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them cannot.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029" y="1438287"/>
            <a:ext cx="929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Smith will collect the tickets.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 students put on a play at the end of term.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Jim is always late for work.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Julie took the message.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 local artist painted the picture.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They arrived at the theatre at 8.30 p.m.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688780" y="915067"/>
            <a:ext cx="656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tickets will be collected (by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Smith).</a:t>
            </a:r>
          </a:p>
        </p:txBody>
      </p:sp>
    </p:spTree>
    <p:extLst>
      <p:ext uri="{BB962C8B-B14F-4D97-AF65-F5344CB8AC3E}">
        <p14:creationId xmlns:p14="http://schemas.microsoft.com/office/powerpoint/2010/main" xmlns="" val="590323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2535" y="1946970"/>
            <a:ext cx="929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Smith will collect the tickets.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The students put on a play at the end of term.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Jim is always late for work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7171" y="2615625"/>
            <a:ext cx="8123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tickets will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collected (by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Smith).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587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 was put on (by the students) at the end of term.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" y="5552182"/>
            <a:ext cx="912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 cannot be written in the passive because its main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a transitive verb.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3628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B. Grammar</a:t>
            </a:r>
            <a:endParaRPr lang="en-US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22293"/>
            <a:ext cx="9157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6288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Decide which of the sentences can be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changed to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passive voice. Write them down. Explain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two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them cannot.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701999" y="22604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51051" y="22604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203251" y="3727251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346251" y="3708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13051" y="3708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1399" y="5232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136451" y="5232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3527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671</TotalTime>
  <Words>1287</Words>
  <Application>Microsoft Office PowerPoint</Application>
  <PresentationFormat>On-screen Show (4:3)</PresentationFormat>
  <Paragraphs>221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Past perfect tense: </vt:lpstr>
      <vt:lpstr>Slide 15</vt:lpstr>
      <vt:lpstr>Do you remember the responses? Write them into the correct columns.</vt:lpstr>
      <vt:lpstr>C. COMMUNICATION</vt:lpstr>
      <vt:lpstr>D. PROJECT</vt:lpstr>
      <vt:lpstr>Slide 19</vt:lpstr>
      <vt:lpstr>2. Work in groups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</cp:lastModifiedBy>
  <cp:revision>46</cp:revision>
  <dcterms:created xsi:type="dcterms:W3CDTF">2018-02-07T14:15:47Z</dcterms:created>
  <dcterms:modified xsi:type="dcterms:W3CDTF">2020-02-03T13:54:05Z</dcterms:modified>
</cp:coreProperties>
</file>