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393f45e0abd94951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4" r:id="rId12"/>
  </p:sldMasterIdLst>
  <p:notesMasterIdLst>
    <p:notesMasterId r:id="rId42"/>
  </p:notesMasterIdLst>
  <p:sldIdLst>
    <p:sldId id="476" r:id="rId13"/>
    <p:sldId id="477" r:id="rId14"/>
    <p:sldId id="478" r:id="rId15"/>
    <p:sldId id="482" r:id="rId16"/>
    <p:sldId id="479" r:id="rId17"/>
    <p:sldId id="480" r:id="rId18"/>
    <p:sldId id="481" r:id="rId19"/>
    <p:sldId id="303" r:id="rId20"/>
    <p:sldId id="452" r:id="rId21"/>
    <p:sldId id="439" r:id="rId22"/>
    <p:sldId id="450" r:id="rId23"/>
    <p:sldId id="280" r:id="rId24"/>
    <p:sldId id="454" r:id="rId25"/>
    <p:sldId id="469" r:id="rId26"/>
    <p:sldId id="455" r:id="rId27"/>
    <p:sldId id="462" r:id="rId28"/>
    <p:sldId id="458" r:id="rId29"/>
    <p:sldId id="463" r:id="rId30"/>
    <p:sldId id="464" r:id="rId31"/>
    <p:sldId id="304" r:id="rId32"/>
    <p:sldId id="444" r:id="rId33"/>
    <p:sldId id="474" r:id="rId34"/>
    <p:sldId id="445" r:id="rId35"/>
    <p:sldId id="446" r:id="rId36"/>
    <p:sldId id="448" r:id="rId37"/>
    <p:sldId id="305" r:id="rId38"/>
    <p:sldId id="459" r:id="rId39"/>
    <p:sldId id="473" r:id="rId40"/>
    <p:sldId id="279" r:id="rId41"/>
  </p:sldIdLst>
  <p:sldSz cx="12192000" cy="6858000"/>
  <p:notesSz cx="6858000" cy="9144000"/>
  <p:embeddedFontLs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.VnTime" pitchFamily="34" charset="0"/>
      <p:regular r:id="rId47"/>
      <p:bold r:id="rId48"/>
      <p:italic r:id="rId49"/>
      <p:boldItalic r:id="rId50"/>
    </p:embeddedFont>
    <p:embeddedFont>
      <p:font typeface="Calibri Light" charset="0"/>
      <p:regular r:id="rId51"/>
      <p:italic r:id="rId52"/>
    </p:embeddedFont>
    <p:embeddedFont>
      <p:font typeface="VNI-Times" pitchFamily="2" charset="0"/>
      <p:regular r:id="rId53"/>
      <p:bold r:id="rId54"/>
      <p:italic r:id="rId55"/>
      <p:boldItalic r:id="rId56"/>
    </p:embeddedFont>
    <p:embeddedFont>
      <p:font typeface="Webdings" pitchFamily="18" charset="2"/>
      <p:regular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591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>
        <p:scale>
          <a:sx n="68" d="100"/>
          <a:sy n="68" d="100"/>
        </p:scale>
        <p:origin x="-7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64.wmf"/><Relationship Id="rId1" Type="http://schemas.openxmlformats.org/officeDocument/2006/relationships/image" Target="../media/image73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2.wmf"/><Relationship Id="rId7" Type="http://schemas.openxmlformats.org/officeDocument/2006/relationships/image" Target="../media/image59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0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A00893-798E-4F9A-9DB3-BBD62082E020}" type="slidenum">
              <a:rPr lang="en-US" smtClean="0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7211-CE1B-4C48-A529-80EEFDB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3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191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8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1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92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418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0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4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90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077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14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10/12/2021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0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  <p:sldLayoutId id="21474837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=""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=""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=""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=""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=""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=""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=""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=""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=""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=""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=""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=""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=""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=""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wmf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2.w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7.wmf"/><Relationship Id="rId18" Type="http://schemas.openxmlformats.org/officeDocument/2006/relationships/image" Target="../media/image59.wmf"/><Relationship Id="rId3" Type="http://schemas.openxmlformats.org/officeDocument/2006/relationships/image" Target="../media/image53.emf"/><Relationship Id="rId21" Type="http://schemas.openxmlformats.org/officeDocument/2006/relationships/image" Target="../media/image21.png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6.wmf"/><Relationship Id="rId5" Type="http://schemas.openxmlformats.org/officeDocument/2006/relationships/image" Target="../media/image54.wmf"/><Relationship Id="rId15" Type="http://schemas.openxmlformats.org/officeDocument/2006/relationships/oleObject" Target="../embeddings/oleObject26.bin"/><Relationship Id="rId23" Type="http://schemas.openxmlformats.org/officeDocument/2006/relationships/oleObject" Target="../embeddings/oleObject29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28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5.bin"/><Relationship Id="rId2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62.wmf"/><Relationship Id="rId3" Type="http://schemas.openxmlformats.org/officeDocument/2006/relationships/image" Target="../media/image53.emf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61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7.wmf"/><Relationship Id="rId3" Type="http://schemas.openxmlformats.org/officeDocument/2006/relationships/image" Target="../media/image68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1.e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5" Type="http://schemas.openxmlformats.org/officeDocument/2006/relationships/image" Target="../media/image70.e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5.wmf"/><Relationship Id="rId14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67.wmf"/><Relationship Id="rId3" Type="http://schemas.openxmlformats.org/officeDocument/2006/relationships/image" Target="../media/image75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7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78.wmf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oleObject" Target="../embeddings/oleObject45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audio" Target="../media/audio1.wav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19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png"/><Relationship Id="rId11" Type="http://schemas.openxmlformats.org/officeDocument/2006/relationships/image" Target="../media/image83.png"/><Relationship Id="rId5" Type="http://schemas.openxmlformats.org/officeDocument/2006/relationships/audio" Target="../media/audio1.wav"/><Relationship Id="rId15" Type="http://schemas.openxmlformats.org/officeDocument/2006/relationships/slide" Target="slide11.xml"/><Relationship Id="rId10" Type="http://schemas.openxmlformats.org/officeDocument/2006/relationships/image" Target="../media/image77.png"/><Relationship Id="rId19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oleObject" Target="../embeddings/oleObject48.bin"/><Relationship Id="rId3" Type="http://schemas.openxmlformats.org/officeDocument/2006/relationships/audio" Target="../media/audio4.wav"/><Relationship Id="rId21" Type="http://schemas.openxmlformats.org/officeDocument/2006/relationships/image" Target="../media/image22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7.bin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image" Target="../media/image82.png"/><Relationship Id="rId19" Type="http://schemas.openxmlformats.org/officeDocument/2006/relationships/image" Target="../media/image88.wmf"/><Relationship Id="rId4" Type="http://schemas.openxmlformats.org/officeDocument/2006/relationships/audio" Target="../media/audio5.wav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29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1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92.wmf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5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1.png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4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1541932"/>
            <a:ext cx="8763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4"/>
          <p:cNvSpPr>
            <a:spLocks noChangeArrowheads="1" noChangeShapeType="1" noTextEdit="1"/>
          </p:cNvSpPr>
          <p:nvPr/>
        </p:nvSpPr>
        <p:spPr bwMode="auto">
          <a:xfrm>
            <a:off x="2251363" y="76201"/>
            <a:ext cx="8505836" cy="6902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</a:t>
            </a:r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TRÀ CÚ</a:t>
            </a:r>
            <a:endParaRPr lang="en-US" sz="4800" b="1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4" name="WordArt 5"/>
          <p:cNvSpPr>
            <a:spLocks noChangeArrowheads="1" noChangeShapeType="1" noTextEdit="1"/>
          </p:cNvSpPr>
          <p:nvPr/>
        </p:nvSpPr>
        <p:spPr bwMode="auto">
          <a:xfrm>
            <a:off x="1967546" y="3465552"/>
            <a:ext cx="4479833" cy="101956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HÌNH HỌC</a:t>
            </a:r>
            <a:endParaRPr lang="en-US" sz="4800" b="1" kern="10" dirty="0">
              <a:ln w="15875">
                <a:solidFill>
                  <a:schemeClr val="bg1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5" name="WordArt 24"/>
          <p:cNvSpPr>
            <a:spLocks noChangeArrowheads="1" noChangeShapeType="1" noTextEdit="1"/>
          </p:cNvSpPr>
          <p:nvPr/>
        </p:nvSpPr>
        <p:spPr bwMode="auto">
          <a:xfrm>
            <a:off x="6378388" y="3820981"/>
            <a:ext cx="4191000" cy="50767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9</a:t>
            </a:r>
          </a:p>
        </p:txBody>
      </p:sp>
      <p:sp>
        <p:nvSpPr>
          <p:cNvPr id="71686" name="WordArt 25"/>
          <p:cNvSpPr>
            <a:spLocks noChangeArrowheads="1" noChangeShapeType="1" noTextEdit="1"/>
          </p:cNvSpPr>
          <p:nvPr/>
        </p:nvSpPr>
        <p:spPr bwMode="auto">
          <a:xfrm>
            <a:off x="2514600" y="983500"/>
            <a:ext cx="7772400" cy="71830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BIÊN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700811"/>
            <a:ext cx="10591800" cy="41857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  <a:endParaRPr lang="en-US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215680" y="5755973"/>
            <a:ext cx="6528725" cy="48134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KIM TIẾN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25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/>
          </p:cNvSpPr>
          <p:nvPr/>
        </p:nvSpPr>
        <p:spPr bwMode="auto">
          <a:xfrm>
            <a:off x="1259579" y="1726809"/>
            <a:ext cx="965043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6:</a:t>
            </a:r>
          </a:p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TÍNH CHẤT HAI TIẾP TUYẾN CẮT NHAU</a:t>
            </a:r>
          </a:p>
        </p:txBody>
      </p:sp>
      <p:pic>
        <p:nvPicPr>
          <p:cNvPr id="6148" name="Picture 4" descr="Bible2 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1"/>
            <a:ext cx="331046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o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oo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61954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boca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676">
            <a:off x="9211733" y="7250113"/>
            <a:ext cx="223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ER\Desktop\vẽ\Khung hinh dep photoshop (14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26" y="-1747523"/>
            <a:ext cx="15226414" cy="106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477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8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44441" y="856296"/>
            <a:ext cx="8255302" cy="19713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AB, AC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(O).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29" y="1600070"/>
            <a:ext cx="3783070" cy="28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168991"/>
              </p:ext>
            </p:extLst>
          </p:nvPr>
        </p:nvGraphicFramePr>
        <p:xfrm>
          <a:off x="3962598" y="3742596"/>
          <a:ext cx="1951037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598" y="3742596"/>
                        <a:ext cx="1951037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630802"/>
              </p:ext>
            </p:extLst>
          </p:nvPr>
        </p:nvGraphicFramePr>
        <p:xfrm>
          <a:off x="5869185" y="3615157"/>
          <a:ext cx="24765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7" imgW="838080" imgH="253800" progId="Equation.DSMT4">
                  <p:embed/>
                </p:oleObj>
              </mc:Choice>
              <mc:Fallback>
                <p:oleObj name="Equation" r:id="rId7" imgW="838080" imgH="2538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185" y="3615157"/>
                        <a:ext cx="24765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471507"/>
              </p:ext>
            </p:extLst>
          </p:nvPr>
        </p:nvGraphicFramePr>
        <p:xfrm>
          <a:off x="8328223" y="3621507"/>
          <a:ext cx="24749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9" imgW="838080" imgH="228600" progId="Equation.DSMT4">
                  <p:embed/>
                </p:oleObj>
              </mc:Choice>
              <mc:Fallback>
                <p:oleObj name="Equation" r:id="rId9" imgW="8380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223" y="3621507"/>
                        <a:ext cx="24749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57246" y="2827597"/>
            <a:ext cx="7257757" cy="815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91" y="5624194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times up"/>
          <p:cNvGrpSpPr>
            <a:grpSpLocks/>
          </p:cNvGrpSpPr>
          <p:nvPr/>
        </p:nvGrpSpPr>
        <p:grpSpPr bwMode="auto">
          <a:xfrm>
            <a:off x="10492526" y="5011419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3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5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53" y="579246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0996741" y="5781357"/>
            <a:ext cx="68262" cy="76200"/>
            <a:chOff x="2455863" y="2411803"/>
            <a:chExt cx="566738" cy="566738"/>
          </a:xfrm>
        </p:grpSpPr>
        <p:sp>
          <p:nvSpPr>
            <p:cNvPr id="1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10998328" y="6332219"/>
            <a:ext cx="68263" cy="77788"/>
            <a:chOff x="2455863" y="2411803"/>
            <a:chExt cx="566738" cy="566738"/>
          </a:xfrm>
        </p:grpSpPr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9" name="Group 26"/>
          <p:cNvGrpSpPr>
            <a:grpSpLocks/>
          </p:cNvGrpSpPr>
          <p:nvPr/>
        </p:nvGrpSpPr>
        <p:grpSpPr bwMode="auto">
          <a:xfrm>
            <a:off x="11220578" y="6073457"/>
            <a:ext cx="68263" cy="76200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10793541" y="6098857"/>
            <a:ext cx="68262" cy="76200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1" name="Oval 107"/>
          <p:cNvSpPr>
            <a:spLocks noChangeArrowheads="1"/>
          </p:cNvSpPr>
          <p:nvPr/>
        </p:nvSpPr>
        <p:spPr bwMode="auto">
          <a:xfrm>
            <a:off x="11004678" y="6070282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10474" y="709427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070"/>
            <a:ext cx="3783070" cy="28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590345"/>
              </p:ext>
            </p:extLst>
          </p:nvPr>
        </p:nvGraphicFramePr>
        <p:xfrm>
          <a:off x="7942416" y="951316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" name="Equation" r:id="rId4" imgW="622080" imgH="177480" progId="Equation.DSMT4">
                  <p:embed/>
                </p:oleObj>
              </mc:Choice>
              <mc:Fallback>
                <p:oleObj name="Equation" r:id="rId4" imgW="622080" imgH="177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416" y="951316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62761"/>
              </p:ext>
            </p:extLst>
          </p:nvPr>
        </p:nvGraphicFramePr>
        <p:xfrm>
          <a:off x="8077200" y="1539181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" name="Equation" r:id="rId6" imgW="799920" imgH="228600" progId="Equation.DSMT4">
                  <p:embed/>
                </p:oleObj>
              </mc:Choice>
              <mc:Fallback>
                <p:oleObj name="Equation" r:id="rId6" imgW="79992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1539181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43001"/>
              </p:ext>
            </p:extLst>
          </p:nvPr>
        </p:nvGraphicFramePr>
        <p:xfrm>
          <a:off x="8004666" y="2334774"/>
          <a:ext cx="24749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Equation" r:id="rId8" imgW="838080" imgH="228600" progId="Equation.DSMT4">
                  <p:embed/>
                </p:oleObj>
              </mc:Choice>
              <mc:Fallback>
                <p:oleObj name="Equation" r:id="rId8" imgW="8380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666" y="2334774"/>
                        <a:ext cx="24749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08126" y="1452683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05778" y="2266279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2842846" y="4006947"/>
            <a:ext cx="6506307" cy="17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       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Dễ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thấy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	                  </a:t>
            </a:r>
          </a:p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	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              	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072002"/>
              </p:ext>
            </p:extLst>
          </p:nvPr>
        </p:nvGraphicFramePr>
        <p:xfrm>
          <a:off x="4380711" y="4620716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Equation" r:id="rId10" imgW="622080" imgH="177480" progId="Equation.DSMT4">
                  <p:embed/>
                </p:oleObj>
              </mc:Choice>
              <mc:Fallback>
                <p:oleObj name="Equation" r:id="rId10" imgW="6220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0711" y="4620716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335628"/>
              </p:ext>
            </p:extLst>
          </p:nvPr>
        </p:nvGraphicFramePr>
        <p:xfrm>
          <a:off x="4318696" y="5068391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Equation" r:id="rId12" imgW="799920" imgH="228600" progId="Equation.DSMT4">
                  <p:embed/>
                </p:oleObj>
              </mc:Choice>
              <mc:Fallback>
                <p:oleObj name="Equation" r:id="rId12" imgW="79992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696" y="5068391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053480"/>
              </p:ext>
            </p:extLst>
          </p:nvPr>
        </p:nvGraphicFramePr>
        <p:xfrm>
          <a:off x="4245671" y="5708644"/>
          <a:ext cx="24749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" name="Equation" r:id="rId14" imgW="838200" imgH="228600" progId="Equation.DSMT4">
                  <p:embed/>
                </p:oleObj>
              </mc:Choice>
              <mc:Fallback>
                <p:oleObj name="Equation" r:id="rId14" imgW="83820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71" y="5708644"/>
                        <a:ext cx="24749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6161636" y="4495533"/>
            <a:ext cx="597876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C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6697119" y="5208745"/>
            <a:ext cx="5372961" cy="51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AO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6631323" y="5836890"/>
            <a:ext cx="5438757" cy="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OA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004508"/>
              </p:ext>
            </p:extLst>
          </p:nvPr>
        </p:nvGraphicFramePr>
        <p:xfrm>
          <a:off x="6228676" y="4123769"/>
          <a:ext cx="2963863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" name="Equation" r:id="rId15" imgW="1002960" imgH="177480" progId="Equation.DSMT4">
                  <p:embed/>
                </p:oleObj>
              </mc:Choice>
              <mc:Fallback>
                <p:oleObj name="Equation" r:id="rId15" imgW="1002960" imgH="177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676" y="4123769"/>
                        <a:ext cx="2963863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154408"/>
              </p:ext>
            </p:extLst>
          </p:nvPr>
        </p:nvGraphicFramePr>
        <p:xfrm>
          <a:off x="10838047" y="5079071"/>
          <a:ext cx="10509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5" name="Equation" r:id="rId17" imgW="355320" imgH="228600" progId="Equation.DSMT4">
                  <p:embed/>
                </p:oleObj>
              </mc:Choice>
              <mc:Fallback>
                <p:oleObj name="Equation" r:id="rId17" imgW="35532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8047" y="5079071"/>
                        <a:ext cx="10509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69231"/>
              </p:ext>
            </p:extLst>
          </p:nvPr>
        </p:nvGraphicFramePr>
        <p:xfrm>
          <a:off x="10775731" y="5709360"/>
          <a:ext cx="108743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" name="Equation" r:id="rId19" imgW="368280" imgH="228600" progId="Equation.DSMT4">
                  <p:embed/>
                </p:oleObj>
              </mc:Choice>
              <mc:Fallback>
                <p:oleObj name="Equation" r:id="rId19" imgW="36828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731" y="5709360"/>
                        <a:ext cx="1087437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0" y="5573850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times up"/>
          <p:cNvGrpSpPr>
            <a:grpSpLocks/>
          </p:cNvGrpSpPr>
          <p:nvPr/>
        </p:nvGrpSpPr>
        <p:grpSpPr bwMode="auto">
          <a:xfrm>
            <a:off x="293755" y="4961075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25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2" y="5742125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14"/>
          <p:cNvGrpSpPr>
            <a:grpSpLocks/>
          </p:cNvGrpSpPr>
          <p:nvPr/>
        </p:nvGrpSpPr>
        <p:grpSpPr bwMode="auto">
          <a:xfrm>
            <a:off x="797970" y="5731013"/>
            <a:ext cx="68262" cy="76200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4" name="Group 20"/>
          <p:cNvGrpSpPr>
            <a:grpSpLocks/>
          </p:cNvGrpSpPr>
          <p:nvPr/>
        </p:nvGrpSpPr>
        <p:grpSpPr bwMode="auto">
          <a:xfrm>
            <a:off x="799557" y="6281875"/>
            <a:ext cx="68263" cy="7778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0" name="Group 26"/>
          <p:cNvGrpSpPr>
            <a:grpSpLocks/>
          </p:cNvGrpSpPr>
          <p:nvPr/>
        </p:nvGrpSpPr>
        <p:grpSpPr bwMode="auto">
          <a:xfrm>
            <a:off x="1021807" y="6023113"/>
            <a:ext cx="68263" cy="76200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6" name="Group 32"/>
          <p:cNvGrpSpPr>
            <a:grpSpLocks/>
          </p:cNvGrpSpPr>
          <p:nvPr/>
        </p:nvGrpSpPr>
        <p:grpSpPr bwMode="auto">
          <a:xfrm>
            <a:off x="594770" y="6048513"/>
            <a:ext cx="68262" cy="76200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805907" y="6019938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3783070" y="3118354"/>
            <a:ext cx="6506307" cy="10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hứng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: 	                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	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848705"/>
              </p:ext>
            </p:extLst>
          </p:nvPr>
        </p:nvGraphicFramePr>
        <p:xfrm>
          <a:off x="7972007" y="3141816"/>
          <a:ext cx="2963863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7" name="Equation" r:id="rId23" imgW="1002960" imgH="177480" progId="Equation.DSMT4">
                  <p:embed/>
                </p:oleObj>
              </mc:Choice>
              <mc:Fallback>
                <p:oleObj name="Equation" r:id="rId23" imgW="1002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2007" y="3141816"/>
                        <a:ext cx="2963863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7" grpId="0"/>
      <p:bldP spid="18" grpId="0"/>
      <p:bldP spid="19" grpId="0"/>
      <p:bldP spid="53" grpId="0"/>
      <p:bldP spid="5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48"/>
          <p:cNvSpPr>
            <a:spLocks noChangeArrowheads="1"/>
          </p:cNvSpPr>
          <p:nvPr/>
        </p:nvSpPr>
        <p:spPr bwMode="auto">
          <a:xfrm>
            <a:off x="7208192" y="1765779"/>
            <a:ext cx="2329708" cy="21224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>
            <a:off x="7952407" y="1824517"/>
            <a:ext cx="589027" cy="1002506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50"/>
          <p:cNvSpPr>
            <a:spLocks noChangeShapeType="1"/>
          </p:cNvSpPr>
          <p:nvPr/>
        </p:nvSpPr>
        <p:spPr bwMode="auto">
          <a:xfrm flipH="1">
            <a:off x="7965107" y="2815117"/>
            <a:ext cx="569383" cy="100330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51"/>
          <p:cNvSpPr>
            <a:spLocks noChangeShapeType="1"/>
          </p:cNvSpPr>
          <p:nvPr/>
        </p:nvSpPr>
        <p:spPr bwMode="auto">
          <a:xfrm>
            <a:off x="7871973" y="3645379"/>
            <a:ext cx="160867" cy="50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52"/>
          <p:cNvSpPr>
            <a:spLocks noChangeShapeType="1"/>
          </p:cNvSpPr>
          <p:nvPr/>
        </p:nvSpPr>
        <p:spPr bwMode="auto">
          <a:xfrm flipH="1">
            <a:off x="7804240" y="3645379"/>
            <a:ext cx="67733" cy="1222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53"/>
          <p:cNvSpPr>
            <a:spLocks noChangeShapeType="1"/>
          </p:cNvSpPr>
          <p:nvPr/>
        </p:nvSpPr>
        <p:spPr bwMode="auto">
          <a:xfrm flipH="1">
            <a:off x="4941433" y="1818167"/>
            <a:ext cx="3044836" cy="1008062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54"/>
          <p:cNvSpPr>
            <a:spLocks noChangeShapeType="1"/>
          </p:cNvSpPr>
          <p:nvPr/>
        </p:nvSpPr>
        <p:spPr bwMode="auto">
          <a:xfrm>
            <a:off x="4936157" y="2827023"/>
            <a:ext cx="3062817" cy="1010444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55"/>
          <p:cNvSpPr>
            <a:spLocks noChangeShapeType="1"/>
          </p:cNvSpPr>
          <p:nvPr/>
        </p:nvSpPr>
        <p:spPr bwMode="auto">
          <a:xfrm flipH="1">
            <a:off x="4941433" y="2826229"/>
            <a:ext cx="3600000" cy="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4637265" y="2645453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59"/>
          <p:cNvSpPr>
            <a:spLocks noChangeShapeType="1"/>
          </p:cNvSpPr>
          <p:nvPr/>
        </p:nvSpPr>
        <p:spPr bwMode="auto">
          <a:xfrm>
            <a:off x="7804240" y="1884842"/>
            <a:ext cx="67733" cy="1127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60"/>
          <p:cNvSpPr>
            <a:spLocks noChangeShapeType="1"/>
          </p:cNvSpPr>
          <p:nvPr/>
        </p:nvSpPr>
        <p:spPr bwMode="auto">
          <a:xfrm flipH="1">
            <a:off x="7871971" y="1941198"/>
            <a:ext cx="160868" cy="5635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65"/>
          <p:cNvSpPr>
            <a:spLocks noChangeArrowheads="1"/>
          </p:cNvSpPr>
          <p:nvPr/>
        </p:nvSpPr>
        <p:spPr bwMode="auto">
          <a:xfrm>
            <a:off x="7939707" y="3797779"/>
            <a:ext cx="67733" cy="508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67"/>
          <p:cNvSpPr>
            <a:spLocks noChangeArrowheads="1"/>
          </p:cNvSpPr>
          <p:nvPr/>
        </p:nvSpPr>
        <p:spPr bwMode="auto">
          <a:xfrm>
            <a:off x="7924889" y="1805467"/>
            <a:ext cx="69851" cy="492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>
            <a:off x="7857060" y="1502453"/>
            <a:ext cx="17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8591640" y="2648430"/>
            <a:ext cx="1987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66"/>
          <p:cNvSpPr>
            <a:spLocks noChangeArrowheads="1"/>
          </p:cNvSpPr>
          <p:nvPr/>
        </p:nvSpPr>
        <p:spPr bwMode="auto">
          <a:xfrm>
            <a:off x="7816940" y="3833961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rc 36"/>
          <p:cNvSpPr/>
          <p:nvPr/>
        </p:nvSpPr>
        <p:spPr>
          <a:xfrm rot="5400000">
            <a:off x="4864429" y="2549409"/>
            <a:ext cx="414147" cy="551973"/>
          </a:xfrm>
          <a:prstGeom prst="arc">
            <a:avLst>
              <a:gd name="adj1" fmla="val 14400574"/>
              <a:gd name="adj2" fmla="val 18016762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16200000">
            <a:off x="8505404" y="2396225"/>
            <a:ext cx="463217" cy="856776"/>
          </a:xfrm>
          <a:prstGeom prst="arc">
            <a:avLst>
              <a:gd name="adj1" fmla="val 14400574"/>
              <a:gd name="adj2" fmla="val 18016762"/>
            </a:avLst>
          </a:prstGeom>
          <a:ln w="34925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 rot="20953231">
            <a:off x="237090" y="1239126"/>
            <a:ext cx="5574148" cy="1319736"/>
          </a:xfrm>
          <a:prstGeom prst="wedgeRectCallout">
            <a:avLst>
              <a:gd name="adj1" fmla="val 35820"/>
              <a:gd name="adj2" fmla="val 982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 rot="21414077">
            <a:off x="5653641" y="4577399"/>
            <a:ext cx="6273542" cy="1952962"/>
          </a:xfrm>
          <a:prstGeom prst="wedgeEllipseCallout">
            <a:avLst>
              <a:gd name="adj1" fmla="val -2650"/>
              <a:gd name="adj2" fmla="val -138808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88136" y="601262"/>
            <a:ext cx="7184862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hai tiếp tuyến cắt nhau: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7" y="4441742"/>
            <a:ext cx="3360468" cy="248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113108" y="1147360"/>
            <a:ext cx="3249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SGK/114 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288127" y="1560749"/>
            <a:ext cx="11599074" cy="3046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9286" y="4607738"/>
            <a:ext cx="7216726" cy="20603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GT   		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22115" y="5169865"/>
            <a:ext cx="2387914" cy="1456020"/>
            <a:chOff x="5511095" y="5071389"/>
            <a:chExt cx="2474913" cy="16764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7902465"/>
                </p:ext>
              </p:extLst>
            </p:nvPr>
          </p:nvGraphicFramePr>
          <p:xfrm>
            <a:off x="5647620" y="5071389"/>
            <a:ext cx="1838325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7" name="Equation" r:id="rId4" imgW="621760" imgH="177646" progId="Equation.DSMT4">
                    <p:embed/>
                  </p:oleObj>
                </mc:Choice>
                <mc:Fallback>
                  <p:oleObj name="Equation" r:id="rId4" imgW="621760" imgH="177646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7620" y="5071389"/>
                          <a:ext cx="1838325" cy="512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976198"/>
                </p:ext>
              </p:extLst>
            </p:nvPr>
          </p:nvGraphicFramePr>
          <p:xfrm>
            <a:off x="5584120" y="5519064"/>
            <a:ext cx="2363788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8" name="Equation" r:id="rId6" imgW="800100" imgH="228600" progId="Equation.DSMT4">
                    <p:embed/>
                  </p:oleObj>
                </mc:Choice>
                <mc:Fallback>
                  <p:oleObj name="Equation" r:id="rId6" imgW="800100" imgH="228600" progId="Equation.DSMT4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4120" y="5519064"/>
                          <a:ext cx="2363788" cy="658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022209"/>
                </p:ext>
              </p:extLst>
            </p:nvPr>
          </p:nvGraphicFramePr>
          <p:xfrm>
            <a:off x="5511095" y="6088976"/>
            <a:ext cx="2474913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9" name="Equation" r:id="rId8" imgW="838200" imgH="228600" progId="Equation.DSMT4">
                    <p:embed/>
                  </p:oleObj>
                </mc:Choice>
                <mc:Fallback>
                  <p:oleObj name="Equation" r:id="rId8" imgW="83820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1095" y="6088976"/>
                          <a:ext cx="2474913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15984"/>
              </p:ext>
            </p:extLst>
          </p:nvPr>
        </p:nvGraphicFramePr>
        <p:xfrm>
          <a:off x="5857875" y="4616231"/>
          <a:ext cx="14303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name="Equation" r:id="rId10" imgW="520560" imgH="203040" progId="Equation.DSMT4">
                  <p:embed/>
                </p:oleObj>
              </mc:Choice>
              <mc:Fallback>
                <p:oleObj name="Equation" r:id="rId10" imgW="52056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4616231"/>
                        <a:ext cx="14303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481704"/>
              </p:ext>
            </p:extLst>
          </p:nvPr>
        </p:nvGraphicFramePr>
        <p:xfrm>
          <a:off x="9833700" y="4608513"/>
          <a:ext cx="7318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Equation" r:id="rId12" imgW="266400" imgH="203040" progId="Equation.DSMT4">
                  <p:embed/>
                </p:oleObj>
              </mc:Choice>
              <mc:Fallback>
                <p:oleObj name="Equation" r:id="rId12" imgW="26640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3700" y="4608513"/>
                        <a:ext cx="7318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613009" y="4607738"/>
            <a:ext cx="14068" cy="2060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39286" y="5092505"/>
            <a:ext cx="5922499" cy="1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3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225115" y="849821"/>
            <a:ext cx="739957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ABC.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;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BC, AC, AB.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I.</a:t>
            </a:r>
          </a:p>
        </p:txBody>
      </p:sp>
      <p:pic>
        <p:nvPicPr>
          <p:cNvPr id="1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28009" r="4869" b="12038"/>
          <a:stretch>
            <a:fillRect/>
          </a:stretch>
        </p:blipFill>
        <p:spPr bwMode="auto">
          <a:xfrm>
            <a:off x="7793502" y="1146574"/>
            <a:ext cx="4398498" cy="26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1981" y="3300396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67320" y="3696931"/>
            <a:ext cx="11662084" cy="604917"/>
            <a:chOff x="225116" y="4315923"/>
            <a:chExt cx="11662084" cy="604917"/>
          </a:xfrm>
        </p:grpSpPr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225116" y="4397620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I thuộc tia phân giác của góc 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5451593"/>
                </p:ext>
              </p:extLst>
            </p:nvPr>
          </p:nvGraphicFramePr>
          <p:xfrm>
            <a:off x="5278520" y="4315923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5" name="Equation" r:id="rId4" imgW="355320" imgH="228600" progId="Equation.DSMT4">
                    <p:embed/>
                  </p:oleObj>
                </mc:Choice>
                <mc:Fallback>
                  <p:oleObj name="Equation" r:id="rId4" imgW="355320" imgH="228600" progId="Equation.DSMT4">
                    <p:embed/>
                    <p:pic>
                      <p:nvPicPr>
                        <p:cNvPr id="55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8520" y="4315923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4174970"/>
                </p:ext>
              </p:extLst>
            </p:nvPr>
          </p:nvGraphicFramePr>
          <p:xfrm>
            <a:off x="6744461" y="4442315"/>
            <a:ext cx="12906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6" name="Equation" r:id="rId6" imgW="520560" imgH="164880" progId="Equation.DSMT4">
                    <p:embed/>
                  </p:oleObj>
                </mc:Choice>
                <mc:Fallback>
                  <p:oleObj name="Equation" r:id="rId6" imgW="520560" imgH="164880" progId="Equation.DSMT4">
                    <p:embed/>
                    <p:pic>
                      <p:nvPicPr>
                        <p:cNvPr id="57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44461" y="4442315"/>
                          <a:ext cx="12906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6" name="Group 65"/>
          <p:cNvGrpSpPr/>
          <p:nvPr/>
        </p:nvGrpSpPr>
        <p:grpSpPr>
          <a:xfrm>
            <a:off x="279040" y="4285439"/>
            <a:ext cx="11662084" cy="604917"/>
            <a:chOff x="250904" y="4693411"/>
            <a:chExt cx="11662084" cy="604917"/>
          </a:xfrm>
        </p:grpSpPr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250904" y="4775108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I thuộc tia phân giác của góc 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0347756"/>
                </p:ext>
              </p:extLst>
            </p:nvPr>
          </p:nvGraphicFramePr>
          <p:xfrm>
            <a:off x="5304308" y="4693411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7" name="Equation" r:id="rId8" imgW="355320" imgH="228600" progId="Equation.DSMT4">
                    <p:embed/>
                  </p:oleObj>
                </mc:Choice>
                <mc:Fallback>
                  <p:oleObj name="Equation" r:id="rId8" imgW="355320" imgH="228600" progId="Equation.DSMT4">
                    <p:embed/>
                    <p:pic>
                      <p:nvPicPr>
                        <p:cNvPr id="61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4308" y="4693411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1477094"/>
                </p:ext>
              </p:extLst>
            </p:nvPr>
          </p:nvGraphicFramePr>
          <p:xfrm>
            <a:off x="6754813" y="4819650"/>
            <a:ext cx="132238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8" name="Equation" r:id="rId10" imgW="533160" imgH="164880" progId="Equation.DSMT4">
                    <p:embed/>
                  </p:oleObj>
                </mc:Choice>
                <mc:Fallback>
                  <p:oleObj name="Equation" r:id="rId10" imgW="533160" imgH="164880" progId="Equation.DSMT4">
                    <p:embed/>
                    <p:pic>
                      <p:nvPicPr>
                        <p:cNvPr id="62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4813" y="4819650"/>
                          <a:ext cx="132238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69"/>
          <p:cNvGrpSpPr/>
          <p:nvPr/>
        </p:nvGrpSpPr>
        <p:grpSpPr>
          <a:xfrm>
            <a:off x="290760" y="4829032"/>
            <a:ext cx="11662084" cy="523220"/>
            <a:chOff x="248556" y="5237004"/>
            <a:chExt cx="11662084" cy="523220"/>
          </a:xfrm>
        </p:grpSpPr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Do đó: 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1385850"/>
                </p:ext>
              </p:extLst>
            </p:nvPr>
          </p:nvGraphicFramePr>
          <p:xfrm>
            <a:off x="1365960" y="5295900"/>
            <a:ext cx="20780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" name="Equation" r:id="rId12" imgW="838080" imgH="164880" progId="Equation.DSMT4">
                    <p:embed/>
                  </p:oleObj>
                </mc:Choice>
                <mc:Fallback>
                  <p:oleObj name="Equation" r:id="rId12" imgW="838080" imgH="164880" progId="Equation.DSMT4">
                    <p:embed/>
                    <p:pic>
                      <p:nvPicPr>
                        <p:cNvPr id="65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960" y="5295900"/>
                          <a:ext cx="20780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06352" y="5265140"/>
            <a:ext cx="9542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Vậy ba điểm D, E, F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48576" y="5721009"/>
            <a:ext cx="92752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Ta nói: 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  <p:pic>
        <p:nvPicPr>
          <p:cNvPr id="5192" name="Picture 7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39" y="2312512"/>
            <a:ext cx="4000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3" name="Picture 7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90" y="2368784"/>
            <a:ext cx="2762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4" name="Picture 7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39" y="3085584"/>
            <a:ext cx="4191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4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7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nội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138709"/>
            <a:ext cx="11939740" cy="25545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Khái niệm: Đường tròn tiếp xúc với ba cạnh của tam giác là đường tròn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tiếp</a:t>
            </a:r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giác,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Tâm của đường tròn nội tiếp tam giác là giao của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113924" y="3612329"/>
            <a:ext cx="1193974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Cách vẽ: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73"/>
          <p:cNvSpPr>
            <a:spLocks noChangeArrowheads="1"/>
          </p:cNvSpPr>
          <p:nvPr/>
        </p:nvSpPr>
        <p:spPr bwMode="auto">
          <a:xfrm rot="2537898">
            <a:off x="7644225" y="4837393"/>
            <a:ext cx="196849" cy="157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1" name="Rectangle 74"/>
          <p:cNvSpPr>
            <a:spLocks noChangeArrowheads="1"/>
          </p:cNvSpPr>
          <p:nvPr/>
        </p:nvSpPr>
        <p:spPr bwMode="auto">
          <a:xfrm rot="686657">
            <a:off x="5572007" y="5324755"/>
            <a:ext cx="196851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6835658" y="6340755"/>
            <a:ext cx="194733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3" name="Line 76"/>
          <p:cNvSpPr>
            <a:spLocks noChangeShapeType="1"/>
          </p:cNvSpPr>
          <p:nvPr/>
        </p:nvSpPr>
        <p:spPr bwMode="auto">
          <a:xfrm>
            <a:off x="6835657" y="5535893"/>
            <a:ext cx="0" cy="94297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77"/>
          <p:cNvSpPr>
            <a:spLocks noChangeShapeType="1"/>
          </p:cNvSpPr>
          <p:nvPr/>
        </p:nvSpPr>
        <p:spPr bwMode="auto">
          <a:xfrm flipV="1">
            <a:off x="6835658" y="4827868"/>
            <a:ext cx="882649" cy="70802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78"/>
          <p:cNvSpPr>
            <a:spLocks noChangeShapeType="1"/>
          </p:cNvSpPr>
          <p:nvPr/>
        </p:nvSpPr>
        <p:spPr bwMode="auto">
          <a:xfrm flipH="1" flipV="1">
            <a:off x="5559307" y="5299356"/>
            <a:ext cx="1276351" cy="236537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79"/>
          <p:cNvSpPr txBox="1">
            <a:spLocks noChangeArrowheads="1"/>
          </p:cNvSpPr>
          <p:nvPr/>
        </p:nvSpPr>
        <p:spPr bwMode="auto">
          <a:xfrm>
            <a:off x="7521458" y="4434168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57" name="Text Box 80"/>
          <p:cNvSpPr txBox="1">
            <a:spLocks noChangeArrowheads="1"/>
          </p:cNvSpPr>
          <p:nvPr/>
        </p:nvSpPr>
        <p:spPr bwMode="auto">
          <a:xfrm>
            <a:off x="4871391" y="498503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58" name="Text Box 81"/>
          <p:cNvSpPr txBox="1">
            <a:spLocks noChangeArrowheads="1"/>
          </p:cNvSpPr>
          <p:nvPr/>
        </p:nvSpPr>
        <p:spPr bwMode="auto">
          <a:xfrm>
            <a:off x="6441958" y="647728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59" name="Group 82"/>
          <p:cNvGrpSpPr>
            <a:grpSpLocks/>
          </p:cNvGrpSpPr>
          <p:nvPr/>
        </p:nvGrpSpPr>
        <p:grpSpPr bwMode="auto">
          <a:xfrm>
            <a:off x="4738040" y="3262593"/>
            <a:ext cx="5994400" cy="3673475"/>
            <a:chOff x="3072" y="-48"/>
            <a:chExt cx="2832" cy="2314"/>
          </a:xfrm>
        </p:grpSpPr>
        <p:sp>
          <p:nvSpPr>
            <p:cNvPr id="60" name="AutoShape 83"/>
            <p:cNvSpPr>
              <a:spLocks noChangeArrowheads="1"/>
            </p:cNvSpPr>
            <p:nvPr/>
          </p:nvSpPr>
          <p:spPr bwMode="auto">
            <a:xfrm>
              <a:off x="3312" y="204"/>
              <a:ext cx="2385" cy="1788"/>
            </a:xfrm>
            <a:prstGeom prst="triangle">
              <a:avLst>
                <a:gd name="adj" fmla="val 15935"/>
              </a:avLst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61" name="Text Box 84"/>
            <p:cNvSpPr txBox="1">
              <a:spLocks noChangeArrowheads="1"/>
            </p:cNvSpPr>
            <p:nvPr/>
          </p:nvSpPr>
          <p:spPr bwMode="auto">
            <a:xfrm>
              <a:off x="3408" y="-4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62" name="Text Box 85"/>
            <p:cNvSpPr txBox="1">
              <a:spLocks noChangeArrowheads="1"/>
            </p:cNvSpPr>
            <p:nvPr/>
          </p:nvSpPr>
          <p:spPr bwMode="auto">
            <a:xfrm>
              <a:off x="3072" y="19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63" name="Text Box 86"/>
            <p:cNvSpPr txBox="1">
              <a:spLocks noChangeArrowheads="1"/>
            </p:cNvSpPr>
            <p:nvPr/>
          </p:nvSpPr>
          <p:spPr bwMode="auto">
            <a:xfrm>
              <a:off x="5424" y="2016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64" name="Text Box 87"/>
          <p:cNvSpPr txBox="1">
            <a:spLocks noChangeArrowheads="1"/>
          </p:cNvSpPr>
          <p:nvPr/>
        </p:nvSpPr>
        <p:spPr bwMode="auto">
          <a:xfrm>
            <a:off x="6541440" y="5510493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I</a:t>
            </a:r>
          </a:p>
        </p:txBody>
      </p:sp>
      <p:grpSp>
        <p:nvGrpSpPr>
          <p:cNvPr id="65" name="Group 88"/>
          <p:cNvGrpSpPr>
            <a:grpSpLocks/>
          </p:cNvGrpSpPr>
          <p:nvPr/>
        </p:nvGrpSpPr>
        <p:grpSpPr bwMode="auto">
          <a:xfrm>
            <a:off x="5982640" y="3676930"/>
            <a:ext cx="889000" cy="1828800"/>
            <a:chOff x="3660" y="213"/>
            <a:chExt cx="420" cy="1152"/>
          </a:xfrm>
        </p:grpSpPr>
        <p:sp>
          <p:nvSpPr>
            <p:cNvPr id="66" name="Line 89"/>
            <p:cNvSpPr>
              <a:spLocks noChangeShapeType="1"/>
            </p:cNvSpPr>
            <p:nvPr/>
          </p:nvSpPr>
          <p:spPr bwMode="auto">
            <a:xfrm>
              <a:off x="3696" y="213"/>
              <a:ext cx="384" cy="11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" name="Group 90"/>
            <p:cNvGrpSpPr>
              <a:grpSpLocks/>
            </p:cNvGrpSpPr>
            <p:nvPr/>
          </p:nvGrpSpPr>
          <p:grpSpPr bwMode="auto">
            <a:xfrm>
              <a:off x="3660" y="348"/>
              <a:ext cx="180" cy="120"/>
              <a:chOff x="3660" y="348"/>
              <a:chExt cx="180" cy="120"/>
            </a:xfrm>
          </p:grpSpPr>
          <p:sp>
            <p:nvSpPr>
              <p:cNvPr id="68" name="Arc 91"/>
              <p:cNvSpPr>
                <a:spLocks/>
              </p:cNvSpPr>
              <p:nvPr/>
            </p:nvSpPr>
            <p:spPr bwMode="auto">
              <a:xfrm rot="-952809" flipH="1" flipV="1">
                <a:off x="3660" y="420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Arc 92"/>
              <p:cNvSpPr>
                <a:spLocks/>
              </p:cNvSpPr>
              <p:nvPr/>
            </p:nvSpPr>
            <p:spPr bwMode="auto">
              <a:xfrm rot="-4716515" flipH="1" flipV="1">
                <a:off x="3768" y="372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" name="Group 93"/>
          <p:cNvGrpSpPr>
            <a:grpSpLocks/>
          </p:cNvGrpSpPr>
          <p:nvPr/>
        </p:nvGrpSpPr>
        <p:grpSpPr bwMode="auto">
          <a:xfrm>
            <a:off x="5265091" y="5548593"/>
            <a:ext cx="1606549" cy="950913"/>
            <a:chOff x="3321" y="1362"/>
            <a:chExt cx="768" cy="629"/>
          </a:xfrm>
        </p:grpSpPr>
        <p:sp>
          <p:nvSpPr>
            <p:cNvPr id="71" name="Line 94"/>
            <p:cNvSpPr>
              <a:spLocks noChangeShapeType="1"/>
            </p:cNvSpPr>
            <p:nvPr/>
          </p:nvSpPr>
          <p:spPr bwMode="auto">
            <a:xfrm flipV="1">
              <a:off x="3321" y="1362"/>
              <a:ext cx="768" cy="6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" name="Group 95"/>
            <p:cNvGrpSpPr>
              <a:grpSpLocks/>
            </p:cNvGrpSpPr>
            <p:nvPr/>
          </p:nvGrpSpPr>
          <p:grpSpPr bwMode="auto">
            <a:xfrm>
              <a:off x="3345" y="1849"/>
              <a:ext cx="105" cy="142"/>
              <a:chOff x="3345" y="1849"/>
              <a:chExt cx="105" cy="142"/>
            </a:xfrm>
          </p:grpSpPr>
          <p:sp>
            <p:nvSpPr>
              <p:cNvPr id="73" name="Arc 96"/>
              <p:cNvSpPr>
                <a:spLocks/>
              </p:cNvSpPr>
              <p:nvPr/>
            </p:nvSpPr>
            <p:spPr bwMode="auto">
              <a:xfrm>
                <a:off x="3345" y="18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rc 97"/>
              <p:cNvSpPr>
                <a:spLocks/>
              </p:cNvSpPr>
              <p:nvPr/>
            </p:nvSpPr>
            <p:spPr bwMode="auto">
              <a:xfrm rot="1857826">
                <a:off x="3384" y="1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98"/>
              <p:cNvSpPr>
                <a:spLocks/>
              </p:cNvSpPr>
              <p:nvPr/>
            </p:nvSpPr>
            <p:spPr bwMode="auto">
              <a:xfrm rot="-1400432">
                <a:off x="3354" y="1849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99"/>
              <p:cNvSpPr>
                <a:spLocks/>
              </p:cNvSpPr>
              <p:nvPr/>
            </p:nvSpPr>
            <p:spPr bwMode="auto">
              <a:xfrm rot="1042809">
                <a:off x="3402" y="1917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oup 100"/>
          <p:cNvGrpSpPr>
            <a:grpSpLocks/>
          </p:cNvGrpSpPr>
          <p:nvPr/>
        </p:nvGrpSpPr>
        <p:grpSpPr bwMode="auto">
          <a:xfrm>
            <a:off x="6871640" y="5472393"/>
            <a:ext cx="3352800" cy="1065213"/>
            <a:chOff x="4119" y="1363"/>
            <a:chExt cx="1545" cy="652"/>
          </a:xfrm>
        </p:grpSpPr>
        <p:sp>
          <p:nvSpPr>
            <p:cNvPr id="78" name="Line 101"/>
            <p:cNvSpPr>
              <a:spLocks noChangeShapeType="1"/>
            </p:cNvSpPr>
            <p:nvPr/>
          </p:nvSpPr>
          <p:spPr bwMode="auto">
            <a:xfrm rot="-144689">
              <a:off x="4119" y="1363"/>
              <a:ext cx="1545" cy="6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" name="Group 102"/>
            <p:cNvGrpSpPr>
              <a:grpSpLocks/>
            </p:cNvGrpSpPr>
            <p:nvPr/>
          </p:nvGrpSpPr>
          <p:grpSpPr bwMode="auto">
            <a:xfrm>
              <a:off x="5394" y="1818"/>
              <a:ext cx="135" cy="178"/>
              <a:chOff x="5394" y="1818"/>
              <a:chExt cx="135" cy="178"/>
            </a:xfrm>
          </p:grpSpPr>
          <p:sp>
            <p:nvSpPr>
              <p:cNvPr id="80" name="Arc 103"/>
              <p:cNvSpPr>
                <a:spLocks/>
              </p:cNvSpPr>
              <p:nvPr/>
            </p:nvSpPr>
            <p:spPr bwMode="auto">
              <a:xfrm rot="1556537" flipH="1" flipV="1">
                <a:off x="5428" y="1912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Arc 104"/>
              <p:cNvSpPr>
                <a:spLocks/>
              </p:cNvSpPr>
              <p:nvPr/>
            </p:nvSpPr>
            <p:spPr bwMode="auto">
              <a:xfrm rot="2818788" flipH="1" flipV="1">
                <a:off x="5439" y="1830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105"/>
              <p:cNvSpPr>
                <a:spLocks noChangeShapeType="1"/>
              </p:cNvSpPr>
              <p:nvPr/>
            </p:nvSpPr>
            <p:spPr bwMode="auto">
              <a:xfrm>
                <a:off x="5394" y="1932"/>
                <a:ext cx="84" cy="1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106"/>
              <p:cNvSpPr>
                <a:spLocks noChangeShapeType="1"/>
              </p:cNvSpPr>
              <p:nvPr/>
            </p:nvSpPr>
            <p:spPr bwMode="auto">
              <a:xfrm>
                <a:off x="5433" y="1818"/>
                <a:ext cx="48" cy="4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" name="AutoShape 107"/>
          <p:cNvSpPr>
            <a:spLocks noChangeArrowheads="1"/>
          </p:cNvSpPr>
          <p:nvPr/>
        </p:nvSpPr>
        <p:spPr bwMode="auto">
          <a:xfrm>
            <a:off x="6820840" y="5491442"/>
            <a:ext cx="101600" cy="7620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85" name="Group 108"/>
          <p:cNvGrpSpPr>
            <a:grpSpLocks/>
          </p:cNvGrpSpPr>
          <p:nvPr/>
        </p:nvGrpSpPr>
        <p:grpSpPr bwMode="auto">
          <a:xfrm>
            <a:off x="6109640" y="5053292"/>
            <a:ext cx="1346200" cy="1028700"/>
            <a:chOff x="3720" y="1080"/>
            <a:chExt cx="636" cy="648"/>
          </a:xfrm>
        </p:grpSpPr>
        <p:sp>
          <p:nvSpPr>
            <p:cNvPr id="86" name="Line 109"/>
            <p:cNvSpPr>
              <a:spLocks noChangeShapeType="1"/>
            </p:cNvSpPr>
            <p:nvPr/>
          </p:nvSpPr>
          <p:spPr bwMode="auto">
            <a:xfrm>
              <a:off x="3720" y="1212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10"/>
            <p:cNvSpPr>
              <a:spLocks noChangeShapeType="1"/>
            </p:cNvSpPr>
            <p:nvPr/>
          </p:nvSpPr>
          <p:spPr bwMode="auto">
            <a:xfrm>
              <a:off x="4260" y="1080"/>
              <a:ext cx="96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11"/>
            <p:cNvSpPr>
              <a:spLocks noChangeShapeType="1"/>
            </p:cNvSpPr>
            <p:nvPr/>
          </p:nvSpPr>
          <p:spPr bwMode="auto">
            <a:xfrm>
              <a:off x="3984" y="1728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5563540" y="4534180"/>
            <a:ext cx="2586567" cy="1962150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b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90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40" y="4240492"/>
            <a:ext cx="397933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1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2" dur="615" decel="100000"/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3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5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6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64" grpId="0" autoUpdateAnimBg="0"/>
      <p:bldP spid="84" grpId="0" animBg="1"/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269636" y="749272"/>
            <a:ext cx="68274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Cho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ABC, K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C; D, E, F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tự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vuông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kẻ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K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BC, AC, AB.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Chứng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minh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ba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D, E, F </a:t>
            </a:r>
            <a:r>
              <a:rPr lang="en-US" sz="2800" b="1" dirty="0" err="1">
                <a:latin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</a:rPr>
              <a:t> K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4686" y="750640"/>
            <a:ext cx="4569728" cy="3429118"/>
            <a:chOff x="7624686" y="750640"/>
            <a:chExt cx="4569728" cy="3429118"/>
          </a:xfrm>
        </p:grpSpPr>
        <p:pic>
          <p:nvPicPr>
            <p:cNvPr id="20" name="Picture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3" t="24770" r="18956" b="9027"/>
            <a:stretch>
              <a:fillRect/>
            </a:stretch>
          </p:blipFill>
          <p:spPr bwMode="auto">
            <a:xfrm>
              <a:off x="7630613" y="750640"/>
              <a:ext cx="3510999" cy="342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624686" y="3620132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11202" y="3477104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61981" y="3469212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5116" y="4060825"/>
            <a:ext cx="11662084" cy="634927"/>
            <a:chOff x="225116" y="4285913"/>
            <a:chExt cx="11662084" cy="634927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25116" y="4397620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K thuộc tia phân giác của góc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8671086"/>
                </p:ext>
              </p:extLst>
            </p:nvPr>
          </p:nvGraphicFramePr>
          <p:xfrm>
            <a:off x="5470525" y="4285913"/>
            <a:ext cx="722313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5" name="Equation" r:id="rId4" imgW="291960" imgH="253800" progId="Equation.DSMT4">
                    <p:embed/>
                  </p:oleObj>
                </mc:Choice>
                <mc:Fallback>
                  <p:oleObj name="Equation" r:id="rId4" imgW="291960" imgH="253800" progId="Equation.DSMT4">
                    <p:embed/>
                    <p:pic>
                      <p:nvPicPr>
                        <p:cNvPr id="2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0525" y="4285913"/>
                          <a:ext cx="722313" cy="614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128083"/>
                </p:ext>
              </p:extLst>
            </p:nvPr>
          </p:nvGraphicFramePr>
          <p:xfrm>
            <a:off x="6772597" y="4442315"/>
            <a:ext cx="12906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6" name="Equation" r:id="rId6" imgW="520560" imgH="164880" progId="Equation.DSMT4">
                    <p:embed/>
                  </p:oleObj>
                </mc:Choice>
                <mc:Fallback>
                  <p:oleObj name="Equation" r:id="rId6" imgW="520560" imgH="164880" progId="Equation.DSMT4">
                    <p:embed/>
                    <p:pic>
                      <p:nvPicPr>
                        <p:cNvPr id="2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2597" y="4442315"/>
                          <a:ext cx="12906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50904" y="4510088"/>
            <a:ext cx="11662084" cy="605356"/>
            <a:chOff x="250904" y="4692972"/>
            <a:chExt cx="11662084" cy="605356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50904" y="4775108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K thuộc tia phân giác của góc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832395"/>
                </p:ext>
              </p:extLst>
            </p:nvPr>
          </p:nvGraphicFramePr>
          <p:xfrm>
            <a:off x="5460612" y="4692972"/>
            <a:ext cx="819150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7" name="Equation" r:id="rId8" imgW="330120" imgH="228600" progId="Equation.DSMT4">
                    <p:embed/>
                  </p:oleObj>
                </mc:Choice>
                <mc:Fallback>
                  <p:oleObj name="Equation" r:id="rId8" imgW="330120" imgH="228600" progId="Equation.DSMT4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0612" y="4692972"/>
                          <a:ext cx="819150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977650"/>
                </p:ext>
              </p:extLst>
            </p:nvPr>
          </p:nvGraphicFramePr>
          <p:xfrm>
            <a:off x="6825153" y="4819650"/>
            <a:ext cx="132238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8" name="Equation" r:id="rId10" imgW="533160" imgH="164880" progId="Equation.DSMT4">
                    <p:embed/>
                  </p:oleObj>
                </mc:Choice>
                <mc:Fallback>
                  <p:oleObj name="Equation" r:id="rId10" imgW="533160" imgH="164880" progId="Equation.DSMT4">
                    <p:embed/>
                    <p:pic>
                      <p:nvPicPr>
                        <p:cNvPr id="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25153" y="4819650"/>
                          <a:ext cx="132238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262624" y="4997848"/>
            <a:ext cx="11662084" cy="523220"/>
            <a:chOff x="248556" y="5237004"/>
            <a:chExt cx="11662084" cy="523220"/>
          </a:xfrm>
        </p:grpSpPr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Do đó: 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0987189"/>
                </p:ext>
              </p:extLst>
            </p:nvPr>
          </p:nvGraphicFramePr>
          <p:xfrm>
            <a:off x="1365960" y="5295900"/>
            <a:ext cx="20780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9" name="Equation" r:id="rId12" imgW="838080" imgH="164880" progId="Equation.DSMT4">
                    <p:embed/>
                  </p:oleObj>
                </mc:Choice>
                <mc:Fallback>
                  <p:oleObj name="Equation" r:id="rId12" imgW="838080" imgH="164880" progId="Equation.DSMT4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960" y="5295900"/>
                          <a:ext cx="20780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6352" y="5405820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Vậy ba điểm D, E, F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K.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232" y="5980688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Ta nói: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</a:t>
            </a:r>
          </a:p>
        </p:txBody>
      </p:sp>
    </p:spTree>
    <p:extLst>
      <p:ext uri="{BB962C8B-B14F-4D97-AF65-F5344CB8AC3E}">
        <p14:creationId xmlns:p14="http://schemas.microsoft.com/office/powerpoint/2010/main" val="33418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bàng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94"/>
          <p:cNvSpPr txBox="1">
            <a:spLocks noChangeArrowheads="1"/>
          </p:cNvSpPr>
          <p:nvPr/>
        </p:nvSpPr>
        <p:spPr bwMode="auto">
          <a:xfrm>
            <a:off x="162976" y="1098469"/>
            <a:ext cx="11921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1" name="Text Box 97"/>
          <p:cNvSpPr txBox="1">
            <a:spLocks noChangeArrowheads="1"/>
          </p:cNvSpPr>
          <p:nvPr/>
        </p:nvSpPr>
        <p:spPr bwMode="auto">
          <a:xfrm>
            <a:off x="157688" y="2056945"/>
            <a:ext cx="66229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B (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C).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498082" y="2171518"/>
            <a:ext cx="3615395" cy="3015628"/>
            <a:chOff x="7624686" y="750640"/>
            <a:chExt cx="4569728" cy="3429118"/>
          </a:xfrm>
        </p:grpSpPr>
        <p:pic>
          <p:nvPicPr>
            <p:cNvPr id="93" name="Picture 6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3" t="24770" r="18956" b="9027"/>
            <a:stretch>
              <a:fillRect/>
            </a:stretch>
          </p:blipFill>
          <p:spPr bwMode="auto">
            <a:xfrm>
              <a:off x="7630613" y="750640"/>
              <a:ext cx="3510999" cy="342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>
              <a:off x="7624686" y="3620132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1111202" y="3477104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2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4" y="167609"/>
            <a:ext cx="116848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24/111 (SGK):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Cho đường tròn (O), dây AB khác đường kính. Qua O kẻ đường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vuông góc với AB, cắt tiếp tuyến tại A của đường tròn ở điểm C.</a:t>
            </a:r>
          </a:p>
          <a:p>
            <a:pPr algn="just">
              <a:lnSpc>
                <a:spcPct val="150000"/>
              </a:lnSpc>
            </a:pP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CB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b) Cho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15cm,AB = 24cm.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OC.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7">
            <a:extLst>
              <a:ext uri="{FF2B5EF4-FFF2-40B4-BE49-F238E27FC236}">
                <a16:creationId xmlns:a16="http://schemas.microsoft.com/office/drawing/2014/main" xmlns="" id="{E0102661-CA93-4147-81A8-6B5BC9C6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49" y="2699818"/>
            <a:ext cx="453390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>
            <a:extLst>
              <a:ext uri="{FF2B5EF4-FFF2-40B4-BE49-F238E27FC236}">
                <a16:creationId xmlns:a16="http://schemas.microsoft.com/office/drawing/2014/main" xmlns="" id="{58A4EE93-4AD4-47F5-8C5D-66C2DC75C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" y="3716998"/>
            <a:ext cx="231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BC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tuyến</a:t>
            </a:r>
            <a:endParaRPr lang="en-US" altLang="en-US" sz="2400" dirty="0"/>
          </a:p>
        </p:txBody>
      </p:sp>
      <p:graphicFrame>
        <p:nvGraphicFramePr>
          <p:cNvPr id="19" name="Object 29">
            <a:extLst>
              <a:ext uri="{FF2B5EF4-FFF2-40B4-BE49-F238E27FC236}">
                <a16:creationId xmlns:a16="http://schemas.microsoft.com/office/drawing/2014/main" xmlns="" id="{54D1AD9B-DF21-43DF-9C96-0DE2925E2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90800"/>
              </p:ext>
            </p:extLst>
          </p:nvPr>
        </p:nvGraphicFramePr>
        <p:xfrm>
          <a:off x="1526540" y="4466298"/>
          <a:ext cx="130651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6" imgW="622080" imgH="177480" progId="Equation.DSMT4">
                  <p:embed/>
                </p:oleObj>
              </mc:Choice>
              <mc:Fallback>
                <p:oleObj name="Equation" r:id="rId6" imgW="6220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540" y="4466298"/>
                        <a:ext cx="130651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49">
            <a:extLst>
              <a:ext uri="{FF2B5EF4-FFF2-40B4-BE49-F238E27FC236}">
                <a16:creationId xmlns:a16="http://schemas.microsoft.com/office/drawing/2014/main" xmlns="" id="{13F0EAA8-9929-4364-A11A-7D109B04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140" y="4174198"/>
            <a:ext cx="2667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Text Box 79">
            <a:extLst>
              <a:ext uri="{FF2B5EF4-FFF2-40B4-BE49-F238E27FC236}">
                <a16:creationId xmlns:a16="http://schemas.microsoft.com/office/drawing/2014/main" xmlns="" id="{194DE5F8-5561-4EB6-9646-AF02DE98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40" y="322169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/>
              <a:t>Câu</a:t>
            </a:r>
            <a:r>
              <a:rPr lang="en-US" altLang="en-US" sz="2400" u="sng" dirty="0"/>
              <a:t> a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xmlns="" id="{7D003CDC-FB82-418A-99B1-CED1E0EE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240" y="322169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663300"/>
                </a:solidFill>
              </a:rPr>
              <a:t>Câu</a:t>
            </a:r>
            <a:r>
              <a:rPr lang="en-US" altLang="en-US" sz="2400" u="sng" dirty="0">
                <a:solidFill>
                  <a:srgbClr val="663300"/>
                </a:solidFill>
              </a:rPr>
              <a:t> b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xmlns="" id="{870F9416-427E-478A-A6D3-17E67436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140" y="375509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3300"/>
                </a:solidFill>
              </a:rPr>
              <a:t>Tính OC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xmlns="" id="{8F8B8FB7-4206-427D-A5F4-E6DD6A227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444089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3300"/>
                </a:solidFill>
              </a:rPr>
              <a:t>Tính OH</a:t>
            </a:r>
          </a:p>
        </p:txBody>
      </p:sp>
      <p:sp>
        <p:nvSpPr>
          <p:cNvPr id="26" name="Line 83">
            <a:extLst>
              <a:ext uri="{FF2B5EF4-FFF2-40B4-BE49-F238E27FC236}">
                <a16:creationId xmlns:a16="http://schemas.microsoft.com/office/drawing/2014/main" xmlns="" id="{64B3B089-6B64-4BC5-A52B-1BD112A8B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2340" y="3221698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84">
            <a:extLst>
              <a:ext uri="{FF2B5EF4-FFF2-40B4-BE49-F238E27FC236}">
                <a16:creationId xmlns:a16="http://schemas.microsoft.com/office/drawing/2014/main" xmlns="" id="{8516CB99-A089-44DF-93BE-07E284DD4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140" y="4212298"/>
            <a:ext cx="2667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2219812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10563170" y="1607037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2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2388087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11067385" y="2376975"/>
            <a:ext cx="68262" cy="7620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11068972" y="2927837"/>
            <a:ext cx="68263" cy="7778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26"/>
          <p:cNvGrpSpPr>
            <a:grpSpLocks/>
          </p:cNvGrpSpPr>
          <p:nvPr/>
        </p:nvGrpSpPr>
        <p:grpSpPr bwMode="auto">
          <a:xfrm>
            <a:off x="11291222" y="2669075"/>
            <a:ext cx="68263" cy="7620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9" name="Group 32"/>
          <p:cNvGrpSpPr>
            <a:grpSpLocks/>
          </p:cNvGrpSpPr>
          <p:nvPr/>
        </p:nvGrpSpPr>
        <p:grpSpPr bwMode="auto">
          <a:xfrm>
            <a:off x="10864185" y="2694475"/>
            <a:ext cx="68262" cy="76200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1075322" y="2665900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31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20" grpId="0" animBg="1"/>
      <p:bldP spid="22" grpId="0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6" name="Picture 2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360" y="3398520"/>
            <a:ext cx="7518400" cy="4191000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98474" y="15232"/>
            <a:ext cx="9186203" cy="21511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9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064000" y="2689276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64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753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05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6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30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7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305988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17" imgW="723600" imgH="228600" progId="Equation.DSMT4">
                  <p:embed/>
                </p:oleObj>
              </mc:Choice>
              <mc:Fallback>
                <p:oleObj name="Equation" r:id="rId17" imgW="723600" imgH="22860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429660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times up"/>
          <p:cNvGrpSpPr>
            <a:grpSpLocks/>
          </p:cNvGrpSpPr>
          <p:nvPr/>
        </p:nvGrpSpPr>
        <p:grpSpPr bwMode="auto">
          <a:xfrm>
            <a:off x="10563170" y="2816885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3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597935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11067385" y="3586823"/>
            <a:ext cx="68262" cy="76200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11068972" y="4137685"/>
            <a:ext cx="68263" cy="77788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7" name="Group 26"/>
          <p:cNvGrpSpPr>
            <a:grpSpLocks/>
          </p:cNvGrpSpPr>
          <p:nvPr/>
        </p:nvGrpSpPr>
        <p:grpSpPr bwMode="auto">
          <a:xfrm>
            <a:off x="11291222" y="3878923"/>
            <a:ext cx="68263" cy="76200"/>
            <a:chOff x="2455863" y="2411803"/>
            <a:chExt cx="566738" cy="566738"/>
          </a:xfrm>
        </p:grpSpPr>
        <p:sp>
          <p:nvSpPr>
            <p:cNvPr id="6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3" name="Group 32"/>
          <p:cNvGrpSpPr>
            <a:grpSpLocks/>
          </p:cNvGrpSpPr>
          <p:nvPr/>
        </p:nvGrpSpPr>
        <p:grpSpPr bwMode="auto">
          <a:xfrm>
            <a:off x="10864185" y="3904323"/>
            <a:ext cx="68262" cy="76200"/>
            <a:chOff x="2455863" y="2411803"/>
            <a:chExt cx="566738" cy="56673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79" name="Oval 107"/>
          <p:cNvSpPr>
            <a:spLocks noChangeArrowheads="1"/>
          </p:cNvSpPr>
          <p:nvPr/>
        </p:nvSpPr>
        <p:spPr bwMode="auto">
          <a:xfrm>
            <a:off x="11075322" y="3875748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968324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064000" y="280182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7812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3208" y="543833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48800" y="51054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27140" y="56388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6665" y="5497443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86808" y="5458264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120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2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90706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48884" y="5105400"/>
            <a:ext cx="2641600" cy="19050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000764" y="571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92764" y="5538596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pic>
        <p:nvPicPr>
          <p:cNvPr id="5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260844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times up"/>
          <p:cNvGrpSpPr>
            <a:grpSpLocks/>
          </p:cNvGrpSpPr>
          <p:nvPr/>
        </p:nvGrpSpPr>
        <p:grpSpPr bwMode="auto">
          <a:xfrm>
            <a:off x="10563170" y="2648069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9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42911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4"/>
          <p:cNvGrpSpPr>
            <a:grpSpLocks/>
          </p:cNvGrpSpPr>
          <p:nvPr/>
        </p:nvGrpSpPr>
        <p:grpSpPr bwMode="auto">
          <a:xfrm>
            <a:off x="11067385" y="3418007"/>
            <a:ext cx="68262" cy="76200"/>
            <a:chOff x="2455863" y="2411803"/>
            <a:chExt cx="566738" cy="566738"/>
          </a:xfrm>
        </p:grpSpPr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6" name="Group 20"/>
          <p:cNvGrpSpPr>
            <a:grpSpLocks/>
          </p:cNvGrpSpPr>
          <p:nvPr/>
        </p:nvGrpSpPr>
        <p:grpSpPr bwMode="auto">
          <a:xfrm>
            <a:off x="11068972" y="3968869"/>
            <a:ext cx="68263" cy="77788"/>
            <a:chOff x="2455863" y="2411803"/>
            <a:chExt cx="566738" cy="566738"/>
          </a:xfrm>
        </p:grpSpPr>
        <p:sp>
          <p:nvSpPr>
            <p:cNvPr id="6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2" name="Group 26"/>
          <p:cNvGrpSpPr>
            <a:grpSpLocks/>
          </p:cNvGrpSpPr>
          <p:nvPr/>
        </p:nvGrpSpPr>
        <p:grpSpPr bwMode="auto">
          <a:xfrm>
            <a:off x="11291222" y="3710107"/>
            <a:ext cx="68263" cy="76200"/>
            <a:chOff x="2455863" y="2411803"/>
            <a:chExt cx="566738" cy="566738"/>
          </a:xfrm>
        </p:grpSpPr>
        <p:sp>
          <p:nvSpPr>
            <p:cNvPr id="7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8" name="Group 32"/>
          <p:cNvGrpSpPr>
            <a:grpSpLocks/>
          </p:cNvGrpSpPr>
          <p:nvPr/>
        </p:nvGrpSpPr>
        <p:grpSpPr bwMode="auto">
          <a:xfrm>
            <a:off x="10864185" y="3735507"/>
            <a:ext cx="68262" cy="76200"/>
            <a:chOff x="2455863" y="2411803"/>
            <a:chExt cx="566738" cy="566738"/>
          </a:xfrm>
        </p:grpSpPr>
        <p:sp>
          <p:nvSpPr>
            <p:cNvPr id="7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8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8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4" name="Oval 107"/>
          <p:cNvSpPr>
            <a:spLocks noChangeArrowheads="1"/>
          </p:cNvSpPr>
          <p:nvPr/>
        </p:nvSpPr>
        <p:spPr bwMode="auto">
          <a:xfrm>
            <a:off x="11075322" y="3706932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21" grpId="0"/>
      <p:bldP spid="22" grpId="0" animBg="1"/>
      <p:bldP spid="23" grpId="0" animBg="1"/>
      <p:bldP spid="24" grpId="0" animBg="1"/>
      <p:bldP spid="53" grpId="0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6" y="-729168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26612"/>
            <a:ext cx="9318794" cy="2208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Cho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56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C. 65	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D. 75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064000" y="3026908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9676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10400" y="58674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0" y="5029200"/>
            <a:ext cx="22352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2011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6"/>
          <p:cNvGrpSpPr>
            <a:grpSpLocks noChangeAspect="1"/>
          </p:cNvGrpSpPr>
          <p:nvPr/>
        </p:nvGrpSpPr>
        <p:grpSpPr bwMode="auto">
          <a:xfrm>
            <a:off x="9355892" y="-55248"/>
            <a:ext cx="2856256" cy="1962153"/>
            <a:chOff x="3396" y="1776"/>
            <a:chExt cx="1872" cy="1286"/>
          </a:xfrm>
        </p:grpSpPr>
        <p:sp>
          <p:nvSpPr>
            <p:cNvPr id="23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456" y="1869"/>
              <a:ext cx="181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rc 18"/>
            <p:cNvSpPr>
              <a:spLocks/>
            </p:cNvSpPr>
            <p:nvPr/>
          </p:nvSpPr>
          <p:spPr bwMode="auto">
            <a:xfrm>
              <a:off x="4528" y="2020"/>
              <a:ext cx="85" cy="81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21884 w 21884"/>
                <a:gd name="T1" fmla="*/ 21575 h 21600"/>
                <a:gd name="T2" fmla="*/ 0 w 21884"/>
                <a:gd name="T3" fmla="*/ 5642 h 21600"/>
                <a:gd name="T4" fmla="*/ 20850 w 2188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4" h="21600" fill="none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21884" h="21600" stroke="0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4325" y="1981"/>
              <a:ext cx="897" cy="896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3591" y="2008"/>
              <a:ext cx="1022" cy="405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3591" y="2413"/>
              <a:ext cx="1022" cy="432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613" y="2008"/>
              <a:ext cx="1" cy="837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613" y="2008"/>
              <a:ext cx="158" cy="419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613" y="2427"/>
              <a:ext cx="158" cy="418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4546" y="2097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3732" y="2371"/>
              <a:ext cx="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3826" y="2375"/>
              <a:ext cx="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°</a:t>
              </a:r>
              <a:endParaRPr lang="en-US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4762" y="2417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4800" y="2319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2" name="Oval 30"/>
            <p:cNvSpPr>
              <a:spLocks noChangeArrowheads="1"/>
            </p:cNvSpPr>
            <p:nvPr/>
          </p:nvSpPr>
          <p:spPr bwMode="auto">
            <a:xfrm>
              <a:off x="3581" y="2403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3396" y="2320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4604" y="1999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4579" y="1776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auto">
            <a:xfrm>
              <a:off x="4604" y="2835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4593" y="2868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36319"/>
              </p:ext>
            </p:extLst>
          </p:nvPr>
        </p:nvGraphicFramePr>
        <p:xfrm>
          <a:off x="933450" y="890903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890903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684176"/>
              </p:ext>
            </p:extLst>
          </p:nvPr>
        </p:nvGraphicFramePr>
        <p:xfrm>
          <a:off x="5280531" y="890925"/>
          <a:ext cx="9429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18" imgW="380880" imgH="215640" progId="Equation.DSMT4">
                  <p:embed/>
                </p:oleObj>
              </mc:Choice>
              <mc:Fallback>
                <p:oleObj name="Equation" r:id="rId18" imgW="380880" imgH="215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531" y="890925"/>
                        <a:ext cx="94297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8000" y="4953000"/>
            <a:ext cx="2641600" cy="1905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57676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12197" y="5584686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556272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times up"/>
          <p:cNvGrpSpPr>
            <a:grpSpLocks/>
          </p:cNvGrpSpPr>
          <p:nvPr/>
        </p:nvGrpSpPr>
        <p:grpSpPr bwMode="auto">
          <a:xfrm>
            <a:off x="10563170" y="2943497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3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4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5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724547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11067385" y="3713435"/>
            <a:ext cx="68262" cy="76200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11068972" y="4264297"/>
            <a:ext cx="68263" cy="7778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8" name="Group 26"/>
          <p:cNvGrpSpPr>
            <a:grpSpLocks/>
          </p:cNvGrpSpPr>
          <p:nvPr/>
        </p:nvGrpSpPr>
        <p:grpSpPr bwMode="auto">
          <a:xfrm>
            <a:off x="11291222" y="4005535"/>
            <a:ext cx="68263" cy="76200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4" name="Group 32"/>
          <p:cNvGrpSpPr>
            <a:grpSpLocks/>
          </p:cNvGrpSpPr>
          <p:nvPr/>
        </p:nvGrpSpPr>
        <p:grpSpPr bwMode="auto">
          <a:xfrm>
            <a:off x="10864185" y="4030935"/>
            <a:ext cx="68262" cy="76200"/>
            <a:chOff x="2455863" y="2411803"/>
            <a:chExt cx="566738" cy="566738"/>
          </a:xfrm>
        </p:grpSpPr>
        <p:sp>
          <p:nvSpPr>
            <p:cNvPr id="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0" name="Oval 107"/>
          <p:cNvSpPr>
            <a:spLocks noChangeArrowheads="1"/>
          </p:cNvSpPr>
          <p:nvPr/>
        </p:nvSpPr>
        <p:spPr bwMode="auto">
          <a:xfrm>
            <a:off x="11075322" y="4002360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20" grpId="0"/>
      <p:bldP spid="25" grpId="0" animBg="1"/>
      <p:bldP spid="27" grpId="0" animBg="1"/>
      <p:bldP spid="49" grpId="0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2" name="Picture 21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0" y="3581400"/>
            <a:ext cx="7518400" cy="4191000"/>
          </a:xfrm>
          <a:prstGeom prst="rect">
            <a:avLst/>
          </a:prstGeom>
        </p:spPr>
      </p:pic>
      <p:sp>
        <p:nvSpPr>
          <p:cNvPr id="23" name="Cloud 22"/>
          <p:cNvSpPr/>
          <p:nvPr/>
        </p:nvSpPr>
        <p:spPr>
          <a:xfrm>
            <a:off x="984737" y="152400"/>
            <a:ext cx="8285871" cy="187334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719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7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3" y="6386732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5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" descr="Woven mat"/>
          <p:cNvSpPr>
            <a:spLocks noChangeArrowheads="1"/>
          </p:cNvSpPr>
          <p:nvPr/>
        </p:nvSpPr>
        <p:spPr bwMode="auto">
          <a:xfrm>
            <a:off x="1841742" y="2913611"/>
            <a:ext cx="2834945" cy="2800701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1954286" y="2897888"/>
            <a:ext cx="2978278" cy="2816424"/>
            <a:chOff x="192" y="1216"/>
            <a:chExt cx="1742" cy="1742"/>
          </a:xfrm>
          <a:blipFill>
            <a:blip r:embed="rId3"/>
            <a:tile tx="0" ty="0" sx="100000" sy="100000" flip="none" algn="tl"/>
          </a:blipFill>
        </p:grpSpPr>
        <p:sp>
          <p:nvSpPr>
            <p:cNvPr id="7" name="Oval 100" descr="Woven mat"/>
            <p:cNvSpPr>
              <a:spLocks noChangeArrowheads="1"/>
            </p:cNvSpPr>
            <p:nvPr/>
          </p:nvSpPr>
          <p:spPr bwMode="auto">
            <a:xfrm>
              <a:off x="192" y="1216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85599" y="2457197"/>
            <a:ext cx="432000" cy="360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74300" y="5743745"/>
            <a:ext cx="4560000" cy="324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8"/>
          <p:cNvSpPr>
            <a:spLocks noChangeArrowheads="1"/>
          </p:cNvSpPr>
          <p:nvPr/>
        </p:nvSpPr>
        <p:spPr bwMode="auto">
          <a:xfrm>
            <a:off x="1029709" y="4368125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2" name="Line 103"/>
          <p:cNvSpPr>
            <a:spLocks noChangeShapeType="1"/>
          </p:cNvSpPr>
          <p:nvPr/>
        </p:nvSpPr>
        <p:spPr bwMode="auto">
          <a:xfrm flipV="1">
            <a:off x="2182989" y="3414538"/>
            <a:ext cx="2116156" cy="19337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3348595" y="2433047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4" name="Rectangle 114"/>
          <p:cNvSpPr>
            <a:spLocks noChangeArrowheads="1"/>
          </p:cNvSpPr>
          <p:nvPr/>
        </p:nvSpPr>
        <p:spPr bwMode="auto">
          <a:xfrm>
            <a:off x="154745" y="560373"/>
            <a:ext cx="11929404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5" name="Line 103"/>
          <p:cNvSpPr>
            <a:spLocks noChangeShapeType="1"/>
          </p:cNvSpPr>
          <p:nvPr/>
        </p:nvSpPr>
        <p:spPr bwMode="auto">
          <a:xfrm flipV="1">
            <a:off x="2223633" y="3414538"/>
            <a:ext cx="2103648" cy="191780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9" name="Text Box 106"/>
          <p:cNvSpPr txBox="1">
            <a:spLocks noChangeArrowheads="1"/>
          </p:cNvSpPr>
          <p:nvPr/>
        </p:nvSpPr>
        <p:spPr bwMode="auto">
          <a:xfrm>
            <a:off x="2716362" y="4137292"/>
            <a:ext cx="950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" name="Text Box 106"/>
          <p:cNvSpPr txBox="1">
            <a:spLocks noChangeArrowheads="1"/>
          </p:cNvSpPr>
          <p:nvPr/>
        </p:nvSpPr>
        <p:spPr bwMode="auto">
          <a:xfrm>
            <a:off x="3127805" y="3906329"/>
            <a:ext cx="1167520" cy="6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102"/>
          <p:cNvGrpSpPr>
            <a:grpSpLocks/>
          </p:cNvGrpSpPr>
          <p:nvPr/>
        </p:nvGrpSpPr>
        <p:grpSpPr bwMode="auto">
          <a:xfrm>
            <a:off x="6775126" y="2941882"/>
            <a:ext cx="3397698" cy="2963863"/>
            <a:chOff x="239" y="1409"/>
            <a:chExt cx="2011" cy="1867"/>
          </a:xfrm>
          <a:blipFill>
            <a:blip r:embed="rId3"/>
            <a:tile tx="0" ty="0" sx="100000" sy="100000" flip="none" algn="tl"/>
          </a:blipFill>
        </p:grpSpPr>
        <p:sp>
          <p:nvSpPr>
            <p:cNvPr id="23" name="Oval 100" descr="Woven mat"/>
            <p:cNvSpPr>
              <a:spLocks noChangeArrowheads="1"/>
            </p:cNvSpPr>
            <p:nvPr/>
          </p:nvSpPr>
          <p:spPr bwMode="auto">
            <a:xfrm>
              <a:off x="508" y="1534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1761327" y="2381266"/>
            <a:ext cx="3688643" cy="3348000"/>
            <a:chOff x="2299" y="1477"/>
            <a:chExt cx="2335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341" y="147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107"/>
            <p:cNvGraphicFramePr>
              <a:graphicFrameLocks noChangeAspect="1"/>
            </p:cNvGraphicFramePr>
            <p:nvPr/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7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18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257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719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7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3" y="6386732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5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818E-6 -3.59852E-6 L -0.1213 -0.34782 C -0.14707 -0.42645 -0.18495 -0.46554 -0.22426 -0.46554 C -0.26955 -0.46554 -0.3056 -0.42645 -0.33112 -0.34782 L -0.45138 -3.5985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3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89 0.01457 L 0.20539 -0.3071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9" y="-160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281E-6 -2.83071E-6 L -0.18457 0.31175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8" y="1558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5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1" grpId="1"/>
      <p:bldP spid="11" grpId="2"/>
      <p:bldP spid="12" grpId="0" animBg="1"/>
      <p:bldP spid="13" grpId="0"/>
      <p:bldP spid="13" grpId="1"/>
      <p:bldP spid="13" grpId="2"/>
      <p:bldP spid="14" grpId="0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 cmpd="thickThin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320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388" name="Text Box 41"/>
          <p:cNvSpPr txBox="1">
            <a:spLocks noChangeArrowheads="1"/>
          </p:cNvSpPr>
          <p:nvPr/>
        </p:nvSpPr>
        <p:spPr bwMode="auto">
          <a:xfrm>
            <a:off x="857646" y="890162"/>
            <a:ext cx="7480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B, C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 (O)</a:t>
            </a:r>
          </a:p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AB, AC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(O), 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CD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đường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kính</a:t>
            </a:r>
            <a:endParaRPr lang="en-US" sz="2600" b="1" dirty="0">
              <a:latin typeface="Times New Roman" pitchFamily="18" charset="0"/>
              <a:cs typeface="Arial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9" name="Group 42"/>
          <p:cNvGrpSpPr>
            <a:grpSpLocks/>
          </p:cNvGrpSpPr>
          <p:nvPr/>
        </p:nvGrpSpPr>
        <p:grpSpPr bwMode="auto">
          <a:xfrm>
            <a:off x="11454" y="890162"/>
            <a:ext cx="8327691" cy="1979016"/>
            <a:chOff x="-102" y="646"/>
            <a:chExt cx="2854" cy="1244"/>
          </a:xfrm>
        </p:grpSpPr>
        <p:sp>
          <p:nvSpPr>
            <p:cNvPr id="16412" name="Line 43"/>
            <p:cNvSpPr>
              <a:spLocks noChangeShapeType="1"/>
            </p:cNvSpPr>
            <p:nvPr/>
          </p:nvSpPr>
          <p:spPr bwMode="auto">
            <a:xfrm flipH="1">
              <a:off x="148" y="646"/>
              <a:ext cx="1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Text Box 44"/>
            <p:cNvSpPr txBox="1">
              <a:spLocks noChangeArrowheads="1"/>
            </p:cNvSpPr>
            <p:nvPr/>
          </p:nvSpPr>
          <p:spPr bwMode="auto">
            <a:xfrm>
              <a:off x="-67" y="833"/>
              <a:ext cx="199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GT</a:t>
              </a:r>
            </a:p>
          </p:txBody>
        </p:sp>
        <p:sp>
          <p:nvSpPr>
            <p:cNvPr id="16414" name="Text Box 45"/>
            <p:cNvSpPr txBox="1">
              <a:spLocks noChangeArrowheads="1"/>
            </p:cNvSpPr>
            <p:nvPr/>
          </p:nvSpPr>
          <p:spPr bwMode="auto">
            <a:xfrm>
              <a:off x="-67" y="1410"/>
              <a:ext cx="25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KL</a:t>
              </a:r>
            </a:p>
          </p:txBody>
        </p:sp>
        <p:sp>
          <p:nvSpPr>
            <p:cNvPr id="16415" name="Line 46"/>
            <p:cNvSpPr>
              <a:spLocks noChangeShapeType="1"/>
            </p:cNvSpPr>
            <p:nvPr/>
          </p:nvSpPr>
          <p:spPr bwMode="auto">
            <a:xfrm>
              <a:off x="-102" y="1221"/>
              <a:ext cx="285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47"/>
          <p:cNvSpPr txBox="1">
            <a:spLocks noChangeArrowheads="1"/>
          </p:cNvSpPr>
          <p:nvPr/>
        </p:nvSpPr>
        <p:spPr bwMode="auto">
          <a:xfrm>
            <a:off x="811487" y="2185528"/>
            <a:ext cx="426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BD //AO</a:t>
            </a:r>
          </a:p>
        </p:txBody>
      </p:sp>
      <p:sp>
        <p:nvSpPr>
          <p:cNvPr id="16391" name="Text Box 48"/>
          <p:cNvSpPr txBox="1">
            <a:spLocks noChangeArrowheads="1"/>
          </p:cNvSpPr>
          <p:nvPr/>
        </p:nvSpPr>
        <p:spPr bwMode="auto">
          <a:xfrm>
            <a:off x="802632" y="175566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113704" name="Text Box 50"/>
          <p:cNvSpPr txBox="1">
            <a:spLocks noChangeArrowheads="1"/>
          </p:cNvSpPr>
          <p:nvPr/>
        </p:nvSpPr>
        <p:spPr bwMode="auto">
          <a:xfrm>
            <a:off x="112535" y="3783706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3705" name="Text Box 53"/>
          <p:cNvSpPr txBox="1">
            <a:spLocks noChangeArrowheads="1"/>
          </p:cNvSpPr>
          <p:nvPr/>
        </p:nvSpPr>
        <p:spPr bwMode="auto">
          <a:xfrm>
            <a:off x="129722" y="4208450"/>
            <a:ext cx="12231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25522" y="4560213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 OA // DB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38432" y="376748"/>
            <a:ext cx="3417154" cy="2178050"/>
            <a:chOff x="6908801" y="1941364"/>
            <a:chExt cx="3417154" cy="2178050"/>
          </a:xfrm>
        </p:grpSpPr>
        <p:grpSp>
          <p:nvGrpSpPr>
            <p:cNvPr id="16387" name="Group 17"/>
            <p:cNvGrpSpPr>
              <a:grpSpLocks/>
            </p:cNvGrpSpPr>
            <p:nvPr/>
          </p:nvGrpSpPr>
          <p:grpSpPr bwMode="auto">
            <a:xfrm>
              <a:off x="6908801" y="1941364"/>
              <a:ext cx="3413918" cy="2178050"/>
              <a:chOff x="3312" y="896"/>
              <a:chExt cx="2024" cy="1372"/>
            </a:xfrm>
          </p:grpSpPr>
          <p:sp>
            <p:nvSpPr>
              <p:cNvPr id="16416" name="Text Box 18"/>
              <p:cNvSpPr txBox="1">
                <a:spLocks noChangeArrowheads="1"/>
              </p:cNvSpPr>
              <p:nvPr/>
            </p:nvSpPr>
            <p:spPr bwMode="auto">
              <a:xfrm>
                <a:off x="3312" y="1607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b="0">
                    <a:latin typeface=".VnTime" pitchFamily="34" charset="0"/>
                    <a:cs typeface="Arial" charset="0"/>
                  </a:rPr>
                  <a:t>A</a:t>
                </a:r>
                <a:endParaRPr lang="en-US" sz="2800" b="0">
                  <a:latin typeface=".VnTime" pitchFamily="34" charset="0"/>
                  <a:cs typeface="Arial" charset="0"/>
                </a:endParaRPr>
              </a:p>
            </p:txBody>
          </p:sp>
          <p:grpSp>
            <p:nvGrpSpPr>
              <p:cNvPr id="16417" name="Group 19"/>
              <p:cNvGrpSpPr>
                <a:grpSpLocks/>
              </p:cNvGrpSpPr>
              <p:nvPr/>
            </p:nvGrpSpPr>
            <p:grpSpPr bwMode="auto">
              <a:xfrm>
                <a:off x="3400" y="896"/>
                <a:ext cx="1936" cy="1372"/>
                <a:chOff x="3400" y="896"/>
                <a:chExt cx="1936" cy="1372"/>
              </a:xfrm>
            </p:grpSpPr>
            <p:sp>
              <p:nvSpPr>
                <p:cNvPr id="16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800" y="1379"/>
                  <a:ext cx="48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800" b="0">
                      <a:latin typeface=".VnTime" pitchFamily="34" charset="0"/>
                      <a:cs typeface="Arial" charset="0"/>
                    </a:rPr>
                    <a:t>.</a:t>
                  </a:r>
                  <a:r>
                    <a:rPr lang="en-US" sz="1800" b="0">
                      <a:latin typeface=".VnTime" pitchFamily="34" charset="0"/>
                      <a:cs typeface="Arial" charset="0"/>
                    </a:rPr>
                    <a:t>O</a:t>
                  </a:r>
                </a:p>
              </p:txBody>
            </p:sp>
            <p:sp>
              <p:nvSpPr>
                <p:cNvPr id="1641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18" y="896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B</a:t>
                  </a:r>
                  <a:endParaRPr lang="en-US" sz="2800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1642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656" y="2123"/>
                  <a:ext cx="234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C</a:t>
                  </a:r>
                </a:p>
              </p:txBody>
            </p:sp>
            <p:sp>
              <p:nvSpPr>
                <p:cNvPr id="16421" name="Line 23"/>
                <p:cNvSpPr>
                  <a:spLocks noChangeShapeType="1"/>
                </p:cNvSpPr>
                <p:nvPr/>
              </p:nvSpPr>
              <p:spPr bwMode="auto">
                <a:xfrm rot="120000">
                  <a:off x="4648" y="1176"/>
                  <a:ext cx="239" cy="43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2" name="Line 24"/>
                <p:cNvSpPr>
                  <a:spLocks noChangeShapeType="1"/>
                </p:cNvSpPr>
                <p:nvPr/>
              </p:nvSpPr>
              <p:spPr bwMode="auto">
                <a:xfrm rot="21480000" flipV="1">
                  <a:off x="4739" y="1169"/>
                  <a:ext cx="268" cy="9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511" y="1170"/>
                  <a:ext cx="1140" cy="5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4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3520" y="1761"/>
                  <a:ext cx="1256" cy="33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520" y="1608"/>
                  <a:ext cx="1376" cy="14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6" name="Oval 28"/>
                <p:cNvSpPr>
                  <a:spLocks noChangeArrowheads="1"/>
                </p:cNvSpPr>
                <p:nvPr/>
              </p:nvSpPr>
              <p:spPr bwMode="auto">
                <a:xfrm>
                  <a:off x="4376" y="1132"/>
                  <a:ext cx="960" cy="96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 sz="4400" b="0">
                    <a:solidFill>
                      <a:srgbClr val="CC3300"/>
                    </a:solidFill>
                    <a:latin typeface="VNI-Times" pitchFamily="2" charset="0"/>
                    <a:cs typeface="Arial" charset="0"/>
                  </a:endParaRPr>
                </a:p>
              </p:txBody>
            </p:sp>
            <p:sp>
              <p:nvSpPr>
                <p:cNvPr id="16427" name="Oval 29"/>
                <p:cNvSpPr>
                  <a:spLocks noChangeArrowheads="1"/>
                </p:cNvSpPr>
                <p:nvPr/>
              </p:nvSpPr>
              <p:spPr bwMode="auto">
                <a:xfrm>
                  <a:off x="4864" y="158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8" name="Oval 30"/>
                <p:cNvSpPr>
                  <a:spLocks noChangeArrowheads="1"/>
                </p:cNvSpPr>
                <p:nvPr/>
              </p:nvSpPr>
              <p:spPr bwMode="auto">
                <a:xfrm>
                  <a:off x="4725" y="2077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9" name="Oval 31"/>
                <p:cNvSpPr>
                  <a:spLocks noChangeArrowheads="1"/>
                </p:cNvSpPr>
                <p:nvPr/>
              </p:nvSpPr>
              <p:spPr bwMode="auto">
                <a:xfrm>
                  <a:off x="4643" y="116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0" name="Oval 32"/>
                <p:cNvSpPr>
                  <a:spLocks noChangeArrowheads="1"/>
                </p:cNvSpPr>
                <p:nvPr/>
              </p:nvSpPr>
              <p:spPr bwMode="auto">
                <a:xfrm>
                  <a:off x="3502" y="173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1" name="Line 33"/>
                <p:cNvSpPr>
                  <a:spLocks noChangeShapeType="1"/>
                </p:cNvSpPr>
                <p:nvPr/>
              </p:nvSpPr>
              <p:spPr bwMode="auto">
                <a:xfrm>
                  <a:off x="4648" y="1184"/>
                  <a:ext cx="88" cy="88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400" y="1272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>
                      <a:cs typeface="Arial" charset="0"/>
                    </a:rPr>
                    <a:t>.</a:t>
                  </a:r>
                </a:p>
              </p:txBody>
            </p:sp>
            <p:sp>
              <p:nvSpPr>
                <p:cNvPr id="1643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752" y="1136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 dirty="0">
                      <a:cs typeface="Arial" charset="0"/>
                    </a:rPr>
                    <a:t>.</a:t>
                  </a:r>
                </a:p>
              </p:txBody>
            </p:sp>
          </p:grpSp>
        </p:grpSp>
        <p:sp>
          <p:nvSpPr>
            <p:cNvPr id="16397" name="Line 62"/>
            <p:cNvSpPr>
              <a:spLocks noChangeShapeType="1"/>
            </p:cNvSpPr>
            <p:nvPr/>
          </p:nvSpPr>
          <p:spPr bwMode="auto">
            <a:xfrm rot="21289024">
              <a:off x="9179685" y="2359243"/>
              <a:ext cx="563929" cy="5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Text Box 63"/>
            <p:cNvSpPr txBox="1">
              <a:spLocks noChangeArrowheads="1"/>
            </p:cNvSpPr>
            <p:nvPr/>
          </p:nvSpPr>
          <p:spPr bwMode="auto">
            <a:xfrm>
              <a:off x="9614755" y="1955651"/>
              <a:ext cx="711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cs typeface="Arial" charset="0"/>
                </a:rPr>
                <a:t>D</a:t>
              </a:r>
            </a:p>
          </p:txBody>
        </p:sp>
      </p:grpSp>
      <p:sp>
        <p:nvSpPr>
          <p:cNvPr id="37952" name="Text Box 64"/>
          <p:cNvSpPr txBox="1">
            <a:spLocks noChangeArrowheads="1"/>
          </p:cNvSpPr>
          <p:nvPr/>
        </p:nvSpPr>
        <p:spPr bwMode="auto">
          <a:xfrm>
            <a:off x="4093926" y="6321476"/>
            <a:ext cx="18989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OA// DB</a:t>
            </a:r>
          </a:p>
        </p:txBody>
      </p:sp>
      <p:graphicFrame>
        <p:nvGraphicFramePr>
          <p:cNvPr id="1137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547032"/>
              </p:ext>
            </p:extLst>
          </p:nvPr>
        </p:nvGraphicFramePr>
        <p:xfrm>
          <a:off x="5173845" y="5622734"/>
          <a:ext cx="1823962" cy="39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113718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845" y="5622734"/>
                        <a:ext cx="1823962" cy="39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71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532307"/>
              </p:ext>
            </p:extLst>
          </p:nvPr>
        </p:nvGraphicFramePr>
        <p:xfrm>
          <a:off x="2891506" y="5690581"/>
          <a:ext cx="188426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113719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506" y="5690581"/>
                        <a:ext cx="188426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0" name="Text Box 56"/>
          <p:cNvSpPr txBox="1">
            <a:spLocks noChangeArrowheads="1"/>
          </p:cNvSpPr>
          <p:nvPr/>
        </p:nvSpPr>
        <p:spPr bwMode="auto">
          <a:xfrm>
            <a:off x="7047888" y="5535833"/>
            <a:ext cx="19413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ý a)</a:t>
            </a:r>
          </a:p>
        </p:txBody>
      </p:sp>
      <p:graphicFrame>
        <p:nvGraphicFramePr>
          <p:cNvPr id="113722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95202"/>
              </p:ext>
            </p:extLst>
          </p:nvPr>
        </p:nvGraphicFramePr>
        <p:xfrm>
          <a:off x="3034709" y="4974921"/>
          <a:ext cx="1371684" cy="41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Equation" r:id="rId7" imgW="444114" imgH="177646" progId="Equation.DSMT4">
                  <p:embed/>
                </p:oleObj>
              </mc:Choice>
              <mc:Fallback>
                <p:oleObj name="Equation" r:id="rId7" imgW="444114" imgH="177646" progId="Equation.DSMT4">
                  <p:embed/>
                  <p:pic>
                    <p:nvPicPr>
                      <p:cNvPr id="113722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709" y="4974921"/>
                        <a:ext cx="1371684" cy="411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3" name="Text Box 59"/>
          <p:cNvSpPr txBox="1">
            <a:spLocks noChangeArrowheads="1"/>
          </p:cNvSpPr>
          <p:nvPr/>
        </p:nvSpPr>
        <p:spPr bwMode="auto">
          <a:xfrm>
            <a:off x="4307812" y="4947141"/>
            <a:ext cx="35560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13724" name="Text Box 60"/>
          <p:cNvSpPr txBox="1">
            <a:spLocks noChangeArrowheads="1"/>
          </p:cNvSpPr>
          <p:nvPr/>
        </p:nvSpPr>
        <p:spPr bwMode="auto">
          <a:xfrm>
            <a:off x="11455" y="4975277"/>
            <a:ext cx="2492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>
            <a:off x="3870499" y="6126192"/>
            <a:ext cx="609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>
            <a:off x="3804484" y="5316473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30" name="Line 66"/>
          <p:cNvSpPr>
            <a:spLocks noChangeShapeType="1"/>
          </p:cNvSpPr>
          <p:nvPr/>
        </p:nvSpPr>
        <p:spPr bwMode="auto">
          <a:xfrm flipH="1">
            <a:off x="5229269" y="6025180"/>
            <a:ext cx="1016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 Box 48"/>
          <p:cNvSpPr txBox="1">
            <a:spLocks noChangeArrowheads="1"/>
          </p:cNvSpPr>
          <p:nvPr/>
        </p:nvSpPr>
        <p:spPr bwMode="auto">
          <a:xfrm>
            <a:off x="10020" y="3356888"/>
            <a:ext cx="47870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0" name="Rectangle 114"/>
          <p:cNvSpPr>
            <a:spLocks noChangeArrowheads="1"/>
          </p:cNvSpPr>
          <p:nvPr/>
        </p:nvSpPr>
        <p:spPr bwMode="auto">
          <a:xfrm>
            <a:off x="-3" y="50410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26/115 (SGK):</a:t>
            </a:r>
          </a:p>
        </p:txBody>
      </p:sp>
      <p:pic>
        <p:nvPicPr>
          <p:cNvPr id="51" name="Picture 1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5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114"/>
          <p:cNvSpPr>
            <a:spLocks noChangeArrowheads="1"/>
          </p:cNvSpPr>
          <p:nvPr/>
        </p:nvSpPr>
        <p:spPr bwMode="auto">
          <a:xfrm>
            <a:off x="-3" y="284246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781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4" grpId="0"/>
      <p:bldP spid="113705" grpId="0"/>
      <p:bldP spid="37947" grpId="0"/>
      <p:bldP spid="37952" grpId="0"/>
      <p:bldP spid="113720" grpId="0"/>
      <p:bldP spid="113723" grpId="0"/>
      <p:bldP spid="113724" grpId="0"/>
      <p:bldP spid="113728" grpId="0" animBg="1"/>
      <p:bldP spid="113729" grpId="0" animBg="1"/>
      <p:bldP spid="113730" grpId="0" animBg="1"/>
      <p:bldP spid="16411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=""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-154748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977327" y="2079745"/>
            <a:ext cx="7137341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lý thuyết, định lý.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bài 26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28/115-116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(SGK)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258623" y="46500"/>
            <a:ext cx="292184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 24/111 (SGK):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0">
            <a:extLst>
              <a:ext uri="{FF2B5EF4-FFF2-40B4-BE49-F238E27FC236}">
                <a16:creationId xmlns:a16="http://schemas.microsoft.com/office/drawing/2014/main" xmlns="" id="{E047FFA7-6CD6-4738-A407-D7FEEA9C15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2769" y="356809"/>
            <a:ext cx="4248444" cy="3777632"/>
          </a:xfrm>
          <a:solidFill>
            <a:schemeClr val="bg1"/>
          </a:solidFill>
        </p:spPr>
      </p:pic>
      <p:sp>
        <p:nvSpPr>
          <p:cNvPr id="28" name="Line 14">
            <a:extLst>
              <a:ext uri="{FF2B5EF4-FFF2-40B4-BE49-F238E27FC236}">
                <a16:creationId xmlns:a16="http://schemas.microsoft.com/office/drawing/2014/main" xmlns="" id="{94FA9BF9-DE2F-4AFA-9D0D-C8603521A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2769" y="694690"/>
            <a:ext cx="0" cy="58467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xmlns="" id="{71FE8437-98AD-47A4-A0B6-50AD5EB8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91" y="782277"/>
            <a:ext cx="561455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dirty="0">
                <a:sym typeface="Symbol" panose="05050102010706020507" pitchFamily="18" charset="2"/>
              </a:rPr>
              <a:t>a) CMR: 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CB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tuyến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(O). </a:t>
            </a:r>
            <a:r>
              <a:rPr lang="en-US" altLang="en-US" sz="2600" dirty="0" err="1"/>
              <a:t>Nối</a:t>
            </a:r>
            <a:r>
              <a:rPr lang="en-US" altLang="en-US" sz="2600" dirty="0"/>
              <a:t> B </a:t>
            </a:r>
            <a:r>
              <a:rPr lang="en-US" altLang="en-US" sz="2600" dirty="0" err="1"/>
              <a:t>với</a:t>
            </a:r>
            <a:r>
              <a:rPr lang="en-US" altLang="en-US" sz="2600" dirty="0"/>
              <a:t> C, B </a:t>
            </a:r>
            <a:r>
              <a:rPr lang="en-US" altLang="en-US" sz="2600" dirty="0" err="1"/>
              <a:t>với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O</a:t>
            </a:r>
            <a:endParaRPr lang="en-US" alt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E787AE-49B0-47D8-B4B8-B3C4F5D67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984995"/>
              </p:ext>
            </p:extLst>
          </p:nvPr>
        </p:nvGraphicFramePr>
        <p:xfrm>
          <a:off x="684972" y="3532895"/>
          <a:ext cx="2133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" name="Equation" r:id="rId5" imgW="2133360" imgH="444240" progId="Equation.DSMT4">
                  <p:embed/>
                </p:oleObj>
              </mc:Choice>
              <mc:Fallback>
                <p:oleObj name="Equation" r:id="rId5" imgW="21333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972" y="3532895"/>
                        <a:ext cx="21336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11A52770-BE92-437D-8DC7-CD71B696B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947317"/>
              </p:ext>
            </p:extLst>
          </p:nvPr>
        </p:nvGraphicFramePr>
        <p:xfrm>
          <a:off x="1354138" y="4525963"/>
          <a:ext cx="2400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0" name="Equation" r:id="rId7" imgW="2400120" imgH="444240" progId="Equation.DSMT4">
                  <p:embed/>
                </p:oleObj>
              </mc:Choice>
              <mc:Fallback>
                <p:oleObj name="Equation" r:id="rId7" imgW="2400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54138" y="4525963"/>
                        <a:ext cx="24003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806BA34-389A-402E-9FD0-23A410EA3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115936"/>
              </p:ext>
            </p:extLst>
          </p:nvPr>
        </p:nvGraphicFramePr>
        <p:xfrm>
          <a:off x="4136147" y="3086619"/>
          <a:ext cx="558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1" name="Equation" r:id="rId9" imgW="558720" imgH="355320" progId="Equation.DSMT4">
                  <p:embed/>
                </p:oleObj>
              </mc:Choice>
              <mc:Fallback>
                <p:oleObj name="Equation" r:id="rId9" imgW="558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36147" y="3086619"/>
                        <a:ext cx="558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73191" y="1655457"/>
            <a:ext cx="4784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Ta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∆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AOB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OA = OB ( = R )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177" y="2147900"/>
            <a:ext cx="27895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Symbol" panose="05050102010706020507" pitchFamily="18" charset="2"/>
              <a:buChar char="Þ"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∆AOB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</a:t>
            </a:r>
            <a:endParaRPr lang="en-US" altLang="en-US" sz="26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723" y="264034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OH  AB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OH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cao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đồng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thời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phân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giác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endParaRPr lang="en-US" altLang="en-US" sz="26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87248"/>
              </p:ext>
            </p:extLst>
          </p:nvPr>
        </p:nvGraphicFramePr>
        <p:xfrm>
          <a:off x="1073472" y="4129088"/>
          <a:ext cx="347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name="Equation" r:id="rId11" imgW="3479760" imgH="368280" progId="Equation.DSMT4">
                  <p:embed/>
                </p:oleObj>
              </mc:Choice>
              <mc:Fallback>
                <p:oleObj name="Equation" r:id="rId11" imgW="3479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3472" y="4129088"/>
                        <a:ext cx="347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72691" y="3995466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623" y="4530026"/>
            <a:ext cx="11015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Do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4177" y="5064673"/>
            <a:ext cx="54441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CB  BO.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BO=R (B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thuộc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(O))      </a:t>
            </a:r>
            <a:endParaRPr lang="en-US" altLang="en-US" sz="26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762006"/>
              </p:ext>
            </p:extLst>
          </p:nvPr>
        </p:nvGraphicFramePr>
        <p:xfrm>
          <a:off x="348577" y="5190596"/>
          <a:ext cx="355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Equation" r:id="rId13" imgW="355320" imgH="241200" progId="Equation.DSMT4">
                  <p:embed/>
                </p:oleObj>
              </mc:Choice>
              <mc:Fallback>
                <p:oleObj name="Equation" r:id="rId13" imgW="355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8577" y="5190596"/>
                        <a:ext cx="355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709812" y="5637535"/>
            <a:ext cx="51796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tuyến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tròn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(O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).</a:t>
            </a:r>
            <a:endParaRPr lang="en-US" altLang="en-US" sz="26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654211"/>
              </p:ext>
            </p:extLst>
          </p:nvPr>
        </p:nvGraphicFramePr>
        <p:xfrm>
          <a:off x="348577" y="5782478"/>
          <a:ext cx="355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" name="Equation" r:id="rId15" imgW="355680" imgH="241200" progId="Equation.DSMT4">
                  <p:embed/>
                </p:oleObj>
              </mc:Choice>
              <mc:Fallback>
                <p:oleObj name="Equation" r:id="rId15" imgW="355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8577" y="5782478"/>
                        <a:ext cx="355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206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9" grpId="0"/>
      <p:bldP spid="2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275433" y="211935"/>
            <a:ext cx="292184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 24/111 (SGK):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6">
            <a:extLst>
              <a:ext uri="{FF2B5EF4-FFF2-40B4-BE49-F238E27FC236}">
                <a16:creationId xmlns:a16="http://schemas.microsoft.com/office/drawing/2014/main" xmlns="" id="{2EB8F64E-92A1-4398-B7D7-59CFBDFF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5582" y="2441110"/>
            <a:ext cx="4637942" cy="3654137"/>
          </a:xfrm>
          <a:prstGeom prst="rect">
            <a:avLst/>
          </a:prstGeom>
          <a:noFill/>
        </p:spPr>
      </p:pic>
      <p:sp>
        <p:nvSpPr>
          <p:cNvPr id="28" name="Line 14">
            <a:extLst>
              <a:ext uri="{FF2B5EF4-FFF2-40B4-BE49-F238E27FC236}">
                <a16:creationId xmlns:a16="http://schemas.microsoft.com/office/drawing/2014/main" xmlns="" id="{94FA9BF9-DE2F-4AFA-9D0D-C8603521A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6503" y="619224"/>
            <a:ext cx="0" cy="58467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xmlns="" id="{71FE8437-98AD-47A4-A0B6-50AD5EB8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58" y="1015201"/>
            <a:ext cx="5797441" cy="14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dirty="0" smtClean="0">
                <a:sym typeface="Symbol" panose="05050102010706020507" pitchFamily="18" charset="2"/>
              </a:rPr>
              <a:t>b</a:t>
            </a:r>
            <a:r>
              <a:rPr lang="en-US" altLang="en-US" sz="2600" dirty="0">
                <a:sym typeface="Symbol" panose="05050102010706020507" pitchFamily="18" charset="2"/>
              </a:rPr>
              <a:t>) Cho R = 15cm, AB = 24cm. </a:t>
            </a:r>
            <a:r>
              <a:rPr lang="en-US" altLang="en-US" sz="2600" dirty="0" err="1">
                <a:sym typeface="Symbol" panose="05050102010706020507" pitchFamily="18" charset="2"/>
              </a:rPr>
              <a:t>Tính</a:t>
            </a:r>
            <a:r>
              <a:rPr lang="en-US" altLang="en-US" sz="2600" dirty="0">
                <a:sym typeface="Symbol" panose="05050102010706020507" pitchFamily="18" charset="2"/>
              </a:rPr>
              <a:t> OC</a:t>
            </a:r>
          </a:p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Ta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HA = HB </a:t>
            </a:r>
            <a:r>
              <a:rPr lang="en-US" altLang="en-US" sz="2600" dirty="0" smtClean="0">
                <a:solidFill>
                  <a:srgbClr val="0033CC"/>
                </a:solidFill>
                <a:sym typeface="Symbol" panose="05050102010706020507" pitchFamily="18" charset="2"/>
              </a:rPr>
              <a:t>(</a:t>
            </a:r>
            <a:r>
              <a:rPr lang="en-US" altLang="en-US" sz="2600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tính</a:t>
            </a:r>
            <a:r>
              <a:rPr lang="en-US" altLang="en-US" sz="2600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chất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∆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cân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ABO)</a:t>
            </a:r>
          </a:p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             =&gt; AH = AB : 2 = 24:2 = 12cm</a:t>
            </a:r>
          </a:p>
        </p:txBody>
      </p:sp>
      <p:pic>
        <p:nvPicPr>
          <p:cNvPr id="31" name="Picture 67">
            <a:extLst>
              <a:ext uri="{FF2B5EF4-FFF2-40B4-BE49-F238E27FC236}">
                <a16:creationId xmlns:a16="http://schemas.microsoft.com/office/drawing/2014/main" xmlns="" id="{BC8A1D50-C8C6-4043-A597-3B41BBED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9714" y="211935"/>
            <a:ext cx="3389696" cy="2404656"/>
          </a:xfrm>
          <a:prstGeom prst="rect">
            <a:avLst/>
          </a:prstGeom>
          <a:noFill/>
        </p:spPr>
      </p:pic>
      <p:sp>
        <p:nvSpPr>
          <p:cNvPr id="32" name="Text Box 71">
            <a:extLst>
              <a:ext uri="{FF2B5EF4-FFF2-40B4-BE49-F238E27FC236}">
                <a16:creationId xmlns:a16="http://schemas.microsoft.com/office/drawing/2014/main" xmlns="" id="{7CF383B2-EF90-40E9-964D-633BB855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" y="2594518"/>
            <a:ext cx="7262512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định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Pitago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tam </a:t>
            </a:r>
            <a:r>
              <a:rPr lang="en-US" altLang="en-US" sz="2400" dirty="0" err="1"/>
              <a:t>giác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vuông</a:t>
            </a:r>
            <a:r>
              <a:rPr lang="en-US" altLang="en-US" sz="2400" dirty="0"/>
              <a:t> AOH ta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   HO</a:t>
            </a:r>
            <a:r>
              <a:rPr lang="en-US" altLang="en-US" sz="2400" baseline="30000" dirty="0"/>
              <a:t>2 </a:t>
            </a:r>
            <a:r>
              <a:rPr lang="en-US" altLang="en-US" sz="2400" dirty="0"/>
              <a:t>= OA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– AH</a:t>
            </a:r>
            <a:r>
              <a:rPr lang="en-US" altLang="en-US" sz="2400" baseline="30000" dirty="0"/>
              <a:t>2 </a:t>
            </a:r>
            <a:r>
              <a:rPr lang="en-US" altLang="en-US" sz="2400" dirty="0"/>
              <a:t>=</a:t>
            </a:r>
            <a:r>
              <a:rPr lang="en-US" altLang="en-US" sz="2400" baseline="30000" dirty="0"/>
              <a:t> </a:t>
            </a:r>
            <a:r>
              <a:rPr lang="en-US" altLang="en-US" sz="2400" dirty="0"/>
              <a:t>15</a:t>
            </a:r>
            <a:r>
              <a:rPr lang="en-US" altLang="en-US" sz="2400" baseline="30000" dirty="0"/>
              <a:t>2  </a:t>
            </a:r>
            <a:r>
              <a:rPr lang="en-US" altLang="en-US" sz="2400" dirty="0"/>
              <a:t>- 12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81 = 9</a:t>
            </a:r>
            <a:r>
              <a:rPr lang="en-US" altLang="en-US" sz="2400" baseline="30000" dirty="0"/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aseline="30000" dirty="0"/>
              <a:t>     </a:t>
            </a:r>
            <a:r>
              <a:rPr lang="en-US" altLang="en-US" sz="2400" dirty="0"/>
              <a:t>=&gt; OH = 9cm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hệ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thức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về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tam </a:t>
            </a:r>
            <a:r>
              <a:rPr lang="en-US" altLang="en-US" sz="2400" dirty="0" err="1"/>
              <a:t>giác</a:t>
            </a:r>
            <a:r>
              <a:rPr lang="en-US" altLang="en-US" sz="2400" dirty="0"/>
              <a:t> ACO </a:t>
            </a:r>
            <a:r>
              <a:rPr lang="en-US" altLang="en-US" sz="2400" dirty="0" err="1"/>
              <a:t>vuông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tại</a:t>
            </a:r>
            <a:r>
              <a:rPr lang="en-US" altLang="en-US" sz="2400" dirty="0"/>
              <a:t> A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=&gt; AO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OH.OC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=&gt; OC = AO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: OH = 15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: 9 = 25cm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Vậy</a:t>
            </a:r>
            <a:r>
              <a:rPr lang="en-US" altLang="en-US" sz="2400" dirty="0"/>
              <a:t> OC = 25cm</a:t>
            </a:r>
          </a:p>
        </p:txBody>
      </p:sp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38" y="5918855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times up"/>
          <p:cNvGrpSpPr>
            <a:grpSpLocks/>
          </p:cNvGrpSpPr>
          <p:nvPr/>
        </p:nvGrpSpPr>
        <p:grpSpPr bwMode="auto">
          <a:xfrm>
            <a:off x="7862173" y="5306080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00" y="6087130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8366388" y="6076018"/>
            <a:ext cx="68262" cy="76200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8367975" y="6626880"/>
            <a:ext cx="68263" cy="7778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8590225" y="6368118"/>
            <a:ext cx="68263" cy="7620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8163188" y="6393518"/>
            <a:ext cx="68262" cy="7620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8374325" y="6364943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58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E298CF1-86C5-4339-8410-4127159BC1A9}"/>
              </a:ext>
            </a:extLst>
          </p:cNvPr>
          <p:cNvGrpSpPr/>
          <p:nvPr/>
        </p:nvGrpSpPr>
        <p:grpSpPr>
          <a:xfrm>
            <a:off x="563068" y="3806732"/>
            <a:ext cx="7683752" cy="1228478"/>
            <a:chOff x="563068" y="3806732"/>
            <a:chExt cx="7683752" cy="12284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F9F52BC-E55C-4CAC-AC47-522B151FFE91}"/>
                </a:ext>
              </a:extLst>
            </p:cNvPr>
            <p:cNvSpPr txBox="1"/>
            <p:nvPr/>
          </p:nvSpPr>
          <p:spPr>
            <a:xfrm>
              <a:off x="563068" y="3806732"/>
              <a:ext cx="7683752" cy="1228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vi-VN" sz="26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Chứng minh được tứ giác OCAB là hình thoi</a:t>
              </a:r>
              <a:endParaRPr lang="en-US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pt-BR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được</a:t>
              </a:r>
              <a:endPara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6060E74C-9F15-4D4C-80E1-6C631CD6C7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549106"/>
                </p:ext>
              </p:extLst>
            </p:nvPr>
          </p:nvGraphicFramePr>
          <p:xfrm>
            <a:off x="2617470" y="4516120"/>
            <a:ext cx="14605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2" name="Equation" r:id="rId5" imgW="1460160" imgH="419040" progId="Equation.DSMT4">
                    <p:embed/>
                  </p:oleObj>
                </mc:Choice>
                <mc:Fallback>
                  <p:oleObj name="Equation" r:id="rId5" imgW="146016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17470" y="4516120"/>
                          <a:ext cx="14605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4" y="280153"/>
            <a:ext cx="1119716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25/112 (SGK)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Cho đường tròn tâm O có bán kính OA = R, dây BC vuông góc với OA tại trung điểm M của OA.</a:t>
            </a:r>
          </a:p>
          <a:p>
            <a:pPr>
              <a:lnSpc>
                <a:spcPct val="150000"/>
              </a:lnSpc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a) Tứ giác OCAB là hình gì ? Vì sao ?</a:t>
            </a:r>
          </a:p>
          <a:p>
            <a:pPr>
              <a:lnSpc>
                <a:spcPct val="150000"/>
              </a:lnSpc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b) Kẻ tiếp tuyến với đường tròn tại B, nó cắt đường thẳng OA tại E. Tính độ dài BE theo R</a:t>
            </a: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xmlns="" id="{0FA71658-D703-42A3-BCE0-26F99AA6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73" y="2957855"/>
            <a:ext cx="39624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171" y="5840936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times up"/>
          <p:cNvGrpSpPr>
            <a:grpSpLocks/>
          </p:cNvGrpSpPr>
          <p:nvPr/>
        </p:nvGrpSpPr>
        <p:grpSpPr bwMode="auto">
          <a:xfrm>
            <a:off x="10614306" y="5228161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1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2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33" y="6009211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1118521" y="5998099"/>
            <a:ext cx="68262" cy="76200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11120108" y="6548961"/>
            <a:ext cx="68263" cy="7778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1342358" y="6290199"/>
            <a:ext cx="68263" cy="76200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0915321" y="6315599"/>
            <a:ext cx="68262" cy="76200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39" name="Oval 107"/>
          <p:cNvSpPr>
            <a:spLocks noChangeArrowheads="1"/>
          </p:cNvSpPr>
          <p:nvPr/>
        </p:nvSpPr>
        <p:spPr bwMode="auto">
          <a:xfrm>
            <a:off x="11126458" y="6287024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2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5" y="0"/>
            <a:ext cx="285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25/112 (SGK)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BA5B30B-998A-4E8E-8759-57EF6927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414" y="998114"/>
            <a:ext cx="4497676" cy="32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58" y="3028908"/>
            <a:ext cx="81128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b)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tuyến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(O)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cắt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thẳng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AO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E.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Tính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BE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theo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R.</a:t>
            </a:r>
            <a:endParaRPr lang="en-US" alt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3338" y="1012183"/>
            <a:ext cx="76041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:   BOC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(OB=OC=R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OM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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394" y="519740"/>
            <a:ext cx="63049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minh:Tứ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OCAB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394" y="1516758"/>
            <a:ext cx="64796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OM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     MB = MC 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942444"/>
              </p:ext>
            </p:extLst>
          </p:nvPr>
        </p:nvGraphicFramePr>
        <p:xfrm>
          <a:off x="4833620" y="1687802"/>
          <a:ext cx="328613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Equation" r:id="rId5" imgW="329213" imgH="225572" progId="Equation.DSMT4">
                  <p:embed/>
                </p:oleObj>
              </mc:Choice>
              <mc:Fallback>
                <p:oleObj name="Equation" r:id="rId5" imgW="329213" imgH="22557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3620" y="1687802"/>
                        <a:ext cx="328613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13394" y="2046102"/>
            <a:ext cx="68636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MA = MO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       OCAB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649056"/>
              </p:ext>
            </p:extLst>
          </p:nvPr>
        </p:nvGraphicFramePr>
        <p:xfrm>
          <a:off x="3237246" y="2208009"/>
          <a:ext cx="328613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7" imgW="329213" imgH="231668" progId="Equation.DSMT4">
                  <p:embed/>
                </p:oleObj>
              </mc:Choice>
              <mc:Fallback>
                <p:oleObj name="Equation" r:id="rId7" imgW="329213" imgH="2316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7246" y="2208009"/>
                        <a:ext cx="328613" cy="23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50731" y="2538545"/>
            <a:ext cx="67193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 OA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OCAB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thoi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5483F11D-7640-464C-A163-E5D43F972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557298"/>
              </p:ext>
            </p:extLst>
          </p:nvPr>
        </p:nvGraphicFramePr>
        <p:xfrm>
          <a:off x="1183615" y="1139122"/>
          <a:ext cx="2730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Equation" r:id="rId9" imgW="228600" imgH="266400" progId="Equation.DSMT4">
                  <p:embed/>
                </p:oleObj>
              </mc:Choice>
              <mc:Fallback>
                <p:oleObj name="Equation" r:id="rId9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83615" y="1139122"/>
                        <a:ext cx="2730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21071" y="3808916"/>
            <a:ext cx="512358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AB = BO ( t/c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444910"/>
              </p:ext>
            </p:extLst>
          </p:nvPr>
        </p:nvGraphicFramePr>
        <p:xfrm>
          <a:off x="646997" y="4022586"/>
          <a:ext cx="329080" cy="32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Equation" r:id="rId11" imgW="272880" imgH="266760" progId="Equation.DSMT4">
                  <p:embed/>
                </p:oleObj>
              </mc:Choice>
              <mc:Fallback>
                <p:oleObj name="Equation" r:id="rId11" imgW="27288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6997" y="4022586"/>
                        <a:ext cx="329080" cy="32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26106" y="4352854"/>
            <a:ext cx="591065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= OB = R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∆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5483F11D-7640-464C-A163-E5D43F972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177497"/>
              </p:ext>
            </p:extLst>
          </p:nvPr>
        </p:nvGraphicFramePr>
        <p:xfrm>
          <a:off x="3778105" y="4655142"/>
          <a:ext cx="33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Equation" r:id="rId13" imgW="330120" imgH="228600" progId="Equation.DSMT4">
                  <p:embed/>
                </p:oleObj>
              </mc:Choice>
              <mc:Fallback>
                <p:oleObj name="Equation" r:id="rId13" imgW="330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78105" y="4655142"/>
                        <a:ext cx="330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8A5105A1-5021-49B9-8D8F-15438F92A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993717"/>
              </p:ext>
            </p:extLst>
          </p:nvPr>
        </p:nvGraphicFramePr>
        <p:xfrm>
          <a:off x="5817503" y="4487345"/>
          <a:ext cx="1689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Equation" r:id="rId15" imgW="1688760" imgH="419040" progId="Equation.DSMT4">
                  <p:embed/>
                </p:oleObj>
              </mc:Choice>
              <mc:Fallback>
                <p:oleObj name="Equation" r:id="rId15" imgW="1688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17503" y="4487345"/>
                        <a:ext cx="1689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393678" y="5056599"/>
            <a:ext cx="656141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∆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OBE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B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: BE =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BO.tan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60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= </a:t>
            </a:r>
            <a:endParaRPr lang="en-US" sz="2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BA73CCD2-8954-4273-8946-33D69B2A8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827163"/>
              </p:ext>
            </p:extLst>
          </p:nvPr>
        </p:nvGraphicFramePr>
        <p:xfrm>
          <a:off x="6816717" y="5158811"/>
          <a:ext cx="622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Equation" r:id="rId17" imgW="622080" imgH="431640" progId="Equation.DSMT4">
                  <p:embed/>
                </p:oleObj>
              </mc:Choice>
              <mc:Fallback>
                <p:oleObj name="Equation" r:id="rId17" imgW="622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16717" y="5158811"/>
                        <a:ext cx="622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40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8" grpId="0"/>
      <p:bldP spid="24" grpId="0"/>
      <p:bldP spid="27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1541932"/>
            <a:ext cx="8763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4"/>
          <p:cNvSpPr>
            <a:spLocks noChangeArrowheads="1" noChangeShapeType="1" noTextEdit="1"/>
          </p:cNvSpPr>
          <p:nvPr/>
        </p:nvSpPr>
        <p:spPr bwMode="auto">
          <a:xfrm>
            <a:off x="2251363" y="76201"/>
            <a:ext cx="8505836" cy="6902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</a:t>
            </a:r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TRÀ CÚ</a:t>
            </a:r>
            <a:endParaRPr lang="en-US" sz="4800" b="1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4" name="WordArt 5"/>
          <p:cNvSpPr>
            <a:spLocks noChangeArrowheads="1" noChangeShapeType="1" noTextEdit="1"/>
          </p:cNvSpPr>
          <p:nvPr/>
        </p:nvSpPr>
        <p:spPr bwMode="auto">
          <a:xfrm>
            <a:off x="1967546" y="3465552"/>
            <a:ext cx="4479833" cy="101956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HÌNH HỌC</a:t>
            </a:r>
            <a:endParaRPr lang="en-US" sz="4800" b="1" kern="10" dirty="0">
              <a:ln w="15875">
                <a:solidFill>
                  <a:schemeClr val="bg1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5" name="WordArt 24"/>
          <p:cNvSpPr>
            <a:spLocks noChangeArrowheads="1" noChangeShapeType="1" noTextEdit="1"/>
          </p:cNvSpPr>
          <p:nvPr/>
        </p:nvSpPr>
        <p:spPr bwMode="auto">
          <a:xfrm>
            <a:off x="6378388" y="3820981"/>
            <a:ext cx="4191000" cy="50767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9</a:t>
            </a:r>
          </a:p>
        </p:txBody>
      </p:sp>
      <p:sp>
        <p:nvSpPr>
          <p:cNvPr id="71686" name="WordArt 25"/>
          <p:cNvSpPr>
            <a:spLocks noChangeArrowheads="1" noChangeShapeType="1" noTextEdit="1"/>
          </p:cNvSpPr>
          <p:nvPr/>
        </p:nvSpPr>
        <p:spPr bwMode="auto">
          <a:xfrm>
            <a:off x="2514600" y="983500"/>
            <a:ext cx="7772400" cy="71830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BIÊN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700811"/>
            <a:ext cx="10591800" cy="41857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  <a:endParaRPr lang="en-US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215680" y="5755973"/>
            <a:ext cx="6528725" cy="48134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KIM TIẾN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3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6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" descr="Woven mat"/>
          <p:cNvSpPr>
            <a:spLocks noChangeArrowheads="1"/>
          </p:cNvSpPr>
          <p:nvPr/>
        </p:nvSpPr>
        <p:spPr bwMode="auto">
          <a:xfrm>
            <a:off x="8026402" y="3391099"/>
            <a:ext cx="2721316" cy="276542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87197" y="2724600"/>
            <a:ext cx="354237" cy="3600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114"/>
          <p:cNvSpPr>
            <a:spLocks noChangeArrowheads="1"/>
          </p:cNvSpPr>
          <p:nvPr/>
        </p:nvSpPr>
        <p:spPr bwMode="auto">
          <a:xfrm>
            <a:off x="652441" y="914401"/>
            <a:ext cx="10606617" cy="12287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”, ta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1516461" y="2595600"/>
            <a:ext cx="3660450" cy="3348000"/>
            <a:chOff x="2045" y="1337"/>
            <a:chExt cx="2293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045" y="133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" name="Object 1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293793"/>
                </p:ext>
              </p:extLst>
            </p:nvPr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7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34400" y="5994523"/>
            <a:ext cx="3739169" cy="324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577" r="29506" b="15000"/>
          <a:stretch/>
        </p:blipFill>
        <p:spPr bwMode="auto">
          <a:xfrm>
            <a:off x="117232" y="70337"/>
            <a:ext cx="2666561" cy="6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UI/customUI14.xml>PPT9 37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1649</Words>
  <Application>Microsoft Office PowerPoint</Application>
  <PresentationFormat>Custom</PresentationFormat>
  <Paragraphs>231</Paragraphs>
  <Slides>29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Arial</vt:lpstr>
      <vt:lpstr>Calibri</vt:lpstr>
      <vt:lpstr>.VnTime</vt:lpstr>
      <vt:lpstr>Times New Roman</vt:lpstr>
      <vt:lpstr>Wingdings</vt:lpstr>
      <vt:lpstr>Calibri Light</vt:lpstr>
      <vt:lpstr>VNI-Times</vt:lpstr>
      <vt:lpstr>Symbol</vt:lpstr>
      <vt:lpstr>Webdings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10_Thiết kế Tùy chỉnh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Tiến</cp:lastModifiedBy>
  <cp:revision>198</cp:revision>
  <dcterms:created xsi:type="dcterms:W3CDTF">2021-06-22T15:39:08Z</dcterms:created>
  <dcterms:modified xsi:type="dcterms:W3CDTF">2021-12-10T07:09:04Z</dcterms:modified>
</cp:coreProperties>
</file>