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75" r:id="rId3"/>
    <p:sldId id="268" r:id="rId4"/>
    <p:sldId id="276" r:id="rId5"/>
    <p:sldId id="277" r:id="rId6"/>
    <p:sldId id="306" r:id="rId7"/>
    <p:sldId id="291" r:id="rId8"/>
    <p:sldId id="278" r:id="rId9"/>
    <p:sldId id="269" r:id="rId10"/>
    <p:sldId id="294" r:id="rId11"/>
    <p:sldId id="293" r:id="rId12"/>
    <p:sldId id="303" r:id="rId13"/>
    <p:sldId id="304" r:id="rId14"/>
    <p:sldId id="295" r:id="rId15"/>
    <p:sldId id="297" r:id="rId16"/>
    <p:sldId id="299" r:id="rId17"/>
    <p:sldId id="302" r:id="rId18"/>
    <p:sldId id="274" r:id="rId19"/>
    <p:sldId id="300" r:id="rId20"/>
    <p:sldId id="285" r:id="rId21"/>
    <p:sldId id="301" r:id="rId22"/>
    <p:sldId id="286" r:id="rId23"/>
    <p:sldId id="287" r:id="rId24"/>
    <p:sldId id="288" r:id="rId25"/>
    <p:sldId id="290" r:id="rId2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eu Phan Van" initials=""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3134"/>
    <a:srgbClr val="BE43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971" autoAdjust="0"/>
  </p:normalViewPr>
  <p:slideViewPr>
    <p:cSldViewPr snapToGrid="0">
      <p:cViewPr>
        <p:scale>
          <a:sx n="11" d="100"/>
          <a:sy n="11" d="100"/>
        </p:scale>
        <p:origin x="600" y="12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9DAF48D-FFCE-4EB8-A881-D5A19682A77F}" type="datetimeFigureOut">
              <a:rPr lang="en-US"/>
              <a:pPr>
                <a:defRPr/>
              </a:pPr>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2DF1BB8-8A95-4951-B851-137CE9CBE96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275025-D1A8-4C5A-9EBB-CD8CDCB9DC54}"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07FC500-4A11-438E-A2D2-61DE28E1DFCB}" type="datetimeFigureOut">
              <a:rPr lang="en-US"/>
              <a:pPr>
                <a:defRPr/>
              </a:pPr>
              <a:t>8/3/2023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DAE09F-585C-43C4-AD5E-0317DE28AE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ABAEA0-2A9C-4358-B4EF-E80FEBEDEA06}" type="datetimeFigureOut">
              <a:rPr lang="en-US"/>
              <a:pPr>
                <a:defRPr/>
              </a:pPr>
              <a:t>8/3/2023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267539-4D39-4E11-AFA0-033CE183E6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DAC9075-BFCA-4FC0-A879-CAF2C98D6870}" type="datetimeFigureOut">
              <a:rPr lang="en-US"/>
              <a:pPr>
                <a:defRPr/>
              </a:pPr>
              <a:t>8/3/2023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12A5F7-03BC-4601-9DF3-3BAB58CF318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2"/>
          <p:cNvPicPr>
            <a:picLocks noChangeAspect="1"/>
          </p:cNvPicPr>
          <p:nvPr userDrawn="1"/>
        </p:nvPicPr>
        <p:blipFill>
          <a:blip r:embed="rId2"/>
          <a:stretch>
            <a:fillRect/>
          </a:stretch>
        </p:blipFill>
        <p:spPr>
          <a:xfrm>
            <a:off x="0" y="0"/>
            <a:ext cx="12192000" cy="6854825"/>
          </a:xfrm>
          <a:prstGeom prst="rect">
            <a:avLst/>
          </a:prstGeom>
          <a:effectLst>
            <a:outerShdw blurRad="50800" dist="38100" dir="5400000" algn="t" rotWithShape="0">
              <a:prstClr val="black">
                <a:alpha val="40000"/>
              </a:prstClr>
            </a:outerShdw>
          </a:effectLst>
        </p:spPr>
      </p:pic>
      <p:pic>
        <p:nvPicPr>
          <p:cNvPr id="3" name="Picture 14"/>
          <p:cNvPicPr>
            <a:picLocks noChangeAspect="1"/>
          </p:cNvPicPr>
          <p:nvPr userDrawn="1"/>
        </p:nvPicPr>
        <p:blipFill>
          <a:blip r:embed="rId3"/>
          <a:stretch>
            <a:fillRect/>
          </a:stretch>
        </p:blipFill>
        <p:spPr>
          <a:xfrm>
            <a:off x="11352213" y="6550025"/>
            <a:ext cx="712787" cy="273050"/>
          </a:xfrm>
          <a:prstGeom prst="rect">
            <a:avLst/>
          </a:prstGeom>
          <a:effectLst>
            <a:outerShdw blurRad="50800" dist="38100" dir="2700000" algn="tl" rotWithShape="0">
              <a:prstClr val="black">
                <a:alpha val="40000"/>
              </a:prstClr>
            </a:outerShdw>
          </a:effectLst>
        </p:spPr>
      </p:pic>
      <p:pic>
        <p:nvPicPr>
          <p:cNvPr id="4" name="Picture 7">
            <a:hlinkClick r:id="" action="ppaction://hlinkshowjump?jump=firstslide"/>
          </p:cNvPr>
          <p:cNvPicPr>
            <a:picLocks noChangeAspect="1"/>
          </p:cNvPicPr>
          <p:nvPr userDrawn="1"/>
        </p:nvPicPr>
        <p:blipFill>
          <a:blip r:embed="rId4"/>
          <a:stretch>
            <a:fillRect/>
          </a:stretch>
        </p:blipFill>
        <p:spPr>
          <a:xfrm>
            <a:off x="5743575" y="6326188"/>
            <a:ext cx="704850" cy="528637"/>
          </a:xfrm>
          <a:prstGeom prst="rect">
            <a:avLst/>
          </a:prstGeom>
          <a:effectLst>
            <a:outerShdw blurRad="50800" dist="38100" dir="8100000" algn="tr" rotWithShape="0">
              <a:prstClr val="black">
                <a:alpha val="40000"/>
              </a:prstClr>
            </a:outerShdw>
          </a:effectLst>
        </p:spPr>
      </p:pic>
      <p:pic>
        <p:nvPicPr>
          <p:cNvPr id="5" name="Picture 8">
            <a:hlinkClick r:id="" action="ppaction://hlinkshowjump?jump=nextslide"/>
          </p:cNvPr>
          <p:cNvPicPr>
            <a:picLocks noChangeAspect="1"/>
          </p:cNvPicPr>
          <p:nvPr userDrawn="1"/>
        </p:nvPicPr>
        <p:blipFill>
          <a:blip r:embed="rId5"/>
          <a:stretch>
            <a:fillRect/>
          </a:stretch>
        </p:blipFill>
        <p:spPr>
          <a:xfrm>
            <a:off x="6464300" y="6586538"/>
            <a:ext cx="168275" cy="192087"/>
          </a:xfrm>
          <a:prstGeom prst="rect">
            <a:avLst/>
          </a:prstGeom>
          <a:effectLst>
            <a:outerShdw blurRad="50800" dist="38100" dir="8100000" algn="tr" rotWithShape="0">
              <a:prstClr val="black">
                <a:alpha val="40000"/>
              </a:prstClr>
            </a:outerShdw>
          </a:effectLst>
        </p:spPr>
      </p:pic>
      <p:pic>
        <p:nvPicPr>
          <p:cNvPr id="6" name="Picture 9">
            <a:hlinkClick r:id="" action="ppaction://hlinkshowjump?jump=previousslide"/>
          </p:cNvPr>
          <p:cNvPicPr>
            <a:picLocks noChangeAspect="1"/>
          </p:cNvPicPr>
          <p:nvPr userDrawn="1"/>
        </p:nvPicPr>
        <p:blipFill>
          <a:blip r:embed="rId6"/>
          <a:srcRect/>
          <a:stretch>
            <a:fillRect/>
          </a:stretch>
        </p:blipFill>
        <p:spPr bwMode="auto">
          <a:xfrm>
            <a:off x="5559425" y="6586538"/>
            <a:ext cx="168275" cy="192087"/>
          </a:xfrm>
          <a:prstGeom prst="rect">
            <a:avLst/>
          </a:prstGeom>
          <a:noFill/>
          <a:ln w="9525">
            <a:noFill/>
            <a:miter lim="800000"/>
            <a:headEnd/>
            <a:tailEnd/>
          </a:ln>
          <a:effectLst>
            <a:outerShdw dist="38100" dir="8100000" algn="tr" rotWithShape="0">
              <a:srgbClr val="000000">
                <a:alpha val="39999"/>
              </a:srgbClr>
            </a:outerShdw>
          </a:effectLst>
        </p:spPr>
      </p:pic>
      <p:pic>
        <p:nvPicPr>
          <p:cNvPr id="8" name="Picture 17"/>
          <p:cNvPicPr>
            <a:picLocks noChangeAspect="1"/>
          </p:cNvPicPr>
          <p:nvPr userDrawn="1"/>
        </p:nvPicPr>
        <p:blipFill>
          <a:blip r:embed="rId7"/>
          <a:srcRect/>
          <a:stretch>
            <a:fillRect/>
          </a:stretch>
        </p:blipFill>
        <p:spPr bwMode="auto">
          <a:xfrm>
            <a:off x="153988" y="6421438"/>
            <a:ext cx="2941637" cy="522287"/>
          </a:xfrm>
          <a:prstGeom prst="rect">
            <a:avLst/>
          </a:prstGeom>
          <a:noFill/>
          <a:ln w="9525">
            <a:noFill/>
            <a:miter lim="800000"/>
            <a:headEnd/>
            <a:tailEnd/>
          </a:ln>
        </p:spPr>
      </p:pic>
      <p:sp>
        <p:nvSpPr>
          <p:cNvPr id="9" name="TextBox 9">
            <a:extLst>
              <a:ext uri="{FF2B5EF4-FFF2-40B4-BE49-F238E27FC236}">
                <a16:creationId xmlns:a16="http://schemas.microsoft.com/office/drawing/2014/main" id="{508A4B50-908B-99E7-0079-8ACA4FEEE285}"/>
              </a:ext>
            </a:extLst>
          </p:cNvPr>
          <p:cNvSpPr txBox="1"/>
          <p:nvPr userDrawn="1"/>
        </p:nvSpPr>
        <p:spPr>
          <a:xfrm>
            <a:off x="153988" y="0"/>
            <a:ext cx="747320" cy="338554"/>
          </a:xfrm>
          <a:prstGeom prst="rect">
            <a:avLst/>
          </a:prstGeom>
          <a:noFill/>
          <a:effectLst>
            <a:outerShdw blurRad="50800" dist="38100" dir="2700000" algn="tl" rotWithShape="0">
              <a:prstClr val="black">
                <a:alpha val="40000"/>
              </a:prstClr>
            </a:outerShdw>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600" b="1" dirty="0">
                <a:solidFill>
                  <a:prstClr val="white"/>
                </a:solidFill>
              </a:rPr>
              <a:t>Unit 6 </a:t>
            </a:r>
          </a:p>
        </p:txBody>
      </p:sp>
      <p:sp>
        <p:nvSpPr>
          <p:cNvPr id="10" name="TextBox 9">
            <a:extLst>
              <a:ext uri="{FF2B5EF4-FFF2-40B4-BE49-F238E27FC236}">
                <a16:creationId xmlns:a16="http://schemas.microsoft.com/office/drawing/2014/main" id="{83EE139E-EE60-8316-3D75-1C6CE6AE0266}"/>
              </a:ext>
            </a:extLst>
          </p:cNvPr>
          <p:cNvSpPr txBox="1"/>
          <p:nvPr userDrawn="1"/>
        </p:nvSpPr>
        <p:spPr>
          <a:xfrm>
            <a:off x="11045169" y="0"/>
            <a:ext cx="1019831" cy="338554"/>
          </a:xfrm>
          <a:prstGeom prst="rect">
            <a:avLst/>
          </a:prstGeom>
          <a:noFill/>
          <a:effectLst>
            <a:outerShdw blurRad="50800" dist="38100" dir="2700000" algn="tl" rotWithShape="0">
              <a:prstClr val="black">
                <a:alpha val="40000"/>
              </a:prstClr>
            </a:outerShdw>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600" b="1" dirty="0">
                <a:solidFill>
                  <a:prstClr val="white"/>
                </a:solidFill>
              </a:rPr>
              <a:t>Lesson 6b</a:t>
            </a:r>
          </a:p>
        </p:txBody>
      </p:sp>
    </p:spTree>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9"/>
          <p:cNvPicPr>
            <a:picLocks noChangeAspect="1"/>
          </p:cNvPicPr>
          <p:nvPr userDrawn="1"/>
        </p:nvPicPr>
        <p:blipFill>
          <a:blip r:embed="rId2"/>
          <a:stretch>
            <a:fillRect/>
          </a:stretch>
        </p:blipFill>
        <p:spPr>
          <a:xfrm>
            <a:off x="0" y="0"/>
            <a:ext cx="12192000" cy="6854825"/>
          </a:xfrm>
          <a:prstGeom prst="rect">
            <a:avLst/>
          </a:prstGeom>
          <a:effectLst>
            <a:outerShdw blurRad="50800" dist="38100" dir="5400000" algn="t" rotWithShape="0">
              <a:prstClr val="black">
                <a:alpha val="40000"/>
              </a:prstClr>
            </a:outerShdw>
          </a:effectLst>
        </p:spPr>
      </p:pic>
      <p:pic>
        <p:nvPicPr>
          <p:cNvPr id="3" name="Picture 3"/>
          <p:cNvPicPr>
            <a:picLocks noChangeAspect="1"/>
          </p:cNvPicPr>
          <p:nvPr userDrawn="1"/>
        </p:nvPicPr>
        <p:blipFill>
          <a:blip r:embed="rId3"/>
          <a:stretch>
            <a:fillRect/>
          </a:stretch>
        </p:blipFill>
        <p:spPr>
          <a:xfrm>
            <a:off x="11352213" y="6550025"/>
            <a:ext cx="712787" cy="273050"/>
          </a:xfrm>
          <a:prstGeom prst="rect">
            <a:avLst/>
          </a:prstGeom>
          <a:effectLst>
            <a:outerShdw blurRad="50800" dist="38100" dir="2700000" algn="tl" rotWithShape="0">
              <a:prstClr val="black">
                <a:alpha val="40000"/>
              </a:prstClr>
            </a:outerShdw>
          </a:effectLst>
        </p:spPr>
      </p:pic>
      <p:pic>
        <p:nvPicPr>
          <p:cNvPr id="4" name="Picture 15">
            <a:hlinkClick r:id="" action="ppaction://hlinkshowjump?jump=firstslide"/>
          </p:cNvPr>
          <p:cNvPicPr>
            <a:picLocks noChangeAspect="1"/>
          </p:cNvPicPr>
          <p:nvPr userDrawn="1"/>
        </p:nvPicPr>
        <p:blipFill>
          <a:blip r:embed="rId4"/>
          <a:stretch>
            <a:fillRect/>
          </a:stretch>
        </p:blipFill>
        <p:spPr>
          <a:xfrm>
            <a:off x="5743575" y="6326188"/>
            <a:ext cx="704850" cy="528637"/>
          </a:xfrm>
          <a:prstGeom prst="rect">
            <a:avLst/>
          </a:prstGeom>
          <a:effectLst>
            <a:outerShdw blurRad="50800" dist="38100" dir="8100000" algn="tr" rotWithShape="0">
              <a:prstClr val="black">
                <a:alpha val="40000"/>
              </a:prstClr>
            </a:outerShdw>
          </a:effectLst>
        </p:spPr>
      </p:pic>
      <p:pic>
        <p:nvPicPr>
          <p:cNvPr id="5" name="Picture 16">
            <a:hlinkClick r:id="" action="ppaction://hlinkshowjump?jump=nextslide"/>
          </p:cNvPr>
          <p:cNvPicPr>
            <a:picLocks noChangeAspect="1"/>
          </p:cNvPicPr>
          <p:nvPr userDrawn="1"/>
        </p:nvPicPr>
        <p:blipFill>
          <a:blip r:embed="rId5"/>
          <a:stretch>
            <a:fillRect/>
          </a:stretch>
        </p:blipFill>
        <p:spPr>
          <a:xfrm>
            <a:off x="6464300" y="6586538"/>
            <a:ext cx="168275" cy="192087"/>
          </a:xfrm>
          <a:prstGeom prst="rect">
            <a:avLst/>
          </a:prstGeom>
          <a:effectLst>
            <a:outerShdw blurRad="50800" dist="38100" dir="8100000" algn="tr" rotWithShape="0">
              <a:prstClr val="black">
                <a:alpha val="40000"/>
              </a:prstClr>
            </a:outerShdw>
          </a:effectLst>
        </p:spPr>
      </p:pic>
      <p:pic>
        <p:nvPicPr>
          <p:cNvPr id="6" name="Picture 17">
            <a:hlinkClick r:id="" action="ppaction://hlinkshowjump?jump=previousslide"/>
          </p:cNvPr>
          <p:cNvPicPr>
            <a:picLocks noChangeAspect="1"/>
          </p:cNvPicPr>
          <p:nvPr userDrawn="1"/>
        </p:nvPicPr>
        <p:blipFill>
          <a:blip r:embed="rId6"/>
          <a:srcRect/>
          <a:stretch>
            <a:fillRect/>
          </a:stretch>
        </p:blipFill>
        <p:spPr bwMode="auto">
          <a:xfrm>
            <a:off x="5559425" y="6586538"/>
            <a:ext cx="168275" cy="192087"/>
          </a:xfrm>
          <a:prstGeom prst="rect">
            <a:avLst/>
          </a:prstGeom>
          <a:noFill/>
          <a:ln w="9525">
            <a:noFill/>
            <a:miter lim="800000"/>
            <a:headEnd/>
            <a:tailEnd/>
          </a:ln>
          <a:effectLst>
            <a:outerShdw dist="38100" dir="8100000" algn="tr" rotWithShape="0">
              <a:srgbClr val="000000">
                <a:alpha val="39999"/>
              </a:srgbClr>
            </a:outerShdw>
          </a:effectLst>
        </p:spPr>
      </p:pic>
      <p:pic>
        <p:nvPicPr>
          <p:cNvPr id="7" name="Picture 13"/>
          <p:cNvPicPr>
            <a:picLocks noChangeAspect="1"/>
          </p:cNvPicPr>
          <p:nvPr userDrawn="1"/>
        </p:nvPicPr>
        <p:blipFill>
          <a:blip r:embed="rId7"/>
          <a:srcRect/>
          <a:stretch>
            <a:fillRect/>
          </a:stretch>
        </p:blipFill>
        <p:spPr bwMode="auto">
          <a:xfrm>
            <a:off x="153988" y="6421438"/>
            <a:ext cx="2941637" cy="522287"/>
          </a:xfrm>
          <a:prstGeom prst="rect">
            <a:avLst/>
          </a:prstGeom>
          <a:noFill/>
          <a:ln w="9525">
            <a:noFill/>
            <a:miter lim="800000"/>
            <a:headEnd/>
            <a:tailEnd/>
          </a:ln>
        </p:spPr>
      </p:pic>
      <p:sp>
        <p:nvSpPr>
          <p:cNvPr id="8" name="TextBox 9"/>
          <p:cNvSpPr txBox="1"/>
          <p:nvPr userDrawn="1"/>
        </p:nvSpPr>
        <p:spPr>
          <a:xfrm>
            <a:off x="153988" y="0"/>
            <a:ext cx="747320" cy="338554"/>
          </a:xfrm>
          <a:prstGeom prst="rect">
            <a:avLst/>
          </a:prstGeom>
          <a:noFill/>
          <a:effectLst>
            <a:outerShdw blurRad="50800" dist="38100" dir="2700000" algn="tl" rotWithShape="0">
              <a:prstClr val="black">
                <a:alpha val="40000"/>
              </a:prstClr>
            </a:outerShdw>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600" b="1" dirty="0">
                <a:solidFill>
                  <a:prstClr val="white"/>
                </a:solidFill>
              </a:rPr>
              <a:t>Unit 6 </a:t>
            </a:r>
          </a:p>
        </p:txBody>
      </p:sp>
      <p:sp>
        <p:nvSpPr>
          <p:cNvPr id="9" name="TextBox 9">
            <a:extLst>
              <a:ext uri="{FF2B5EF4-FFF2-40B4-BE49-F238E27FC236}">
                <a16:creationId xmlns:a16="http://schemas.microsoft.com/office/drawing/2014/main" id="{6A394CB7-CB6F-7CB2-634C-6FF9953311CA}"/>
              </a:ext>
            </a:extLst>
          </p:cNvPr>
          <p:cNvSpPr txBox="1"/>
          <p:nvPr userDrawn="1"/>
        </p:nvSpPr>
        <p:spPr>
          <a:xfrm>
            <a:off x="11045169" y="0"/>
            <a:ext cx="1019831" cy="338554"/>
          </a:xfrm>
          <a:prstGeom prst="rect">
            <a:avLst/>
          </a:prstGeom>
          <a:noFill/>
          <a:effectLst>
            <a:outerShdw blurRad="50800" dist="38100" dir="2700000" algn="tl" rotWithShape="0">
              <a:prstClr val="black">
                <a:alpha val="40000"/>
              </a:prstClr>
            </a:outerShdw>
          </a:effectLst>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600" b="1" dirty="0">
                <a:solidFill>
                  <a:prstClr val="white"/>
                </a:solidFill>
              </a:rPr>
              <a:t>Lesson 6b</a:t>
            </a:r>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E730F6A-13E4-4E56-A7FB-437B33F2F54C}" type="datetimeFigureOut">
              <a:rPr lang="en-US"/>
              <a:pPr>
                <a:defRPr/>
              </a:pPr>
              <a:t>8/3/2023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88C438-273F-4F30-ACC3-5D0FF1CCEEA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0279BE8-B1E5-4FA4-B558-7F7A6DE567BC}" type="datetimeFigureOut">
              <a:rPr lang="en-US"/>
              <a:pPr>
                <a:defRPr/>
              </a:pPr>
              <a:t>8/3/2023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CBE769-E35C-494D-A8B4-6517D0A7103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9C0D3E2-204E-4225-9239-03F50E6ABB87}" type="datetimeFigureOut">
              <a:rPr lang="en-US"/>
              <a:pPr>
                <a:defRPr/>
              </a:pPr>
              <a:t>8/3/2023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AEE84D-8D3D-42B1-8BC6-E0F3920315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C1AA23E-B1EA-4988-B8B8-F625437F567B}" type="datetimeFigureOut">
              <a:rPr lang="en-US"/>
              <a:pPr>
                <a:defRPr/>
              </a:pPr>
              <a:t>8/3/2023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20B4D3-0FF5-4918-BBBA-B9E7F4C64A4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CF93899-7932-4970-B288-ABEE14BAD678}" type="datetimeFigureOut">
              <a:rPr lang="en-US"/>
              <a:pPr>
                <a:defRPr/>
              </a:pPr>
              <a:t>8/3/2023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D55A160-BAB7-4CD3-B070-FA7B1E9ED7B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647A3A-9B40-4542-8DF0-71780EEED543}" type="datetimeFigureOut">
              <a:rPr lang="en-US"/>
              <a:pPr>
                <a:defRPr/>
              </a:pPr>
              <a:t>8/3/2023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DA03450-D507-42D8-8BD6-4E6684EAEFB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6D14AE0-CF71-4804-8AA9-2A1FB9B03C27}" type="datetimeFigureOut">
              <a:rPr lang="en-US"/>
              <a:pPr>
                <a:defRPr/>
              </a:pPr>
              <a:t>8/3/2023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57A1CB-A92E-4B17-AE69-BE1F3B99DE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A73F0D3-28BE-4543-8BCA-BB9217D76E1A}" type="datetimeFigureOut">
              <a:rPr lang="en-US"/>
              <a:pPr>
                <a:defRPr/>
              </a:pPr>
              <a:t>8/3/2023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965EDA-5524-4DEA-8965-22839747DD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A64F386-79F1-4907-ACBF-17B5A3372CAD}" type="datetimeFigureOut">
              <a:rPr lang="en-US"/>
              <a:pPr>
                <a:defRPr/>
              </a:pPr>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7E55227-62F2-4DC6-9B60-663492726B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B0735366-2E63-404E-A95B-85657863EEB7}" type="datetimeFigureOut">
              <a:rPr lang="en-US"/>
              <a:pPr/>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83EE8AE9-861A-4A98-84B4-2165D06FD1F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Lst>
  <p:transition spd="med">
    <p:split orient="vert"/>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p:cNvPicPr>
            <a:picLocks noChangeAspect="1"/>
          </p:cNvPicPr>
          <p:nvPr/>
        </p:nvPicPr>
        <p:blipFill>
          <a:blip r:embed="rId2"/>
          <a:srcRect/>
          <a:stretch>
            <a:fillRect/>
          </a:stretch>
        </p:blipFill>
        <p:spPr bwMode="auto">
          <a:xfrm>
            <a:off x="-431800" y="-236538"/>
            <a:ext cx="13055600" cy="7331076"/>
          </a:xfrm>
          <a:prstGeom prst="rect">
            <a:avLst/>
          </a:prstGeom>
          <a:noFill/>
          <a:ln w="9525">
            <a:noFill/>
            <a:miter lim="800000"/>
            <a:headEnd/>
            <a:tailEnd/>
          </a:ln>
        </p:spPr>
      </p:pic>
      <p:sp>
        <p:nvSpPr>
          <p:cNvPr id="17411" name="TextBox 4"/>
          <p:cNvSpPr txBox="1">
            <a:spLocks noChangeArrowheads="1"/>
          </p:cNvSpPr>
          <p:nvPr/>
        </p:nvSpPr>
        <p:spPr bwMode="auto">
          <a:xfrm>
            <a:off x="5467033" y="1905506"/>
            <a:ext cx="6343650" cy="3046988"/>
          </a:xfrm>
          <a:prstGeom prst="rect">
            <a:avLst/>
          </a:prstGeom>
          <a:noFill/>
          <a:ln w="9525">
            <a:noFill/>
            <a:miter lim="800000"/>
            <a:headEnd/>
            <a:tailEnd/>
          </a:ln>
        </p:spPr>
        <p:txBody>
          <a:bodyPr>
            <a:spAutoFit/>
          </a:bodyPr>
          <a:lstStyle/>
          <a:p>
            <a:pPr algn="ctr"/>
            <a:r>
              <a:rPr lang="en-US" sz="4800" b="1" dirty="0">
                <a:solidFill>
                  <a:srgbClr val="FF0000"/>
                </a:solidFill>
                <a:latin typeface="Calibri" pitchFamily="34" charset="0"/>
              </a:rPr>
              <a:t>Unit 6: Entertainment</a:t>
            </a:r>
          </a:p>
          <a:p>
            <a:pPr algn="ctr"/>
            <a:r>
              <a:rPr lang="en-US" sz="4800" b="1" dirty="0">
                <a:solidFill>
                  <a:srgbClr val="00B050"/>
                </a:solidFill>
                <a:latin typeface="Calibri" pitchFamily="34" charset="0"/>
              </a:rPr>
              <a:t>Lesson 6b: Grammar</a:t>
            </a:r>
          </a:p>
          <a:p>
            <a:pPr algn="ctr"/>
            <a:r>
              <a:rPr lang="en-US" sz="4800" b="1" dirty="0">
                <a:solidFill>
                  <a:srgbClr val="00B050"/>
                </a:solidFill>
                <a:latin typeface="Calibri" pitchFamily="34" charset="0"/>
              </a:rPr>
              <a:t>(Cont.)</a:t>
            </a:r>
          </a:p>
          <a:p>
            <a:pPr algn="ctr"/>
            <a:r>
              <a:rPr lang="en-US" sz="4800" b="1" dirty="0">
                <a:solidFill>
                  <a:srgbClr val="0070C0"/>
                </a:solidFill>
                <a:latin typeface="Calibri" pitchFamily="34" charset="0"/>
              </a:rPr>
              <a:t>Page 107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498" y="506158"/>
            <a:ext cx="10882859" cy="1077218"/>
          </a:xfrm>
          <a:prstGeom prst="rect">
            <a:avLst/>
          </a:prstGeom>
        </p:spPr>
        <p:txBody>
          <a:bodyPr wrap="square">
            <a:spAutoFit/>
          </a:bodyPr>
          <a:lstStyle/>
          <a:p>
            <a:r>
              <a:rPr lang="en-US" sz="3200" b="1" dirty="0">
                <a:solidFill>
                  <a:srgbClr val="009EB4"/>
                </a:solidFill>
                <a:latin typeface="+mn-lt"/>
              </a:rPr>
              <a:t>6 </a:t>
            </a:r>
            <a:r>
              <a:rPr lang="en-US" sz="3200" b="1" dirty="0">
                <a:solidFill>
                  <a:srgbClr val="231F20"/>
                </a:solidFill>
                <a:latin typeface="+mn-lt"/>
              </a:rPr>
              <a:t>Put the verbs in brackets in the </a:t>
            </a:r>
            <a:r>
              <a:rPr lang="en-US" sz="3200" b="1" i="1" dirty="0">
                <a:solidFill>
                  <a:srgbClr val="231F20"/>
                </a:solidFill>
                <a:latin typeface="+mn-lt"/>
              </a:rPr>
              <a:t>Future Simple </a:t>
            </a:r>
            <a:r>
              <a:rPr lang="en-US" sz="3200" b="1" dirty="0">
                <a:solidFill>
                  <a:srgbClr val="231F20"/>
                </a:solidFill>
                <a:latin typeface="+mn-lt"/>
              </a:rPr>
              <a:t>(</a:t>
            </a:r>
            <a:r>
              <a:rPr lang="en-US" sz="3200" i="1" dirty="0">
                <a:solidFill>
                  <a:srgbClr val="231F20"/>
                </a:solidFill>
                <a:latin typeface="+mn-lt"/>
              </a:rPr>
              <a:t>will</a:t>
            </a:r>
            <a:r>
              <a:rPr lang="en-US" sz="3200" b="1" dirty="0">
                <a:solidFill>
                  <a:srgbClr val="231F20"/>
                </a:solidFill>
                <a:latin typeface="+mn-lt"/>
              </a:rPr>
              <a:t>) or the </a:t>
            </a:r>
            <a:r>
              <a:rPr lang="en-US" sz="3200" i="1" dirty="0">
                <a:solidFill>
                  <a:srgbClr val="231F20"/>
                </a:solidFill>
                <a:latin typeface="+mn-lt"/>
              </a:rPr>
              <a:t>be going to </a:t>
            </a:r>
            <a:r>
              <a:rPr lang="en-US" sz="3200" b="1" dirty="0">
                <a:solidFill>
                  <a:srgbClr val="231F20"/>
                </a:solidFill>
                <a:latin typeface="+mn-lt"/>
              </a:rPr>
              <a:t>form.</a:t>
            </a:r>
            <a:r>
              <a:rPr lang="en-US" sz="3200" dirty="0">
                <a:latin typeface="+mn-lt"/>
              </a:rPr>
              <a:t> </a:t>
            </a:r>
          </a:p>
        </p:txBody>
      </p:sp>
      <p:sp>
        <p:nvSpPr>
          <p:cNvPr id="5" name="Rectangle 4"/>
          <p:cNvSpPr/>
          <p:nvPr/>
        </p:nvSpPr>
        <p:spPr>
          <a:xfrm>
            <a:off x="244840" y="1583376"/>
            <a:ext cx="9004091" cy="4832092"/>
          </a:xfrm>
          <a:prstGeom prst="rect">
            <a:avLst/>
          </a:prstGeom>
        </p:spPr>
        <p:txBody>
          <a:bodyPr wrap="square">
            <a:spAutoFit/>
          </a:bodyPr>
          <a:lstStyle/>
          <a:p>
            <a:r>
              <a:rPr lang="en-US" sz="2800" b="1" dirty="0">
                <a:solidFill>
                  <a:srgbClr val="231F20"/>
                </a:solidFill>
                <a:latin typeface="+mn-lt"/>
              </a:rPr>
              <a:t>1 </a:t>
            </a:r>
            <a:r>
              <a:rPr lang="en-US" sz="2800" dirty="0">
                <a:solidFill>
                  <a:srgbClr val="231F20"/>
                </a:solidFill>
                <a:latin typeface="+mn-lt"/>
              </a:rPr>
              <a:t>A: Have you got this week’s </a:t>
            </a:r>
            <a:r>
              <a:rPr lang="en-US" sz="2800" i="1" dirty="0">
                <a:solidFill>
                  <a:srgbClr val="231F20"/>
                </a:solidFill>
                <a:latin typeface="+mn-lt"/>
              </a:rPr>
              <a:t>Teen Sports </a:t>
            </a:r>
            <a:r>
              <a:rPr lang="en-US" sz="2800" dirty="0">
                <a:solidFill>
                  <a:srgbClr val="231F20"/>
                </a:solidFill>
                <a:latin typeface="+mn-lt"/>
              </a:rPr>
              <a:t>magazine?</a:t>
            </a:r>
            <a:br>
              <a:rPr lang="en-US" sz="2800" dirty="0">
                <a:solidFill>
                  <a:srgbClr val="231F20"/>
                </a:solidFill>
                <a:latin typeface="+mn-lt"/>
              </a:rPr>
            </a:br>
            <a:r>
              <a:rPr lang="en-US" sz="2800" dirty="0">
                <a:solidFill>
                  <a:srgbClr val="231F20"/>
                </a:solidFill>
                <a:latin typeface="+mn-lt"/>
              </a:rPr>
              <a:t>   B: I’m not sure. I </a:t>
            </a:r>
            <a:r>
              <a:rPr lang="en-US" sz="2800" dirty="0">
                <a:solidFill>
                  <a:srgbClr val="231F20"/>
                </a:solidFill>
              </a:rPr>
              <a:t>_________________</a:t>
            </a:r>
            <a:r>
              <a:rPr lang="en-US" sz="2800" dirty="0">
                <a:solidFill>
                  <a:srgbClr val="231F20"/>
                </a:solidFill>
                <a:latin typeface="+mn-lt"/>
              </a:rPr>
              <a:t> </a:t>
            </a:r>
            <a:r>
              <a:rPr lang="en-US" sz="2800" b="1" dirty="0">
                <a:solidFill>
                  <a:srgbClr val="231F20"/>
                </a:solidFill>
                <a:latin typeface="+mn-lt"/>
              </a:rPr>
              <a:t>(have) </a:t>
            </a:r>
            <a:r>
              <a:rPr lang="en-US" sz="2800" dirty="0">
                <a:solidFill>
                  <a:srgbClr val="231F20"/>
                </a:solidFill>
                <a:latin typeface="+mn-lt"/>
              </a:rPr>
              <a:t>a look.</a:t>
            </a:r>
            <a:br>
              <a:rPr lang="en-US" sz="2800" dirty="0">
                <a:solidFill>
                  <a:srgbClr val="231F20"/>
                </a:solidFill>
                <a:latin typeface="+mn-lt"/>
              </a:rPr>
            </a:br>
            <a:r>
              <a:rPr lang="en-US" sz="2800" b="1" dirty="0">
                <a:solidFill>
                  <a:srgbClr val="231F20"/>
                </a:solidFill>
                <a:latin typeface="+mn-lt"/>
              </a:rPr>
              <a:t>2 </a:t>
            </a:r>
            <a:r>
              <a:rPr lang="en-US" sz="2800" dirty="0">
                <a:solidFill>
                  <a:srgbClr val="231F20"/>
                </a:solidFill>
                <a:latin typeface="+mn-lt"/>
              </a:rPr>
              <a:t>A: The drama club </a:t>
            </a:r>
            <a:r>
              <a:rPr lang="en-US" sz="2800" dirty="0">
                <a:solidFill>
                  <a:srgbClr val="231F20"/>
                </a:solidFill>
              </a:rPr>
              <a:t>_________________</a:t>
            </a:r>
            <a:r>
              <a:rPr lang="en-US" sz="2800" dirty="0">
                <a:solidFill>
                  <a:srgbClr val="231F20"/>
                </a:solidFill>
                <a:latin typeface="+mn-lt"/>
              </a:rPr>
              <a:t> </a:t>
            </a:r>
            <a:r>
              <a:rPr lang="en-US" sz="2800" b="1" dirty="0">
                <a:solidFill>
                  <a:srgbClr val="231F20"/>
                </a:solidFill>
                <a:latin typeface="+mn-lt"/>
              </a:rPr>
              <a:t>(hold) </a:t>
            </a:r>
            <a:r>
              <a:rPr lang="en-US" sz="2800" dirty="0">
                <a:solidFill>
                  <a:srgbClr val="231F20"/>
                </a:solidFill>
                <a:latin typeface="+mn-lt"/>
              </a:rPr>
              <a:t>a performance this Sunday.</a:t>
            </a:r>
            <a:br>
              <a:rPr lang="en-US" sz="2800" dirty="0">
                <a:solidFill>
                  <a:srgbClr val="231F20"/>
                </a:solidFill>
                <a:latin typeface="+mn-lt"/>
              </a:rPr>
            </a:br>
            <a:r>
              <a:rPr lang="en-US" sz="2800" dirty="0">
                <a:solidFill>
                  <a:srgbClr val="231F20"/>
                </a:solidFill>
                <a:latin typeface="+mn-lt"/>
              </a:rPr>
              <a:t>   B: Really? I </a:t>
            </a:r>
            <a:r>
              <a:rPr lang="en-US" sz="2800" dirty="0">
                <a:solidFill>
                  <a:srgbClr val="231F20"/>
                </a:solidFill>
              </a:rPr>
              <a:t>_________________</a:t>
            </a:r>
            <a:r>
              <a:rPr lang="en-US" sz="2800" dirty="0">
                <a:solidFill>
                  <a:srgbClr val="231F20"/>
                </a:solidFill>
                <a:latin typeface="+mn-lt"/>
              </a:rPr>
              <a:t> </a:t>
            </a:r>
            <a:r>
              <a:rPr lang="en-US" sz="2800" b="1" dirty="0">
                <a:solidFill>
                  <a:srgbClr val="231F20"/>
                </a:solidFill>
                <a:latin typeface="+mn-lt"/>
              </a:rPr>
              <a:t>(come)</a:t>
            </a:r>
            <a:r>
              <a:rPr lang="en-US" sz="2800" dirty="0">
                <a:solidFill>
                  <a:srgbClr val="231F20"/>
                </a:solidFill>
                <a:latin typeface="+mn-lt"/>
              </a:rPr>
              <a:t>!</a:t>
            </a:r>
            <a:br>
              <a:rPr lang="en-US" sz="2800" dirty="0">
                <a:solidFill>
                  <a:srgbClr val="231F20"/>
                </a:solidFill>
                <a:latin typeface="+mn-lt"/>
              </a:rPr>
            </a:br>
            <a:r>
              <a:rPr lang="en-US" sz="2800" b="1" dirty="0">
                <a:solidFill>
                  <a:srgbClr val="231F20"/>
                </a:solidFill>
                <a:latin typeface="+mn-lt"/>
              </a:rPr>
              <a:t>3 </a:t>
            </a:r>
            <a:r>
              <a:rPr lang="en-US" sz="2800" dirty="0">
                <a:solidFill>
                  <a:srgbClr val="231F20"/>
                </a:solidFill>
                <a:latin typeface="+mn-lt"/>
              </a:rPr>
              <a:t>A: There’s a documentary about celebrities on TV tonight.</a:t>
            </a:r>
            <a:br>
              <a:rPr lang="en-US" sz="2800" dirty="0">
                <a:solidFill>
                  <a:srgbClr val="231F20"/>
                </a:solidFill>
                <a:latin typeface="+mn-lt"/>
              </a:rPr>
            </a:br>
            <a:r>
              <a:rPr lang="en-US" sz="2800" dirty="0">
                <a:solidFill>
                  <a:srgbClr val="231F20"/>
                </a:solidFill>
                <a:latin typeface="+mn-lt"/>
              </a:rPr>
              <a:t>   B: I know. I </a:t>
            </a:r>
            <a:r>
              <a:rPr lang="en-US" sz="2800" dirty="0">
                <a:solidFill>
                  <a:srgbClr val="231F20"/>
                </a:solidFill>
              </a:rPr>
              <a:t>_________________</a:t>
            </a:r>
            <a:r>
              <a:rPr lang="en-US" sz="2800" dirty="0">
                <a:solidFill>
                  <a:srgbClr val="231F20"/>
                </a:solidFill>
                <a:latin typeface="+mn-lt"/>
              </a:rPr>
              <a:t> </a:t>
            </a:r>
            <a:r>
              <a:rPr lang="en-US" sz="2800" b="1" dirty="0">
                <a:solidFill>
                  <a:srgbClr val="231F20"/>
                </a:solidFill>
                <a:latin typeface="+mn-lt"/>
              </a:rPr>
              <a:t>(not/watch) </a:t>
            </a:r>
            <a:r>
              <a:rPr lang="en-US" sz="2800" dirty="0">
                <a:solidFill>
                  <a:srgbClr val="231F20"/>
                </a:solidFill>
                <a:latin typeface="+mn-lt"/>
              </a:rPr>
              <a:t>it, though.</a:t>
            </a:r>
            <a:br>
              <a:rPr lang="en-US" sz="2800" dirty="0">
                <a:solidFill>
                  <a:srgbClr val="231F20"/>
                </a:solidFill>
                <a:latin typeface="+mn-lt"/>
              </a:rPr>
            </a:br>
            <a:r>
              <a:rPr lang="en-US" sz="2800" b="1" dirty="0">
                <a:solidFill>
                  <a:srgbClr val="231F20"/>
                </a:solidFill>
                <a:latin typeface="+mn-lt"/>
              </a:rPr>
              <a:t>4 </a:t>
            </a:r>
            <a:r>
              <a:rPr lang="en-US" sz="2800" dirty="0">
                <a:solidFill>
                  <a:srgbClr val="231F20"/>
                </a:solidFill>
                <a:latin typeface="+mn-lt"/>
              </a:rPr>
              <a:t>A: Do you think </a:t>
            </a:r>
            <a:r>
              <a:rPr lang="en-US" sz="2800" dirty="0">
                <a:solidFill>
                  <a:srgbClr val="231F20"/>
                </a:solidFill>
              </a:rPr>
              <a:t>_________________</a:t>
            </a:r>
            <a:r>
              <a:rPr lang="en-US" sz="2800" dirty="0">
                <a:solidFill>
                  <a:srgbClr val="231F20"/>
                </a:solidFill>
                <a:latin typeface="+mn-lt"/>
              </a:rPr>
              <a:t> </a:t>
            </a:r>
            <a:r>
              <a:rPr lang="en-US" sz="2800" b="1" dirty="0">
                <a:solidFill>
                  <a:srgbClr val="231F20"/>
                </a:solidFill>
                <a:latin typeface="+mn-lt"/>
              </a:rPr>
              <a:t>(Peter/come) </a:t>
            </a:r>
            <a:r>
              <a:rPr lang="en-US" sz="2800" dirty="0">
                <a:solidFill>
                  <a:srgbClr val="231F20"/>
                </a:solidFill>
                <a:latin typeface="+mn-lt"/>
              </a:rPr>
              <a:t>to the party?</a:t>
            </a:r>
            <a:br>
              <a:rPr lang="en-US" sz="2800" dirty="0">
                <a:solidFill>
                  <a:srgbClr val="231F20"/>
                </a:solidFill>
                <a:latin typeface="+mn-lt"/>
              </a:rPr>
            </a:br>
            <a:r>
              <a:rPr lang="en-US" sz="2800" dirty="0">
                <a:solidFill>
                  <a:srgbClr val="231F20"/>
                </a:solidFill>
                <a:latin typeface="+mn-lt"/>
              </a:rPr>
              <a:t>   B: No. He </a:t>
            </a:r>
            <a:r>
              <a:rPr lang="en-US" sz="2800" dirty="0">
                <a:solidFill>
                  <a:srgbClr val="231F20"/>
                </a:solidFill>
              </a:rPr>
              <a:t>_________________</a:t>
            </a:r>
            <a:r>
              <a:rPr lang="en-US" sz="2800" dirty="0">
                <a:solidFill>
                  <a:srgbClr val="231F20"/>
                </a:solidFill>
                <a:latin typeface="+mn-lt"/>
              </a:rPr>
              <a:t> </a:t>
            </a:r>
            <a:r>
              <a:rPr lang="en-US" sz="2800" b="1" dirty="0">
                <a:solidFill>
                  <a:srgbClr val="231F20"/>
                </a:solidFill>
                <a:latin typeface="+mn-lt"/>
              </a:rPr>
              <a:t>(spend) </a:t>
            </a:r>
            <a:r>
              <a:rPr lang="en-US" sz="2800" dirty="0">
                <a:solidFill>
                  <a:srgbClr val="231F20"/>
                </a:solidFill>
                <a:latin typeface="+mn-lt"/>
              </a:rPr>
              <a:t>the weekend with his uncle.</a:t>
            </a:r>
            <a:r>
              <a:rPr lang="en-US" sz="2800" dirty="0">
                <a:latin typeface="+mn-lt"/>
              </a:rPr>
              <a:t> </a:t>
            </a:r>
          </a:p>
        </p:txBody>
      </p:sp>
      <p:sp>
        <p:nvSpPr>
          <p:cNvPr id="6" name="TextBox 5"/>
          <p:cNvSpPr txBox="1"/>
          <p:nvPr/>
        </p:nvSpPr>
        <p:spPr>
          <a:xfrm>
            <a:off x="3222884" y="2018090"/>
            <a:ext cx="2473377" cy="523220"/>
          </a:xfrm>
          <a:prstGeom prst="rect">
            <a:avLst/>
          </a:prstGeom>
          <a:noFill/>
        </p:spPr>
        <p:txBody>
          <a:bodyPr wrap="square" rtlCol="0">
            <a:spAutoFit/>
          </a:bodyPr>
          <a:lstStyle/>
          <a:p>
            <a:pPr algn="ctr"/>
            <a:r>
              <a:rPr lang="en-US" sz="2800" dirty="0">
                <a:solidFill>
                  <a:srgbClr val="FF0000"/>
                </a:solidFill>
                <a:latin typeface="+mn-lt"/>
              </a:rPr>
              <a:t>will have</a:t>
            </a:r>
          </a:p>
        </p:txBody>
      </p:sp>
      <p:sp>
        <p:nvSpPr>
          <p:cNvPr id="7" name="Rounded Rectangular Callout 6"/>
          <p:cNvSpPr/>
          <p:nvPr/>
        </p:nvSpPr>
        <p:spPr>
          <a:xfrm>
            <a:off x="8484433" y="1079292"/>
            <a:ext cx="3477718" cy="674557"/>
          </a:xfrm>
          <a:prstGeom prst="wedgeRoundRectCallout">
            <a:avLst>
              <a:gd name="adj1" fmla="val -71246"/>
              <a:gd name="adj2" fmla="val 10121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on-the-spot decisions</a:t>
            </a:r>
            <a:endParaRPr lang="en-US" dirty="0"/>
          </a:p>
        </p:txBody>
      </p:sp>
      <p:sp>
        <p:nvSpPr>
          <p:cNvPr id="8" name="TextBox 7"/>
          <p:cNvSpPr txBox="1"/>
          <p:nvPr/>
        </p:nvSpPr>
        <p:spPr>
          <a:xfrm>
            <a:off x="3342805" y="2452804"/>
            <a:ext cx="3177916" cy="523220"/>
          </a:xfrm>
          <a:prstGeom prst="rect">
            <a:avLst/>
          </a:prstGeom>
          <a:noFill/>
        </p:spPr>
        <p:txBody>
          <a:bodyPr wrap="square" rtlCol="0">
            <a:spAutoFit/>
          </a:bodyPr>
          <a:lstStyle/>
          <a:p>
            <a:pPr algn="ctr"/>
            <a:r>
              <a:rPr lang="en-US" sz="2800" dirty="0">
                <a:solidFill>
                  <a:srgbClr val="FF0000"/>
                </a:solidFill>
                <a:latin typeface="+mn-lt"/>
              </a:rPr>
              <a:t>is going to hold</a:t>
            </a:r>
          </a:p>
        </p:txBody>
      </p:sp>
      <p:sp>
        <p:nvSpPr>
          <p:cNvPr id="9" name="Rounded Rectangular Callout 8"/>
          <p:cNvSpPr/>
          <p:nvPr/>
        </p:nvSpPr>
        <p:spPr>
          <a:xfrm>
            <a:off x="9863527" y="2018090"/>
            <a:ext cx="1528997" cy="674557"/>
          </a:xfrm>
          <a:prstGeom prst="wedgeRoundRectCallout">
            <a:avLst>
              <a:gd name="adj1" fmla="val -170550"/>
              <a:gd name="adj2" fmla="val 6121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plan</a:t>
            </a:r>
            <a:endParaRPr lang="en-US" dirty="0"/>
          </a:p>
        </p:txBody>
      </p:sp>
      <p:sp>
        <p:nvSpPr>
          <p:cNvPr id="10" name="TextBox 9"/>
          <p:cNvSpPr txBox="1"/>
          <p:nvPr/>
        </p:nvSpPr>
        <p:spPr>
          <a:xfrm>
            <a:off x="2281002" y="3322232"/>
            <a:ext cx="3177916" cy="523220"/>
          </a:xfrm>
          <a:prstGeom prst="rect">
            <a:avLst/>
          </a:prstGeom>
          <a:noFill/>
        </p:spPr>
        <p:txBody>
          <a:bodyPr wrap="square" rtlCol="0">
            <a:spAutoFit/>
          </a:bodyPr>
          <a:lstStyle/>
          <a:p>
            <a:pPr algn="ctr"/>
            <a:r>
              <a:rPr lang="en-US" sz="2800" dirty="0">
                <a:solidFill>
                  <a:srgbClr val="FF0000"/>
                </a:solidFill>
                <a:latin typeface="+mn-lt"/>
              </a:rPr>
              <a:t>will come</a:t>
            </a:r>
          </a:p>
        </p:txBody>
      </p:sp>
      <p:sp>
        <p:nvSpPr>
          <p:cNvPr id="11" name="Rounded Rectangular Callout 10"/>
          <p:cNvSpPr/>
          <p:nvPr/>
        </p:nvSpPr>
        <p:spPr>
          <a:xfrm>
            <a:off x="8919146" y="2859452"/>
            <a:ext cx="1528997" cy="674557"/>
          </a:xfrm>
          <a:prstGeom prst="wedgeRoundRectCallout">
            <a:avLst>
              <a:gd name="adj1" fmla="val -170550"/>
              <a:gd name="adj2" fmla="val 6121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promise</a:t>
            </a:r>
            <a:endParaRPr lang="en-US" dirty="0"/>
          </a:p>
        </p:txBody>
      </p:sp>
      <p:sp>
        <p:nvSpPr>
          <p:cNvPr id="12" name="TextBox 11"/>
          <p:cNvSpPr txBox="1"/>
          <p:nvPr/>
        </p:nvSpPr>
        <p:spPr>
          <a:xfrm>
            <a:off x="2281001" y="4175155"/>
            <a:ext cx="3415259" cy="523220"/>
          </a:xfrm>
          <a:prstGeom prst="rect">
            <a:avLst/>
          </a:prstGeom>
          <a:noFill/>
        </p:spPr>
        <p:txBody>
          <a:bodyPr wrap="square" rtlCol="0">
            <a:spAutoFit/>
          </a:bodyPr>
          <a:lstStyle/>
          <a:p>
            <a:pPr algn="ctr"/>
            <a:r>
              <a:rPr lang="en-US" sz="2800" dirty="0">
                <a:solidFill>
                  <a:srgbClr val="FF0000"/>
                </a:solidFill>
                <a:latin typeface="+mn-lt"/>
              </a:rPr>
              <a:t>am not going to watch</a:t>
            </a:r>
          </a:p>
        </p:txBody>
      </p:sp>
      <p:sp>
        <p:nvSpPr>
          <p:cNvPr id="13" name="Rounded Rectangular Callout 12"/>
          <p:cNvSpPr/>
          <p:nvPr/>
        </p:nvSpPr>
        <p:spPr>
          <a:xfrm>
            <a:off x="10268262" y="3640134"/>
            <a:ext cx="1693890" cy="674557"/>
          </a:xfrm>
          <a:prstGeom prst="wedgeRoundRectCallout">
            <a:avLst>
              <a:gd name="adj1" fmla="val -140158"/>
              <a:gd name="adj2" fmla="val 58988"/>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intention</a:t>
            </a:r>
            <a:endParaRPr lang="en-US" dirty="0"/>
          </a:p>
        </p:txBody>
      </p:sp>
      <p:sp>
        <p:nvSpPr>
          <p:cNvPr id="15" name="TextBox 14"/>
          <p:cNvSpPr txBox="1"/>
          <p:nvPr/>
        </p:nvSpPr>
        <p:spPr>
          <a:xfrm>
            <a:off x="2870614" y="4589212"/>
            <a:ext cx="3177916" cy="523220"/>
          </a:xfrm>
          <a:prstGeom prst="rect">
            <a:avLst/>
          </a:prstGeom>
          <a:noFill/>
        </p:spPr>
        <p:txBody>
          <a:bodyPr wrap="square" rtlCol="0">
            <a:spAutoFit/>
          </a:bodyPr>
          <a:lstStyle/>
          <a:p>
            <a:pPr algn="ctr"/>
            <a:r>
              <a:rPr lang="en-US" sz="2800" dirty="0">
                <a:solidFill>
                  <a:srgbClr val="FF0000"/>
                </a:solidFill>
                <a:latin typeface="+mn-lt"/>
              </a:rPr>
              <a:t>Peter will come</a:t>
            </a:r>
          </a:p>
        </p:txBody>
      </p:sp>
      <p:sp>
        <p:nvSpPr>
          <p:cNvPr id="17" name="Rounded Rectangular Callout 16"/>
          <p:cNvSpPr/>
          <p:nvPr/>
        </p:nvSpPr>
        <p:spPr>
          <a:xfrm>
            <a:off x="8751750" y="4578932"/>
            <a:ext cx="3415260" cy="999479"/>
          </a:xfrm>
          <a:prstGeom prst="wedgeRoundRectCallout">
            <a:avLst>
              <a:gd name="adj1" fmla="val -114350"/>
              <a:gd name="adj2" fmla="val 4873"/>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prediction based on what we think</a:t>
            </a:r>
            <a:endParaRPr lang="en-US" dirty="0"/>
          </a:p>
        </p:txBody>
      </p:sp>
      <p:sp>
        <p:nvSpPr>
          <p:cNvPr id="18" name="TextBox 17"/>
          <p:cNvSpPr txBox="1"/>
          <p:nvPr/>
        </p:nvSpPr>
        <p:spPr>
          <a:xfrm>
            <a:off x="2101120" y="5458640"/>
            <a:ext cx="3177916" cy="523220"/>
          </a:xfrm>
          <a:prstGeom prst="rect">
            <a:avLst/>
          </a:prstGeom>
          <a:noFill/>
        </p:spPr>
        <p:txBody>
          <a:bodyPr wrap="square" rtlCol="0">
            <a:spAutoFit/>
          </a:bodyPr>
          <a:lstStyle/>
          <a:p>
            <a:pPr algn="ctr"/>
            <a:r>
              <a:rPr lang="en-US" sz="2800" dirty="0">
                <a:solidFill>
                  <a:srgbClr val="FF0000"/>
                </a:solidFill>
                <a:latin typeface="+mn-lt"/>
              </a:rPr>
              <a:t>is going to spend</a:t>
            </a:r>
          </a:p>
        </p:txBody>
      </p:sp>
      <p:sp>
        <p:nvSpPr>
          <p:cNvPr id="19" name="Rounded Rectangular Callout 18"/>
          <p:cNvSpPr/>
          <p:nvPr/>
        </p:nvSpPr>
        <p:spPr>
          <a:xfrm>
            <a:off x="9953467" y="5686850"/>
            <a:ext cx="1693890" cy="674557"/>
          </a:xfrm>
          <a:prstGeom prst="wedgeRoundRectCallout">
            <a:avLst>
              <a:gd name="adj1" fmla="val -127769"/>
              <a:gd name="adj2" fmla="val -29901"/>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intention</a:t>
            </a:r>
            <a:endParaRPr lang="en-US" dirty="0"/>
          </a:p>
        </p:txBody>
      </p:sp>
    </p:spTree>
    <p:extLst>
      <p:ext uri="{BB962C8B-B14F-4D97-AF65-F5344CB8AC3E}">
        <p14:creationId xmlns:p14="http://schemas.microsoft.com/office/powerpoint/2010/main" val="256681667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1" grpId="0" animBg="1"/>
      <p:bldP spid="12" grpId="0"/>
      <p:bldP spid="13" grpId="0" animBg="1"/>
      <p:bldP spid="15" grpId="0"/>
      <p:bldP spid="17" grpId="0" animBg="1"/>
      <p:bldP spid="1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2"/>
          <a:srcRect/>
          <a:stretch>
            <a:fillRect/>
          </a:stretch>
        </p:blipFill>
        <p:spPr bwMode="auto">
          <a:xfrm>
            <a:off x="1094281" y="624659"/>
            <a:ext cx="8349522" cy="5566348"/>
          </a:xfrm>
          <a:prstGeom prst="rect">
            <a:avLst/>
          </a:prstGeom>
          <a:noFill/>
          <a:ln w="9525">
            <a:noFill/>
            <a:miter lim="800000"/>
            <a:headEnd/>
            <a:tailEnd/>
          </a:ln>
        </p:spPr>
      </p:pic>
      <p:sp>
        <p:nvSpPr>
          <p:cNvPr id="23554" name="TextBox 2"/>
          <p:cNvSpPr txBox="1">
            <a:spLocks noChangeArrowheads="1"/>
          </p:cNvSpPr>
          <p:nvPr/>
        </p:nvSpPr>
        <p:spPr bwMode="auto">
          <a:xfrm>
            <a:off x="4170988" y="4009869"/>
            <a:ext cx="3369065" cy="769441"/>
          </a:xfrm>
          <a:prstGeom prst="rect">
            <a:avLst/>
          </a:prstGeom>
          <a:noFill/>
          <a:ln w="9525">
            <a:noFill/>
            <a:miter lim="800000"/>
            <a:headEnd/>
            <a:tailEnd/>
          </a:ln>
        </p:spPr>
        <p:txBody>
          <a:bodyPr wrap="square">
            <a:spAutoFit/>
          </a:bodyPr>
          <a:lstStyle/>
          <a:p>
            <a:r>
              <a:rPr lang="en-US" sz="4400" dirty="0">
                <a:solidFill>
                  <a:schemeClr val="bg1"/>
                </a:solidFill>
                <a:latin typeface="Calibri" pitchFamily="34" charset="0"/>
              </a:rPr>
              <a:t>Presentation</a:t>
            </a:r>
          </a:p>
        </p:txBody>
      </p:sp>
    </p:spTree>
    <p:extLst>
      <p:ext uri="{BB962C8B-B14F-4D97-AF65-F5344CB8AC3E}">
        <p14:creationId xmlns:p14="http://schemas.microsoft.com/office/powerpoint/2010/main" val="564752865"/>
      </p:ext>
    </p:extLst>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339" y="613880"/>
            <a:ext cx="9728617" cy="5509200"/>
          </a:xfrm>
          <a:prstGeom prst="rect">
            <a:avLst/>
          </a:prstGeom>
        </p:spPr>
        <p:txBody>
          <a:bodyPr wrap="square">
            <a:spAutoFit/>
          </a:bodyPr>
          <a:lstStyle/>
          <a:p>
            <a:r>
              <a:rPr lang="en-US" sz="3200" b="1" dirty="0">
                <a:solidFill>
                  <a:srgbClr val="231F20"/>
                </a:solidFill>
                <a:latin typeface="+mn-lt"/>
              </a:rPr>
              <a:t>Present Continuous</a:t>
            </a:r>
          </a:p>
          <a:p>
            <a:endParaRPr lang="en-US" sz="3200" b="1" dirty="0">
              <a:solidFill>
                <a:srgbClr val="231F20"/>
              </a:solidFill>
              <a:latin typeface="+mn-lt"/>
            </a:endParaRPr>
          </a:p>
          <a:p>
            <a:r>
              <a:rPr lang="en-US" sz="3200" dirty="0">
                <a:latin typeface="+mn-lt"/>
              </a:rPr>
              <a:t>We use the </a:t>
            </a:r>
            <a:r>
              <a:rPr lang="en-US" sz="3200" b="1" dirty="0">
                <a:latin typeface="+mn-lt"/>
              </a:rPr>
              <a:t>Present Continuous </a:t>
            </a:r>
            <a:r>
              <a:rPr lang="en-US" sz="3200" dirty="0">
                <a:latin typeface="+mn-lt"/>
              </a:rPr>
              <a:t>for fixed arrangements in the near future.</a:t>
            </a:r>
          </a:p>
          <a:p>
            <a:r>
              <a:rPr lang="en-US" sz="3200" dirty="0">
                <a:latin typeface="+mn-lt"/>
              </a:rPr>
              <a:t>e.g. </a:t>
            </a:r>
            <a:r>
              <a:rPr lang="en-US" sz="3200" dirty="0">
                <a:solidFill>
                  <a:srgbClr val="0070C0"/>
                </a:solidFill>
                <a:latin typeface="+mn-lt"/>
              </a:rPr>
              <a:t>John</a:t>
            </a:r>
            <a:r>
              <a:rPr lang="en-US" sz="3200" b="1" dirty="0">
                <a:solidFill>
                  <a:srgbClr val="0070C0"/>
                </a:solidFill>
                <a:latin typeface="+mn-lt"/>
              </a:rPr>
              <a:t>’s leaving </a:t>
            </a:r>
            <a:r>
              <a:rPr lang="en-US" sz="3200" dirty="0">
                <a:solidFill>
                  <a:srgbClr val="0070C0"/>
                </a:solidFill>
                <a:latin typeface="+mn-lt"/>
              </a:rPr>
              <a:t>tomorrow. He bought his train ticket yesterday.</a:t>
            </a:r>
          </a:p>
          <a:p>
            <a:endParaRPr lang="en-US" sz="3200" dirty="0">
              <a:solidFill>
                <a:srgbClr val="0070C0"/>
              </a:solidFill>
              <a:latin typeface="+mn-lt"/>
            </a:endParaRPr>
          </a:p>
          <a:p>
            <a:r>
              <a:rPr lang="en-US" sz="3200" b="1" dirty="0">
                <a:latin typeface="+mn-lt"/>
              </a:rPr>
              <a:t>Note!</a:t>
            </a:r>
          </a:p>
          <a:p>
            <a:r>
              <a:rPr lang="en-US" sz="3200" dirty="0">
                <a:latin typeface="+mn-lt"/>
              </a:rPr>
              <a:t>I + </a:t>
            </a:r>
            <a:r>
              <a:rPr lang="en-US" sz="3200" b="1" dirty="0">
                <a:latin typeface="+mn-lt"/>
              </a:rPr>
              <a:t>am V-</a:t>
            </a:r>
            <a:r>
              <a:rPr lang="en-US" sz="3200" b="1" dirty="0" err="1">
                <a:latin typeface="+mn-lt"/>
              </a:rPr>
              <a:t>ing</a:t>
            </a:r>
            <a:endParaRPr lang="en-US" sz="3200" b="1" dirty="0">
              <a:latin typeface="+mn-lt"/>
            </a:endParaRPr>
          </a:p>
          <a:p>
            <a:r>
              <a:rPr lang="en-US" sz="3200" dirty="0">
                <a:latin typeface="+mn-lt"/>
              </a:rPr>
              <a:t>He/She/It/Singular nouns + </a:t>
            </a:r>
            <a:r>
              <a:rPr lang="en-US" sz="3200" b="1" dirty="0">
                <a:latin typeface="+mn-lt"/>
              </a:rPr>
              <a:t>is V-</a:t>
            </a:r>
            <a:r>
              <a:rPr lang="en-US" sz="3200" b="1" dirty="0" err="1">
                <a:latin typeface="+mn-lt"/>
              </a:rPr>
              <a:t>ing</a:t>
            </a:r>
            <a:endParaRPr lang="en-US" sz="3200" b="1" dirty="0">
              <a:latin typeface="+mn-lt"/>
            </a:endParaRPr>
          </a:p>
          <a:p>
            <a:r>
              <a:rPr lang="en-US" sz="3200" dirty="0">
                <a:latin typeface="+mn-lt"/>
              </a:rPr>
              <a:t>You/We/They/Plural nouns + </a:t>
            </a:r>
            <a:r>
              <a:rPr lang="en-US" sz="3200" b="1" dirty="0">
                <a:latin typeface="+mn-lt"/>
              </a:rPr>
              <a:t>are V-</a:t>
            </a:r>
            <a:r>
              <a:rPr lang="en-US" sz="3200" b="1" dirty="0" err="1">
                <a:latin typeface="+mn-lt"/>
              </a:rPr>
              <a:t>ing</a:t>
            </a:r>
            <a:r>
              <a:rPr lang="en-US" sz="3200" b="1" dirty="0">
                <a:latin typeface="+mn-lt"/>
              </a:rPr>
              <a:t> </a:t>
            </a:r>
          </a:p>
        </p:txBody>
      </p:sp>
    </p:spTree>
    <p:extLst>
      <p:ext uri="{BB962C8B-B14F-4D97-AF65-F5344CB8AC3E}">
        <p14:creationId xmlns:p14="http://schemas.microsoft.com/office/powerpoint/2010/main" val="158411243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744" y="491168"/>
            <a:ext cx="11527436" cy="584775"/>
          </a:xfrm>
          <a:prstGeom prst="rect">
            <a:avLst/>
          </a:prstGeom>
        </p:spPr>
        <p:txBody>
          <a:bodyPr wrap="square">
            <a:spAutoFit/>
          </a:bodyPr>
          <a:lstStyle/>
          <a:p>
            <a:r>
              <a:rPr lang="en-US" sz="3200" b="1" dirty="0">
                <a:solidFill>
                  <a:srgbClr val="009EB4"/>
                </a:solidFill>
                <a:latin typeface="+mn-lt"/>
              </a:rPr>
              <a:t>7 </a:t>
            </a:r>
            <a:r>
              <a:rPr lang="en-US" sz="3200" b="1" dirty="0">
                <a:solidFill>
                  <a:srgbClr val="231F20"/>
                </a:solidFill>
                <a:latin typeface="+mn-lt"/>
              </a:rPr>
              <a:t>Look at the notes. Correct the sentences. Write in your notebook.</a:t>
            </a:r>
            <a:r>
              <a:rPr lang="en-US" sz="3200" dirty="0">
                <a:latin typeface="+mn-lt"/>
              </a:rPr>
              <a:t> </a:t>
            </a:r>
          </a:p>
        </p:txBody>
      </p:sp>
      <p:pic>
        <p:nvPicPr>
          <p:cNvPr id="3" name="Picture 2"/>
          <p:cNvPicPr>
            <a:picLocks noChangeAspect="1"/>
          </p:cNvPicPr>
          <p:nvPr/>
        </p:nvPicPr>
        <p:blipFill>
          <a:blip r:embed="rId2"/>
          <a:stretch>
            <a:fillRect/>
          </a:stretch>
        </p:blipFill>
        <p:spPr>
          <a:xfrm>
            <a:off x="605193" y="1075943"/>
            <a:ext cx="11096537" cy="2342888"/>
          </a:xfrm>
          <a:prstGeom prst="rect">
            <a:avLst/>
          </a:prstGeom>
        </p:spPr>
      </p:pic>
      <p:sp>
        <p:nvSpPr>
          <p:cNvPr id="4" name="Rectangle 3"/>
          <p:cNvSpPr/>
          <p:nvPr/>
        </p:nvSpPr>
        <p:spPr>
          <a:xfrm>
            <a:off x="605193" y="4192059"/>
            <a:ext cx="11096537" cy="1569660"/>
          </a:xfrm>
          <a:prstGeom prst="rect">
            <a:avLst/>
          </a:prstGeom>
        </p:spPr>
        <p:txBody>
          <a:bodyPr wrap="square">
            <a:spAutoFit/>
          </a:bodyPr>
          <a:lstStyle/>
          <a:p>
            <a:r>
              <a:rPr lang="en-US" sz="3200" b="1" dirty="0">
                <a:solidFill>
                  <a:srgbClr val="231F20"/>
                </a:solidFill>
                <a:latin typeface="+mn-lt"/>
              </a:rPr>
              <a:t>1 </a:t>
            </a:r>
            <a:r>
              <a:rPr lang="en-US" sz="3200" dirty="0">
                <a:solidFill>
                  <a:srgbClr val="231F20"/>
                </a:solidFill>
                <a:latin typeface="+mn-lt"/>
              </a:rPr>
              <a:t>Ann is watching a basketball match with Sam on Saturday.</a:t>
            </a:r>
          </a:p>
          <a:p>
            <a:r>
              <a:rPr lang="en-US" sz="3200" i="1" dirty="0">
                <a:solidFill>
                  <a:srgbClr val="FF0000"/>
                </a:solidFill>
                <a:latin typeface="+mn-lt"/>
              </a:rPr>
              <a:t>=&gt; Ann isn’t watching a basketball match with Sam on Saturday.</a:t>
            </a:r>
          </a:p>
          <a:p>
            <a:r>
              <a:rPr lang="en-US" sz="3200" i="1" dirty="0">
                <a:solidFill>
                  <a:srgbClr val="FF0000"/>
                </a:solidFill>
                <a:latin typeface="+mn-lt"/>
              </a:rPr>
              <a:t>=&gt; She’s playing video games with Sam. </a:t>
            </a:r>
          </a:p>
        </p:txBody>
      </p:sp>
      <p:sp>
        <p:nvSpPr>
          <p:cNvPr id="5" name="TextBox 4"/>
          <p:cNvSpPr txBox="1"/>
          <p:nvPr/>
        </p:nvSpPr>
        <p:spPr>
          <a:xfrm>
            <a:off x="5096656" y="3418831"/>
            <a:ext cx="1693888" cy="584775"/>
          </a:xfrm>
          <a:prstGeom prst="rect">
            <a:avLst/>
          </a:prstGeom>
          <a:solidFill>
            <a:srgbClr val="FFFF00"/>
          </a:solidFill>
        </p:spPr>
        <p:txBody>
          <a:bodyPr wrap="square" rtlCol="0">
            <a:spAutoFit/>
          </a:bodyPr>
          <a:lstStyle/>
          <a:p>
            <a:r>
              <a:rPr lang="en-US" sz="3200" dirty="0">
                <a:latin typeface="+mn-lt"/>
              </a:rPr>
              <a:t>Example</a:t>
            </a:r>
          </a:p>
        </p:txBody>
      </p:sp>
      <p:cxnSp>
        <p:nvCxnSpPr>
          <p:cNvPr id="9" name="Straight Connector 8"/>
          <p:cNvCxnSpPr>
            <a:cxnSpLocks/>
          </p:cNvCxnSpPr>
          <p:nvPr/>
        </p:nvCxnSpPr>
        <p:spPr>
          <a:xfrm>
            <a:off x="974361" y="4661941"/>
            <a:ext cx="6330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146093" y="4676931"/>
            <a:ext cx="4644451" cy="85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7713378" y="4661941"/>
            <a:ext cx="6702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9059871" y="4685502"/>
            <a:ext cx="12680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146093" y="2247387"/>
            <a:ext cx="2740700" cy="2445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48917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744" y="491168"/>
            <a:ext cx="11527436" cy="584775"/>
          </a:xfrm>
          <a:prstGeom prst="rect">
            <a:avLst/>
          </a:prstGeom>
        </p:spPr>
        <p:txBody>
          <a:bodyPr wrap="square">
            <a:spAutoFit/>
          </a:bodyPr>
          <a:lstStyle/>
          <a:p>
            <a:r>
              <a:rPr lang="en-US" sz="3200" b="1" dirty="0">
                <a:solidFill>
                  <a:srgbClr val="009EB4"/>
                </a:solidFill>
                <a:latin typeface="+mn-lt"/>
              </a:rPr>
              <a:t>7 </a:t>
            </a:r>
            <a:r>
              <a:rPr lang="en-US" sz="3200" b="1" dirty="0">
                <a:solidFill>
                  <a:srgbClr val="231F20"/>
                </a:solidFill>
                <a:latin typeface="+mn-lt"/>
              </a:rPr>
              <a:t>Look at the notes. Correct the sentences. Write in your notebook.</a:t>
            </a:r>
            <a:r>
              <a:rPr lang="en-US" sz="3200" dirty="0">
                <a:latin typeface="+mn-lt"/>
              </a:rPr>
              <a:t> </a:t>
            </a:r>
          </a:p>
        </p:txBody>
      </p:sp>
      <p:pic>
        <p:nvPicPr>
          <p:cNvPr id="3" name="Picture 2"/>
          <p:cNvPicPr>
            <a:picLocks noChangeAspect="1"/>
          </p:cNvPicPr>
          <p:nvPr/>
        </p:nvPicPr>
        <p:blipFill>
          <a:blip r:embed="rId2"/>
          <a:stretch>
            <a:fillRect/>
          </a:stretch>
        </p:blipFill>
        <p:spPr>
          <a:xfrm>
            <a:off x="605193" y="1075943"/>
            <a:ext cx="11096537" cy="2342888"/>
          </a:xfrm>
          <a:prstGeom prst="rect">
            <a:avLst/>
          </a:prstGeom>
        </p:spPr>
      </p:pic>
      <p:sp>
        <p:nvSpPr>
          <p:cNvPr id="6" name="Rectangle 5"/>
          <p:cNvSpPr/>
          <p:nvPr/>
        </p:nvSpPr>
        <p:spPr>
          <a:xfrm>
            <a:off x="605192" y="3473414"/>
            <a:ext cx="11311988" cy="3046988"/>
          </a:xfrm>
          <a:prstGeom prst="rect">
            <a:avLst/>
          </a:prstGeom>
        </p:spPr>
        <p:txBody>
          <a:bodyPr wrap="square">
            <a:spAutoFit/>
          </a:bodyPr>
          <a:lstStyle/>
          <a:p>
            <a:r>
              <a:rPr lang="en-US" sz="3200" b="1" dirty="0">
                <a:solidFill>
                  <a:srgbClr val="231F20"/>
                </a:solidFill>
                <a:latin typeface="+mn-lt"/>
              </a:rPr>
              <a:t>2 </a:t>
            </a:r>
            <a:r>
              <a:rPr lang="en-US" sz="3200" dirty="0">
                <a:solidFill>
                  <a:srgbClr val="231F20"/>
                </a:solidFill>
                <a:latin typeface="+mn-lt"/>
              </a:rPr>
              <a:t>Tom is playing video games on Sunday.</a:t>
            </a:r>
          </a:p>
          <a:p>
            <a:r>
              <a:rPr lang="en-US" sz="3200" i="1" dirty="0">
                <a:solidFill>
                  <a:srgbClr val="FF0000"/>
                </a:solidFill>
                <a:latin typeface="+mn-lt"/>
              </a:rPr>
              <a:t>=&gt; Tom isn’t playing video games on Sunday.</a:t>
            </a:r>
          </a:p>
          <a:p>
            <a:r>
              <a:rPr lang="en-US" sz="3200" i="1" dirty="0">
                <a:solidFill>
                  <a:srgbClr val="FF0000"/>
                </a:solidFill>
                <a:latin typeface="+mn-lt"/>
              </a:rPr>
              <a:t>=&gt; He’s attending a performance.</a:t>
            </a:r>
            <a:r>
              <a:rPr lang="en-US" sz="3200" dirty="0">
                <a:solidFill>
                  <a:srgbClr val="FF0000"/>
                </a:solidFill>
                <a:latin typeface="+mn-lt"/>
              </a:rPr>
              <a:t> </a:t>
            </a:r>
            <a:endParaRPr lang="en-US" sz="3200" dirty="0">
              <a:solidFill>
                <a:srgbClr val="231F20"/>
              </a:solidFill>
              <a:latin typeface="+mn-lt"/>
            </a:endParaRPr>
          </a:p>
          <a:p>
            <a:r>
              <a:rPr lang="en-US" sz="3200" b="1" dirty="0">
                <a:solidFill>
                  <a:srgbClr val="231F20"/>
                </a:solidFill>
                <a:latin typeface="+mn-lt"/>
              </a:rPr>
              <a:t>3 </a:t>
            </a:r>
            <a:r>
              <a:rPr lang="en-US" sz="3200" dirty="0">
                <a:solidFill>
                  <a:srgbClr val="231F20"/>
                </a:solidFill>
                <a:latin typeface="+mn-lt"/>
              </a:rPr>
              <a:t>Tom and Mark are attending a performance on Saturday.</a:t>
            </a:r>
            <a:r>
              <a:rPr lang="en-US" sz="3200" dirty="0">
                <a:latin typeface="+mn-lt"/>
              </a:rPr>
              <a:t> </a:t>
            </a:r>
          </a:p>
          <a:p>
            <a:r>
              <a:rPr lang="en-US" sz="3200" i="1" dirty="0">
                <a:solidFill>
                  <a:srgbClr val="FF0000"/>
                </a:solidFill>
                <a:latin typeface="+mn-lt"/>
              </a:rPr>
              <a:t>=&gt; Tom and Mark aren’t attending a performance on Saturday. </a:t>
            </a:r>
          </a:p>
          <a:p>
            <a:r>
              <a:rPr lang="en-US" sz="3200" i="1" dirty="0">
                <a:solidFill>
                  <a:srgbClr val="FF0000"/>
                </a:solidFill>
                <a:latin typeface="+mn-lt"/>
              </a:rPr>
              <a:t>=&gt; They’re going shopping. </a:t>
            </a:r>
          </a:p>
        </p:txBody>
      </p:sp>
      <p:cxnSp>
        <p:nvCxnSpPr>
          <p:cNvPr id="8" name="Straight Connector 7"/>
          <p:cNvCxnSpPr>
            <a:cxnSpLocks/>
          </p:cNvCxnSpPr>
          <p:nvPr/>
        </p:nvCxnSpPr>
        <p:spPr>
          <a:xfrm>
            <a:off x="1079291" y="3964563"/>
            <a:ext cx="6145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67989" y="3942413"/>
            <a:ext cx="3213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53461" y="3942413"/>
            <a:ext cx="10118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142158" y="2968052"/>
            <a:ext cx="2261016" cy="174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1079291" y="5413947"/>
            <a:ext cx="6145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50826" y="5413947"/>
            <a:ext cx="7769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147277" y="5398957"/>
            <a:ext cx="3994881" cy="14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846696" y="5398957"/>
            <a:ext cx="13016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197308" y="2835958"/>
            <a:ext cx="2329722" cy="1830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58552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744" y="491168"/>
            <a:ext cx="11527436" cy="584775"/>
          </a:xfrm>
          <a:prstGeom prst="rect">
            <a:avLst/>
          </a:prstGeom>
        </p:spPr>
        <p:txBody>
          <a:bodyPr wrap="square">
            <a:spAutoFit/>
          </a:bodyPr>
          <a:lstStyle/>
          <a:p>
            <a:r>
              <a:rPr lang="en-US" sz="3200" b="1" dirty="0">
                <a:solidFill>
                  <a:srgbClr val="009EB4"/>
                </a:solidFill>
                <a:latin typeface="+mn-lt"/>
              </a:rPr>
              <a:t>7 </a:t>
            </a:r>
            <a:r>
              <a:rPr lang="en-US" sz="3200" b="1" dirty="0">
                <a:solidFill>
                  <a:srgbClr val="231F20"/>
                </a:solidFill>
                <a:latin typeface="+mn-lt"/>
              </a:rPr>
              <a:t>Look at the notes. Correct the sentences. Write in your notebook.</a:t>
            </a:r>
            <a:r>
              <a:rPr lang="en-US" sz="3200" dirty="0">
                <a:latin typeface="+mn-lt"/>
              </a:rPr>
              <a:t> </a:t>
            </a:r>
          </a:p>
        </p:txBody>
      </p:sp>
      <p:pic>
        <p:nvPicPr>
          <p:cNvPr id="3" name="Picture 2"/>
          <p:cNvPicPr>
            <a:picLocks noChangeAspect="1"/>
          </p:cNvPicPr>
          <p:nvPr/>
        </p:nvPicPr>
        <p:blipFill>
          <a:blip r:embed="rId2"/>
          <a:stretch>
            <a:fillRect/>
          </a:stretch>
        </p:blipFill>
        <p:spPr>
          <a:xfrm>
            <a:off x="605193" y="1075943"/>
            <a:ext cx="11096537" cy="2342888"/>
          </a:xfrm>
          <a:prstGeom prst="rect">
            <a:avLst/>
          </a:prstGeom>
        </p:spPr>
      </p:pic>
      <p:sp>
        <p:nvSpPr>
          <p:cNvPr id="4" name="Rectangle 3"/>
          <p:cNvSpPr/>
          <p:nvPr/>
        </p:nvSpPr>
        <p:spPr>
          <a:xfrm>
            <a:off x="722320" y="3418831"/>
            <a:ext cx="10862282" cy="3046988"/>
          </a:xfrm>
          <a:prstGeom prst="rect">
            <a:avLst/>
          </a:prstGeom>
        </p:spPr>
        <p:txBody>
          <a:bodyPr wrap="square">
            <a:spAutoFit/>
          </a:bodyPr>
          <a:lstStyle/>
          <a:p>
            <a:r>
              <a:rPr lang="en-US" sz="3200" b="1" dirty="0">
                <a:solidFill>
                  <a:srgbClr val="231F20"/>
                </a:solidFill>
                <a:latin typeface="+mn-lt"/>
              </a:rPr>
              <a:t>4 </a:t>
            </a:r>
            <a:r>
              <a:rPr lang="en-US" sz="3200" dirty="0">
                <a:solidFill>
                  <a:srgbClr val="231F20"/>
                </a:solidFill>
                <a:latin typeface="+mn-lt"/>
              </a:rPr>
              <a:t>Ann and Sam are going shopping on Saturday.</a:t>
            </a:r>
          </a:p>
          <a:p>
            <a:r>
              <a:rPr lang="en-US" sz="3200" i="1" dirty="0">
                <a:solidFill>
                  <a:srgbClr val="FF0000"/>
                </a:solidFill>
                <a:latin typeface="+mn-lt"/>
              </a:rPr>
              <a:t>=&gt; Ann and Sam aren’t going shopping on Saturday.</a:t>
            </a:r>
          </a:p>
          <a:p>
            <a:r>
              <a:rPr lang="en-US" sz="3200" i="1" dirty="0">
                <a:solidFill>
                  <a:srgbClr val="FF0000"/>
                </a:solidFill>
                <a:latin typeface="+mn-lt"/>
              </a:rPr>
              <a:t>=&gt;They’re playing video games.</a:t>
            </a:r>
            <a:r>
              <a:rPr lang="en-US" sz="3200" dirty="0">
                <a:solidFill>
                  <a:srgbClr val="FF0000"/>
                </a:solidFill>
                <a:latin typeface="+mn-lt"/>
              </a:rPr>
              <a:t> </a:t>
            </a:r>
            <a:endParaRPr lang="en-US" sz="3200" dirty="0">
              <a:solidFill>
                <a:srgbClr val="231F20"/>
              </a:solidFill>
              <a:latin typeface="+mn-lt"/>
            </a:endParaRPr>
          </a:p>
          <a:p>
            <a:r>
              <a:rPr lang="en-US" sz="3200" b="1" dirty="0">
                <a:solidFill>
                  <a:srgbClr val="231F20"/>
                </a:solidFill>
                <a:latin typeface="+mn-lt"/>
              </a:rPr>
              <a:t>5 </a:t>
            </a:r>
            <a:r>
              <a:rPr lang="en-US" sz="3200" dirty="0">
                <a:solidFill>
                  <a:srgbClr val="231F20"/>
                </a:solidFill>
                <a:latin typeface="+mn-lt"/>
              </a:rPr>
              <a:t>Ann is attending a performance on Sunday.</a:t>
            </a:r>
            <a:r>
              <a:rPr lang="en-US" sz="3200" dirty="0">
                <a:latin typeface="+mn-lt"/>
              </a:rPr>
              <a:t> </a:t>
            </a:r>
            <a:endParaRPr lang="en-US" sz="3200" i="1" dirty="0">
              <a:solidFill>
                <a:srgbClr val="FF0000"/>
              </a:solidFill>
              <a:latin typeface="+mn-lt"/>
            </a:endParaRPr>
          </a:p>
          <a:p>
            <a:r>
              <a:rPr lang="en-US" sz="3200" i="1" dirty="0">
                <a:solidFill>
                  <a:srgbClr val="FF0000"/>
                </a:solidFill>
                <a:latin typeface="+mn-lt"/>
              </a:rPr>
              <a:t>=&gt; Ann is not attending a performance on Sunday.</a:t>
            </a:r>
          </a:p>
          <a:p>
            <a:r>
              <a:rPr lang="en-US" sz="3200" i="1" dirty="0">
                <a:solidFill>
                  <a:srgbClr val="FF0000"/>
                </a:solidFill>
                <a:latin typeface="+mn-lt"/>
              </a:rPr>
              <a:t>=&gt; She’s watching a baseball match. </a:t>
            </a:r>
          </a:p>
        </p:txBody>
      </p:sp>
      <p:cxnSp>
        <p:nvCxnSpPr>
          <p:cNvPr id="7" name="Straight Connector 6"/>
          <p:cNvCxnSpPr>
            <a:cxnSpLocks/>
          </p:cNvCxnSpPr>
          <p:nvPr/>
        </p:nvCxnSpPr>
        <p:spPr>
          <a:xfrm>
            <a:off x="1094282" y="3882803"/>
            <a:ext cx="6445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2575441" y="3882803"/>
            <a:ext cx="65864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04741" y="3882803"/>
            <a:ext cx="21960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27757" y="3867462"/>
            <a:ext cx="1181725" cy="15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197308" y="2248296"/>
            <a:ext cx="2740700" cy="247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a:off x="1094282" y="5338645"/>
            <a:ext cx="6445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64139" y="5338645"/>
            <a:ext cx="3889322" cy="15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p:cNvCxnSpPr>
          <p:nvPr/>
        </p:nvCxnSpPr>
        <p:spPr>
          <a:xfrm>
            <a:off x="6960433" y="5356453"/>
            <a:ext cx="11817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142158" y="2380057"/>
            <a:ext cx="2410917" cy="15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42765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793" y="704538"/>
            <a:ext cx="2593298" cy="523220"/>
          </a:xfrm>
          <a:prstGeom prst="rect">
            <a:avLst/>
          </a:prstGeom>
          <a:solidFill>
            <a:srgbClr val="00B050"/>
          </a:solidFill>
        </p:spPr>
        <p:txBody>
          <a:bodyPr wrap="square" rtlCol="0">
            <a:spAutoFit/>
          </a:bodyPr>
          <a:lstStyle/>
          <a:p>
            <a:r>
              <a:rPr lang="en-US" sz="2800" dirty="0">
                <a:solidFill>
                  <a:schemeClr val="bg1"/>
                </a:solidFill>
                <a:latin typeface="+mn-lt"/>
              </a:rPr>
              <a:t>Further practice</a:t>
            </a:r>
          </a:p>
        </p:txBody>
      </p:sp>
      <p:sp>
        <p:nvSpPr>
          <p:cNvPr id="3" name="Rectangle 2"/>
          <p:cNvSpPr/>
          <p:nvPr/>
        </p:nvSpPr>
        <p:spPr>
          <a:xfrm>
            <a:off x="2908091" y="583899"/>
            <a:ext cx="8824210" cy="1077218"/>
          </a:xfrm>
          <a:prstGeom prst="rect">
            <a:avLst/>
          </a:prstGeom>
        </p:spPr>
        <p:txBody>
          <a:bodyPr wrap="square">
            <a:spAutoFit/>
          </a:bodyPr>
          <a:lstStyle/>
          <a:p>
            <a:r>
              <a:rPr lang="en-US" sz="3200" b="1" dirty="0">
                <a:solidFill>
                  <a:srgbClr val="231F20"/>
                </a:solidFill>
                <a:latin typeface="+mn-lt"/>
              </a:rPr>
              <a:t>Complete the sentences. Use verbs from the list in the </a:t>
            </a:r>
            <a:r>
              <a:rPr lang="en-US" sz="3200" b="1" i="1" dirty="0">
                <a:solidFill>
                  <a:srgbClr val="231F20"/>
                </a:solidFill>
                <a:latin typeface="+mn-lt"/>
              </a:rPr>
              <a:t>Present Continuous</a:t>
            </a:r>
            <a:r>
              <a:rPr lang="en-US" sz="3200" b="1" dirty="0">
                <a:solidFill>
                  <a:srgbClr val="231F20"/>
                </a:solidFill>
                <a:latin typeface="+mn-lt"/>
              </a:rPr>
              <a:t>.</a:t>
            </a:r>
            <a:r>
              <a:rPr lang="en-US" sz="3200" dirty="0">
                <a:latin typeface="+mn-lt"/>
              </a:rPr>
              <a:t> </a:t>
            </a:r>
          </a:p>
        </p:txBody>
      </p:sp>
      <p:sp>
        <p:nvSpPr>
          <p:cNvPr id="4" name="Rectangle 3"/>
          <p:cNvSpPr/>
          <p:nvPr/>
        </p:nvSpPr>
        <p:spPr>
          <a:xfrm>
            <a:off x="2128604" y="1662512"/>
            <a:ext cx="7764903" cy="523220"/>
          </a:xfrm>
          <a:prstGeom prst="rect">
            <a:avLst/>
          </a:prstGeom>
          <a:solidFill>
            <a:schemeClr val="accent5">
              <a:lumMod val="20000"/>
              <a:lumOff val="80000"/>
            </a:schemeClr>
          </a:solidFill>
          <a:ln>
            <a:solidFill>
              <a:schemeClr val="accent5">
                <a:lumMod val="50000"/>
              </a:schemeClr>
            </a:solidFill>
          </a:ln>
        </p:spPr>
        <p:txBody>
          <a:bodyPr wrap="square">
            <a:spAutoFit/>
          </a:bodyPr>
          <a:lstStyle/>
          <a:p>
            <a:r>
              <a:rPr lang="en-US" sz="2800" dirty="0">
                <a:solidFill>
                  <a:srgbClr val="4EB9E9"/>
                </a:solidFill>
                <a:latin typeface="+mn-lt"/>
              </a:rPr>
              <a:t>• </a:t>
            </a:r>
            <a:r>
              <a:rPr lang="en-US" sz="2800" dirty="0">
                <a:solidFill>
                  <a:srgbClr val="231F20"/>
                </a:solidFill>
                <a:latin typeface="+mn-lt"/>
              </a:rPr>
              <a:t>fly     </a:t>
            </a:r>
            <a:r>
              <a:rPr lang="en-US" sz="2800" dirty="0">
                <a:solidFill>
                  <a:srgbClr val="4EB9E9"/>
                </a:solidFill>
                <a:latin typeface="+mn-lt"/>
              </a:rPr>
              <a:t>• </a:t>
            </a:r>
            <a:r>
              <a:rPr lang="en-US" sz="2800" dirty="0">
                <a:solidFill>
                  <a:srgbClr val="231F20"/>
                </a:solidFill>
                <a:latin typeface="+mn-lt"/>
              </a:rPr>
              <a:t>visit    </a:t>
            </a:r>
            <a:r>
              <a:rPr lang="en-US" sz="2800" dirty="0">
                <a:solidFill>
                  <a:srgbClr val="4EB9E9"/>
                </a:solidFill>
                <a:latin typeface="+mn-lt"/>
              </a:rPr>
              <a:t>• </a:t>
            </a:r>
            <a:r>
              <a:rPr lang="en-US" sz="2800" dirty="0">
                <a:solidFill>
                  <a:srgbClr val="231F20"/>
                </a:solidFill>
                <a:latin typeface="+mn-lt"/>
              </a:rPr>
              <a:t>spend    </a:t>
            </a:r>
            <a:r>
              <a:rPr lang="en-US" sz="2800" dirty="0">
                <a:solidFill>
                  <a:srgbClr val="4EB9E9"/>
                </a:solidFill>
                <a:latin typeface="+mn-lt"/>
              </a:rPr>
              <a:t>• </a:t>
            </a:r>
            <a:r>
              <a:rPr lang="en-US" sz="2800" dirty="0">
                <a:solidFill>
                  <a:srgbClr val="231F20"/>
                </a:solidFill>
                <a:latin typeface="+mn-lt"/>
              </a:rPr>
              <a:t>go    </a:t>
            </a:r>
            <a:r>
              <a:rPr lang="en-US" sz="2800" dirty="0">
                <a:solidFill>
                  <a:srgbClr val="4EB9E9"/>
                </a:solidFill>
                <a:latin typeface="+mn-lt"/>
              </a:rPr>
              <a:t>• </a:t>
            </a:r>
            <a:r>
              <a:rPr lang="en-US" sz="2800" dirty="0">
                <a:solidFill>
                  <a:srgbClr val="231F20"/>
                </a:solidFill>
                <a:latin typeface="+mn-lt"/>
              </a:rPr>
              <a:t>play    </a:t>
            </a:r>
            <a:r>
              <a:rPr lang="en-US" sz="2800" dirty="0">
                <a:solidFill>
                  <a:srgbClr val="4EB9E9"/>
                </a:solidFill>
                <a:latin typeface="+mn-lt"/>
              </a:rPr>
              <a:t>• </a:t>
            </a:r>
            <a:r>
              <a:rPr lang="en-US" sz="2800" dirty="0">
                <a:solidFill>
                  <a:srgbClr val="231F20"/>
                </a:solidFill>
                <a:latin typeface="+mn-lt"/>
              </a:rPr>
              <a:t>not/plan</a:t>
            </a:r>
            <a:r>
              <a:rPr lang="en-US" sz="2800" dirty="0">
                <a:latin typeface="+mn-lt"/>
              </a:rPr>
              <a:t> </a:t>
            </a:r>
          </a:p>
        </p:txBody>
      </p:sp>
      <p:sp>
        <p:nvSpPr>
          <p:cNvPr id="5" name="Rectangle 4"/>
          <p:cNvSpPr/>
          <p:nvPr/>
        </p:nvSpPr>
        <p:spPr>
          <a:xfrm>
            <a:off x="464695" y="2357481"/>
            <a:ext cx="11917179" cy="4247317"/>
          </a:xfrm>
          <a:prstGeom prst="rect">
            <a:avLst/>
          </a:prstGeom>
        </p:spPr>
        <p:txBody>
          <a:bodyPr wrap="square">
            <a:spAutoFit/>
          </a:bodyPr>
          <a:lstStyle/>
          <a:p>
            <a:r>
              <a:rPr lang="en-US" sz="2700" dirty="0">
                <a:solidFill>
                  <a:srgbClr val="231F20"/>
                </a:solidFill>
                <a:latin typeface="+mn-lt"/>
              </a:rPr>
              <a:t>We </a:t>
            </a:r>
            <a:r>
              <a:rPr lang="en-US" sz="2700" b="1" dirty="0">
                <a:solidFill>
                  <a:srgbClr val="231F20"/>
                </a:solidFill>
                <a:latin typeface="+mn-lt"/>
              </a:rPr>
              <a:t>1) </a:t>
            </a:r>
            <a:r>
              <a:rPr lang="en-US" sz="2700" dirty="0">
                <a:solidFill>
                  <a:srgbClr val="231F20"/>
                </a:solidFill>
                <a:latin typeface="+mn-lt"/>
              </a:rPr>
              <a:t>__________________ to France at the weekend.</a:t>
            </a:r>
            <a:br>
              <a:rPr lang="en-US" sz="2700" dirty="0">
                <a:solidFill>
                  <a:srgbClr val="231F20"/>
                </a:solidFill>
                <a:latin typeface="+mn-lt"/>
              </a:rPr>
            </a:br>
            <a:r>
              <a:rPr lang="en-US" sz="2700" dirty="0">
                <a:solidFill>
                  <a:srgbClr val="231F20"/>
                </a:solidFill>
                <a:latin typeface="+mn-lt"/>
              </a:rPr>
              <a:t>Really? Where are you going?</a:t>
            </a:r>
            <a:br>
              <a:rPr lang="en-US" sz="2700" dirty="0">
                <a:solidFill>
                  <a:srgbClr val="231F20"/>
                </a:solidFill>
                <a:latin typeface="+mn-lt"/>
              </a:rPr>
            </a:br>
            <a:r>
              <a:rPr lang="en-US" sz="2700" dirty="0">
                <a:solidFill>
                  <a:srgbClr val="231F20"/>
                </a:solidFill>
                <a:latin typeface="+mn-lt"/>
              </a:rPr>
              <a:t>We </a:t>
            </a:r>
            <a:r>
              <a:rPr lang="en-US" sz="2700" b="1" dirty="0">
                <a:solidFill>
                  <a:srgbClr val="231F20"/>
                </a:solidFill>
                <a:latin typeface="+mn-lt"/>
              </a:rPr>
              <a:t>2) </a:t>
            </a:r>
            <a:r>
              <a:rPr lang="en-US" sz="2700" dirty="0">
                <a:solidFill>
                  <a:srgbClr val="231F20"/>
                </a:solidFill>
                <a:latin typeface="+mn-lt"/>
              </a:rPr>
              <a:t>_______________________ two weeks in Paris.</a:t>
            </a:r>
            <a:br>
              <a:rPr lang="en-US" sz="2700" dirty="0">
                <a:solidFill>
                  <a:srgbClr val="231F20"/>
                </a:solidFill>
                <a:latin typeface="+mn-lt"/>
              </a:rPr>
            </a:br>
            <a:r>
              <a:rPr lang="en-US" sz="2700" dirty="0">
                <a:solidFill>
                  <a:srgbClr val="231F20"/>
                </a:solidFill>
                <a:latin typeface="+mn-lt"/>
              </a:rPr>
              <a:t>Wow! </a:t>
            </a:r>
            <a:r>
              <a:rPr lang="en-US" sz="2700" b="1" dirty="0">
                <a:solidFill>
                  <a:srgbClr val="231F20"/>
                </a:solidFill>
                <a:latin typeface="+mn-lt"/>
              </a:rPr>
              <a:t>3) </a:t>
            </a:r>
            <a:r>
              <a:rPr lang="en-US" sz="2700" dirty="0">
                <a:solidFill>
                  <a:srgbClr val="231F20"/>
                </a:solidFill>
                <a:latin typeface="+mn-lt"/>
              </a:rPr>
              <a:t>____________ you ______________ anywhere special while you’re there?</a:t>
            </a:r>
            <a:br>
              <a:rPr lang="en-US" sz="2700" dirty="0">
                <a:solidFill>
                  <a:srgbClr val="231F20"/>
                </a:solidFill>
                <a:latin typeface="+mn-lt"/>
              </a:rPr>
            </a:br>
            <a:r>
              <a:rPr lang="en-US" sz="2700" dirty="0">
                <a:solidFill>
                  <a:srgbClr val="231F20"/>
                </a:solidFill>
                <a:latin typeface="+mn-lt"/>
              </a:rPr>
              <a:t>Yes. After we arrive, we </a:t>
            </a:r>
            <a:r>
              <a:rPr lang="en-US" sz="2700" b="1" dirty="0">
                <a:solidFill>
                  <a:srgbClr val="231F20"/>
                </a:solidFill>
                <a:latin typeface="+mn-lt"/>
              </a:rPr>
              <a:t>4) </a:t>
            </a:r>
            <a:r>
              <a:rPr lang="en-US" sz="2700" dirty="0">
                <a:solidFill>
                  <a:srgbClr val="231F20"/>
                </a:solidFill>
                <a:latin typeface="+mn-lt"/>
              </a:rPr>
              <a:t>_____________ the Eiffel Tower.</a:t>
            </a:r>
            <a:br>
              <a:rPr lang="en-US" sz="2700" dirty="0">
                <a:solidFill>
                  <a:srgbClr val="231F20"/>
                </a:solidFill>
                <a:latin typeface="+mn-lt"/>
              </a:rPr>
            </a:br>
            <a:r>
              <a:rPr lang="en-US" sz="2700" dirty="0">
                <a:solidFill>
                  <a:srgbClr val="231F20"/>
                </a:solidFill>
                <a:latin typeface="+mn-lt"/>
              </a:rPr>
              <a:t>That sounds great! Are you going to see a football game at the </a:t>
            </a:r>
            <a:r>
              <a:rPr lang="en-US" sz="2700" dirty="0" err="1">
                <a:solidFill>
                  <a:srgbClr val="231F20"/>
                </a:solidFill>
                <a:latin typeface="+mn-lt"/>
              </a:rPr>
              <a:t>Stade</a:t>
            </a:r>
            <a:r>
              <a:rPr lang="en-US" sz="2700" dirty="0">
                <a:solidFill>
                  <a:srgbClr val="231F20"/>
                </a:solidFill>
                <a:latin typeface="+mn-lt"/>
              </a:rPr>
              <a:t> de France?</a:t>
            </a:r>
            <a:br>
              <a:rPr lang="en-US" sz="2700" dirty="0">
                <a:solidFill>
                  <a:srgbClr val="231F20"/>
                </a:solidFill>
                <a:latin typeface="+mn-lt"/>
              </a:rPr>
            </a:br>
            <a:r>
              <a:rPr lang="en-US" sz="2700" dirty="0">
                <a:solidFill>
                  <a:srgbClr val="231F20"/>
                </a:solidFill>
                <a:latin typeface="+mn-lt"/>
              </a:rPr>
              <a:t>There is a game on this Sunday, but we </a:t>
            </a:r>
            <a:r>
              <a:rPr lang="en-US" sz="2700" b="1" dirty="0">
                <a:solidFill>
                  <a:srgbClr val="231F20"/>
                </a:solidFill>
                <a:latin typeface="+mn-lt"/>
              </a:rPr>
              <a:t>5) </a:t>
            </a:r>
            <a:r>
              <a:rPr lang="en-US" sz="2700" dirty="0">
                <a:solidFill>
                  <a:srgbClr val="231F20"/>
                </a:solidFill>
                <a:latin typeface="+mn-lt"/>
              </a:rPr>
              <a:t>______________________ to watch it. We </a:t>
            </a:r>
            <a:r>
              <a:rPr lang="en-US" sz="2700" b="1" dirty="0">
                <a:solidFill>
                  <a:srgbClr val="231F20"/>
                </a:solidFill>
                <a:latin typeface="+mn-lt"/>
              </a:rPr>
              <a:t>6) </a:t>
            </a:r>
            <a:r>
              <a:rPr lang="en-US" sz="2700" dirty="0">
                <a:solidFill>
                  <a:srgbClr val="231F20"/>
                </a:solidFill>
                <a:latin typeface="+mn-lt"/>
              </a:rPr>
              <a:t>__________________ tennis on that day.</a:t>
            </a:r>
            <a:br>
              <a:rPr lang="en-US" sz="2700" dirty="0">
                <a:solidFill>
                  <a:srgbClr val="231F20"/>
                </a:solidFill>
                <a:latin typeface="+mn-lt"/>
              </a:rPr>
            </a:br>
            <a:r>
              <a:rPr lang="en-US" sz="2700" dirty="0">
                <a:solidFill>
                  <a:srgbClr val="231F20"/>
                </a:solidFill>
                <a:latin typeface="+mn-lt"/>
              </a:rPr>
              <a:t>Well, I hope you have an amazing time.</a:t>
            </a:r>
            <a:br>
              <a:rPr lang="en-US" sz="2700" dirty="0">
                <a:solidFill>
                  <a:srgbClr val="231F20"/>
                </a:solidFill>
                <a:latin typeface="+mn-lt"/>
              </a:rPr>
            </a:br>
            <a:r>
              <a:rPr lang="en-US" sz="2700" dirty="0">
                <a:solidFill>
                  <a:srgbClr val="231F20"/>
                </a:solidFill>
                <a:latin typeface="+mn-lt"/>
              </a:rPr>
              <a:t>Thanks!</a:t>
            </a:r>
            <a:r>
              <a:rPr lang="en-US" sz="2700" dirty="0">
                <a:latin typeface="+mn-lt"/>
              </a:rPr>
              <a:t> </a:t>
            </a:r>
          </a:p>
        </p:txBody>
      </p:sp>
      <p:sp>
        <p:nvSpPr>
          <p:cNvPr id="6" name="Rectangle 5"/>
          <p:cNvSpPr/>
          <p:nvPr/>
        </p:nvSpPr>
        <p:spPr>
          <a:xfrm>
            <a:off x="119921" y="3173342"/>
            <a:ext cx="359764" cy="38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7" name="Rectangle 6"/>
          <p:cNvSpPr/>
          <p:nvPr/>
        </p:nvSpPr>
        <p:spPr>
          <a:xfrm>
            <a:off x="119921" y="2314099"/>
            <a:ext cx="359764" cy="38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8" name="Rectangle 7"/>
          <p:cNvSpPr/>
          <p:nvPr/>
        </p:nvSpPr>
        <p:spPr>
          <a:xfrm>
            <a:off x="134911" y="4014837"/>
            <a:ext cx="359764" cy="38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9" name="Rectangle 8"/>
          <p:cNvSpPr/>
          <p:nvPr/>
        </p:nvSpPr>
        <p:spPr>
          <a:xfrm>
            <a:off x="134911" y="4886312"/>
            <a:ext cx="359764" cy="38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0" name="Rectangle 9"/>
          <p:cNvSpPr/>
          <p:nvPr/>
        </p:nvSpPr>
        <p:spPr>
          <a:xfrm>
            <a:off x="149901" y="6063663"/>
            <a:ext cx="359764" cy="38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a:t>
            </a:r>
          </a:p>
        </p:txBody>
      </p:sp>
      <p:sp>
        <p:nvSpPr>
          <p:cNvPr id="11" name="Rectangle 10"/>
          <p:cNvSpPr/>
          <p:nvPr/>
        </p:nvSpPr>
        <p:spPr>
          <a:xfrm>
            <a:off x="119921" y="2746801"/>
            <a:ext cx="359764" cy="3857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sp>
        <p:nvSpPr>
          <p:cNvPr id="12" name="Rectangle 11"/>
          <p:cNvSpPr/>
          <p:nvPr/>
        </p:nvSpPr>
        <p:spPr>
          <a:xfrm>
            <a:off x="134911" y="3589041"/>
            <a:ext cx="359764" cy="3857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sp>
        <p:nvSpPr>
          <p:cNvPr id="13" name="Rectangle 12"/>
          <p:cNvSpPr/>
          <p:nvPr/>
        </p:nvSpPr>
        <p:spPr>
          <a:xfrm>
            <a:off x="134911" y="4453638"/>
            <a:ext cx="359764" cy="3857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sp>
        <p:nvSpPr>
          <p:cNvPr id="14" name="Rectangle 13"/>
          <p:cNvSpPr/>
          <p:nvPr/>
        </p:nvSpPr>
        <p:spPr>
          <a:xfrm>
            <a:off x="152399" y="5641440"/>
            <a:ext cx="359764" cy="3857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p>
        </p:txBody>
      </p:sp>
      <p:sp>
        <p:nvSpPr>
          <p:cNvPr id="15" name="TextBox 14"/>
          <p:cNvSpPr txBox="1"/>
          <p:nvPr/>
        </p:nvSpPr>
        <p:spPr>
          <a:xfrm>
            <a:off x="1831300" y="2316904"/>
            <a:ext cx="2128603" cy="523220"/>
          </a:xfrm>
          <a:prstGeom prst="rect">
            <a:avLst/>
          </a:prstGeom>
          <a:noFill/>
        </p:spPr>
        <p:txBody>
          <a:bodyPr wrap="square" rtlCol="0">
            <a:spAutoFit/>
          </a:bodyPr>
          <a:lstStyle/>
          <a:p>
            <a:pPr algn="ctr"/>
            <a:r>
              <a:rPr lang="en-US" sz="2800" dirty="0">
                <a:solidFill>
                  <a:srgbClr val="FF0000"/>
                </a:solidFill>
                <a:latin typeface="+mn-lt"/>
              </a:rPr>
              <a:t>are flying</a:t>
            </a:r>
          </a:p>
        </p:txBody>
      </p:sp>
      <p:sp>
        <p:nvSpPr>
          <p:cNvPr id="16" name="TextBox 15"/>
          <p:cNvSpPr txBox="1"/>
          <p:nvPr/>
        </p:nvSpPr>
        <p:spPr>
          <a:xfrm>
            <a:off x="2150781" y="3173342"/>
            <a:ext cx="2128603" cy="523220"/>
          </a:xfrm>
          <a:prstGeom prst="rect">
            <a:avLst/>
          </a:prstGeom>
          <a:noFill/>
        </p:spPr>
        <p:txBody>
          <a:bodyPr wrap="square" rtlCol="0">
            <a:spAutoFit/>
          </a:bodyPr>
          <a:lstStyle/>
          <a:p>
            <a:pPr algn="ctr"/>
            <a:r>
              <a:rPr lang="en-US" sz="2800" dirty="0">
                <a:solidFill>
                  <a:srgbClr val="FF0000"/>
                </a:solidFill>
                <a:latin typeface="+mn-lt"/>
              </a:rPr>
              <a:t>are spending</a:t>
            </a:r>
          </a:p>
        </p:txBody>
      </p:sp>
      <p:sp>
        <p:nvSpPr>
          <p:cNvPr id="17" name="TextBox 16"/>
          <p:cNvSpPr txBox="1"/>
          <p:nvPr/>
        </p:nvSpPr>
        <p:spPr>
          <a:xfrm>
            <a:off x="1831301" y="3593760"/>
            <a:ext cx="2128603" cy="523220"/>
          </a:xfrm>
          <a:prstGeom prst="rect">
            <a:avLst/>
          </a:prstGeom>
          <a:noFill/>
        </p:spPr>
        <p:txBody>
          <a:bodyPr wrap="square" rtlCol="0">
            <a:spAutoFit/>
          </a:bodyPr>
          <a:lstStyle/>
          <a:p>
            <a:pPr algn="ctr"/>
            <a:r>
              <a:rPr lang="en-US" sz="2800" dirty="0">
                <a:solidFill>
                  <a:srgbClr val="FF0000"/>
                </a:solidFill>
                <a:latin typeface="+mn-lt"/>
              </a:rPr>
              <a:t>Are </a:t>
            </a:r>
          </a:p>
        </p:txBody>
      </p:sp>
      <p:sp>
        <p:nvSpPr>
          <p:cNvPr id="18" name="TextBox 17"/>
          <p:cNvSpPr txBox="1"/>
          <p:nvPr/>
        </p:nvSpPr>
        <p:spPr>
          <a:xfrm>
            <a:off x="4739392" y="3593760"/>
            <a:ext cx="2128603" cy="523220"/>
          </a:xfrm>
          <a:prstGeom prst="rect">
            <a:avLst/>
          </a:prstGeom>
          <a:noFill/>
        </p:spPr>
        <p:txBody>
          <a:bodyPr wrap="square" rtlCol="0">
            <a:spAutoFit/>
          </a:bodyPr>
          <a:lstStyle/>
          <a:p>
            <a:pPr algn="ctr"/>
            <a:r>
              <a:rPr lang="en-US" sz="2800" dirty="0">
                <a:solidFill>
                  <a:srgbClr val="FF0000"/>
                </a:solidFill>
                <a:latin typeface="+mn-lt"/>
              </a:rPr>
              <a:t>going</a:t>
            </a:r>
          </a:p>
        </p:txBody>
      </p:sp>
      <p:sp>
        <p:nvSpPr>
          <p:cNvPr id="19" name="TextBox 18"/>
          <p:cNvSpPr txBox="1"/>
          <p:nvPr/>
        </p:nvSpPr>
        <p:spPr>
          <a:xfrm>
            <a:off x="4304677" y="4014837"/>
            <a:ext cx="2128603" cy="523220"/>
          </a:xfrm>
          <a:prstGeom prst="rect">
            <a:avLst/>
          </a:prstGeom>
          <a:noFill/>
        </p:spPr>
        <p:txBody>
          <a:bodyPr wrap="square" rtlCol="0">
            <a:spAutoFit/>
          </a:bodyPr>
          <a:lstStyle/>
          <a:p>
            <a:pPr algn="ctr"/>
            <a:r>
              <a:rPr lang="en-US" sz="2800" dirty="0">
                <a:solidFill>
                  <a:srgbClr val="FF0000"/>
                </a:solidFill>
                <a:latin typeface="+mn-lt"/>
              </a:rPr>
              <a:t>are visiting</a:t>
            </a:r>
          </a:p>
        </p:txBody>
      </p:sp>
      <p:sp>
        <p:nvSpPr>
          <p:cNvPr id="20" name="TextBox 19"/>
          <p:cNvSpPr txBox="1"/>
          <p:nvPr/>
        </p:nvSpPr>
        <p:spPr>
          <a:xfrm>
            <a:off x="6867995" y="4817811"/>
            <a:ext cx="2410918" cy="523220"/>
          </a:xfrm>
          <a:prstGeom prst="rect">
            <a:avLst/>
          </a:prstGeom>
          <a:noFill/>
        </p:spPr>
        <p:txBody>
          <a:bodyPr wrap="square" rtlCol="0">
            <a:spAutoFit/>
          </a:bodyPr>
          <a:lstStyle/>
          <a:p>
            <a:pPr algn="ctr"/>
            <a:r>
              <a:rPr lang="en-US" sz="2800" dirty="0">
                <a:solidFill>
                  <a:srgbClr val="FF0000"/>
                </a:solidFill>
                <a:latin typeface="+mn-lt"/>
              </a:rPr>
              <a:t>aren’t planning</a:t>
            </a:r>
          </a:p>
        </p:txBody>
      </p:sp>
      <p:sp>
        <p:nvSpPr>
          <p:cNvPr id="21" name="TextBox 20"/>
          <p:cNvSpPr txBox="1"/>
          <p:nvPr/>
        </p:nvSpPr>
        <p:spPr>
          <a:xfrm>
            <a:off x="1858779" y="5246703"/>
            <a:ext cx="2128603" cy="523220"/>
          </a:xfrm>
          <a:prstGeom prst="rect">
            <a:avLst/>
          </a:prstGeom>
          <a:noFill/>
        </p:spPr>
        <p:txBody>
          <a:bodyPr wrap="square" rtlCol="0">
            <a:spAutoFit/>
          </a:bodyPr>
          <a:lstStyle/>
          <a:p>
            <a:pPr algn="ctr"/>
            <a:r>
              <a:rPr lang="en-US" sz="2800" dirty="0">
                <a:solidFill>
                  <a:srgbClr val="FF0000"/>
                </a:solidFill>
                <a:latin typeface="+mn-lt"/>
              </a:rPr>
              <a:t>are playing</a:t>
            </a:r>
          </a:p>
        </p:txBody>
      </p:sp>
      <p:sp>
        <p:nvSpPr>
          <p:cNvPr id="22" name="TextBox 21"/>
          <p:cNvSpPr txBox="1"/>
          <p:nvPr/>
        </p:nvSpPr>
        <p:spPr>
          <a:xfrm>
            <a:off x="2176075" y="1738860"/>
            <a:ext cx="747006" cy="386912"/>
          </a:xfrm>
          <a:prstGeom prst="rect">
            <a:avLst/>
          </a:prstGeom>
          <a:solidFill>
            <a:schemeClr val="accent5">
              <a:lumMod val="20000"/>
              <a:lumOff val="80000"/>
            </a:schemeClr>
          </a:solidFill>
        </p:spPr>
        <p:txBody>
          <a:bodyPr wrap="square" rtlCol="0">
            <a:spAutoFit/>
          </a:bodyPr>
          <a:lstStyle/>
          <a:p>
            <a:endParaRPr lang="en-US" dirty="0"/>
          </a:p>
        </p:txBody>
      </p:sp>
      <p:sp>
        <p:nvSpPr>
          <p:cNvPr id="23" name="TextBox 22"/>
          <p:cNvSpPr txBox="1"/>
          <p:nvPr/>
        </p:nvSpPr>
        <p:spPr>
          <a:xfrm>
            <a:off x="4365886" y="1755422"/>
            <a:ext cx="1195463" cy="386912"/>
          </a:xfrm>
          <a:prstGeom prst="rect">
            <a:avLst/>
          </a:prstGeom>
          <a:solidFill>
            <a:schemeClr val="accent5">
              <a:lumMod val="20000"/>
              <a:lumOff val="80000"/>
            </a:schemeClr>
          </a:solidFill>
        </p:spPr>
        <p:txBody>
          <a:bodyPr wrap="square" rtlCol="0">
            <a:spAutoFit/>
          </a:bodyPr>
          <a:lstStyle/>
          <a:p>
            <a:endParaRPr lang="en-US" dirty="0"/>
          </a:p>
        </p:txBody>
      </p:sp>
      <p:sp>
        <p:nvSpPr>
          <p:cNvPr id="24" name="TextBox 23"/>
          <p:cNvSpPr txBox="1"/>
          <p:nvPr/>
        </p:nvSpPr>
        <p:spPr>
          <a:xfrm>
            <a:off x="5827428" y="1778428"/>
            <a:ext cx="747006" cy="386912"/>
          </a:xfrm>
          <a:prstGeom prst="rect">
            <a:avLst/>
          </a:prstGeom>
          <a:solidFill>
            <a:schemeClr val="accent5">
              <a:lumMod val="20000"/>
              <a:lumOff val="80000"/>
            </a:schemeClr>
          </a:solidFill>
        </p:spPr>
        <p:txBody>
          <a:bodyPr wrap="square" rtlCol="0">
            <a:spAutoFit/>
          </a:bodyPr>
          <a:lstStyle/>
          <a:p>
            <a:endParaRPr lang="en-US" dirty="0"/>
          </a:p>
        </p:txBody>
      </p:sp>
      <p:sp>
        <p:nvSpPr>
          <p:cNvPr id="25" name="TextBox 24"/>
          <p:cNvSpPr txBox="1"/>
          <p:nvPr/>
        </p:nvSpPr>
        <p:spPr>
          <a:xfrm>
            <a:off x="3241627" y="1743311"/>
            <a:ext cx="858181" cy="386912"/>
          </a:xfrm>
          <a:prstGeom prst="rect">
            <a:avLst/>
          </a:prstGeom>
          <a:solidFill>
            <a:schemeClr val="accent5">
              <a:lumMod val="20000"/>
              <a:lumOff val="80000"/>
            </a:schemeClr>
          </a:solidFill>
        </p:spPr>
        <p:txBody>
          <a:bodyPr wrap="square" rtlCol="0">
            <a:spAutoFit/>
          </a:bodyPr>
          <a:lstStyle/>
          <a:p>
            <a:endParaRPr lang="en-US" dirty="0"/>
          </a:p>
        </p:txBody>
      </p:sp>
      <p:sp>
        <p:nvSpPr>
          <p:cNvPr id="26" name="TextBox 25"/>
          <p:cNvSpPr txBox="1"/>
          <p:nvPr/>
        </p:nvSpPr>
        <p:spPr>
          <a:xfrm>
            <a:off x="7928551" y="1739336"/>
            <a:ext cx="1550230" cy="386912"/>
          </a:xfrm>
          <a:prstGeom prst="rect">
            <a:avLst/>
          </a:prstGeom>
          <a:solidFill>
            <a:schemeClr val="accent5">
              <a:lumMod val="20000"/>
              <a:lumOff val="80000"/>
            </a:schemeClr>
          </a:solidFill>
        </p:spPr>
        <p:txBody>
          <a:bodyPr wrap="square" rtlCol="0">
            <a:spAutoFit/>
          </a:bodyPr>
          <a:lstStyle/>
          <a:p>
            <a:endParaRPr lang="en-US" dirty="0"/>
          </a:p>
        </p:txBody>
      </p:sp>
      <p:sp>
        <p:nvSpPr>
          <p:cNvPr id="27" name="TextBox 26"/>
          <p:cNvSpPr txBox="1"/>
          <p:nvPr/>
        </p:nvSpPr>
        <p:spPr>
          <a:xfrm>
            <a:off x="6819276" y="1738860"/>
            <a:ext cx="870677" cy="386912"/>
          </a:xfrm>
          <a:prstGeom prst="rect">
            <a:avLst/>
          </a:prstGeom>
          <a:solidFill>
            <a:schemeClr val="accent5">
              <a:lumMod val="20000"/>
              <a:lumOff val="80000"/>
            </a:schemeClr>
          </a:solidFill>
        </p:spPr>
        <p:txBody>
          <a:bodyPr wrap="square" rtlCol="0">
            <a:spAutoFit/>
          </a:bodyPr>
          <a:lstStyle/>
          <a:p>
            <a:endParaRPr lang="en-US" dirty="0"/>
          </a:p>
        </p:txBody>
      </p:sp>
    </p:spTree>
    <p:extLst>
      <p:ext uri="{BB962C8B-B14F-4D97-AF65-F5344CB8AC3E}">
        <p14:creationId xmlns:p14="http://schemas.microsoft.com/office/powerpoint/2010/main" val="389860028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animBg="1"/>
      <p:bldP spid="23" grpId="0" animBg="1"/>
      <p:bldP spid="24" grpId="0" animBg="1"/>
      <p:bldP spid="25"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p:cNvPicPr>
          <p:nvPr/>
        </p:nvPicPr>
        <p:blipFill>
          <a:blip r:embed="rId2"/>
          <a:srcRect/>
          <a:stretch>
            <a:fillRect/>
          </a:stretch>
        </p:blipFill>
        <p:spPr bwMode="auto">
          <a:xfrm>
            <a:off x="1588904" y="669905"/>
            <a:ext cx="8078971" cy="5730896"/>
          </a:xfrm>
          <a:prstGeom prst="rect">
            <a:avLst/>
          </a:prstGeom>
          <a:noFill/>
          <a:ln w="9525">
            <a:noFill/>
            <a:miter lim="800000"/>
            <a:headEnd/>
            <a:tailEnd/>
          </a:ln>
        </p:spPr>
      </p:pic>
      <p:sp>
        <p:nvSpPr>
          <p:cNvPr id="25602" name="TextBox 2"/>
          <p:cNvSpPr txBox="1">
            <a:spLocks noChangeArrowheads="1"/>
          </p:cNvSpPr>
          <p:nvPr/>
        </p:nvSpPr>
        <p:spPr bwMode="auto">
          <a:xfrm>
            <a:off x="2817084" y="2837539"/>
            <a:ext cx="3749675" cy="922337"/>
          </a:xfrm>
          <a:prstGeom prst="rect">
            <a:avLst/>
          </a:prstGeom>
          <a:noFill/>
          <a:ln w="9525">
            <a:noFill/>
            <a:miter lim="800000"/>
            <a:headEnd/>
            <a:tailEnd/>
          </a:ln>
        </p:spPr>
        <p:txBody>
          <a:bodyPr>
            <a:spAutoFit/>
          </a:bodyPr>
          <a:lstStyle/>
          <a:p>
            <a:pPr algn="ctr"/>
            <a:r>
              <a:rPr lang="en-US" sz="5400" dirty="0">
                <a:solidFill>
                  <a:schemeClr val="bg1"/>
                </a:solidFill>
                <a:latin typeface="Calibri" pitchFamily="34" charset="0"/>
              </a:rPr>
              <a:t>Production</a:t>
            </a:r>
            <a:endParaRPr lang="en-US" sz="2400" dirty="0">
              <a:solidFill>
                <a:schemeClr val="bg1"/>
              </a:solidFill>
              <a:latin typeface="Calibri" pitchFamily="34" charset="0"/>
            </a:endParaRPr>
          </a:p>
        </p:txBody>
      </p:sp>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4105" y="548000"/>
            <a:ext cx="10583056" cy="1077218"/>
          </a:xfrm>
          <a:prstGeom prst="rect">
            <a:avLst/>
          </a:prstGeom>
        </p:spPr>
        <p:txBody>
          <a:bodyPr wrap="square">
            <a:spAutoFit/>
          </a:bodyPr>
          <a:lstStyle/>
          <a:p>
            <a:r>
              <a:rPr lang="en-US" sz="3200" b="1" dirty="0">
                <a:solidFill>
                  <a:srgbClr val="009EB4"/>
                </a:solidFill>
                <a:latin typeface="+mn-lt"/>
              </a:rPr>
              <a:t>8 </a:t>
            </a:r>
            <a:r>
              <a:rPr lang="en-US" sz="3200" b="1" dirty="0">
                <a:solidFill>
                  <a:srgbClr val="231F20"/>
                </a:solidFill>
                <a:latin typeface="+mn-lt"/>
              </a:rPr>
              <a:t>Tell your partner about </a:t>
            </a:r>
            <a:r>
              <a:rPr lang="en-US" sz="3200" b="1" i="1" dirty="0">
                <a:solidFill>
                  <a:srgbClr val="231F20"/>
                </a:solidFill>
                <a:latin typeface="+mn-lt"/>
              </a:rPr>
              <a:t>what you are/aren’t doing this evening </a:t>
            </a:r>
            <a:r>
              <a:rPr lang="en-US" sz="3200" b="1" dirty="0">
                <a:solidFill>
                  <a:srgbClr val="231F20"/>
                </a:solidFill>
                <a:latin typeface="+mn-lt"/>
              </a:rPr>
              <a:t>and </a:t>
            </a:r>
            <a:r>
              <a:rPr lang="en-US" sz="3200" b="1" i="1" dirty="0">
                <a:solidFill>
                  <a:srgbClr val="231F20"/>
                </a:solidFill>
                <a:latin typeface="+mn-lt"/>
              </a:rPr>
              <a:t>what you are/aren’t going to do this weekend.</a:t>
            </a:r>
            <a:r>
              <a:rPr lang="en-US" sz="3200" dirty="0">
                <a:latin typeface="+mn-lt"/>
              </a:rPr>
              <a:t> </a:t>
            </a:r>
          </a:p>
        </p:txBody>
      </p:sp>
      <p:pic>
        <p:nvPicPr>
          <p:cNvPr id="4" name="Picture 3"/>
          <p:cNvPicPr>
            <a:picLocks noChangeAspect="1"/>
          </p:cNvPicPr>
          <p:nvPr/>
        </p:nvPicPr>
        <p:blipFill>
          <a:blip r:embed="rId2"/>
          <a:stretch>
            <a:fillRect/>
          </a:stretch>
        </p:blipFill>
        <p:spPr>
          <a:xfrm>
            <a:off x="31103" y="548000"/>
            <a:ext cx="1377972" cy="790966"/>
          </a:xfrm>
          <a:prstGeom prst="rect">
            <a:avLst/>
          </a:prstGeom>
        </p:spPr>
      </p:pic>
      <p:sp>
        <p:nvSpPr>
          <p:cNvPr id="5" name="Rectangle 4"/>
          <p:cNvSpPr/>
          <p:nvPr/>
        </p:nvSpPr>
        <p:spPr>
          <a:xfrm>
            <a:off x="1214203" y="2930179"/>
            <a:ext cx="9998440" cy="1569660"/>
          </a:xfrm>
          <a:prstGeom prst="rect">
            <a:avLst/>
          </a:prstGeom>
        </p:spPr>
        <p:txBody>
          <a:bodyPr wrap="square">
            <a:spAutoFit/>
          </a:bodyPr>
          <a:lstStyle/>
          <a:p>
            <a:r>
              <a:rPr lang="en-US" sz="3200" i="1" dirty="0">
                <a:solidFill>
                  <a:srgbClr val="231F20"/>
                </a:solidFill>
                <a:latin typeface="+mn-lt"/>
              </a:rPr>
              <a:t>I’m doing my homework tonight. I’m not going out with my friends. This weekend, I’m going to go to the cinema with my brother. I’m not going to go to the beach.</a:t>
            </a:r>
            <a:r>
              <a:rPr lang="en-US" sz="3200" dirty="0">
                <a:latin typeface="+mn-lt"/>
              </a:rPr>
              <a:t> </a:t>
            </a:r>
          </a:p>
        </p:txBody>
      </p:sp>
      <p:sp>
        <p:nvSpPr>
          <p:cNvPr id="6" name="TextBox 5"/>
          <p:cNvSpPr txBox="1"/>
          <p:nvPr/>
        </p:nvSpPr>
        <p:spPr>
          <a:xfrm>
            <a:off x="5357036" y="2093036"/>
            <a:ext cx="1477927" cy="584775"/>
          </a:xfrm>
          <a:prstGeom prst="rect">
            <a:avLst/>
          </a:prstGeom>
          <a:solidFill>
            <a:srgbClr val="FFFF00"/>
          </a:solidFill>
        </p:spPr>
        <p:txBody>
          <a:bodyPr wrap="square" rtlCol="0">
            <a:spAutoFit/>
          </a:bodyPr>
          <a:lstStyle/>
          <a:p>
            <a:pPr algn="ctr"/>
            <a:r>
              <a:rPr lang="en-US" sz="3200" dirty="0">
                <a:latin typeface="+mn-lt"/>
              </a:rPr>
              <a:t>Sample</a:t>
            </a:r>
          </a:p>
        </p:txBody>
      </p:sp>
    </p:spTree>
    <p:extLst>
      <p:ext uri="{BB962C8B-B14F-4D97-AF65-F5344CB8AC3E}">
        <p14:creationId xmlns:p14="http://schemas.microsoft.com/office/powerpoint/2010/main" val="36263968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p:cNvPicPr>
          <p:nvPr/>
        </p:nvPicPr>
        <p:blipFill>
          <a:blip r:embed="rId2"/>
          <a:srcRect/>
          <a:stretch>
            <a:fillRect/>
          </a:stretch>
        </p:blipFill>
        <p:spPr bwMode="auto">
          <a:xfrm>
            <a:off x="0" y="304800"/>
            <a:ext cx="9229725" cy="6153150"/>
          </a:xfrm>
          <a:prstGeom prst="rect">
            <a:avLst/>
          </a:prstGeom>
          <a:noFill/>
          <a:ln w="9525">
            <a:noFill/>
            <a:miter lim="800000"/>
            <a:headEnd/>
            <a:tailEnd/>
          </a:ln>
        </p:spPr>
      </p:pic>
      <p:sp>
        <p:nvSpPr>
          <p:cNvPr id="3" name="Rectangle 2"/>
          <p:cNvSpPr/>
          <p:nvPr/>
        </p:nvSpPr>
        <p:spPr>
          <a:xfrm>
            <a:off x="6989763" y="881063"/>
            <a:ext cx="5154612" cy="7493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r>
              <a:rPr lang="en-US" sz="5400" b="1" dirty="0">
                <a:solidFill>
                  <a:schemeClr val="accent6">
                    <a:lumMod val="75000"/>
                  </a:schemeClr>
                </a:solidFill>
              </a:rPr>
              <a:t>CONSOLIDATION</a:t>
            </a:r>
          </a:p>
        </p:txBody>
      </p:sp>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2563" y="1939715"/>
            <a:ext cx="3257550" cy="661988"/>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Warm-up</a:t>
            </a:r>
            <a:endParaRPr lang="en-US" b="1" dirty="0"/>
          </a:p>
        </p:txBody>
      </p:sp>
      <p:sp>
        <p:nvSpPr>
          <p:cNvPr id="7" name="Rounded Rectangle 6"/>
          <p:cNvSpPr/>
          <p:nvPr/>
        </p:nvSpPr>
        <p:spPr>
          <a:xfrm>
            <a:off x="185738" y="3220773"/>
            <a:ext cx="3257550" cy="661987"/>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Grammar</a:t>
            </a:r>
            <a:endParaRPr lang="en-US" b="1" dirty="0"/>
          </a:p>
        </p:txBody>
      </p:sp>
      <p:sp>
        <p:nvSpPr>
          <p:cNvPr id="8" name="Rounded Rectangle 7"/>
          <p:cNvSpPr/>
          <p:nvPr/>
        </p:nvSpPr>
        <p:spPr>
          <a:xfrm>
            <a:off x="188913" y="4512770"/>
            <a:ext cx="3255962" cy="661988"/>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Consolidation</a:t>
            </a:r>
            <a:endParaRPr lang="en-US" b="1" dirty="0"/>
          </a:p>
        </p:txBody>
      </p:sp>
      <p:sp>
        <p:nvSpPr>
          <p:cNvPr id="9" name="Rounded Rectangle 8"/>
          <p:cNvSpPr/>
          <p:nvPr/>
        </p:nvSpPr>
        <p:spPr>
          <a:xfrm>
            <a:off x="201613" y="5759450"/>
            <a:ext cx="3255962" cy="661988"/>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Wrap-up</a:t>
            </a:r>
            <a:endParaRPr lang="en-US" b="1" dirty="0"/>
          </a:p>
        </p:txBody>
      </p:sp>
      <p:sp>
        <p:nvSpPr>
          <p:cNvPr id="11" name="Rounded Rectangle 10"/>
          <p:cNvSpPr/>
          <p:nvPr/>
        </p:nvSpPr>
        <p:spPr>
          <a:xfrm>
            <a:off x="204788" y="658813"/>
            <a:ext cx="3255962" cy="661987"/>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Lesson Outline</a:t>
            </a:r>
            <a:endParaRPr lang="en-US" b="1" dirty="0"/>
          </a:p>
        </p:txBody>
      </p:sp>
      <p:pic>
        <p:nvPicPr>
          <p:cNvPr id="3" name="Picture 2"/>
          <p:cNvPicPr>
            <a:picLocks noChangeAspect="1"/>
          </p:cNvPicPr>
          <p:nvPr/>
        </p:nvPicPr>
        <p:blipFill>
          <a:blip r:embed="rId3"/>
          <a:stretch>
            <a:fillRect/>
          </a:stretch>
        </p:blipFill>
        <p:spPr>
          <a:xfrm>
            <a:off x="6380117" y="474049"/>
            <a:ext cx="4174591" cy="5869710"/>
          </a:xfrm>
          <a:prstGeom prst="rect">
            <a:avLst/>
          </a:prstGeom>
          <a:effectLst>
            <a:outerShdw blurRad="63500" sx="102000" sy="102000" algn="ctr" rotWithShape="0">
              <a:prstClr val="black">
                <a:alpha val="40000"/>
              </a:prstClr>
            </a:outerShdw>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2038662"/>
            <a:ext cx="11182662" cy="1077218"/>
          </a:xfrm>
          <a:prstGeom prst="rect">
            <a:avLst/>
          </a:prstGeom>
          <a:noFill/>
        </p:spPr>
        <p:txBody>
          <a:bodyPr wrap="square" rtlCol="0">
            <a:spAutoFit/>
          </a:bodyPr>
          <a:lstStyle/>
          <a:p>
            <a:r>
              <a:rPr lang="en-US" sz="3200" b="1" dirty="0">
                <a:solidFill>
                  <a:srgbClr val="0070C0"/>
                </a:solidFill>
                <a:latin typeface="+mn-lt"/>
              </a:rPr>
              <a:t>Write a paragraph (50-60 words) about your coming holiday.</a:t>
            </a:r>
          </a:p>
          <a:p>
            <a:r>
              <a:rPr lang="en-US" sz="3200" b="1" dirty="0">
                <a:solidFill>
                  <a:srgbClr val="0070C0"/>
                </a:solidFill>
                <a:latin typeface="+mn-lt"/>
              </a:rPr>
              <a:t>Use the </a:t>
            </a:r>
            <a:r>
              <a:rPr lang="en-US" sz="3200" b="1" i="1" dirty="0">
                <a:solidFill>
                  <a:srgbClr val="0070C0"/>
                </a:solidFill>
                <a:latin typeface="+mn-lt"/>
              </a:rPr>
              <a:t>Future Simple</a:t>
            </a:r>
            <a:r>
              <a:rPr lang="en-US" sz="3200" b="1" dirty="0">
                <a:solidFill>
                  <a:srgbClr val="0070C0"/>
                </a:solidFill>
                <a:latin typeface="+mn-lt"/>
              </a:rPr>
              <a:t>, </a:t>
            </a:r>
            <a:r>
              <a:rPr lang="en-US" sz="3200" b="1" i="1" dirty="0">
                <a:solidFill>
                  <a:srgbClr val="0070C0"/>
                </a:solidFill>
                <a:latin typeface="+mn-lt"/>
              </a:rPr>
              <a:t>“be going to”</a:t>
            </a:r>
            <a:r>
              <a:rPr lang="en-US" sz="3200" b="1" dirty="0">
                <a:solidFill>
                  <a:srgbClr val="0070C0"/>
                </a:solidFill>
                <a:latin typeface="+mn-lt"/>
              </a:rPr>
              <a:t> and the </a:t>
            </a:r>
            <a:r>
              <a:rPr lang="en-US" sz="3200" b="1" i="1" dirty="0">
                <a:solidFill>
                  <a:srgbClr val="0070C0"/>
                </a:solidFill>
                <a:latin typeface="+mn-lt"/>
              </a:rPr>
              <a:t>Present Continuous</a:t>
            </a:r>
            <a:r>
              <a:rPr lang="en-US" sz="3200" b="1" dirty="0">
                <a:solidFill>
                  <a:srgbClr val="0070C0"/>
                </a:solidFill>
                <a:latin typeface="+mn-lt"/>
              </a:rPr>
              <a:t>.</a:t>
            </a:r>
          </a:p>
        </p:txBody>
      </p:sp>
    </p:spTree>
    <p:extLst>
      <p:ext uri="{BB962C8B-B14F-4D97-AF65-F5344CB8AC3E}">
        <p14:creationId xmlns:p14="http://schemas.microsoft.com/office/powerpoint/2010/main" val="845002625"/>
      </p:ext>
    </p:extLst>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p:cNvPicPr>
          <p:nvPr/>
        </p:nvPicPr>
        <p:blipFill>
          <a:blip r:embed="rId2"/>
          <a:srcRect/>
          <a:stretch>
            <a:fillRect/>
          </a:stretch>
        </p:blipFill>
        <p:spPr bwMode="auto">
          <a:xfrm>
            <a:off x="0" y="616226"/>
            <a:ext cx="10058400" cy="5764696"/>
          </a:xfrm>
          <a:prstGeom prst="rect">
            <a:avLst/>
          </a:prstGeom>
          <a:noFill/>
          <a:ln w="9525">
            <a:noFill/>
            <a:miter lim="800000"/>
            <a:headEnd/>
            <a:tailEnd/>
          </a:ln>
        </p:spPr>
      </p:pic>
      <p:sp>
        <p:nvSpPr>
          <p:cNvPr id="3" name="Rectangle 2"/>
          <p:cNvSpPr/>
          <p:nvPr/>
        </p:nvSpPr>
        <p:spPr>
          <a:xfrm>
            <a:off x="6989763" y="881063"/>
            <a:ext cx="5154612" cy="7493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r>
              <a:rPr lang="en-US" sz="5400" b="1" dirty="0">
                <a:solidFill>
                  <a:schemeClr val="accent6">
                    <a:lumMod val="75000"/>
                  </a:schemeClr>
                </a:solidFill>
              </a:rPr>
              <a:t>WRAP-UP</a:t>
            </a:r>
          </a:p>
        </p:txBody>
      </p:sp>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33375" y="696913"/>
            <a:ext cx="4275138" cy="922337"/>
          </a:xfrm>
          <a:prstGeom prst="rect">
            <a:avLst/>
          </a:prstGeom>
          <a:noFill/>
          <a:ln w="9525">
            <a:noFill/>
            <a:miter lim="800000"/>
            <a:headEnd/>
            <a:tailEnd/>
          </a:ln>
        </p:spPr>
        <p:txBody>
          <a:bodyPr wrap="none">
            <a:spAutoFit/>
          </a:bodyPr>
          <a:lstStyle/>
          <a:p>
            <a:r>
              <a:rPr lang="en-US" sz="5400" b="1">
                <a:solidFill>
                  <a:srgbClr val="FF0000"/>
                </a:solidFill>
                <a:latin typeface="Calibri" pitchFamily="34" charset="0"/>
              </a:rPr>
              <a:t>Today’s lesson</a:t>
            </a:r>
          </a:p>
        </p:txBody>
      </p:sp>
      <p:sp>
        <p:nvSpPr>
          <p:cNvPr id="4" name="Rectangle 3"/>
          <p:cNvSpPr/>
          <p:nvPr/>
        </p:nvSpPr>
        <p:spPr>
          <a:xfrm>
            <a:off x="1060604" y="1832436"/>
            <a:ext cx="5892800" cy="2862322"/>
          </a:xfrm>
          <a:prstGeom prst="rect">
            <a:avLst/>
          </a:prstGeom>
          <a:solidFill>
            <a:schemeClr val="bg1"/>
          </a:solidFill>
          <a:ln>
            <a:noFill/>
          </a:ln>
          <a:effectLst>
            <a:outerShdw blurRad="50800" dist="38100" dir="5400000" algn="t" rotWithShape="0">
              <a:prstClr val="black">
                <a:alpha val="40000"/>
              </a:prstClr>
            </a:outerShdw>
          </a:effectLst>
        </p:spPr>
        <p:txBody>
          <a:bodyPr>
            <a:spAutoFit/>
          </a:bodyPr>
          <a:lstStyle/>
          <a:p>
            <a:pPr fontAlgn="auto">
              <a:spcBef>
                <a:spcPts val="0"/>
              </a:spcBef>
              <a:spcAft>
                <a:spcPts val="0"/>
              </a:spcAft>
              <a:defRPr/>
            </a:pPr>
            <a:r>
              <a:rPr lang="en-US" sz="3600" i="1" dirty="0">
                <a:solidFill>
                  <a:srgbClr val="FF0000"/>
                </a:solidFill>
                <a:latin typeface="+mn-lt"/>
                <a:cs typeface="+mn-cs"/>
              </a:rPr>
              <a:t>Grammar </a:t>
            </a:r>
          </a:p>
          <a:p>
            <a:pPr fontAlgn="auto">
              <a:spcBef>
                <a:spcPts val="0"/>
              </a:spcBef>
              <a:spcAft>
                <a:spcPts val="0"/>
              </a:spcAft>
              <a:defRPr/>
            </a:pPr>
            <a:endParaRPr lang="en-US" sz="3600" i="1" dirty="0">
              <a:solidFill>
                <a:srgbClr val="FF0000"/>
              </a:solidFill>
              <a:latin typeface="+mn-lt"/>
              <a:cs typeface="+mn-cs"/>
            </a:endParaRPr>
          </a:p>
          <a:p>
            <a:pPr fontAlgn="auto">
              <a:spcBef>
                <a:spcPts val="0"/>
              </a:spcBef>
              <a:spcAft>
                <a:spcPts val="0"/>
              </a:spcAft>
              <a:defRPr/>
            </a:pPr>
            <a:r>
              <a:rPr lang="en-US" sz="3600" dirty="0">
                <a:solidFill>
                  <a:srgbClr val="0070C0"/>
                </a:solidFill>
                <a:latin typeface="+mn-lt"/>
                <a:cs typeface="+mn-cs"/>
              </a:rPr>
              <a:t>- Future Simple</a:t>
            </a:r>
          </a:p>
          <a:p>
            <a:pPr fontAlgn="auto">
              <a:spcBef>
                <a:spcPts val="0"/>
              </a:spcBef>
              <a:spcAft>
                <a:spcPts val="0"/>
              </a:spcAft>
              <a:defRPr/>
            </a:pPr>
            <a:r>
              <a:rPr lang="en-US" sz="3600" dirty="0">
                <a:solidFill>
                  <a:srgbClr val="0070C0"/>
                </a:solidFill>
                <a:latin typeface="+mn-lt"/>
                <a:cs typeface="+mn-cs"/>
              </a:rPr>
              <a:t>- be going to</a:t>
            </a:r>
          </a:p>
          <a:p>
            <a:pPr fontAlgn="auto">
              <a:spcBef>
                <a:spcPts val="0"/>
              </a:spcBef>
              <a:spcAft>
                <a:spcPts val="0"/>
              </a:spcAft>
              <a:defRPr/>
            </a:pPr>
            <a:r>
              <a:rPr lang="en-US" sz="3600" dirty="0">
                <a:solidFill>
                  <a:srgbClr val="0070C0"/>
                </a:solidFill>
                <a:latin typeface="+mn-lt"/>
                <a:cs typeface="+mn-cs"/>
              </a:rPr>
              <a:t>- Present Continuous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33375" y="469900"/>
            <a:ext cx="3362325" cy="922338"/>
          </a:xfrm>
          <a:prstGeom prst="rect">
            <a:avLst/>
          </a:prstGeom>
          <a:noFill/>
          <a:ln w="9525">
            <a:noFill/>
            <a:miter lim="800000"/>
            <a:headEnd/>
            <a:tailEnd/>
          </a:ln>
        </p:spPr>
        <p:txBody>
          <a:bodyPr wrap="none">
            <a:spAutoFit/>
          </a:bodyPr>
          <a:lstStyle/>
          <a:p>
            <a:r>
              <a:rPr lang="en-US" sz="5400" b="1">
                <a:solidFill>
                  <a:srgbClr val="FF0000"/>
                </a:solidFill>
                <a:latin typeface="Calibri" pitchFamily="34" charset="0"/>
              </a:rPr>
              <a:t>Homework</a:t>
            </a:r>
          </a:p>
        </p:txBody>
      </p:sp>
      <p:sp>
        <p:nvSpPr>
          <p:cNvPr id="3" name="Rectangle 2"/>
          <p:cNvSpPr/>
          <p:nvPr/>
        </p:nvSpPr>
        <p:spPr>
          <a:xfrm>
            <a:off x="242888" y="1393825"/>
            <a:ext cx="11871325" cy="3416320"/>
          </a:xfrm>
          <a:prstGeom prst="rect">
            <a:avLst/>
          </a:prstGeom>
          <a:solidFill>
            <a:schemeClr val="bg1"/>
          </a:solidFill>
          <a:ln>
            <a:noFill/>
          </a:ln>
          <a:effectLst>
            <a:outerShdw blurRad="50800" dist="38100" dir="5400000" algn="t" rotWithShape="0">
              <a:prstClr val="black">
                <a:alpha val="40000"/>
              </a:prstClr>
            </a:outerShdw>
          </a:effectLst>
        </p:spPr>
        <p:txBody>
          <a:bodyPr>
            <a:spAutoFit/>
          </a:bodyPr>
          <a:lstStyle/>
          <a:p>
            <a:pPr marL="571500" indent="-571500" fontAlgn="auto">
              <a:spcBef>
                <a:spcPts val="0"/>
              </a:spcBef>
              <a:spcAft>
                <a:spcPts val="0"/>
              </a:spcAft>
              <a:buFontTx/>
              <a:buChar char="-"/>
              <a:defRPr/>
            </a:pPr>
            <a:r>
              <a:rPr lang="en-US" sz="3600" i="1" dirty="0" err="1">
                <a:solidFill>
                  <a:srgbClr val="0070C0"/>
                </a:solidFill>
                <a:latin typeface="+mn-lt"/>
                <a:cs typeface="+mn-cs"/>
              </a:rPr>
              <a:t>Practise</a:t>
            </a:r>
            <a:r>
              <a:rPr lang="en-US" sz="3600" i="1" dirty="0">
                <a:solidFill>
                  <a:srgbClr val="0070C0"/>
                </a:solidFill>
                <a:latin typeface="+mn-lt"/>
                <a:cs typeface="+mn-cs"/>
              </a:rPr>
              <a:t> the grammar point and make sentences using them. </a:t>
            </a:r>
          </a:p>
          <a:p>
            <a:pPr marL="571500" indent="-571500" fontAlgn="auto">
              <a:spcBef>
                <a:spcPts val="0"/>
              </a:spcBef>
              <a:spcAft>
                <a:spcPts val="0"/>
              </a:spcAft>
              <a:buFontTx/>
              <a:buChar char="-"/>
              <a:defRPr/>
            </a:pPr>
            <a:r>
              <a:rPr lang="en-US" sz="3600" i="1" dirty="0">
                <a:solidFill>
                  <a:srgbClr val="0070C0"/>
                </a:solidFill>
                <a:latin typeface="+mn-lt"/>
                <a:cs typeface="+mn-cs"/>
              </a:rPr>
              <a:t>Do the exercises in </a:t>
            </a:r>
            <a:r>
              <a:rPr lang="en-US" sz="3600" b="1" i="1" dirty="0">
                <a:solidFill>
                  <a:srgbClr val="0070C0"/>
                </a:solidFill>
                <a:latin typeface="+mn-lt"/>
                <a:cs typeface="+mn-cs"/>
              </a:rPr>
              <a:t>TA 6 Right on WB </a:t>
            </a:r>
            <a:r>
              <a:rPr lang="en-US" sz="3600" i="1" dirty="0">
                <a:solidFill>
                  <a:srgbClr val="0070C0"/>
                </a:solidFill>
                <a:latin typeface="+mn-lt"/>
                <a:cs typeface="+mn-cs"/>
              </a:rPr>
              <a:t>(p. 55). </a:t>
            </a:r>
          </a:p>
          <a:p>
            <a:pPr marL="571500" indent="-571500" fontAlgn="auto">
              <a:spcBef>
                <a:spcPts val="0"/>
              </a:spcBef>
              <a:spcAft>
                <a:spcPts val="0"/>
              </a:spcAft>
              <a:buFontTx/>
              <a:buChar char="-"/>
              <a:defRPr/>
            </a:pPr>
            <a:r>
              <a:rPr lang="en-US" sz="3600" i="1" dirty="0">
                <a:solidFill>
                  <a:srgbClr val="0070C0"/>
                </a:solidFill>
                <a:latin typeface="+mn-lt"/>
              </a:rPr>
              <a:t>Complete the grammar notes in </a:t>
            </a:r>
            <a:r>
              <a:rPr lang="en-US" sz="3600" b="1" i="1" dirty="0">
                <a:solidFill>
                  <a:srgbClr val="0070C0"/>
                </a:solidFill>
                <a:latin typeface="+mn-lt"/>
              </a:rPr>
              <a:t>TA 6 Right on Notebook</a:t>
            </a:r>
            <a:r>
              <a:rPr lang="en-US" sz="3600" i="1" dirty="0">
                <a:solidFill>
                  <a:srgbClr val="0070C0"/>
                </a:solidFill>
                <a:latin typeface="+mn-lt"/>
              </a:rPr>
              <a:t> (p. 56). </a:t>
            </a:r>
            <a:endParaRPr lang="en-US" sz="3600" i="1" dirty="0">
              <a:solidFill>
                <a:srgbClr val="0070C0"/>
              </a:solidFill>
              <a:latin typeface="+mn-lt"/>
              <a:cs typeface="+mn-cs"/>
            </a:endParaRPr>
          </a:p>
          <a:p>
            <a:pPr marL="571500" indent="-571500" fontAlgn="auto">
              <a:spcBef>
                <a:spcPts val="0"/>
              </a:spcBef>
              <a:spcAft>
                <a:spcPts val="0"/>
              </a:spcAft>
              <a:buFontTx/>
              <a:buChar char="-"/>
              <a:defRPr/>
            </a:pPr>
            <a:r>
              <a:rPr lang="en-US" sz="3600" i="1" dirty="0">
                <a:solidFill>
                  <a:srgbClr val="0070C0"/>
                </a:solidFill>
                <a:latin typeface="+mn-lt"/>
                <a:cs typeface="+mn-cs"/>
              </a:rPr>
              <a:t>Prepare the next lesson (p. 108 SB).</a:t>
            </a:r>
            <a:endParaRPr lang="en-US" sz="3600" i="1" dirty="0">
              <a:solidFill>
                <a:srgbClr val="FF0000"/>
              </a:solidFill>
              <a:latin typeface="+mn-lt"/>
              <a:cs typeface="+mn-cs"/>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p:cNvPicPr>
          <p:nvPr/>
        </p:nvPicPr>
        <p:blipFill>
          <a:blip r:embed="rId2"/>
          <a:srcRect t="15280"/>
          <a:stretch>
            <a:fillRect/>
          </a:stretch>
        </p:blipFill>
        <p:spPr bwMode="auto">
          <a:xfrm>
            <a:off x="0" y="-28575"/>
            <a:ext cx="12192000" cy="6886575"/>
          </a:xfrm>
          <a:prstGeom prst="rect">
            <a:avLst/>
          </a:prstGeom>
          <a:noFill/>
          <a:ln w="9525">
            <a:noFill/>
            <a:miter lim="800000"/>
            <a:headEnd/>
            <a:tailEnd/>
          </a:ln>
        </p:spPr>
      </p:pic>
      <p:sp>
        <p:nvSpPr>
          <p:cNvPr id="36866" name="TextBox 2"/>
          <p:cNvSpPr txBox="1">
            <a:spLocks noChangeArrowheads="1"/>
          </p:cNvSpPr>
          <p:nvPr/>
        </p:nvSpPr>
        <p:spPr bwMode="auto">
          <a:xfrm>
            <a:off x="666750" y="4968875"/>
            <a:ext cx="3541713" cy="646113"/>
          </a:xfrm>
          <a:prstGeom prst="rect">
            <a:avLst/>
          </a:prstGeom>
          <a:noFill/>
          <a:ln w="9525">
            <a:noFill/>
            <a:miter lim="800000"/>
            <a:headEnd/>
            <a:tailEnd/>
          </a:ln>
        </p:spPr>
        <p:txBody>
          <a:bodyPr>
            <a:spAutoFit/>
          </a:bodyPr>
          <a:lstStyle/>
          <a:p>
            <a:r>
              <a:rPr lang="en-US" sz="3600">
                <a:solidFill>
                  <a:srgbClr val="FFC000"/>
                </a:solidFill>
                <a:latin typeface="Calibri" pitchFamily="34" charset="0"/>
              </a:rPr>
              <a:t>Enjoy your day!</a:t>
            </a:r>
            <a:endParaRPr lang="en-US">
              <a:solidFill>
                <a:srgbClr val="FFC000"/>
              </a:solidFill>
              <a:latin typeface="Calibri" pitchFamily="34" charset="0"/>
            </a:endParaRP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3250" y="611188"/>
            <a:ext cx="3181350" cy="663575"/>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dirty="0"/>
              <a:t>Objectives</a:t>
            </a:r>
            <a:endParaRPr lang="en-US" dirty="0"/>
          </a:p>
        </p:txBody>
      </p:sp>
      <p:sp>
        <p:nvSpPr>
          <p:cNvPr id="20482" name="TextBox 2"/>
          <p:cNvSpPr txBox="1">
            <a:spLocks noChangeArrowheads="1"/>
          </p:cNvSpPr>
          <p:nvPr/>
        </p:nvSpPr>
        <p:spPr bwMode="auto">
          <a:xfrm>
            <a:off x="914400" y="1381125"/>
            <a:ext cx="10833100" cy="2308324"/>
          </a:xfrm>
          <a:prstGeom prst="rect">
            <a:avLst/>
          </a:prstGeom>
          <a:noFill/>
          <a:ln w="9525">
            <a:noFill/>
            <a:miter lim="800000"/>
            <a:headEnd/>
            <a:tailEnd/>
          </a:ln>
        </p:spPr>
        <p:txBody>
          <a:bodyPr>
            <a:spAutoFit/>
          </a:bodyPr>
          <a:lstStyle/>
          <a:p>
            <a:r>
              <a:rPr lang="en-US" sz="3600" dirty="0">
                <a:solidFill>
                  <a:srgbClr val="FF0000"/>
                </a:solidFill>
                <a:latin typeface="Calibri" pitchFamily="34" charset="0"/>
                <a:cs typeface="Times New Roman" pitchFamily="18" charset="0"/>
              </a:rPr>
              <a:t>By the end of this lesson, students will be able to…</a:t>
            </a:r>
          </a:p>
          <a:p>
            <a:pPr marL="571500" indent="-571500">
              <a:buFontTx/>
              <a:buChar char="-"/>
            </a:pPr>
            <a:endParaRPr lang="en-US" sz="3600" dirty="0">
              <a:solidFill>
                <a:srgbClr val="0070C0"/>
              </a:solidFill>
              <a:latin typeface="Calibri" pitchFamily="34" charset="0"/>
            </a:endParaRPr>
          </a:p>
          <a:p>
            <a:pPr marL="571500" indent="-571500">
              <a:buFontTx/>
              <a:buChar char="-"/>
            </a:pPr>
            <a:r>
              <a:rPr lang="en-US" sz="3600" i="1" dirty="0">
                <a:solidFill>
                  <a:srgbClr val="0070C0"/>
                </a:solidFill>
                <a:latin typeface="Calibri" pitchFamily="34" charset="0"/>
              </a:rPr>
              <a:t>revise and </a:t>
            </a:r>
            <a:r>
              <a:rPr lang="en-US" sz="3600" i="1" dirty="0" err="1">
                <a:solidFill>
                  <a:srgbClr val="0070C0"/>
                </a:solidFill>
                <a:latin typeface="Calibri" pitchFamily="34" charset="0"/>
              </a:rPr>
              <a:t>practise</a:t>
            </a:r>
            <a:r>
              <a:rPr lang="en-US" sz="3600" i="1" dirty="0">
                <a:solidFill>
                  <a:srgbClr val="0070C0"/>
                </a:solidFill>
                <a:latin typeface="Calibri" pitchFamily="34" charset="0"/>
              </a:rPr>
              <a:t> “will” and “be going to”.</a:t>
            </a:r>
          </a:p>
          <a:p>
            <a:pPr marL="571500" indent="-571500">
              <a:buFontTx/>
              <a:buChar char="-"/>
            </a:pPr>
            <a:r>
              <a:rPr lang="en-US" sz="3600" i="1" dirty="0">
                <a:solidFill>
                  <a:srgbClr val="0070C0"/>
                </a:solidFill>
                <a:latin typeface="Calibri" pitchFamily="34" charset="0"/>
              </a:rPr>
              <a:t>learn a new grammar point: Present Continuous.</a:t>
            </a: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p:cNvPicPr>
          <p:nvPr/>
        </p:nvPicPr>
        <p:blipFill>
          <a:blip r:embed="rId2"/>
          <a:srcRect/>
          <a:stretch>
            <a:fillRect/>
          </a:stretch>
        </p:blipFill>
        <p:spPr bwMode="auto">
          <a:xfrm>
            <a:off x="0" y="552450"/>
            <a:ext cx="10058400" cy="5753100"/>
          </a:xfrm>
          <a:prstGeom prst="rect">
            <a:avLst/>
          </a:prstGeom>
          <a:noFill/>
          <a:ln w="9525">
            <a:noFill/>
            <a:miter lim="800000"/>
            <a:headEnd/>
            <a:tailEnd/>
          </a:ln>
        </p:spPr>
      </p:pic>
      <p:sp>
        <p:nvSpPr>
          <p:cNvPr id="3" name="Rectangle 2"/>
          <p:cNvSpPr/>
          <p:nvPr/>
        </p:nvSpPr>
        <p:spPr>
          <a:xfrm>
            <a:off x="8143875" y="552450"/>
            <a:ext cx="4025900" cy="749300"/>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anchor="ctr"/>
          <a:lstStyle/>
          <a:p>
            <a:pPr algn="ctr" fontAlgn="auto">
              <a:spcBef>
                <a:spcPts val="0"/>
              </a:spcBef>
              <a:spcAft>
                <a:spcPts val="0"/>
              </a:spcAft>
              <a:defRPr/>
            </a:pPr>
            <a:r>
              <a:rPr lang="en-US" sz="5400" b="1" dirty="0">
                <a:solidFill>
                  <a:schemeClr val="accent6">
                    <a:lumMod val="75000"/>
                  </a:schemeClr>
                </a:solidFill>
              </a:rPr>
              <a:t>WARM-UP</a:t>
            </a:r>
          </a:p>
        </p:txBody>
      </p:sp>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D67987-CCCA-445B-B34D-AC11E1B6EEC7}"/>
              </a:ext>
            </a:extLst>
          </p:cNvPr>
          <p:cNvSpPr txBox="1"/>
          <p:nvPr/>
        </p:nvSpPr>
        <p:spPr>
          <a:xfrm>
            <a:off x="337931" y="379914"/>
            <a:ext cx="11516138" cy="1077218"/>
          </a:xfrm>
          <a:prstGeom prst="rect">
            <a:avLst/>
          </a:prstGeom>
          <a:noFill/>
        </p:spPr>
        <p:txBody>
          <a:bodyPr wrap="square" rtlCol="0">
            <a:spAutoFit/>
          </a:bodyPr>
          <a:lstStyle/>
          <a:p>
            <a:r>
              <a:rPr lang="en-US" sz="3200" dirty="0">
                <a:solidFill>
                  <a:srgbClr val="0070C0"/>
                </a:solidFill>
                <a:latin typeface="+mn-lt"/>
              </a:rPr>
              <a:t>Choose the word whose main stress is placed differently from that of the others.</a:t>
            </a:r>
            <a:endParaRPr lang="vi-VN" sz="3200" dirty="0">
              <a:solidFill>
                <a:srgbClr val="0070C0"/>
              </a:solidFill>
              <a:latin typeface="+mn-lt"/>
            </a:endParaRPr>
          </a:p>
        </p:txBody>
      </p:sp>
      <p:sp>
        <p:nvSpPr>
          <p:cNvPr id="3" name="TextBox 2">
            <a:extLst>
              <a:ext uri="{FF2B5EF4-FFF2-40B4-BE49-F238E27FC236}">
                <a16:creationId xmlns:a16="http://schemas.microsoft.com/office/drawing/2014/main" id="{5795DAA5-EDD8-4277-A478-F32A4EBAF182}"/>
              </a:ext>
            </a:extLst>
          </p:cNvPr>
          <p:cNvSpPr txBox="1"/>
          <p:nvPr/>
        </p:nvSpPr>
        <p:spPr>
          <a:xfrm>
            <a:off x="507724" y="1418620"/>
            <a:ext cx="11516138" cy="5023235"/>
          </a:xfrm>
          <a:prstGeom prst="rect">
            <a:avLst/>
          </a:prstGeom>
          <a:noFill/>
        </p:spPr>
        <p:txBody>
          <a:bodyPr wrap="square">
            <a:spAutoFit/>
          </a:bodyPr>
          <a:lstStyle/>
          <a:p>
            <a:pPr>
              <a:lnSpc>
                <a:spcPct val="150000"/>
              </a:lnSpc>
              <a:spcAft>
                <a:spcPts val="800"/>
              </a:spcAft>
              <a:tabLst>
                <a:tab pos="1980565" algn="l"/>
                <a:tab pos="3420745" algn="l"/>
                <a:tab pos="4860925" algn="l"/>
              </a:tabLst>
            </a:pPr>
            <a:r>
              <a:rPr lang="en-GB" sz="3400" dirty="0">
                <a:solidFill>
                  <a:srgbClr val="0033CC"/>
                </a:solidFill>
                <a:effectLst/>
                <a:latin typeface="+mn-lt"/>
                <a:ea typeface="Arial" panose="020B0604020202020204" pitchFamily="34" charset="0"/>
                <a:cs typeface="Times New Roman" panose="02020603050405020304" pitchFamily="18" charset="0"/>
              </a:rPr>
              <a:t>1. A. </a:t>
            </a:r>
            <a:r>
              <a:rPr lang="en-GB" sz="3400" dirty="0">
                <a:solidFill>
                  <a:srgbClr val="0033CC"/>
                </a:solidFill>
                <a:latin typeface="+mn-lt"/>
                <a:ea typeface="Arial" panose="020B0604020202020204" pitchFamily="34" charset="0"/>
                <a:cs typeface="Times New Roman" panose="02020603050405020304" pitchFamily="18" charset="0"/>
              </a:rPr>
              <a:t>underwater  </a:t>
            </a:r>
            <a:r>
              <a:rPr lang="en-GB" sz="3400" dirty="0">
                <a:solidFill>
                  <a:srgbClr val="0033CC"/>
                </a:solidFill>
                <a:effectLst/>
                <a:latin typeface="+mn-lt"/>
                <a:ea typeface="Arial" panose="020B0604020202020204" pitchFamily="34" charset="0"/>
                <a:cs typeface="Times New Roman" panose="02020603050405020304" pitchFamily="18" charset="0"/>
              </a:rPr>
              <a:t>B. </a:t>
            </a:r>
            <a:r>
              <a:rPr lang="en-GB" sz="3400" dirty="0">
                <a:solidFill>
                  <a:srgbClr val="0033CC"/>
                </a:solidFill>
                <a:latin typeface="+mn-lt"/>
                <a:ea typeface="Arial" panose="020B0604020202020204" pitchFamily="34" charset="0"/>
                <a:cs typeface="Times New Roman" panose="02020603050405020304" pitchFamily="18" charset="0"/>
              </a:rPr>
              <a:t>exhibition</a:t>
            </a:r>
            <a:r>
              <a:rPr lang="en-GB" sz="3400" dirty="0">
                <a:solidFill>
                  <a:srgbClr val="0033CC"/>
                </a:solidFill>
                <a:effectLst/>
                <a:latin typeface="+mn-lt"/>
                <a:ea typeface="Arial" panose="020B0604020202020204" pitchFamily="34" charset="0"/>
                <a:cs typeface="Times New Roman" panose="02020603050405020304" pitchFamily="18" charset="0"/>
              </a:rPr>
              <a:t>	C. </a:t>
            </a:r>
            <a:r>
              <a:rPr lang="en-GB" sz="3400" dirty="0">
                <a:solidFill>
                  <a:srgbClr val="0033CC"/>
                </a:solidFill>
                <a:latin typeface="+mn-lt"/>
                <a:ea typeface="Arial" panose="020B0604020202020204" pitchFamily="34" charset="0"/>
                <a:cs typeface="Times New Roman" panose="02020603050405020304" pitchFamily="18" charset="0"/>
              </a:rPr>
              <a:t>experience</a:t>
            </a:r>
            <a:r>
              <a:rPr lang="en-GB" sz="3400" dirty="0">
                <a:solidFill>
                  <a:srgbClr val="0033CC"/>
                </a:solidFill>
                <a:effectLst/>
                <a:latin typeface="+mn-lt"/>
                <a:ea typeface="Arial" panose="020B0604020202020204" pitchFamily="34" charset="0"/>
                <a:cs typeface="Times New Roman" panose="02020603050405020304" pitchFamily="18" charset="0"/>
              </a:rPr>
              <a:t>	D. </a:t>
            </a:r>
            <a:r>
              <a:rPr lang="en-GB" sz="3400" dirty="0">
                <a:solidFill>
                  <a:srgbClr val="0033CC"/>
                </a:solidFill>
                <a:latin typeface="+mn-lt"/>
                <a:ea typeface="Arial" panose="020B0604020202020204" pitchFamily="34" charset="0"/>
                <a:cs typeface="Times New Roman" panose="02020603050405020304" pitchFamily="18" charset="0"/>
              </a:rPr>
              <a:t>entertainment</a:t>
            </a:r>
          </a:p>
          <a:p>
            <a:pPr>
              <a:lnSpc>
                <a:spcPct val="150000"/>
              </a:lnSpc>
              <a:spcAft>
                <a:spcPts val="800"/>
              </a:spcAft>
              <a:tabLst>
                <a:tab pos="1980565" algn="l"/>
                <a:tab pos="3420745" algn="l"/>
                <a:tab pos="4860925" algn="l"/>
              </a:tabLst>
            </a:pPr>
            <a:r>
              <a:rPr lang="en-US" sz="32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3200" dirty="0">
                <a:solidFill>
                  <a:srgbClr val="FF0000"/>
                </a:solidFill>
                <a:latin typeface="+mn-lt"/>
                <a:ea typeface="Calibri" panose="020F0502020204030204" pitchFamily="34" charset="0"/>
                <a:cs typeface="Calibri" panose="020F0502020204030204" pitchFamily="34" charset="0"/>
              </a:rPr>
              <a:t>ˌ</a:t>
            </a:r>
            <a:r>
              <a:rPr lang="en-US" sz="3200" dirty="0" err="1">
                <a:solidFill>
                  <a:srgbClr val="FF0000"/>
                </a:solidFill>
                <a:latin typeface="+mn-lt"/>
                <a:ea typeface="Calibri" panose="020F0502020204030204" pitchFamily="34" charset="0"/>
                <a:cs typeface="Calibri" panose="020F0502020204030204" pitchFamily="34" charset="0"/>
              </a:rPr>
              <a:t>ʌndəˈwɔːtə</a:t>
            </a:r>
            <a:r>
              <a:rPr lang="vi-VN" sz="3200" dirty="0">
                <a:solidFill>
                  <a:srgbClr val="FF0000"/>
                </a:solidFill>
                <a:latin typeface="+mn-lt"/>
                <a:ea typeface="Calibri" panose="020F0502020204030204" pitchFamily="34" charset="0"/>
                <a:cs typeface="Calibri" panose="020F0502020204030204" pitchFamily="34" charset="0"/>
              </a:rPr>
              <a:t>/</a:t>
            </a:r>
            <a:r>
              <a:rPr lang="en-US" sz="3200" dirty="0">
                <a:solidFill>
                  <a:srgbClr val="FF0000"/>
                </a:solidFill>
                <a:latin typeface="+mn-lt"/>
                <a:ea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3200" dirty="0">
                <a:solidFill>
                  <a:srgbClr val="FF0000"/>
                </a:solidFill>
                <a:latin typeface="+mn-lt"/>
                <a:ea typeface="Calibri" panose="020F0502020204030204" pitchFamily="34" charset="0"/>
                <a:cs typeface="Calibri" panose="020F0502020204030204" pitchFamily="34" charset="0"/>
              </a:rPr>
              <a:t>ˌ</a:t>
            </a:r>
            <a:r>
              <a:rPr lang="en-US" sz="3200" dirty="0" err="1">
                <a:solidFill>
                  <a:srgbClr val="FF0000"/>
                </a:solidFill>
                <a:latin typeface="+mn-lt"/>
                <a:ea typeface="Calibri" panose="020F0502020204030204" pitchFamily="34" charset="0"/>
                <a:cs typeface="Calibri" panose="020F0502020204030204" pitchFamily="34" charset="0"/>
              </a:rPr>
              <a:t>eksɪˈbɪʃən</a:t>
            </a:r>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3200" dirty="0">
                <a:solidFill>
                  <a:srgbClr val="FF0000"/>
                </a:solidFill>
                <a:latin typeface="+mn-lt"/>
                <a:ea typeface="Calibri" panose="020F0502020204030204" pitchFamily="34" charset="0"/>
                <a:cs typeface="Calibri" panose="020F0502020204030204" pitchFamily="34" charset="0"/>
              </a:rPr>
              <a:t>     </a:t>
            </a:r>
            <a:r>
              <a:rPr lang="en-US" sz="32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3200" dirty="0" err="1">
                <a:solidFill>
                  <a:srgbClr val="FF0000"/>
                </a:solidFill>
                <a:latin typeface="+mn-lt"/>
                <a:ea typeface="Calibri" panose="020F0502020204030204" pitchFamily="34" charset="0"/>
                <a:cs typeface="Calibri" panose="020F0502020204030204" pitchFamily="34" charset="0"/>
              </a:rPr>
              <a:t>ɪkˈspɪəriəns</a:t>
            </a:r>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3200" dirty="0">
                <a:solidFill>
                  <a:srgbClr val="FF0000"/>
                </a:solidFill>
                <a:latin typeface="+mn-lt"/>
                <a:ea typeface="Calibri" panose="020F0502020204030204" pitchFamily="34" charset="0"/>
                <a:cs typeface="Calibri" panose="020F0502020204030204" pitchFamily="34" charset="0"/>
              </a:rPr>
              <a:t>       </a:t>
            </a:r>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3200" dirty="0" err="1">
                <a:solidFill>
                  <a:srgbClr val="FF0000"/>
                </a:solidFill>
                <a:latin typeface="+mn-lt"/>
                <a:ea typeface="Calibri" panose="020F0502020204030204" pitchFamily="34" charset="0"/>
                <a:cs typeface="Calibri" panose="020F0502020204030204" pitchFamily="34" charset="0"/>
              </a:rPr>
              <a:t>entəˈteɪnmənt</a:t>
            </a:r>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vi-VN"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GB" sz="3400" dirty="0">
                <a:solidFill>
                  <a:srgbClr val="0033CC"/>
                </a:solidFill>
                <a:effectLst/>
                <a:latin typeface="+mn-lt"/>
                <a:ea typeface="Arial" panose="020B0604020202020204" pitchFamily="34" charset="0"/>
                <a:cs typeface="HelveticaNeueLT Std"/>
              </a:rPr>
              <a:t>2. A. </a:t>
            </a:r>
            <a:r>
              <a:rPr lang="en-GB" sz="3400" dirty="0">
                <a:solidFill>
                  <a:srgbClr val="0033CC"/>
                </a:solidFill>
                <a:latin typeface="+mn-lt"/>
                <a:ea typeface="Arial" panose="020B0604020202020204" pitchFamily="34" charset="0"/>
                <a:cs typeface="HelveticaNeueLT Std"/>
              </a:rPr>
              <a:t>capsule</a:t>
            </a:r>
            <a:r>
              <a:rPr lang="en-GB" sz="3400" dirty="0">
                <a:solidFill>
                  <a:srgbClr val="0033CC"/>
                </a:solidFill>
                <a:effectLst/>
                <a:latin typeface="+mn-lt"/>
                <a:ea typeface="Arial" panose="020B0604020202020204" pitchFamily="34" charset="0"/>
                <a:cs typeface="HelveticaNeueLT Std"/>
              </a:rPr>
              <a:t>	   B. event	         C. </a:t>
            </a:r>
            <a:r>
              <a:rPr lang="en-GB" sz="3400" dirty="0">
                <a:solidFill>
                  <a:srgbClr val="0033CC"/>
                </a:solidFill>
                <a:latin typeface="+mn-lt"/>
                <a:ea typeface="Arial" panose="020B0604020202020204" pitchFamily="34" charset="0"/>
                <a:cs typeface="HelveticaNeueLT Std"/>
              </a:rPr>
              <a:t>speedboat</a:t>
            </a:r>
            <a:r>
              <a:rPr lang="en-GB" sz="3400" dirty="0">
                <a:solidFill>
                  <a:srgbClr val="0033CC"/>
                </a:solidFill>
                <a:effectLst/>
                <a:latin typeface="+mn-lt"/>
                <a:ea typeface="Arial" panose="020B0604020202020204" pitchFamily="34" charset="0"/>
                <a:cs typeface="HelveticaNeueLT Std"/>
              </a:rPr>
              <a:t>	D. </a:t>
            </a:r>
            <a:r>
              <a:rPr lang="en-GB" sz="3400" dirty="0">
                <a:solidFill>
                  <a:srgbClr val="0033CC"/>
                </a:solidFill>
                <a:latin typeface="+mn-lt"/>
                <a:ea typeface="Arial" panose="020B0604020202020204" pitchFamily="34" charset="0"/>
                <a:cs typeface="HelveticaNeueLT Std"/>
              </a:rPr>
              <a:t>coaster</a:t>
            </a:r>
          </a:p>
          <a:p>
            <a:pPr>
              <a:lnSpc>
                <a:spcPct val="150000"/>
              </a:lnSpc>
            </a:pPr>
            <a:r>
              <a:rPr lang="en-GB" sz="3400" dirty="0">
                <a:solidFill>
                  <a:srgbClr val="FF0000"/>
                </a:solidFill>
                <a:latin typeface="+mn-lt"/>
                <a:ea typeface="Arial" panose="020B0604020202020204" pitchFamily="34" charset="0"/>
                <a:cs typeface="HelveticaNeueLT Std"/>
              </a:rPr>
              <a:t>  </a:t>
            </a:r>
            <a:r>
              <a:rPr lang="en-GB" sz="3200" dirty="0">
                <a:solidFill>
                  <a:srgbClr val="FF0000"/>
                </a:solidFill>
                <a:latin typeface="+mn-lt"/>
                <a:ea typeface="Arial" panose="020B0604020202020204" pitchFamily="34" charset="0"/>
                <a:cs typeface="Arial" panose="020B0604020202020204" pitchFamily="34" charset="0"/>
              </a:rPr>
              <a:t>/</a:t>
            </a:r>
            <a:r>
              <a:rPr lang="en-US" sz="3200" dirty="0">
                <a:solidFill>
                  <a:srgbClr val="FF0000"/>
                </a:solidFill>
                <a:latin typeface="+mn-lt"/>
                <a:cs typeface="Arial" panose="020B0604020202020204" pitchFamily="34" charset="0"/>
              </a:rPr>
              <a:t>ˈ</a:t>
            </a:r>
            <a:r>
              <a:rPr lang="en-US" sz="3200" dirty="0" err="1">
                <a:solidFill>
                  <a:srgbClr val="FF0000"/>
                </a:solidFill>
                <a:latin typeface="+mn-lt"/>
                <a:cs typeface="Arial" panose="020B0604020202020204" pitchFamily="34" charset="0"/>
              </a:rPr>
              <a:t>kæpsjuːl</a:t>
            </a:r>
            <a:r>
              <a:rPr lang="en-GB" sz="3200" dirty="0">
                <a:solidFill>
                  <a:srgbClr val="FF0000"/>
                </a:solidFill>
                <a:latin typeface="+mn-lt"/>
                <a:ea typeface="Arial" panose="020B0604020202020204" pitchFamily="34" charset="0"/>
                <a:cs typeface="Arial" panose="020B0604020202020204" pitchFamily="34" charset="0"/>
              </a:rPr>
              <a:t>/            /</a:t>
            </a:r>
            <a:r>
              <a:rPr lang="en-GB" sz="3200" dirty="0" err="1">
                <a:solidFill>
                  <a:srgbClr val="FF0000"/>
                </a:solidFill>
                <a:latin typeface="+mn-lt"/>
                <a:ea typeface="Arial" panose="020B0604020202020204" pitchFamily="34" charset="0"/>
                <a:cs typeface="Arial" panose="020B0604020202020204" pitchFamily="34" charset="0"/>
              </a:rPr>
              <a:t>ɪˈvent</a:t>
            </a:r>
            <a:r>
              <a:rPr lang="en-GB" sz="3200" dirty="0">
                <a:solidFill>
                  <a:srgbClr val="FF0000"/>
                </a:solidFill>
                <a:latin typeface="+mn-lt"/>
                <a:ea typeface="Arial" panose="020B0604020202020204" pitchFamily="34" charset="0"/>
                <a:cs typeface="Arial" panose="020B0604020202020204" pitchFamily="34" charset="0"/>
              </a:rPr>
              <a:t>/           /</a:t>
            </a:r>
            <a:r>
              <a:rPr lang="en-US" sz="3200" dirty="0">
                <a:solidFill>
                  <a:srgbClr val="FF0000"/>
                </a:solidFill>
                <a:latin typeface="+mn-lt"/>
                <a:cs typeface="Arial" panose="020B0604020202020204" pitchFamily="34" charset="0"/>
              </a:rPr>
              <a:t>ˈ</a:t>
            </a:r>
            <a:r>
              <a:rPr lang="en-US" sz="3200" dirty="0" err="1">
                <a:solidFill>
                  <a:srgbClr val="FF0000"/>
                </a:solidFill>
                <a:latin typeface="+mn-lt"/>
                <a:cs typeface="Arial" panose="020B0604020202020204" pitchFamily="34" charset="0"/>
              </a:rPr>
              <a:t>spiːdbəʊt</a:t>
            </a:r>
            <a:r>
              <a:rPr lang="en-GB" sz="3200" dirty="0">
                <a:solidFill>
                  <a:srgbClr val="FF0000"/>
                </a:solidFill>
                <a:latin typeface="+mn-lt"/>
                <a:ea typeface="Arial" panose="020B0604020202020204" pitchFamily="34" charset="0"/>
                <a:cs typeface="Arial" panose="020B0604020202020204" pitchFamily="34" charset="0"/>
              </a:rPr>
              <a:t>/          /</a:t>
            </a:r>
            <a:r>
              <a:rPr lang="en-US" sz="3200" dirty="0">
                <a:solidFill>
                  <a:srgbClr val="FF0000"/>
                </a:solidFill>
                <a:latin typeface="+mn-lt"/>
                <a:cs typeface="Arial" panose="020B0604020202020204" pitchFamily="34" charset="0"/>
              </a:rPr>
              <a:t>ˈ</a:t>
            </a:r>
            <a:r>
              <a:rPr lang="en-US" sz="3200" dirty="0" err="1">
                <a:solidFill>
                  <a:srgbClr val="FF0000"/>
                </a:solidFill>
                <a:latin typeface="+mn-lt"/>
                <a:cs typeface="Arial" panose="020B0604020202020204" pitchFamily="34" charset="0"/>
              </a:rPr>
              <a:t>kəʊstə</a:t>
            </a:r>
            <a:r>
              <a:rPr lang="en-GB" sz="3200" dirty="0">
                <a:solidFill>
                  <a:srgbClr val="FF0000"/>
                </a:solidFill>
                <a:latin typeface="+mn-lt"/>
                <a:ea typeface="Arial" panose="020B0604020202020204" pitchFamily="34" charset="0"/>
                <a:cs typeface="Arial" panose="020B0604020202020204" pitchFamily="34" charset="0"/>
              </a:rPr>
              <a:t>/</a:t>
            </a:r>
            <a:endParaRPr lang="en-GB" sz="3200" dirty="0">
              <a:solidFill>
                <a:srgbClr val="FF0000"/>
              </a:solidFill>
              <a:effectLst/>
              <a:latin typeface="+mn-lt"/>
              <a:ea typeface="Arial" panose="020B0604020202020204" pitchFamily="34" charset="0"/>
              <a:cs typeface="Arial" panose="020B0604020202020204" pitchFamily="34" charset="0"/>
            </a:endParaRPr>
          </a:p>
          <a:p>
            <a:pPr lvl="0">
              <a:lnSpc>
                <a:spcPct val="150000"/>
              </a:lnSpc>
              <a:spcAft>
                <a:spcPts val="800"/>
              </a:spcAft>
              <a:tabLst>
                <a:tab pos="1980565" algn="l"/>
                <a:tab pos="3420745" algn="l"/>
                <a:tab pos="4860925" algn="l"/>
              </a:tabLst>
            </a:pPr>
            <a:r>
              <a:rPr lang="en-GB" sz="3400" dirty="0">
                <a:solidFill>
                  <a:srgbClr val="0033CC"/>
                </a:solidFill>
                <a:latin typeface="+mn-lt"/>
                <a:ea typeface="Arial" panose="020B0604020202020204" pitchFamily="34" charset="0"/>
                <a:cs typeface="Times New Roman" panose="02020603050405020304" pitchFamily="18" charset="0"/>
              </a:rPr>
              <a:t>3. A. equipment   B. attraction	 C. delicious        D. classical</a:t>
            </a:r>
            <a:endParaRPr lang="en-GB" sz="3400" dirty="0">
              <a:solidFill>
                <a:srgbClr val="0033CC"/>
              </a:solidFill>
              <a:latin typeface="+mn-lt"/>
              <a:ea typeface="Arial" panose="020B0604020202020204" pitchFamily="34" charset="0"/>
              <a:cs typeface="HelveticaNeueLT Std"/>
            </a:endParaRPr>
          </a:p>
          <a:p>
            <a:pPr>
              <a:lnSpc>
                <a:spcPct val="150000"/>
              </a:lnSpc>
            </a:pPr>
            <a:r>
              <a:rPr lang="en-US" sz="3200" dirty="0">
                <a:solidFill>
                  <a:srgbClr val="FF0000"/>
                </a:solidFill>
                <a:latin typeface="+mn-lt"/>
                <a:ea typeface="Arial" panose="020B0604020202020204" pitchFamily="34" charset="0"/>
                <a:cs typeface="Calibri" panose="020F0502020204030204" pitchFamily="34" charset="0"/>
              </a:rPr>
              <a:t>  </a:t>
            </a:r>
            <a:r>
              <a:rPr lang="vi-VN" sz="3200" dirty="0">
                <a:solidFill>
                  <a:srgbClr val="FF0000"/>
                </a:solidFill>
                <a:latin typeface="+mn-lt"/>
                <a:ea typeface="Calibri" panose="020F0502020204030204" pitchFamily="34" charset="0"/>
                <a:cs typeface="Calibri" panose="020F0502020204030204" pitchFamily="34" charset="0"/>
              </a:rPr>
              <a:t>/</a:t>
            </a:r>
            <a:r>
              <a:rPr lang="en-US" sz="3200" dirty="0" err="1">
                <a:solidFill>
                  <a:srgbClr val="FF0000"/>
                </a:solidFill>
                <a:latin typeface="+mn-lt"/>
                <a:cs typeface="Arial" panose="020B0604020202020204" pitchFamily="34" charset="0"/>
              </a:rPr>
              <a:t>ɪˈkwɪpmənt</a:t>
            </a:r>
            <a:r>
              <a:rPr lang="vi-VN" sz="3200" dirty="0">
                <a:solidFill>
                  <a:srgbClr val="FF0000"/>
                </a:solidFill>
                <a:latin typeface="+mn-lt"/>
                <a:ea typeface="Calibri" panose="020F0502020204030204" pitchFamily="34" charset="0"/>
                <a:cs typeface="Calibri" panose="020F0502020204030204" pitchFamily="34" charset="0"/>
              </a:rPr>
              <a:t>/</a:t>
            </a:r>
            <a:r>
              <a:rPr lang="en-US" sz="3200" dirty="0">
                <a:solidFill>
                  <a:srgbClr val="FF0000"/>
                </a:solidFill>
                <a:latin typeface="+mn-lt"/>
                <a:ea typeface="Calibri" panose="020F0502020204030204" pitchFamily="34" charset="0"/>
                <a:cs typeface="Calibri" panose="020F0502020204030204" pitchFamily="34" charset="0"/>
              </a:rPr>
              <a:t>         </a:t>
            </a:r>
            <a:r>
              <a:rPr lang="vi-VN" sz="3200" dirty="0">
                <a:solidFill>
                  <a:srgbClr val="FF0000"/>
                </a:solidFill>
                <a:latin typeface="+mn-lt"/>
                <a:ea typeface="Calibri" panose="020F0502020204030204" pitchFamily="34" charset="0"/>
                <a:cs typeface="Calibri" panose="020F0502020204030204" pitchFamily="34" charset="0"/>
              </a:rPr>
              <a:t>/</a:t>
            </a:r>
            <a:r>
              <a:rPr lang="en-US" sz="3200" dirty="0" err="1">
                <a:solidFill>
                  <a:srgbClr val="FF0000"/>
                </a:solidFill>
                <a:latin typeface="+mn-lt"/>
                <a:ea typeface="Calibri" panose="020F0502020204030204" pitchFamily="34" charset="0"/>
                <a:cs typeface="Calibri" panose="020F0502020204030204" pitchFamily="34" charset="0"/>
              </a:rPr>
              <a:t>əˈtrækʃən</a:t>
            </a:r>
            <a:r>
              <a:rPr lang="vi-VN" sz="3200" dirty="0">
                <a:solidFill>
                  <a:srgbClr val="FF0000"/>
                </a:solidFill>
                <a:latin typeface="+mn-lt"/>
                <a:ea typeface="Calibri" panose="020F0502020204030204" pitchFamily="34" charset="0"/>
                <a:cs typeface="Calibri" panose="020F0502020204030204" pitchFamily="34" charset="0"/>
              </a:rPr>
              <a:t>/</a:t>
            </a:r>
            <a:r>
              <a:rPr lang="en-US" sz="3200" dirty="0">
                <a:solidFill>
                  <a:srgbClr val="FF0000"/>
                </a:solidFill>
                <a:latin typeface="+mn-lt"/>
                <a:ea typeface="Calibri" panose="020F0502020204030204" pitchFamily="34" charset="0"/>
                <a:cs typeface="Calibri" panose="020F0502020204030204" pitchFamily="34" charset="0"/>
              </a:rPr>
              <a:t>         </a:t>
            </a:r>
            <a:r>
              <a:rPr lang="vi-VN" sz="3200" dirty="0">
                <a:solidFill>
                  <a:srgbClr val="FF0000"/>
                </a:solidFill>
                <a:latin typeface="+mn-lt"/>
                <a:ea typeface="Calibri" panose="020F0502020204030204" pitchFamily="34" charset="0"/>
                <a:cs typeface="Calibri" panose="020F0502020204030204" pitchFamily="34" charset="0"/>
              </a:rPr>
              <a:t>/</a:t>
            </a:r>
            <a:r>
              <a:rPr lang="en-US" sz="3200" dirty="0" err="1">
                <a:solidFill>
                  <a:srgbClr val="FF0000"/>
                </a:solidFill>
                <a:latin typeface="+mn-lt"/>
                <a:ea typeface="Calibri" panose="020F0502020204030204" pitchFamily="34" charset="0"/>
                <a:cs typeface="Calibri" panose="020F0502020204030204" pitchFamily="34" charset="0"/>
              </a:rPr>
              <a:t>dɪˈlɪʃəs</a:t>
            </a:r>
            <a:r>
              <a:rPr lang="vi-VN" sz="3200" dirty="0">
                <a:solidFill>
                  <a:srgbClr val="FF0000"/>
                </a:solidFill>
                <a:latin typeface="+mn-lt"/>
                <a:ea typeface="Calibri" panose="020F0502020204030204" pitchFamily="34" charset="0"/>
                <a:cs typeface="Calibri" panose="020F0502020204030204" pitchFamily="34" charset="0"/>
              </a:rPr>
              <a:t>/ </a:t>
            </a:r>
            <a:r>
              <a:rPr lang="en-US" sz="3200" dirty="0">
                <a:solidFill>
                  <a:srgbClr val="FF0000"/>
                </a:solidFill>
                <a:latin typeface="+mn-lt"/>
                <a:ea typeface="Calibri" panose="020F0502020204030204" pitchFamily="34" charset="0"/>
                <a:cs typeface="Calibri" panose="020F0502020204030204" pitchFamily="34" charset="0"/>
              </a:rPr>
              <a:t>           </a:t>
            </a:r>
            <a:r>
              <a:rPr lang="vi-VN" sz="3200" dirty="0">
                <a:solidFill>
                  <a:srgbClr val="FF0000"/>
                </a:solidFill>
                <a:latin typeface="+mn-lt"/>
                <a:ea typeface="Calibri" panose="020F0502020204030204" pitchFamily="34" charset="0"/>
                <a:cs typeface="Calibri" panose="020F0502020204030204" pitchFamily="34" charset="0"/>
              </a:rPr>
              <a:t>/</a:t>
            </a:r>
            <a:r>
              <a:rPr lang="en-US" sz="3200" dirty="0">
                <a:solidFill>
                  <a:srgbClr val="FF0000"/>
                </a:solidFill>
                <a:latin typeface="+mn-lt"/>
                <a:ea typeface="Calibri" panose="020F0502020204030204" pitchFamily="34" charset="0"/>
                <a:cs typeface="Calibri" panose="020F0502020204030204" pitchFamily="34" charset="0"/>
              </a:rPr>
              <a:t>ˈ</a:t>
            </a:r>
            <a:r>
              <a:rPr lang="en-US" sz="3200" dirty="0" err="1">
                <a:solidFill>
                  <a:srgbClr val="FF0000"/>
                </a:solidFill>
                <a:latin typeface="+mn-lt"/>
                <a:ea typeface="Calibri" panose="020F0502020204030204" pitchFamily="34" charset="0"/>
                <a:cs typeface="Calibri" panose="020F0502020204030204" pitchFamily="34" charset="0"/>
              </a:rPr>
              <a:t>klæsɪkə</a:t>
            </a:r>
            <a:r>
              <a:rPr lang="en-US" sz="3600" dirty="0" err="1">
                <a:solidFill>
                  <a:srgbClr val="FF0000"/>
                </a:solidFill>
                <a:latin typeface="+mn-lt"/>
                <a:ea typeface="Calibri" panose="020F0502020204030204" pitchFamily="34" charset="0"/>
                <a:cs typeface="Calibri" panose="020F0502020204030204" pitchFamily="34" charset="0"/>
              </a:rPr>
              <a:t>l</a:t>
            </a:r>
            <a:r>
              <a:rPr lang="vi-VN" sz="3400" dirty="0">
                <a:solidFill>
                  <a:srgbClr val="FF0000"/>
                </a:solidFill>
                <a:latin typeface="+mn-lt"/>
                <a:ea typeface="Calibri" panose="020F0502020204030204" pitchFamily="34" charset="0"/>
                <a:cs typeface="Calibri" panose="020F0502020204030204" pitchFamily="34" charset="0"/>
              </a:rPr>
              <a:t>/</a:t>
            </a:r>
            <a:endParaRPr lang="vi-VN" sz="3400" dirty="0">
              <a:solidFill>
                <a:srgbClr val="FF0000"/>
              </a:solidFill>
              <a:effectLst/>
              <a:latin typeface="+mn-lt"/>
              <a:ea typeface="Calibri" panose="020F0502020204030204" pitchFamily="34" charset="0"/>
              <a:cs typeface="Calibri" panose="020F0502020204030204" pitchFamily="34" charset="0"/>
            </a:endParaRPr>
          </a:p>
        </p:txBody>
      </p:sp>
      <p:sp>
        <p:nvSpPr>
          <p:cNvPr id="4" name="Oval 3"/>
          <p:cNvSpPr/>
          <p:nvPr/>
        </p:nvSpPr>
        <p:spPr>
          <a:xfrm>
            <a:off x="6027254" y="1665472"/>
            <a:ext cx="477078" cy="5168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38710" y="3279460"/>
            <a:ext cx="477078" cy="6050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824842" y="4872863"/>
            <a:ext cx="477078" cy="5665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083800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676" y="502569"/>
            <a:ext cx="11437495" cy="1077218"/>
          </a:xfrm>
          <a:prstGeom prst="rect">
            <a:avLst/>
          </a:prstGeom>
        </p:spPr>
        <p:txBody>
          <a:bodyPr wrap="square">
            <a:spAutoFit/>
          </a:bodyPr>
          <a:lstStyle/>
          <a:p>
            <a:r>
              <a:rPr lang="en-US" sz="3200" b="1" dirty="0">
                <a:solidFill>
                  <a:srgbClr val="009EB4"/>
                </a:solidFill>
                <a:latin typeface="+mn-lt"/>
              </a:rPr>
              <a:t>4 </a:t>
            </a:r>
            <a:r>
              <a:rPr lang="en-US" sz="3200" b="1" dirty="0">
                <a:solidFill>
                  <a:srgbClr val="231F20"/>
                </a:solidFill>
                <a:latin typeface="+mn-lt"/>
              </a:rPr>
              <a:t>Complete the sentences. Use the appropriate form of </a:t>
            </a:r>
            <a:r>
              <a:rPr lang="en-US" sz="3200" i="1" dirty="0">
                <a:solidFill>
                  <a:srgbClr val="231F20"/>
                </a:solidFill>
                <a:latin typeface="+mn-lt"/>
              </a:rPr>
              <a:t>be going to </a:t>
            </a:r>
            <a:r>
              <a:rPr lang="en-US" sz="3200" b="1" dirty="0">
                <a:solidFill>
                  <a:srgbClr val="231F20"/>
                </a:solidFill>
                <a:latin typeface="+mn-lt"/>
              </a:rPr>
              <a:t>and the verbs in the list.</a:t>
            </a:r>
            <a:r>
              <a:rPr lang="en-US" sz="3200" dirty="0">
                <a:latin typeface="+mn-lt"/>
              </a:rPr>
              <a:t> </a:t>
            </a:r>
          </a:p>
        </p:txBody>
      </p:sp>
      <p:sp>
        <p:nvSpPr>
          <p:cNvPr id="3" name="Rectangle 2"/>
          <p:cNvSpPr/>
          <p:nvPr/>
        </p:nvSpPr>
        <p:spPr>
          <a:xfrm>
            <a:off x="2778177" y="1456917"/>
            <a:ext cx="6500734" cy="584775"/>
          </a:xfrm>
          <a:prstGeom prst="rect">
            <a:avLst/>
          </a:prstGeom>
        </p:spPr>
        <p:txBody>
          <a:bodyPr wrap="square">
            <a:spAutoFit/>
          </a:bodyPr>
          <a:lstStyle/>
          <a:p>
            <a:r>
              <a:rPr lang="en-US" sz="3200" dirty="0">
                <a:solidFill>
                  <a:srgbClr val="4EB9E9"/>
                </a:solidFill>
                <a:latin typeface="+mn-lt"/>
              </a:rPr>
              <a:t>• </a:t>
            </a:r>
            <a:r>
              <a:rPr lang="en-US" sz="3200" dirty="0">
                <a:solidFill>
                  <a:srgbClr val="231F20"/>
                </a:solidFill>
                <a:latin typeface="+mn-lt"/>
              </a:rPr>
              <a:t>visit </a:t>
            </a:r>
            <a:r>
              <a:rPr lang="en-US" sz="3200" dirty="0">
                <a:solidFill>
                  <a:srgbClr val="4EB9E9"/>
                </a:solidFill>
                <a:latin typeface="+mn-lt"/>
              </a:rPr>
              <a:t>• </a:t>
            </a:r>
            <a:r>
              <a:rPr lang="en-US" sz="3200" dirty="0">
                <a:solidFill>
                  <a:srgbClr val="231F20"/>
                </a:solidFill>
                <a:latin typeface="+mn-lt"/>
              </a:rPr>
              <a:t>chat </a:t>
            </a:r>
            <a:r>
              <a:rPr lang="en-US" sz="3200" dirty="0">
                <a:solidFill>
                  <a:srgbClr val="4EB9E9"/>
                </a:solidFill>
                <a:latin typeface="+mn-lt"/>
              </a:rPr>
              <a:t>• </a:t>
            </a:r>
            <a:r>
              <a:rPr lang="en-US" sz="3200" dirty="0">
                <a:solidFill>
                  <a:srgbClr val="231F20"/>
                </a:solidFill>
                <a:latin typeface="+mn-lt"/>
              </a:rPr>
              <a:t>play </a:t>
            </a:r>
            <a:r>
              <a:rPr lang="en-US" sz="3200" dirty="0">
                <a:solidFill>
                  <a:srgbClr val="4EB9E9"/>
                </a:solidFill>
                <a:latin typeface="+mn-lt"/>
              </a:rPr>
              <a:t>• </a:t>
            </a:r>
            <a:r>
              <a:rPr lang="en-US" sz="3200" dirty="0">
                <a:solidFill>
                  <a:srgbClr val="231F20"/>
                </a:solidFill>
                <a:latin typeface="+mn-lt"/>
              </a:rPr>
              <a:t>watch </a:t>
            </a:r>
            <a:r>
              <a:rPr lang="en-US" sz="3200" dirty="0">
                <a:solidFill>
                  <a:srgbClr val="4EB9E9"/>
                </a:solidFill>
                <a:latin typeface="+mn-lt"/>
              </a:rPr>
              <a:t>• </a:t>
            </a:r>
            <a:r>
              <a:rPr lang="en-US" sz="3200" dirty="0">
                <a:solidFill>
                  <a:srgbClr val="231F20"/>
                </a:solidFill>
                <a:latin typeface="+mn-lt"/>
              </a:rPr>
              <a:t>attend</a:t>
            </a:r>
            <a:r>
              <a:rPr lang="en-US" sz="3200" dirty="0">
                <a:latin typeface="+mn-lt"/>
              </a:rPr>
              <a:t> </a:t>
            </a:r>
          </a:p>
        </p:txBody>
      </p:sp>
      <p:sp>
        <p:nvSpPr>
          <p:cNvPr id="4" name="Rectangle 3"/>
          <p:cNvSpPr/>
          <p:nvPr/>
        </p:nvSpPr>
        <p:spPr>
          <a:xfrm>
            <a:off x="312295" y="2215515"/>
            <a:ext cx="11802256" cy="3539430"/>
          </a:xfrm>
          <a:prstGeom prst="rect">
            <a:avLst/>
          </a:prstGeom>
        </p:spPr>
        <p:txBody>
          <a:bodyPr wrap="square">
            <a:spAutoFit/>
          </a:bodyPr>
          <a:lstStyle/>
          <a:p>
            <a:r>
              <a:rPr lang="en-US" sz="3200" dirty="0">
                <a:solidFill>
                  <a:srgbClr val="231F20"/>
                </a:solidFill>
                <a:latin typeface="+mn-lt"/>
              </a:rPr>
              <a:t>This weekend ...</a:t>
            </a:r>
            <a:br>
              <a:rPr lang="en-US" sz="3200" dirty="0">
                <a:solidFill>
                  <a:srgbClr val="231F20"/>
                </a:solidFill>
                <a:latin typeface="+mn-lt"/>
              </a:rPr>
            </a:br>
            <a:r>
              <a:rPr lang="en-US" sz="3200" b="1" dirty="0">
                <a:solidFill>
                  <a:srgbClr val="231F20"/>
                </a:solidFill>
                <a:latin typeface="+mn-lt"/>
              </a:rPr>
              <a:t>1 </a:t>
            </a:r>
            <a:r>
              <a:rPr lang="en-US" sz="3200" dirty="0">
                <a:solidFill>
                  <a:srgbClr val="231F20"/>
                </a:solidFill>
                <a:latin typeface="+mn-lt"/>
              </a:rPr>
              <a:t>John _____________________ football. (</a:t>
            </a:r>
            <a:r>
              <a:rPr lang="en-US" sz="3200" dirty="0">
                <a:solidFill>
                  <a:srgbClr val="EE1D23"/>
                </a:solidFill>
                <a:latin typeface="+mn-lt"/>
              </a:rPr>
              <a:t>✗</a:t>
            </a:r>
            <a:r>
              <a:rPr lang="en-US" sz="3200" dirty="0">
                <a:solidFill>
                  <a:srgbClr val="231F20"/>
                </a:solidFill>
                <a:latin typeface="+mn-lt"/>
              </a:rPr>
              <a:t>)</a:t>
            </a:r>
            <a:br>
              <a:rPr lang="en-US" sz="3200" dirty="0">
                <a:solidFill>
                  <a:srgbClr val="231F20"/>
                </a:solidFill>
                <a:latin typeface="+mn-lt"/>
              </a:rPr>
            </a:br>
            <a:r>
              <a:rPr lang="en-US" sz="3200" b="1" dirty="0">
                <a:solidFill>
                  <a:srgbClr val="231F20"/>
                </a:solidFill>
                <a:latin typeface="+mn-lt"/>
              </a:rPr>
              <a:t>2 </a:t>
            </a:r>
            <a:r>
              <a:rPr lang="en-US" sz="3200" dirty="0">
                <a:solidFill>
                  <a:srgbClr val="231F20"/>
                </a:solidFill>
                <a:latin typeface="+mn-lt"/>
              </a:rPr>
              <a:t>Steve </a:t>
            </a:r>
            <a:r>
              <a:rPr lang="en-US" sz="3200" dirty="0">
                <a:solidFill>
                  <a:srgbClr val="231F20"/>
                </a:solidFill>
              </a:rPr>
              <a:t>_____________________</a:t>
            </a:r>
            <a:r>
              <a:rPr lang="en-US" sz="3200" dirty="0">
                <a:solidFill>
                  <a:srgbClr val="231F20"/>
                </a:solidFill>
                <a:latin typeface="+mn-lt"/>
              </a:rPr>
              <a:t> a film at the cinema. (</a:t>
            </a:r>
            <a:r>
              <a:rPr lang="en-US" sz="3200" dirty="0">
                <a:solidFill>
                  <a:srgbClr val="39B97A"/>
                </a:solidFill>
                <a:latin typeface="+mn-lt"/>
              </a:rPr>
              <a:t>✓</a:t>
            </a:r>
            <a:r>
              <a:rPr lang="en-US" sz="3200" dirty="0">
                <a:solidFill>
                  <a:srgbClr val="231F20"/>
                </a:solidFill>
                <a:latin typeface="+mn-lt"/>
              </a:rPr>
              <a:t>)</a:t>
            </a:r>
            <a:br>
              <a:rPr lang="en-US" sz="3200" dirty="0">
                <a:solidFill>
                  <a:srgbClr val="231F20"/>
                </a:solidFill>
                <a:latin typeface="+mn-lt"/>
              </a:rPr>
            </a:br>
            <a:r>
              <a:rPr lang="en-US" sz="3200" b="1" dirty="0">
                <a:solidFill>
                  <a:srgbClr val="231F20"/>
                </a:solidFill>
                <a:latin typeface="+mn-lt"/>
              </a:rPr>
              <a:t>3 </a:t>
            </a:r>
            <a:r>
              <a:rPr lang="en-US" sz="3200" dirty="0">
                <a:solidFill>
                  <a:srgbClr val="231F20"/>
                </a:solidFill>
                <a:latin typeface="+mn-lt"/>
              </a:rPr>
              <a:t>Paula </a:t>
            </a:r>
            <a:r>
              <a:rPr lang="en-US" sz="3200" dirty="0">
                <a:solidFill>
                  <a:srgbClr val="231F20"/>
                </a:solidFill>
              </a:rPr>
              <a:t>_____________________</a:t>
            </a:r>
            <a:r>
              <a:rPr lang="en-US" sz="3200" dirty="0">
                <a:solidFill>
                  <a:srgbClr val="231F20"/>
                </a:solidFill>
                <a:latin typeface="+mn-lt"/>
              </a:rPr>
              <a:t> her cousins. (</a:t>
            </a:r>
            <a:r>
              <a:rPr lang="en-US" sz="3200" dirty="0">
                <a:solidFill>
                  <a:srgbClr val="EE1D23"/>
                </a:solidFill>
                <a:latin typeface="+mn-lt"/>
              </a:rPr>
              <a:t>✗</a:t>
            </a:r>
            <a:r>
              <a:rPr lang="en-US" sz="3200" dirty="0">
                <a:solidFill>
                  <a:srgbClr val="231F20"/>
                </a:solidFill>
                <a:latin typeface="+mn-lt"/>
              </a:rPr>
              <a:t>)</a:t>
            </a:r>
            <a:br>
              <a:rPr lang="en-US" sz="3200" dirty="0">
                <a:solidFill>
                  <a:srgbClr val="231F20"/>
                </a:solidFill>
                <a:latin typeface="+mn-lt"/>
              </a:rPr>
            </a:br>
            <a:r>
              <a:rPr lang="en-US" sz="3200" b="1" dirty="0">
                <a:solidFill>
                  <a:srgbClr val="231F20"/>
                </a:solidFill>
                <a:latin typeface="+mn-lt"/>
              </a:rPr>
              <a:t>4 </a:t>
            </a:r>
            <a:r>
              <a:rPr lang="en-US" sz="3200" dirty="0">
                <a:solidFill>
                  <a:srgbClr val="231F20"/>
                </a:solidFill>
                <a:latin typeface="+mn-lt"/>
              </a:rPr>
              <a:t>Jim and Andy </a:t>
            </a:r>
            <a:r>
              <a:rPr lang="en-US" sz="3200" dirty="0">
                <a:solidFill>
                  <a:srgbClr val="231F20"/>
                </a:solidFill>
              </a:rPr>
              <a:t>_____________________</a:t>
            </a:r>
            <a:r>
              <a:rPr lang="en-US" sz="3200" dirty="0">
                <a:solidFill>
                  <a:srgbClr val="231F20"/>
                </a:solidFill>
                <a:latin typeface="+mn-lt"/>
              </a:rPr>
              <a:t> to each other online. (</a:t>
            </a:r>
            <a:r>
              <a:rPr lang="en-US" sz="3200" dirty="0">
                <a:solidFill>
                  <a:srgbClr val="39B97A"/>
                </a:solidFill>
                <a:latin typeface="+mn-lt"/>
              </a:rPr>
              <a:t>✓</a:t>
            </a:r>
            <a:r>
              <a:rPr lang="en-US" sz="3200" dirty="0">
                <a:solidFill>
                  <a:srgbClr val="231F20"/>
                </a:solidFill>
                <a:latin typeface="+mn-lt"/>
              </a:rPr>
              <a:t>)</a:t>
            </a:r>
            <a:br>
              <a:rPr lang="en-US" sz="3200" dirty="0">
                <a:solidFill>
                  <a:srgbClr val="231F20"/>
                </a:solidFill>
                <a:latin typeface="+mn-lt"/>
              </a:rPr>
            </a:br>
            <a:r>
              <a:rPr lang="en-US" sz="3200" b="1" dirty="0">
                <a:solidFill>
                  <a:srgbClr val="231F20"/>
                </a:solidFill>
                <a:latin typeface="+mn-lt"/>
              </a:rPr>
              <a:t>5 </a:t>
            </a:r>
            <a:r>
              <a:rPr lang="en-US" sz="3200" dirty="0">
                <a:solidFill>
                  <a:srgbClr val="231F20"/>
                </a:solidFill>
                <a:latin typeface="+mn-lt"/>
              </a:rPr>
              <a:t>Kim and her mum </a:t>
            </a:r>
            <a:r>
              <a:rPr lang="en-US" sz="3200" dirty="0">
                <a:solidFill>
                  <a:srgbClr val="231F20"/>
                </a:solidFill>
              </a:rPr>
              <a:t>_____________________</a:t>
            </a:r>
            <a:r>
              <a:rPr lang="en-US" sz="3200" dirty="0">
                <a:solidFill>
                  <a:srgbClr val="231F20"/>
                </a:solidFill>
                <a:latin typeface="+mn-lt"/>
              </a:rPr>
              <a:t> a theatre performance. (</a:t>
            </a:r>
            <a:r>
              <a:rPr lang="en-US" sz="3200" dirty="0">
                <a:solidFill>
                  <a:srgbClr val="EE1D23"/>
                </a:solidFill>
                <a:latin typeface="+mn-lt"/>
              </a:rPr>
              <a:t>✗</a:t>
            </a:r>
            <a:r>
              <a:rPr lang="en-US" sz="3200" dirty="0">
                <a:solidFill>
                  <a:srgbClr val="231F20"/>
                </a:solidFill>
                <a:latin typeface="+mn-lt"/>
              </a:rPr>
              <a:t>)</a:t>
            </a:r>
            <a:r>
              <a:rPr lang="en-US" sz="3200" dirty="0">
                <a:latin typeface="+mn-lt"/>
              </a:rPr>
              <a:t> </a:t>
            </a:r>
          </a:p>
        </p:txBody>
      </p:sp>
      <p:sp>
        <p:nvSpPr>
          <p:cNvPr id="5" name="Rectangle 4"/>
          <p:cNvSpPr/>
          <p:nvPr/>
        </p:nvSpPr>
        <p:spPr>
          <a:xfrm>
            <a:off x="2088630" y="2737380"/>
            <a:ext cx="3427751" cy="584775"/>
          </a:xfrm>
          <a:prstGeom prst="rect">
            <a:avLst/>
          </a:prstGeom>
        </p:spPr>
        <p:txBody>
          <a:bodyPr wrap="square">
            <a:spAutoFit/>
          </a:bodyPr>
          <a:lstStyle/>
          <a:p>
            <a:pPr algn="ctr"/>
            <a:r>
              <a:rPr lang="en-US" sz="3200" dirty="0">
                <a:solidFill>
                  <a:srgbClr val="FF0000"/>
                </a:solidFill>
                <a:latin typeface="+mn-lt"/>
              </a:rPr>
              <a:t>isn’t going to play </a:t>
            </a:r>
          </a:p>
        </p:txBody>
      </p:sp>
      <p:sp>
        <p:nvSpPr>
          <p:cNvPr id="6" name="Rectangle 5"/>
          <p:cNvSpPr/>
          <p:nvPr/>
        </p:nvSpPr>
        <p:spPr>
          <a:xfrm>
            <a:off x="2196060" y="3218580"/>
            <a:ext cx="3427751" cy="584775"/>
          </a:xfrm>
          <a:prstGeom prst="rect">
            <a:avLst/>
          </a:prstGeom>
        </p:spPr>
        <p:txBody>
          <a:bodyPr wrap="square">
            <a:spAutoFit/>
          </a:bodyPr>
          <a:lstStyle/>
          <a:p>
            <a:pPr algn="ctr"/>
            <a:r>
              <a:rPr lang="en-US" sz="3200" dirty="0">
                <a:solidFill>
                  <a:srgbClr val="FF0000"/>
                </a:solidFill>
                <a:latin typeface="+mn-lt"/>
              </a:rPr>
              <a:t>is going to watch </a:t>
            </a:r>
          </a:p>
        </p:txBody>
      </p:sp>
      <p:sp>
        <p:nvSpPr>
          <p:cNvPr id="7" name="Rectangle 6"/>
          <p:cNvSpPr/>
          <p:nvPr/>
        </p:nvSpPr>
        <p:spPr>
          <a:xfrm>
            <a:off x="2303490" y="3713174"/>
            <a:ext cx="3427751" cy="584775"/>
          </a:xfrm>
          <a:prstGeom prst="rect">
            <a:avLst/>
          </a:prstGeom>
        </p:spPr>
        <p:txBody>
          <a:bodyPr wrap="square">
            <a:spAutoFit/>
          </a:bodyPr>
          <a:lstStyle/>
          <a:p>
            <a:pPr algn="ctr"/>
            <a:r>
              <a:rPr lang="en-US" sz="3200" dirty="0">
                <a:solidFill>
                  <a:srgbClr val="FF0000"/>
                </a:solidFill>
                <a:latin typeface="+mn-lt"/>
              </a:rPr>
              <a:t>isn’t going to visit </a:t>
            </a:r>
          </a:p>
        </p:txBody>
      </p:sp>
      <p:sp>
        <p:nvSpPr>
          <p:cNvPr id="8" name="Rectangle 7"/>
          <p:cNvSpPr/>
          <p:nvPr/>
        </p:nvSpPr>
        <p:spPr>
          <a:xfrm>
            <a:off x="3781269" y="4207768"/>
            <a:ext cx="3427751" cy="584775"/>
          </a:xfrm>
          <a:prstGeom prst="rect">
            <a:avLst/>
          </a:prstGeom>
        </p:spPr>
        <p:txBody>
          <a:bodyPr wrap="square">
            <a:spAutoFit/>
          </a:bodyPr>
          <a:lstStyle/>
          <a:p>
            <a:pPr algn="ctr"/>
            <a:r>
              <a:rPr lang="en-US" sz="3200" dirty="0">
                <a:solidFill>
                  <a:srgbClr val="FF0000"/>
                </a:solidFill>
                <a:latin typeface="+mn-lt"/>
              </a:rPr>
              <a:t>are going to chat </a:t>
            </a:r>
          </a:p>
        </p:txBody>
      </p:sp>
      <p:sp>
        <p:nvSpPr>
          <p:cNvPr id="9" name="Rectangle 8"/>
          <p:cNvSpPr/>
          <p:nvPr/>
        </p:nvSpPr>
        <p:spPr>
          <a:xfrm>
            <a:off x="4233160" y="4702362"/>
            <a:ext cx="3960526" cy="584775"/>
          </a:xfrm>
          <a:prstGeom prst="rect">
            <a:avLst/>
          </a:prstGeom>
        </p:spPr>
        <p:txBody>
          <a:bodyPr wrap="square">
            <a:spAutoFit/>
          </a:bodyPr>
          <a:lstStyle/>
          <a:p>
            <a:pPr algn="ctr"/>
            <a:r>
              <a:rPr lang="en-US" sz="3200" dirty="0">
                <a:solidFill>
                  <a:srgbClr val="FF0000"/>
                </a:solidFill>
                <a:latin typeface="+mn-lt"/>
              </a:rPr>
              <a:t>aren’t going to attend </a:t>
            </a:r>
          </a:p>
        </p:txBody>
      </p:sp>
      <p:sp>
        <p:nvSpPr>
          <p:cNvPr id="10" name="Rectangle 9"/>
          <p:cNvSpPr/>
          <p:nvPr/>
        </p:nvSpPr>
        <p:spPr>
          <a:xfrm>
            <a:off x="5036695" y="1421595"/>
            <a:ext cx="1004341" cy="5943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46034" y="1466686"/>
            <a:ext cx="1359107" cy="5943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00596" y="1484843"/>
            <a:ext cx="1004341" cy="5943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957404" y="1466686"/>
            <a:ext cx="1004341" cy="5943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430124" y="1456917"/>
            <a:ext cx="1489024" cy="5943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2423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p:cNvPicPr>
          <p:nvPr/>
        </p:nvPicPr>
        <p:blipFill>
          <a:blip r:embed="rId2"/>
          <a:srcRect b="2901"/>
          <a:stretch>
            <a:fillRect/>
          </a:stretch>
        </p:blipFill>
        <p:spPr bwMode="auto">
          <a:xfrm>
            <a:off x="1560513" y="1265238"/>
            <a:ext cx="8705850" cy="4989512"/>
          </a:xfrm>
          <a:prstGeom prst="rect">
            <a:avLst/>
          </a:prstGeom>
          <a:noFill/>
          <a:ln w="9525">
            <a:noFill/>
            <a:miter lim="800000"/>
            <a:headEnd/>
            <a:tailEnd/>
          </a:ln>
        </p:spPr>
      </p:pic>
      <p:sp>
        <p:nvSpPr>
          <p:cNvPr id="3" name="Speech Bubble: Rectangle with Corners Rounded 8"/>
          <p:cNvSpPr/>
          <p:nvPr/>
        </p:nvSpPr>
        <p:spPr>
          <a:xfrm>
            <a:off x="5303838" y="725488"/>
            <a:ext cx="3756025" cy="739775"/>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rgbClr val="00B050"/>
                </a:solidFill>
              </a:rPr>
              <a:t>It’s time to learn …</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7"/>
          <p:cNvPicPr>
            <a:picLocks noChangeAspect="1"/>
          </p:cNvPicPr>
          <p:nvPr/>
        </p:nvPicPr>
        <p:blipFill>
          <a:blip r:embed="rId2"/>
          <a:srcRect/>
          <a:stretch>
            <a:fillRect/>
          </a:stretch>
        </p:blipFill>
        <p:spPr bwMode="auto">
          <a:xfrm>
            <a:off x="1116766" y="599606"/>
            <a:ext cx="8446959" cy="5631306"/>
          </a:xfrm>
          <a:prstGeom prst="rect">
            <a:avLst/>
          </a:prstGeom>
          <a:noFill/>
          <a:ln w="9525">
            <a:noFill/>
            <a:miter lim="800000"/>
            <a:headEnd/>
            <a:tailEnd/>
          </a:ln>
        </p:spPr>
      </p:pic>
      <p:sp>
        <p:nvSpPr>
          <p:cNvPr id="24578" name="TextBox 8"/>
          <p:cNvSpPr txBox="1">
            <a:spLocks noChangeArrowheads="1"/>
          </p:cNvSpPr>
          <p:nvPr/>
        </p:nvSpPr>
        <p:spPr bwMode="auto">
          <a:xfrm>
            <a:off x="4234187" y="3769636"/>
            <a:ext cx="2212116" cy="830997"/>
          </a:xfrm>
          <a:prstGeom prst="rect">
            <a:avLst/>
          </a:prstGeom>
          <a:noFill/>
          <a:ln w="9525">
            <a:noFill/>
            <a:miter lim="800000"/>
            <a:headEnd/>
            <a:tailEnd/>
          </a:ln>
        </p:spPr>
        <p:txBody>
          <a:bodyPr wrap="square">
            <a:spAutoFit/>
          </a:bodyPr>
          <a:lstStyle/>
          <a:p>
            <a:r>
              <a:rPr lang="en-US" sz="4800" dirty="0">
                <a:solidFill>
                  <a:schemeClr val="bg1"/>
                </a:solidFill>
                <a:latin typeface="Calibri" pitchFamily="34" charset="0"/>
              </a:rPr>
              <a:t>Practice</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96" y="540506"/>
            <a:ext cx="1323350" cy="740550"/>
          </a:xfrm>
          <a:prstGeom prst="rect">
            <a:avLst/>
          </a:prstGeom>
        </p:spPr>
      </p:pic>
      <p:sp>
        <p:nvSpPr>
          <p:cNvPr id="3" name="Rectangle 2"/>
          <p:cNvSpPr/>
          <p:nvPr/>
        </p:nvSpPr>
        <p:spPr>
          <a:xfrm>
            <a:off x="562132" y="1566031"/>
            <a:ext cx="11205146" cy="4031873"/>
          </a:xfrm>
          <a:prstGeom prst="rect">
            <a:avLst/>
          </a:prstGeom>
        </p:spPr>
        <p:txBody>
          <a:bodyPr wrap="square">
            <a:spAutoFit/>
          </a:bodyPr>
          <a:lstStyle/>
          <a:p>
            <a:r>
              <a:rPr lang="en-US" sz="3200" b="1" dirty="0">
                <a:solidFill>
                  <a:srgbClr val="231F20"/>
                </a:solidFill>
                <a:latin typeface="+mn-lt"/>
              </a:rPr>
              <a:t>1 </a:t>
            </a:r>
            <a:r>
              <a:rPr lang="en-US" sz="3200" dirty="0">
                <a:solidFill>
                  <a:srgbClr val="231F20"/>
                </a:solidFill>
                <a:latin typeface="+mn-lt"/>
              </a:rPr>
              <a:t>you/travel abroad this summer?</a:t>
            </a:r>
          </a:p>
          <a:p>
            <a:pPr marL="457200" indent="-457200">
              <a:buFont typeface="Symbol" panose="05050102010706020507" pitchFamily="18" charset="2"/>
              <a:buChar char="Þ"/>
            </a:pPr>
            <a:r>
              <a:rPr lang="en-US" sz="3200" i="1" dirty="0">
                <a:solidFill>
                  <a:srgbClr val="FF0000"/>
                </a:solidFill>
                <a:latin typeface="+mn-lt"/>
              </a:rPr>
              <a:t> Are you going to travel abroad this summer?</a:t>
            </a:r>
            <a:r>
              <a:rPr lang="en-US" sz="3200" dirty="0">
                <a:solidFill>
                  <a:srgbClr val="FF0000"/>
                </a:solidFill>
                <a:latin typeface="+mn-lt"/>
              </a:rPr>
              <a:t> </a:t>
            </a:r>
          </a:p>
          <a:p>
            <a:r>
              <a:rPr lang="en-US" sz="3200" b="1" dirty="0">
                <a:solidFill>
                  <a:srgbClr val="231F20"/>
                </a:solidFill>
                <a:latin typeface="+mn-lt"/>
              </a:rPr>
              <a:t>2 </a:t>
            </a:r>
            <a:r>
              <a:rPr lang="en-US" sz="3200" dirty="0">
                <a:solidFill>
                  <a:srgbClr val="231F20"/>
                </a:solidFill>
                <a:latin typeface="+mn-lt"/>
              </a:rPr>
              <a:t>you/work on TV when you grow up?</a:t>
            </a:r>
          </a:p>
          <a:p>
            <a:pPr marL="457200" indent="-457200">
              <a:buFont typeface="Symbol" panose="05050102010706020507" pitchFamily="18" charset="2"/>
              <a:buChar char="Þ"/>
            </a:pPr>
            <a:r>
              <a:rPr lang="en-US" sz="3200" i="1" dirty="0">
                <a:solidFill>
                  <a:srgbClr val="FF0000"/>
                </a:solidFill>
                <a:latin typeface="+mn-lt"/>
              </a:rPr>
              <a:t> Are you going to work on TV when you grow up? </a:t>
            </a:r>
          </a:p>
          <a:p>
            <a:r>
              <a:rPr lang="en-US" sz="3200" b="1" dirty="0">
                <a:solidFill>
                  <a:srgbClr val="231F20"/>
                </a:solidFill>
                <a:latin typeface="+mn-lt"/>
              </a:rPr>
              <a:t>3 </a:t>
            </a:r>
            <a:r>
              <a:rPr lang="en-US" sz="3200" dirty="0">
                <a:solidFill>
                  <a:srgbClr val="231F20"/>
                </a:solidFill>
                <a:latin typeface="+mn-lt"/>
              </a:rPr>
              <a:t>where/you and your family/spend the weekend?</a:t>
            </a:r>
          </a:p>
          <a:p>
            <a:pPr marL="457200" indent="-457200">
              <a:buFont typeface="Symbol" panose="05050102010706020507" pitchFamily="18" charset="2"/>
              <a:buChar char="Þ"/>
            </a:pPr>
            <a:r>
              <a:rPr lang="en-US" sz="3200" i="1" dirty="0">
                <a:solidFill>
                  <a:srgbClr val="FF0000"/>
                </a:solidFill>
                <a:latin typeface="+mn-lt"/>
              </a:rPr>
              <a:t> Where are you and your family going to spend the weekend? </a:t>
            </a:r>
          </a:p>
          <a:p>
            <a:r>
              <a:rPr lang="en-US" sz="3200" b="1" dirty="0">
                <a:solidFill>
                  <a:srgbClr val="231F20"/>
                </a:solidFill>
                <a:latin typeface="+mn-lt"/>
              </a:rPr>
              <a:t>4 </a:t>
            </a:r>
            <a:r>
              <a:rPr lang="en-US" sz="3200" dirty="0">
                <a:solidFill>
                  <a:srgbClr val="231F20"/>
                </a:solidFill>
                <a:latin typeface="+mn-lt"/>
              </a:rPr>
              <a:t>your parents/attend a performance next Saturday?</a:t>
            </a:r>
          </a:p>
          <a:p>
            <a:pPr marL="457200" indent="-457200">
              <a:buFont typeface="Symbol" panose="05050102010706020507" pitchFamily="18" charset="2"/>
              <a:buChar char="Þ"/>
            </a:pPr>
            <a:r>
              <a:rPr lang="en-US" sz="3200" i="1" dirty="0">
                <a:solidFill>
                  <a:srgbClr val="FF0000"/>
                </a:solidFill>
                <a:latin typeface="+mn-lt"/>
              </a:rPr>
              <a:t> Are your parents going to attend a performance next Saturday?  </a:t>
            </a:r>
          </a:p>
        </p:txBody>
      </p:sp>
      <p:sp>
        <p:nvSpPr>
          <p:cNvPr id="4" name="Rectangle 3"/>
          <p:cNvSpPr/>
          <p:nvPr/>
        </p:nvSpPr>
        <p:spPr>
          <a:xfrm>
            <a:off x="1698885" y="495536"/>
            <a:ext cx="10068393" cy="584775"/>
          </a:xfrm>
          <a:prstGeom prst="rect">
            <a:avLst/>
          </a:prstGeom>
        </p:spPr>
        <p:txBody>
          <a:bodyPr wrap="square">
            <a:spAutoFit/>
          </a:bodyPr>
          <a:lstStyle/>
          <a:p>
            <a:r>
              <a:rPr lang="en-US" sz="3200" b="1" dirty="0">
                <a:solidFill>
                  <a:srgbClr val="009EB4"/>
                </a:solidFill>
                <a:latin typeface="+mn-lt"/>
              </a:rPr>
              <a:t>5 </a:t>
            </a:r>
            <a:r>
              <a:rPr lang="en-US" sz="3200" b="1" dirty="0">
                <a:solidFill>
                  <a:srgbClr val="231F20"/>
                </a:solidFill>
                <a:latin typeface="+mn-lt"/>
              </a:rPr>
              <a:t>Ask and answer using the prompts and </a:t>
            </a:r>
            <a:r>
              <a:rPr lang="en-US" sz="3200" i="1" dirty="0">
                <a:solidFill>
                  <a:srgbClr val="231F20"/>
                </a:solidFill>
                <a:latin typeface="+mn-lt"/>
              </a:rPr>
              <a:t>be going to</a:t>
            </a:r>
            <a:r>
              <a:rPr lang="en-US" sz="3200" b="1" dirty="0">
                <a:solidFill>
                  <a:srgbClr val="231F20"/>
                </a:solidFill>
                <a:latin typeface="+mn-lt"/>
              </a:rPr>
              <a:t>.</a:t>
            </a:r>
            <a:r>
              <a:rPr lang="en-US" sz="3200" dirty="0">
                <a:latin typeface="+mn-lt"/>
              </a:rPr>
              <a:t> </a:t>
            </a:r>
          </a:p>
        </p:txBody>
      </p:sp>
      <p:sp>
        <p:nvSpPr>
          <p:cNvPr id="5" name="TextBox 4"/>
          <p:cNvSpPr txBox="1"/>
          <p:nvPr/>
        </p:nvSpPr>
        <p:spPr>
          <a:xfrm>
            <a:off x="3522689" y="1056206"/>
            <a:ext cx="4586990" cy="584775"/>
          </a:xfrm>
          <a:prstGeom prst="rect">
            <a:avLst/>
          </a:prstGeom>
          <a:solidFill>
            <a:srgbClr val="FFFF00"/>
          </a:solidFill>
        </p:spPr>
        <p:txBody>
          <a:bodyPr wrap="square" rtlCol="0">
            <a:spAutoFit/>
          </a:bodyPr>
          <a:lstStyle/>
          <a:p>
            <a:r>
              <a:rPr lang="en-US" sz="3200" dirty="0">
                <a:latin typeface="+mn-lt"/>
              </a:rPr>
              <a:t>First, make the questions.</a:t>
            </a:r>
          </a:p>
        </p:txBody>
      </p:sp>
      <p:sp>
        <p:nvSpPr>
          <p:cNvPr id="6" name="TextBox 5"/>
          <p:cNvSpPr txBox="1"/>
          <p:nvPr/>
        </p:nvSpPr>
        <p:spPr>
          <a:xfrm>
            <a:off x="1199213" y="5603779"/>
            <a:ext cx="9848538" cy="584775"/>
          </a:xfrm>
          <a:prstGeom prst="rect">
            <a:avLst/>
          </a:prstGeom>
          <a:solidFill>
            <a:srgbClr val="FFFF00"/>
          </a:solidFill>
        </p:spPr>
        <p:txBody>
          <a:bodyPr wrap="square" rtlCol="0">
            <a:spAutoFit/>
          </a:bodyPr>
          <a:lstStyle/>
          <a:p>
            <a:r>
              <a:rPr lang="en-US" sz="3200" dirty="0">
                <a:latin typeface="+mn-lt"/>
              </a:rPr>
              <a:t>Now, ask and answer the questions with your partners.</a:t>
            </a:r>
          </a:p>
        </p:txBody>
      </p:sp>
    </p:spTree>
    <p:extLst>
      <p:ext uri="{BB962C8B-B14F-4D97-AF65-F5344CB8AC3E}">
        <p14:creationId xmlns:p14="http://schemas.microsoft.com/office/powerpoint/2010/main" val="386536599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TotalTime>
  <Words>1160</Words>
  <Application>Microsoft Office PowerPoint</Application>
  <PresentationFormat>Widescreen</PresentationFormat>
  <Paragraphs>127</Paragraphs>
  <Slides>24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 Le</dc:creator>
  <cp:lastModifiedBy>Hien Kim</cp:lastModifiedBy>
  <cp:revision>117</cp:revision>
  <dcterms:created xsi:type="dcterms:W3CDTF">2021-09-24T06:18:33Z</dcterms:created>
  <dcterms:modified xsi:type="dcterms:W3CDTF">2023-08-03T06:37:02Z</dcterms:modified>
</cp:coreProperties>
</file>